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70" r:id="rId2"/>
    <p:sldMasterId id="2147483719" r:id="rId3"/>
  </p:sldMasterIdLst>
  <p:notesMasterIdLst>
    <p:notesMasterId r:id="rId59"/>
  </p:notesMasterIdLst>
  <p:handoutMasterIdLst>
    <p:handoutMasterId r:id="rId60"/>
  </p:handoutMasterIdLst>
  <p:sldIdLst>
    <p:sldId id="324" r:id="rId4"/>
    <p:sldId id="323" r:id="rId5"/>
    <p:sldId id="260" r:id="rId6"/>
    <p:sldId id="293" r:id="rId7"/>
    <p:sldId id="321" r:id="rId8"/>
    <p:sldId id="322" r:id="rId9"/>
    <p:sldId id="294" r:id="rId10"/>
    <p:sldId id="311" r:id="rId11"/>
    <p:sldId id="261" r:id="rId12"/>
    <p:sldId id="298" r:id="rId13"/>
    <p:sldId id="297" r:id="rId14"/>
    <p:sldId id="300" r:id="rId15"/>
    <p:sldId id="302" r:id="rId16"/>
    <p:sldId id="262" r:id="rId17"/>
    <p:sldId id="309" r:id="rId18"/>
    <p:sldId id="267" r:id="rId19"/>
    <p:sldId id="303" r:id="rId20"/>
    <p:sldId id="264" r:id="rId21"/>
    <p:sldId id="265" r:id="rId22"/>
    <p:sldId id="270" r:id="rId23"/>
    <p:sldId id="271" r:id="rId24"/>
    <p:sldId id="325" r:id="rId25"/>
    <p:sldId id="326" r:id="rId26"/>
    <p:sldId id="327" r:id="rId27"/>
    <p:sldId id="328" r:id="rId28"/>
    <p:sldId id="329" r:id="rId29"/>
    <p:sldId id="330" r:id="rId30"/>
    <p:sldId id="331" r:id="rId31"/>
    <p:sldId id="333" r:id="rId32"/>
    <p:sldId id="334" r:id="rId33"/>
    <p:sldId id="335" r:id="rId34"/>
    <p:sldId id="337" r:id="rId35"/>
    <p:sldId id="338" r:id="rId36"/>
    <p:sldId id="339" r:id="rId37"/>
    <p:sldId id="341" r:id="rId38"/>
    <p:sldId id="342" r:id="rId39"/>
    <p:sldId id="343" r:id="rId40"/>
    <p:sldId id="344" r:id="rId41"/>
    <p:sldId id="345" r:id="rId42"/>
    <p:sldId id="346" r:id="rId43"/>
    <p:sldId id="347" r:id="rId44"/>
    <p:sldId id="348" r:id="rId45"/>
    <p:sldId id="349" r:id="rId46"/>
    <p:sldId id="350" r:id="rId47"/>
    <p:sldId id="351" r:id="rId48"/>
    <p:sldId id="352" r:id="rId49"/>
    <p:sldId id="353" r:id="rId50"/>
    <p:sldId id="354" r:id="rId51"/>
    <p:sldId id="355" r:id="rId52"/>
    <p:sldId id="356" r:id="rId53"/>
    <p:sldId id="357" r:id="rId54"/>
    <p:sldId id="366" r:id="rId55"/>
    <p:sldId id="363" r:id="rId56"/>
    <p:sldId id="364" r:id="rId57"/>
    <p:sldId id="365" r:id="rId58"/>
  </p:sldIdLst>
  <p:sldSz cx="9144000" cy="6858000" type="screen4x3"/>
  <p:notesSz cx="6858000" cy="9144000"/>
  <p:defaultTextStyle>
    <a:defPPr>
      <a:defRPr lang="zh-CN"/>
    </a:defPPr>
    <a:lvl1pPr algn="just" rtl="0" fontAlgn="base">
      <a:spcBef>
        <a:spcPct val="0"/>
      </a:spcBef>
      <a:spcAft>
        <a:spcPct val="0"/>
      </a:spcAft>
      <a:defRPr kumimoji="1" sz="1400" kern="1200">
        <a:solidFill>
          <a:schemeClr val="tx1"/>
        </a:solidFill>
        <a:latin typeface="Times New Roman" pitchFamily="18" charset="0"/>
        <a:ea typeface="宋体" pitchFamily="2" charset="-122"/>
        <a:cs typeface="+mn-cs"/>
      </a:defRPr>
    </a:lvl1pPr>
    <a:lvl2pPr marL="457200" algn="just" rtl="0" fontAlgn="base">
      <a:spcBef>
        <a:spcPct val="0"/>
      </a:spcBef>
      <a:spcAft>
        <a:spcPct val="0"/>
      </a:spcAft>
      <a:defRPr kumimoji="1" sz="1400" kern="1200">
        <a:solidFill>
          <a:schemeClr val="tx1"/>
        </a:solidFill>
        <a:latin typeface="Times New Roman" pitchFamily="18" charset="0"/>
        <a:ea typeface="宋体" pitchFamily="2" charset="-122"/>
        <a:cs typeface="+mn-cs"/>
      </a:defRPr>
    </a:lvl2pPr>
    <a:lvl3pPr marL="914400" algn="just" rtl="0" fontAlgn="base">
      <a:spcBef>
        <a:spcPct val="0"/>
      </a:spcBef>
      <a:spcAft>
        <a:spcPct val="0"/>
      </a:spcAft>
      <a:defRPr kumimoji="1" sz="1400" kern="1200">
        <a:solidFill>
          <a:schemeClr val="tx1"/>
        </a:solidFill>
        <a:latin typeface="Times New Roman" pitchFamily="18" charset="0"/>
        <a:ea typeface="宋体" pitchFamily="2" charset="-122"/>
        <a:cs typeface="+mn-cs"/>
      </a:defRPr>
    </a:lvl3pPr>
    <a:lvl4pPr marL="1371600" algn="just" rtl="0" fontAlgn="base">
      <a:spcBef>
        <a:spcPct val="0"/>
      </a:spcBef>
      <a:spcAft>
        <a:spcPct val="0"/>
      </a:spcAft>
      <a:defRPr kumimoji="1" sz="1400" kern="1200">
        <a:solidFill>
          <a:schemeClr val="tx1"/>
        </a:solidFill>
        <a:latin typeface="Times New Roman" pitchFamily="18" charset="0"/>
        <a:ea typeface="宋体" pitchFamily="2" charset="-122"/>
        <a:cs typeface="+mn-cs"/>
      </a:defRPr>
    </a:lvl4pPr>
    <a:lvl5pPr marL="1828800" algn="just" rtl="0" fontAlgn="base">
      <a:spcBef>
        <a:spcPct val="0"/>
      </a:spcBef>
      <a:spcAft>
        <a:spcPct val="0"/>
      </a:spcAft>
      <a:defRPr kumimoji="1" sz="1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1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1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1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1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660066"/>
    <a:srgbClr val="FFFFCC"/>
    <a:srgbClr val="000066"/>
    <a:srgbClr val="A50021"/>
    <a:srgbClr val="FFCCFF"/>
    <a:srgbClr val="FF99F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98" autoAdjust="0"/>
    <p:restoredTop sz="94538" autoAdjust="0"/>
  </p:normalViewPr>
  <p:slideViewPr>
    <p:cSldViewPr>
      <p:cViewPr varScale="1">
        <p:scale>
          <a:sx n="89" d="100"/>
          <a:sy n="89" d="100"/>
        </p:scale>
        <p:origin x="-1158" y="-108"/>
      </p:cViewPr>
      <p:guideLst>
        <p:guide orient="horz" pos="2160"/>
        <p:guide pos="2880"/>
      </p:guideLst>
    </p:cSldViewPr>
  </p:slideViewPr>
  <p:outlineViewPr>
    <p:cViewPr>
      <p:scale>
        <a:sx n="33" d="100"/>
        <a:sy n="33" d="100"/>
      </p:scale>
      <p:origin x="0" y="0"/>
    </p:cViewPr>
    <p:sldLst>
      <p:sld r:id="rId1" collapse="1"/>
    </p:sldLst>
  </p:outlineViewPr>
  <p:notesTextViewPr>
    <p:cViewPr>
      <p:scale>
        <a:sx n="75" d="100"/>
        <a:sy n="75" d="100"/>
      </p:scale>
      <p:origin x="0" y="0"/>
    </p:cViewPr>
  </p:notesTextViewPr>
  <p:sorterViewPr>
    <p:cViewPr>
      <p:scale>
        <a:sx n="50" d="100"/>
        <a:sy n="50" d="100"/>
      </p:scale>
      <p:origin x="0" y="1602"/>
    </p:cViewPr>
  </p:sorterViewPr>
  <p:notesViewPr>
    <p:cSldViewPr>
      <p:cViewPr varScale="1">
        <p:scale>
          <a:sx n="57" d="100"/>
          <a:sy n="57" d="100"/>
        </p:scale>
        <p:origin x="-183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5" Type="http://schemas.openxmlformats.org/officeDocument/2006/relationships/slide" Target="slides/slide2.xml"/><Relationship Id="rId61" Type="http://schemas.openxmlformats.org/officeDocument/2006/relationships/presProps" Target="pres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s>
</file>

<file path=ppt/_rels/viewProps.xml.rels><?xml version="1.0" encoding="UTF-8" standalone="yes"?>
<Relationships xmlns="http://schemas.openxmlformats.org/package/2006/relationships"><Relationship Id="rId1"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ltLang="zh-CN"/>
          </a:p>
        </p:txBody>
      </p:sp>
      <p:sp>
        <p:nvSpPr>
          <p:cNvPr id="3379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3379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ltLang="zh-CN"/>
          </a:p>
        </p:txBody>
      </p:sp>
      <p:sp>
        <p:nvSpPr>
          <p:cNvPr id="3379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508BFDF4-3ED7-46DF-9F93-1F612E49198F}" type="slidenum">
              <a:rPr lang="en-US" altLang="zh-CN"/>
              <a:pPr>
                <a:defRPr/>
              </a:pPr>
              <a:t>‹#›</a:t>
            </a:fld>
            <a:endParaRPr lang="en-US" altLang="zh-CN"/>
          </a:p>
        </p:txBody>
      </p:sp>
    </p:spTree>
    <p:extLst>
      <p:ext uri="{BB962C8B-B14F-4D97-AF65-F5344CB8AC3E}">
        <p14:creationId xmlns:p14="http://schemas.microsoft.com/office/powerpoint/2010/main" val="3285882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ltLang="zh-CN"/>
          </a:p>
        </p:txBody>
      </p:sp>
      <p:sp>
        <p:nvSpPr>
          <p:cNvPr id="819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921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ltLang="zh-CN"/>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A6FE5884-8471-4493-B1A5-EA330B9E992F}" type="slidenum">
              <a:rPr lang="en-US" altLang="zh-CN"/>
              <a:pPr>
                <a:defRPr/>
              </a:pPr>
              <a:t>‹#›</a:t>
            </a:fld>
            <a:endParaRPr lang="en-US" altLang="zh-CN"/>
          </a:p>
        </p:txBody>
      </p:sp>
    </p:spTree>
    <p:extLst>
      <p:ext uri="{BB962C8B-B14F-4D97-AF65-F5344CB8AC3E}">
        <p14:creationId xmlns:p14="http://schemas.microsoft.com/office/powerpoint/2010/main" val="1056383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1108075" y="668338"/>
            <a:ext cx="4643438" cy="3482975"/>
          </a:xfrm>
          <a:ln/>
        </p:spPr>
      </p:sp>
      <p:sp>
        <p:nvSpPr>
          <p:cNvPr id="93187" name="Rectangle 3"/>
          <p:cNvSpPr>
            <a:spLocks noGrp="1" noChangeArrowheads="1"/>
          </p:cNvSpPr>
          <p:nvPr>
            <p:ph type="body" idx="1"/>
          </p:nvPr>
        </p:nvSpPr>
        <p:spPr>
          <a:xfrm>
            <a:off x="901700" y="4227513"/>
            <a:ext cx="4976813" cy="4002087"/>
          </a:xfrm>
          <a:noFill/>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Times New Roman" pitchFamily="18" charset="0"/>
                <a:ea typeface="宋体" pitchFamily="2" charset="-122"/>
              </a:defRPr>
            </a:lvl1pPr>
            <a:lvl2pPr marL="742950" indent="-285750" algn="l" eaLnBrk="0" hangingPunct="0">
              <a:spcBef>
                <a:spcPct val="30000"/>
              </a:spcBef>
              <a:defRPr sz="1200">
                <a:solidFill>
                  <a:schemeClr val="tx1"/>
                </a:solidFill>
                <a:latin typeface="Times New Roman" pitchFamily="18" charset="0"/>
                <a:ea typeface="宋体" pitchFamily="2" charset="-122"/>
              </a:defRPr>
            </a:lvl2pPr>
            <a:lvl3pPr marL="1143000" indent="-228600" algn="l" eaLnBrk="0" hangingPunct="0">
              <a:spcBef>
                <a:spcPct val="30000"/>
              </a:spcBef>
              <a:defRPr sz="1200">
                <a:solidFill>
                  <a:schemeClr val="tx1"/>
                </a:solidFill>
                <a:latin typeface="Times New Roman" pitchFamily="18" charset="0"/>
                <a:ea typeface="宋体" pitchFamily="2" charset="-122"/>
              </a:defRPr>
            </a:lvl3pPr>
            <a:lvl4pPr marL="1600200" indent="-228600" algn="l" eaLnBrk="0" hangingPunct="0">
              <a:spcBef>
                <a:spcPct val="30000"/>
              </a:spcBef>
              <a:defRPr sz="1200">
                <a:solidFill>
                  <a:schemeClr val="tx1"/>
                </a:solidFill>
                <a:latin typeface="Times New Roman" pitchFamily="18" charset="0"/>
                <a:ea typeface="宋体" pitchFamily="2" charset="-122"/>
              </a:defRPr>
            </a:lvl4pPr>
            <a:lvl5pPr marL="2057400" indent="-228600" algn="l"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algn="r" eaLnBrk="1" hangingPunct="1">
              <a:spcBef>
                <a:spcPct val="0"/>
              </a:spcBef>
            </a:pPr>
            <a:fld id="{73D4EC69-33EE-4887-9837-F0F2CEC236C7}" type="slidenum">
              <a:rPr lang="en-US" altLang="zh-CN" smtClean="0">
                <a:solidFill>
                  <a:srgbClr val="000000"/>
                </a:solidFill>
              </a:rPr>
              <a:pPr algn="r" eaLnBrk="1" hangingPunct="1">
                <a:spcBef>
                  <a:spcPct val="0"/>
                </a:spcBef>
              </a:pPr>
              <a:t>50</a:t>
            </a:fld>
            <a:endParaRPr lang="en-US" altLang="zh-CN" smtClean="0">
              <a:solidFill>
                <a:srgbClr val="000000"/>
              </a:solidFill>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5" name="Rectangle 33"/>
          <p:cNvSpPr>
            <a:spLocks noGrp="1" noChangeArrowheads="1"/>
          </p:cNvSpPr>
          <p:nvPr>
            <p:ph type="sldNum" sz="quarter" idx="11"/>
          </p:nvPr>
        </p:nvSpPr>
        <p:spPr>
          <a:ln/>
        </p:spPr>
        <p:txBody>
          <a:bodyPr/>
          <a:lstStyle>
            <a:lvl1pPr>
              <a:defRPr/>
            </a:lvl1pPr>
          </a:lstStyle>
          <a:p>
            <a:pPr>
              <a:defRPr/>
            </a:pPr>
            <a:fld id="{F3636006-A9C6-480A-B6D5-F196E308F113}" type="slidenum">
              <a:rPr lang="en-US" altLang="zh-CN"/>
              <a:pPr>
                <a:defRPr/>
              </a:pPr>
              <a:t>‹#›</a:t>
            </a:fld>
            <a:endParaRPr lang="en-US" altLang="zh-CN"/>
          </a:p>
        </p:txBody>
      </p:sp>
    </p:spTree>
    <p:extLst>
      <p:ext uri="{BB962C8B-B14F-4D97-AF65-F5344CB8AC3E}">
        <p14:creationId xmlns:p14="http://schemas.microsoft.com/office/powerpoint/2010/main" val="159158639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2"/>
          <p:cNvSpPr>
            <a:spLocks noGrp="1" noChangeArrowheads="1"/>
          </p:cNvSpPr>
          <p:nvPr>
            <p:ph type="ftr" sz="quarter" idx="10"/>
          </p:nvPr>
        </p:nvSpPr>
        <p:spPr>
          <a:xfrm>
            <a:off x="3132138" y="6400800"/>
            <a:ext cx="2895600" cy="457200"/>
          </a:xfrm>
          <a:prstGeom prst="rect">
            <a:avLst/>
          </a:prstGeom>
          <a:ln/>
        </p:spPr>
        <p:txBody>
          <a:bodyPr/>
          <a:lstStyle>
            <a:lvl1pPr>
              <a:defRPr/>
            </a:lvl1pPr>
          </a:lstStyle>
          <a:p>
            <a:pPr>
              <a:defRPr/>
            </a:pPr>
            <a:r>
              <a:rPr lang="en-US" altLang="zh-CN"/>
              <a:t>汇编语言程序设计</a:t>
            </a:r>
          </a:p>
        </p:txBody>
      </p:sp>
      <p:sp>
        <p:nvSpPr>
          <p:cNvPr id="6" name="Rectangle 33"/>
          <p:cNvSpPr>
            <a:spLocks noGrp="1" noChangeArrowheads="1"/>
          </p:cNvSpPr>
          <p:nvPr>
            <p:ph type="sldNum" sz="quarter" idx="11"/>
          </p:nvPr>
        </p:nvSpPr>
        <p:spPr>
          <a:ln/>
        </p:spPr>
        <p:txBody>
          <a:bodyPr/>
          <a:lstStyle>
            <a:lvl1pPr>
              <a:defRPr/>
            </a:lvl1pPr>
          </a:lstStyle>
          <a:p>
            <a:pPr>
              <a:defRPr/>
            </a:pPr>
            <a:fld id="{7544FC96-ACD1-4F00-A585-858EBE39AB88}" type="slidenum">
              <a:rPr lang="en-US" altLang="zh-CN"/>
              <a:pPr>
                <a:defRPr/>
              </a:pPr>
              <a:t>‹#›</a:t>
            </a:fld>
            <a:endParaRPr lang="en-US" altLang="zh-CN"/>
          </a:p>
        </p:txBody>
      </p:sp>
    </p:spTree>
    <p:extLst>
      <p:ext uri="{BB962C8B-B14F-4D97-AF65-F5344CB8AC3E}">
        <p14:creationId xmlns:p14="http://schemas.microsoft.com/office/powerpoint/2010/main" val="144325813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2"/>
          <p:cNvSpPr>
            <a:spLocks noGrp="1" noChangeArrowheads="1"/>
          </p:cNvSpPr>
          <p:nvPr>
            <p:ph type="ftr" sz="quarter" idx="10"/>
          </p:nvPr>
        </p:nvSpPr>
        <p:spPr>
          <a:xfrm>
            <a:off x="3132138" y="6400800"/>
            <a:ext cx="2895600" cy="457200"/>
          </a:xfrm>
          <a:prstGeom prst="rect">
            <a:avLst/>
          </a:prstGeom>
          <a:ln/>
        </p:spPr>
        <p:txBody>
          <a:bodyPr/>
          <a:lstStyle>
            <a:lvl1pPr>
              <a:defRPr/>
            </a:lvl1pPr>
          </a:lstStyle>
          <a:p>
            <a:pPr>
              <a:defRPr/>
            </a:pPr>
            <a:r>
              <a:rPr lang="en-US" altLang="zh-CN"/>
              <a:t>汇编语言程序设计</a:t>
            </a:r>
          </a:p>
        </p:txBody>
      </p:sp>
      <p:sp>
        <p:nvSpPr>
          <p:cNvPr id="5" name="Rectangle 33"/>
          <p:cNvSpPr>
            <a:spLocks noGrp="1" noChangeArrowheads="1"/>
          </p:cNvSpPr>
          <p:nvPr>
            <p:ph type="sldNum" sz="quarter" idx="11"/>
          </p:nvPr>
        </p:nvSpPr>
        <p:spPr>
          <a:ln/>
        </p:spPr>
        <p:txBody>
          <a:bodyPr/>
          <a:lstStyle>
            <a:lvl1pPr>
              <a:defRPr/>
            </a:lvl1pPr>
          </a:lstStyle>
          <a:p>
            <a:pPr>
              <a:defRPr/>
            </a:pPr>
            <a:fld id="{E439D5F3-9787-4D55-8DCB-89158753CE46}" type="slidenum">
              <a:rPr lang="en-US" altLang="zh-CN"/>
              <a:pPr>
                <a:defRPr/>
              </a:pPr>
              <a:t>‹#›</a:t>
            </a:fld>
            <a:endParaRPr lang="en-US" altLang="zh-CN"/>
          </a:p>
        </p:txBody>
      </p:sp>
    </p:spTree>
    <p:extLst>
      <p:ext uri="{BB962C8B-B14F-4D97-AF65-F5344CB8AC3E}">
        <p14:creationId xmlns:p14="http://schemas.microsoft.com/office/powerpoint/2010/main" val="157192527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3513" y="404813"/>
            <a:ext cx="19431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4213" y="404813"/>
            <a:ext cx="56769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2"/>
          <p:cNvSpPr>
            <a:spLocks noGrp="1" noChangeArrowheads="1"/>
          </p:cNvSpPr>
          <p:nvPr>
            <p:ph type="ftr" sz="quarter" idx="10"/>
          </p:nvPr>
        </p:nvSpPr>
        <p:spPr>
          <a:xfrm>
            <a:off x="3132138" y="6400800"/>
            <a:ext cx="2895600" cy="457200"/>
          </a:xfrm>
          <a:prstGeom prst="rect">
            <a:avLst/>
          </a:prstGeom>
          <a:ln/>
        </p:spPr>
        <p:txBody>
          <a:bodyPr/>
          <a:lstStyle>
            <a:lvl1pPr>
              <a:defRPr/>
            </a:lvl1pPr>
          </a:lstStyle>
          <a:p>
            <a:pPr>
              <a:defRPr/>
            </a:pPr>
            <a:r>
              <a:rPr lang="en-US" altLang="zh-CN"/>
              <a:t>汇编语言程序设计</a:t>
            </a:r>
          </a:p>
        </p:txBody>
      </p:sp>
      <p:sp>
        <p:nvSpPr>
          <p:cNvPr id="5" name="Rectangle 33"/>
          <p:cNvSpPr>
            <a:spLocks noGrp="1" noChangeArrowheads="1"/>
          </p:cNvSpPr>
          <p:nvPr>
            <p:ph type="sldNum" sz="quarter" idx="11"/>
          </p:nvPr>
        </p:nvSpPr>
        <p:spPr>
          <a:ln/>
        </p:spPr>
        <p:txBody>
          <a:bodyPr/>
          <a:lstStyle>
            <a:lvl1pPr>
              <a:defRPr/>
            </a:lvl1pPr>
          </a:lstStyle>
          <a:p>
            <a:pPr>
              <a:defRPr/>
            </a:pPr>
            <a:fld id="{5AA77D4B-754A-4675-9364-3216563FF0B8}" type="slidenum">
              <a:rPr lang="en-US" altLang="zh-CN"/>
              <a:pPr>
                <a:defRPr/>
              </a:pPr>
              <a:t>‹#›</a:t>
            </a:fld>
            <a:endParaRPr lang="en-US" altLang="zh-CN"/>
          </a:p>
        </p:txBody>
      </p:sp>
    </p:spTree>
    <p:extLst>
      <p:ext uri="{BB962C8B-B14F-4D97-AF65-F5344CB8AC3E}">
        <p14:creationId xmlns:p14="http://schemas.microsoft.com/office/powerpoint/2010/main" val="184079613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7772400" cy="5762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4213" y="1700213"/>
            <a:ext cx="7772400" cy="4114800"/>
          </a:xfrm>
        </p:spPr>
        <p:txBody>
          <a:bodyPr/>
          <a:lstStyle/>
          <a:p>
            <a:pPr lvl="0"/>
            <a:endParaRPr lang="zh-CN" altLang="en-US" noProof="0" smtClean="0"/>
          </a:p>
        </p:txBody>
      </p:sp>
      <p:sp>
        <p:nvSpPr>
          <p:cNvPr id="4" name="Rectangle 32"/>
          <p:cNvSpPr>
            <a:spLocks noGrp="1" noChangeArrowheads="1"/>
          </p:cNvSpPr>
          <p:nvPr>
            <p:ph type="ftr" sz="quarter" idx="10"/>
          </p:nvPr>
        </p:nvSpPr>
        <p:spPr>
          <a:xfrm>
            <a:off x="3132138" y="6400800"/>
            <a:ext cx="2895600" cy="457200"/>
          </a:xfrm>
          <a:prstGeom prst="rect">
            <a:avLst/>
          </a:prstGeom>
          <a:ln/>
        </p:spPr>
        <p:txBody>
          <a:bodyPr/>
          <a:lstStyle>
            <a:lvl1pPr>
              <a:defRPr/>
            </a:lvl1pPr>
          </a:lstStyle>
          <a:p>
            <a:pPr>
              <a:defRPr/>
            </a:pPr>
            <a:r>
              <a:rPr lang="en-US" altLang="zh-CN"/>
              <a:t>汇编语言程序设计</a:t>
            </a:r>
          </a:p>
        </p:txBody>
      </p:sp>
      <p:sp>
        <p:nvSpPr>
          <p:cNvPr id="5" name="Rectangle 33"/>
          <p:cNvSpPr>
            <a:spLocks noGrp="1" noChangeArrowheads="1"/>
          </p:cNvSpPr>
          <p:nvPr>
            <p:ph type="sldNum" sz="quarter" idx="11"/>
          </p:nvPr>
        </p:nvSpPr>
        <p:spPr>
          <a:ln/>
        </p:spPr>
        <p:txBody>
          <a:bodyPr/>
          <a:lstStyle>
            <a:lvl1pPr>
              <a:defRPr/>
            </a:lvl1pPr>
          </a:lstStyle>
          <a:p>
            <a:pPr>
              <a:defRPr/>
            </a:pPr>
            <a:fld id="{BF22203D-1C1B-4222-9884-4C00C360C840}" type="slidenum">
              <a:rPr lang="en-US" altLang="zh-CN"/>
              <a:pPr>
                <a:defRPr/>
              </a:pPr>
              <a:t>‹#›</a:t>
            </a:fld>
            <a:endParaRPr lang="en-US" altLang="zh-CN"/>
          </a:p>
        </p:txBody>
      </p:sp>
    </p:spTree>
    <p:extLst>
      <p:ext uri="{BB962C8B-B14F-4D97-AF65-F5344CB8AC3E}">
        <p14:creationId xmlns:p14="http://schemas.microsoft.com/office/powerpoint/2010/main" val="201405064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61" name="Rectangle 29"/>
          <p:cNvSpPr>
            <a:spLocks noGrp="1" noChangeArrowheads="1"/>
          </p:cNvSpPr>
          <p:nvPr>
            <p:ph type="ctrTitle" sz="quarter"/>
          </p:nvPr>
        </p:nvSpPr>
        <p:spPr>
          <a:xfrm>
            <a:off x="685800" y="1868488"/>
            <a:ext cx="7772400" cy="1600200"/>
          </a:xfrm>
        </p:spPr>
        <p:txBody>
          <a:bodyPr anchorCtr="1"/>
          <a:lstStyle>
            <a:lvl1pPr>
              <a:defRPr/>
            </a:lvl1pPr>
          </a:lstStyle>
          <a:p>
            <a:pPr lvl="0"/>
            <a:r>
              <a:rPr lang="zh-CN" altLang="en-US" noProof="0" smtClean="0"/>
              <a:t>单击此处编辑母版标题样式</a:t>
            </a:r>
          </a:p>
        </p:txBody>
      </p:sp>
      <p:sp>
        <p:nvSpPr>
          <p:cNvPr id="18462" name="Rectangle 30"/>
          <p:cNvSpPr>
            <a:spLocks noGrp="1" noChangeArrowheads="1"/>
          </p:cNvSpPr>
          <p:nvPr>
            <p:ph type="subTitle" sz="quarter" idx="1"/>
          </p:nvPr>
        </p:nvSpPr>
        <p:spPr>
          <a:xfrm>
            <a:off x="1273175" y="3729038"/>
            <a:ext cx="6400800" cy="1371600"/>
          </a:xfrm>
        </p:spPr>
        <p:txBody>
          <a:bodyPr anchorCtr="1"/>
          <a:lstStyle>
            <a:lvl1pPr marL="0" indent="0" algn="ctr">
              <a:buFont typeface="Tahoma" pitchFamily="34" charset="0"/>
              <a:buNone/>
              <a:defRPr/>
            </a:lvl1pPr>
          </a:lstStyle>
          <a:p>
            <a:pPr lvl="0"/>
            <a:r>
              <a:rPr lang="zh-CN" altLang="en-US" noProof="0" smtClean="0"/>
              <a:t>单击此处编辑母版副标题样式</a:t>
            </a:r>
          </a:p>
        </p:txBody>
      </p:sp>
      <p:sp>
        <p:nvSpPr>
          <p:cNvPr id="4" name="Rectangle 31"/>
          <p:cNvSpPr>
            <a:spLocks noGrp="1" noChangeArrowheads="1"/>
          </p:cNvSpPr>
          <p:nvPr>
            <p:ph type="dt" sz="quarter" idx="10"/>
          </p:nvPr>
        </p:nvSpPr>
        <p:spPr>
          <a:xfrm>
            <a:off x="685800" y="6348413"/>
            <a:ext cx="1905000" cy="457200"/>
          </a:xfrm>
        </p:spPr>
        <p:txBody>
          <a:bodyPr/>
          <a:lstStyle>
            <a:lvl1pPr algn="just">
              <a:defRPr/>
            </a:lvl1pPr>
          </a:lstStyle>
          <a:p>
            <a:pPr>
              <a:defRPr/>
            </a:pPr>
            <a:endParaRPr lang="en-US" altLang="zh-CN"/>
          </a:p>
        </p:txBody>
      </p:sp>
      <p:sp>
        <p:nvSpPr>
          <p:cNvPr id="5" name="Rectangle 32"/>
          <p:cNvSpPr>
            <a:spLocks noGrp="1" noChangeArrowheads="1"/>
          </p:cNvSpPr>
          <p:nvPr>
            <p:ph type="ftr" sz="quarter" idx="11"/>
          </p:nvPr>
        </p:nvSpPr>
        <p:spPr>
          <a:xfrm>
            <a:off x="3124200" y="6348413"/>
            <a:ext cx="2895600" cy="457200"/>
          </a:xfrm>
        </p:spPr>
        <p:txBody>
          <a:bodyPr/>
          <a:lstStyle>
            <a:lvl1pPr>
              <a:defRPr/>
            </a:lvl1pPr>
          </a:lstStyle>
          <a:p>
            <a:pPr>
              <a:defRPr/>
            </a:pPr>
            <a:r>
              <a:rPr lang="en-US" altLang="zh-CN"/>
              <a:t>汇编语言程序设计</a:t>
            </a:r>
          </a:p>
        </p:txBody>
      </p:sp>
      <p:sp>
        <p:nvSpPr>
          <p:cNvPr id="6" name="Rectangle 33"/>
          <p:cNvSpPr>
            <a:spLocks noGrp="1" noChangeArrowheads="1"/>
          </p:cNvSpPr>
          <p:nvPr>
            <p:ph type="sldNum" sz="quarter" idx="12"/>
          </p:nvPr>
        </p:nvSpPr>
        <p:spPr>
          <a:xfrm>
            <a:off x="6553200" y="6348413"/>
            <a:ext cx="1905000" cy="457200"/>
          </a:xfrm>
        </p:spPr>
        <p:txBody>
          <a:bodyPr/>
          <a:lstStyle>
            <a:lvl1pPr>
              <a:defRPr/>
            </a:lvl1pPr>
          </a:lstStyle>
          <a:p>
            <a:pPr>
              <a:defRPr/>
            </a:pPr>
            <a:fld id="{73B0BA8C-7D71-4778-880C-98B2CDA5AC10}" type="slidenum">
              <a:rPr lang="en-US" altLang="zh-CN"/>
              <a:pPr>
                <a:defRPr/>
              </a:pPr>
              <a:t>‹#›</a:t>
            </a:fld>
            <a:endParaRPr lang="en-US" altLang="zh-CN"/>
          </a:p>
        </p:txBody>
      </p:sp>
    </p:spTree>
    <p:extLst>
      <p:ext uri="{BB962C8B-B14F-4D97-AF65-F5344CB8AC3E}">
        <p14:creationId xmlns:p14="http://schemas.microsoft.com/office/powerpoint/2010/main" val="496712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lgn="just">
              <a:defRPr/>
            </a:lvl1pPr>
          </a:lstStyle>
          <a:p>
            <a:pPr>
              <a:defRPr/>
            </a:pPr>
            <a:r>
              <a:rPr lang="en-US" altLang="zh-CN"/>
              <a:t>susujiang@shu.edu.cn</a:t>
            </a:r>
          </a:p>
        </p:txBody>
      </p:sp>
      <p:sp>
        <p:nvSpPr>
          <p:cNvPr id="5" name="页脚占位符 4"/>
          <p:cNvSpPr>
            <a:spLocks noGrp="1"/>
          </p:cNvSpPr>
          <p:nvPr>
            <p:ph type="ftr" sz="quarter" idx="11"/>
          </p:nvPr>
        </p:nvSpPr>
        <p:spPr/>
        <p:txBody>
          <a:bodyPr/>
          <a:lstStyle>
            <a:lvl1pPr>
              <a:defRPr/>
            </a:lvl1pPr>
          </a:lstStyle>
          <a:p>
            <a:pPr>
              <a:defRPr/>
            </a:pPr>
            <a:r>
              <a:rPr lang="en-US" altLang="zh-CN"/>
              <a:t>汇编语言程序设计</a:t>
            </a:r>
          </a:p>
        </p:txBody>
      </p:sp>
      <p:sp>
        <p:nvSpPr>
          <p:cNvPr id="6" name="灯片编号占位符 5"/>
          <p:cNvSpPr>
            <a:spLocks noGrp="1"/>
          </p:cNvSpPr>
          <p:nvPr>
            <p:ph type="sldNum" sz="quarter" idx="12"/>
          </p:nvPr>
        </p:nvSpPr>
        <p:spPr/>
        <p:txBody>
          <a:bodyPr/>
          <a:lstStyle>
            <a:lvl1pPr>
              <a:defRPr/>
            </a:lvl1pPr>
          </a:lstStyle>
          <a:p>
            <a:pPr>
              <a:defRPr/>
            </a:pPr>
            <a:fld id="{6318E8A2-BCEA-4040-A78E-F4D8BB37A126}" type="slidenum">
              <a:rPr lang="en-US" altLang="zh-CN"/>
              <a:pPr>
                <a:defRPr/>
              </a:pPr>
              <a:t>‹#›</a:t>
            </a:fld>
            <a:endParaRPr lang="en-US" altLang="zh-CN"/>
          </a:p>
        </p:txBody>
      </p:sp>
    </p:spTree>
    <p:extLst>
      <p:ext uri="{BB962C8B-B14F-4D97-AF65-F5344CB8AC3E}">
        <p14:creationId xmlns:p14="http://schemas.microsoft.com/office/powerpoint/2010/main" val="2940156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lgn="just">
              <a:defRPr/>
            </a:lvl1pPr>
          </a:lstStyle>
          <a:p>
            <a:pPr>
              <a:defRPr/>
            </a:pPr>
            <a:r>
              <a:rPr lang="en-US" altLang="zh-CN"/>
              <a:t>susujiang@shu.edu.cn</a:t>
            </a:r>
          </a:p>
        </p:txBody>
      </p:sp>
      <p:sp>
        <p:nvSpPr>
          <p:cNvPr id="5" name="页脚占位符 4"/>
          <p:cNvSpPr>
            <a:spLocks noGrp="1"/>
          </p:cNvSpPr>
          <p:nvPr>
            <p:ph type="ftr" sz="quarter" idx="11"/>
          </p:nvPr>
        </p:nvSpPr>
        <p:spPr/>
        <p:txBody>
          <a:bodyPr/>
          <a:lstStyle>
            <a:lvl1pPr>
              <a:defRPr/>
            </a:lvl1pPr>
          </a:lstStyle>
          <a:p>
            <a:pPr>
              <a:defRPr/>
            </a:pPr>
            <a:r>
              <a:rPr lang="en-US" altLang="zh-CN"/>
              <a:t>汇编语言程序设计</a:t>
            </a:r>
          </a:p>
        </p:txBody>
      </p:sp>
      <p:sp>
        <p:nvSpPr>
          <p:cNvPr id="6" name="灯片编号占位符 5"/>
          <p:cNvSpPr>
            <a:spLocks noGrp="1"/>
          </p:cNvSpPr>
          <p:nvPr>
            <p:ph type="sldNum" sz="quarter" idx="12"/>
          </p:nvPr>
        </p:nvSpPr>
        <p:spPr/>
        <p:txBody>
          <a:bodyPr/>
          <a:lstStyle>
            <a:lvl1pPr>
              <a:defRPr/>
            </a:lvl1pPr>
          </a:lstStyle>
          <a:p>
            <a:pPr>
              <a:defRPr/>
            </a:pPr>
            <a:fld id="{A981615A-3AA8-419D-A680-A11EB8444FAC}" type="slidenum">
              <a:rPr lang="en-US" altLang="zh-CN"/>
              <a:pPr>
                <a:defRPr/>
              </a:pPr>
              <a:t>‹#›</a:t>
            </a:fld>
            <a:endParaRPr lang="en-US" altLang="zh-CN"/>
          </a:p>
        </p:txBody>
      </p:sp>
    </p:spTree>
    <p:extLst>
      <p:ext uri="{BB962C8B-B14F-4D97-AF65-F5344CB8AC3E}">
        <p14:creationId xmlns:p14="http://schemas.microsoft.com/office/powerpoint/2010/main" val="2625243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4213" y="17002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6613" y="17002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lgn="just">
              <a:defRPr/>
            </a:lvl1pPr>
          </a:lstStyle>
          <a:p>
            <a:pPr>
              <a:defRPr/>
            </a:pPr>
            <a:r>
              <a:rPr lang="en-US" altLang="zh-CN"/>
              <a:t>susujiang@shu.edu.cn</a:t>
            </a:r>
          </a:p>
        </p:txBody>
      </p:sp>
      <p:sp>
        <p:nvSpPr>
          <p:cNvPr id="6" name="页脚占位符 5"/>
          <p:cNvSpPr>
            <a:spLocks noGrp="1"/>
          </p:cNvSpPr>
          <p:nvPr>
            <p:ph type="ftr" sz="quarter" idx="11"/>
          </p:nvPr>
        </p:nvSpPr>
        <p:spPr/>
        <p:txBody>
          <a:bodyPr/>
          <a:lstStyle>
            <a:lvl1pPr>
              <a:defRPr/>
            </a:lvl1pPr>
          </a:lstStyle>
          <a:p>
            <a:pPr>
              <a:defRPr/>
            </a:pPr>
            <a:r>
              <a:rPr lang="en-US" altLang="zh-CN"/>
              <a:t>汇编语言程序设计</a:t>
            </a:r>
          </a:p>
        </p:txBody>
      </p:sp>
      <p:sp>
        <p:nvSpPr>
          <p:cNvPr id="7" name="灯片编号占位符 6"/>
          <p:cNvSpPr>
            <a:spLocks noGrp="1"/>
          </p:cNvSpPr>
          <p:nvPr>
            <p:ph type="sldNum" sz="quarter" idx="12"/>
          </p:nvPr>
        </p:nvSpPr>
        <p:spPr/>
        <p:txBody>
          <a:bodyPr/>
          <a:lstStyle>
            <a:lvl1pPr>
              <a:defRPr/>
            </a:lvl1pPr>
          </a:lstStyle>
          <a:p>
            <a:pPr>
              <a:defRPr/>
            </a:pPr>
            <a:fld id="{943773D8-7FF7-4AD6-BADE-E9DE1F3BA770}" type="slidenum">
              <a:rPr lang="en-US" altLang="zh-CN"/>
              <a:pPr>
                <a:defRPr/>
              </a:pPr>
              <a:t>‹#›</a:t>
            </a:fld>
            <a:endParaRPr lang="en-US" altLang="zh-CN"/>
          </a:p>
        </p:txBody>
      </p:sp>
    </p:spTree>
    <p:extLst>
      <p:ext uri="{BB962C8B-B14F-4D97-AF65-F5344CB8AC3E}">
        <p14:creationId xmlns:p14="http://schemas.microsoft.com/office/powerpoint/2010/main" val="29222453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lgn="just">
              <a:defRPr/>
            </a:lvl1pPr>
          </a:lstStyle>
          <a:p>
            <a:pPr>
              <a:defRPr/>
            </a:pPr>
            <a:r>
              <a:rPr lang="en-US" altLang="zh-CN"/>
              <a:t>susujiang@shu.edu.cn</a:t>
            </a:r>
          </a:p>
        </p:txBody>
      </p:sp>
      <p:sp>
        <p:nvSpPr>
          <p:cNvPr id="8" name="页脚占位符 7"/>
          <p:cNvSpPr>
            <a:spLocks noGrp="1"/>
          </p:cNvSpPr>
          <p:nvPr>
            <p:ph type="ftr" sz="quarter" idx="11"/>
          </p:nvPr>
        </p:nvSpPr>
        <p:spPr/>
        <p:txBody>
          <a:bodyPr/>
          <a:lstStyle>
            <a:lvl1pPr>
              <a:defRPr/>
            </a:lvl1pPr>
          </a:lstStyle>
          <a:p>
            <a:pPr>
              <a:defRPr/>
            </a:pPr>
            <a:r>
              <a:rPr lang="en-US" altLang="zh-CN"/>
              <a:t>汇编语言程序设计</a:t>
            </a:r>
          </a:p>
        </p:txBody>
      </p:sp>
      <p:sp>
        <p:nvSpPr>
          <p:cNvPr id="9" name="灯片编号占位符 8"/>
          <p:cNvSpPr>
            <a:spLocks noGrp="1"/>
          </p:cNvSpPr>
          <p:nvPr>
            <p:ph type="sldNum" sz="quarter" idx="12"/>
          </p:nvPr>
        </p:nvSpPr>
        <p:spPr/>
        <p:txBody>
          <a:bodyPr/>
          <a:lstStyle>
            <a:lvl1pPr>
              <a:defRPr/>
            </a:lvl1pPr>
          </a:lstStyle>
          <a:p>
            <a:pPr>
              <a:defRPr/>
            </a:pPr>
            <a:fld id="{A807A5E5-99D2-4778-8CEA-25F146F8EBBA}" type="slidenum">
              <a:rPr lang="en-US" altLang="zh-CN"/>
              <a:pPr>
                <a:defRPr/>
              </a:pPr>
              <a:t>‹#›</a:t>
            </a:fld>
            <a:endParaRPr lang="en-US" altLang="zh-CN"/>
          </a:p>
        </p:txBody>
      </p:sp>
    </p:spTree>
    <p:extLst>
      <p:ext uri="{BB962C8B-B14F-4D97-AF65-F5344CB8AC3E}">
        <p14:creationId xmlns:p14="http://schemas.microsoft.com/office/powerpoint/2010/main" val="42635385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lgn="just">
              <a:defRPr/>
            </a:lvl1pPr>
          </a:lstStyle>
          <a:p>
            <a:pPr>
              <a:defRPr/>
            </a:pPr>
            <a:r>
              <a:rPr lang="en-US" altLang="zh-CN"/>
              <a:t>susujiang@shu.edu.cn</a:t>
            </a:r>
          </a:p>
        </p:txBody>
      </p:sp>
      <p:sp>
        <p:nvSpPr>
          <p:cNvPr id="4" name="页脚占位符 3"/>
          <p:cNvSpPr>
            <a:spLocks noGrp="1"/>
          </p:cNvSpPr>
          <p:nvPr>
            <p:ph type="ftr" sz="quarter" idx="11"/>
          </p:nvPr>
        </p:nvSpPr>
        <p:spPr/>
        <p:txBody>
          <a:bodyPr/>
          <a:lstStyle>
            <a:lvl1pPr>
              <a:defRPr/>
            </a:lvl1pPr>
          </a:lstStyle>
          <a:p>
            <a:pPr>
              <a:defRPr/>
            </a:pPr>
            <a:r>
              <a:rPr lang="en-US" altLang="zh-CN"/>
              <a:t>汇编语言程序设计</a:t>
            </a:r>
          </a:p>
        </p:txBody>
      </p:sp>
      <p:sp>
        <p:nvSpPr>
          <p:cNvPr id="5" name="灯片编号占位符 4"/>
          <p:cNvSpPr>
            <a:spLocks noGrp="1"/>
          </p:cNvSpPr>
          <p:nvPr>
            <p:ph type="sldNum" sz="quarter" idx="12"/>
          </p:nvPr>
        </p:nvSpPr>
        <p:spPr/>
        <p:txBody>
          <a:bodyPr/>
          <a:lstStyle>
            <a:lvl1pPr>
              <a:defRPr/>
            </a:lvl1pPr>
          </a:lstStyle>
          <a:p>
            <a:pPr>
              <a:defRPr/>
            </a:pPr>
            <a:fld id="{C03767D5-D4A3-498E-BAF3-90DD9C2F67BD}" type="slidenum">
              <a:rPr lang="en-US" altLang="zh-CN"/>
              <a:pPr>
                <a:defRPr/>
              </a:pPr>
              <a:t>‹#›</a:t>
            </a:fld>
            <a:endParaRPr lang="en-US" altLang="zh-CN"/>
          </a:p>
        </p:txBody>
      </p:sp>
    </p:spTree>
    <p:extLst>
      <p:ext uri="{BB962C8B-B14F-4D97-AF65-F5344CB8AC3E}">
        <p14:creationId xmlns:p14="http://schemas.microsoft.com/office/powerpoint/2010/main" val="1595291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pPr>
              <a:defRPr/>
            </a:pPr>
            <a:fld id="{B7170FFA-7CAF-4B80-A3F3-2F022BA1DCE4}" type="slidenum">
              <a:rPr lang="en-US" altLang="zh-CN" smtClean="0"/>
              <a:pPr>
                <a:defRPr/>
              </a:pPr>
              <a:t>‹#›</a:t>
            </a:fld>
            <a:endParaRPr lang="en-US" altLang="zh-CN"/>
          </a:p>
        </p:txBody>
      </p:sp>
    </p:spTree>
    <p:extLst>
      <p:ext uri="{BB962C8B-B14F-4D97-AF65-F5344CB8AC3E}">
        <p14:creationId xmlns:p14="http://schemas.microsoft.com/office/powerpoint/2010/main" val="2923026590"/>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lgn="just">
              <a:defRPr/>
            </a:lvl1pPr>
          </a:lstStyle>
          <a:p>
            <a:pPr>
              <a:defRPr/>
            </a:pPr>
            <a:r>
              <a:rPr lang="en-US" altLang="zh-CN"/>
              <a:t>susujiang@shu.edu.cn</a:t>
            </a:r>
          </a:p>
        </p:txBody>
      </p:sp>
      <p:sp>
        <p:nvSpPr>
          <p:cNvPr id="3" name="页脚占位符 2"/>
          <p:cNvSpPr>
            <a:spLocks noGrp="1"/>
          </p:cNvSpPr>
          <p:nvPr>
            <p:ph type="ftr" sz="quarter" idx="11"/>
          </p:nvPr>
        </p:nvSpPr>
        <p:spPr/>
        <p:txBody>
          <a:bodyPr/>
          <a:lstStyle>
            <a:lvl1pPr>
              <a:defRPr/>
            </a:lvl1pPr>
          </a:lstStyle>
          <a:p>
            <a:pPr>
              <a:defRPr/>
            </a:pPr>
            <a:r>
              <a:rPr lang="en-US" altLang="zh-CN"/>
              <a:t>汇编语言程序设计</a:t>
            </a:r>
          </a:p>
        </p:txBody>
      </p:sp>
      <p:sp>
        <p:nvSpPr>
          <p:cNvPr id="4" name="灯片编号占位符 3"/>
          <p:cNvSpPr>
            <a:spLocks noGrp="1"/>
          </p:cNvSpPr>
          <p:nvPr>
            <p:ph type="sldNum" sz="quarter" idx="12"/>
          </p:nvPr>
        </p:nvSpPr>
        <p:spPr/>
        <p:txBody>
          <a:bodyPr/>
          <a:lstStyle>
            <a:lvl1pPr>
              <a:defRPr/>
            </a:lvl1pPr>
          </a:lstStyle>
          <a:p>
            <a:pPr>
              <a:defRPr/>
            </a:pPr>
            <a:fld id="{AB9635B0-E228-48EC-8B74-39684E32F6D9}" type="slidenum">
              <a:rPr lang="en-US" altLang="zh-CN"/>
              <a:pPr>
                <a:defRPr/>
              </a:pPr>
              <a:t>‹#›</a:t>
            </a:fld>
            <a:endParaRPr lang="en-US" altLang="zh-CN"/>
          </a:p>
        </p:txBody>
      </p:sp>
    </p:spTree>
    <p:extLst>
      <p:ext uri="{BB962C8B-B14F-4D97-AF65-F5344CB8AC3E}">
        <p14:creationId xmlns:p14="http://schemas.microsoft.com/office/powerpoint/2010/main" val="38771399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lgn="just">
              <a:defRPr/>
            </a:lvl1pPr>
          </a:lstStyle>
          <a:p>
            <a:pPr>
              <a:defRPr/>
            </a:pPr>
            <a:r>
              <a:rPr lang="en-US" altLang="zh-CN"/>
              <a:t>susujiang@shu.edu.cn</a:t>
            </a:r>
          </a:p>
        </p:txBody>
      </p:sp>
      <p:sp>
        <p:nvSpPr>
          <p:cNvPr id="6" name="页脚占位符 5"/>
          <p:cNvSpPr>
            <a:spLocks noGrp="1"/>
          </p:cNvSpPr>
          <p:nvPr>
            <p:ph type="ftr" sz="quarter" idx="11"/>
          </p:nvPr>
        </p:nvSpPr>
        <p:spPr/>
        <p:txBody>
          <a:bodyPr/>
          <a:lstStyle>
            <a:lvl1pPr>
              <a:defRPr/>
            </a:lvl1pPr>
          </a:lstStyle>
          <a:p>
            <a:pPr>
              <a:defRPr/>
            </a:pPr>
            <a:r>
              <a:rPr lang="en-US" altLang="zh-CN"/>
              <a:t>汇编语言程序设计</a:t>
            </a:r>
          </a:p>
        </p:txBody>
      </p:sp>
      <p:sp>
        <p:nvSpPr>
          <p:cNvPr id="7" name="灯片编号占位符 6"/>
          <p:cNvSpPr>
            <a:spLocks noGrp="1"/>
          </p:cNvSpPr>
          <p:nvPr>
            <p:ph type="sldNum" sz="quarter" idx="12"/>
          </p:nvPr>
        </p:nvSpPr>
        <p:spPr/>
        <p:txBody>
          <a:bodyPr/>
          <a:lstStyle>
            <a:lvl1pPr>
              <a:defRPr/>
            </a:lvl1pPr>
          </a:lstStyle>
          <a:p>
            <a:pPr>
              <a:defRPr/>
            </a:pPr>
            <a:fld id="{0ECB4D5A-0C34-4B55-88BB-161081FF4D50}" type="slidenum">
              <a:rPr lang="en-US" altLang="zh-CN"/>
              <a:pPr>
                <a:defRPr/>
              </a:pPr>
              <a:t>‹#›</a:t>
            </a:fld>
            <a:endParaRPr lang="en-US" altLang="zh-CN"/>
          </a:p>
        </p:txBody>
      </p:sp>
    </p:spTree>
    <p:extLst>
      <p:ext uri="{BB962C8B-B14F-4D97-AF65-F5344CB8AC3E}">
        <p14:creationId xmlns:p14="http://schemas.microsoft.com/office/powerpoint/2010/main" val="4594606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lgn="just">
              <a:defRPr/>
            </a:lvl1pPr>
          </a:lstStyle>
          <a:p>
            <a:pPr>
              <a:defRPr/>
            </a:pPr>
            <a:r>
              <a:rPr lang="en-US" altLang="zh-CN"/>
              <a:t>susujiang@shu.edu.cn</a:t>
            </a:r>
          </a:p>
        </p:txBody>
      </p:sp>
      <p:sp>
        <p:nvSpPr>
          <p:cNvPr id="6" name="页脚占位符 5"/>
          <p:cNvSpPr>
            <a:spLocks noGrp="1"/>
          </p:cNvSpPr>
          <p:nvPr>
            <p:ph type="ftr" sz="quarter" idx="11"/>
          </p:nvPr>
        </p:nvSpPr>
        <p:spPr/>
        <p:txBody>
          <a:bodyPr/>
          <a:lstStyle>
            <a:lvl1pPr>
              <a:defRPr/>
            </a:lvl1pPr>
          </a:lstStyle>
          <a:p>
            <a:pPr>
              <a:defRPr/>
            </a:pPr>
            <a:r>
              <a:rPr lang="en-US" altLang="zh-CN"/>
              <a:t>汇编语言程序设计</a:t>
            </a:r>
          </a:p>
        </p:txBody>
      </p:sp>
      <p:sp>
        <p:nvSpPr>
          <p:cNvPr id="7" name="灯片编号占位符 6"/>
          <p:cNvSpPr>
            <a:spLocks noGrp="1"/>
          </p:cNvSpPr>
          <p:nvPr>
            <p:ph type="sldNum" sz="quarter" idx="12"/>
          </p:nvPr>
        </p:nvSpPr>
        <p:spPr/>
        <p:txBody>
          <a:bodyPr/>
          <a:lstStyle>
            <a:lvl1pPr>
              <a:defRPr/>
            </a:lvl1pPr>
          </a:lstStyle>
          <a:p>
            <a:pPr>
              <a:defRPr/>
            </a:pPr>
            <a:fld id="{32CB20D5-B37C-4B3D-B95D-7858566B3EA0}" type="slidenum">
              <a:rPr lang="en-US" altLang="zh-CN"/>
              <a:pPr>
                <a:defRPr/>
              </a:pPr>
              <a:t>‹#›</a:t>
            </a:fld>
            <a:endParaRPr lang="en-US" altLang="zh-CN"/>
          </a:p>
        </p:txBody>
      </p:sp>
    </p:spTree>
    <p:extLst>
      <p:ext uri="{BB962C8B-B14F-4D97-AF65-F5344CB8AC3E}">
        <p14:creationId xmlns:p14="http://schemas.microsoft.com/office/powerpoint/2010/main" val="7399887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lgn="just">
              <a:defRPr/>
            </a:lvl1pPr>
          </a:lstStyle>
          <a:p>
            <a:pPr>
              <a:defRPr/>
            </a:pPr>
            <a:r>
              <a:rPr lang="en-US" altLang="zh-CN"/>
              <a:t>susujiang@shu.edu.cn</a:t>
            </a:r>
          </a:p>
        </p:txBody>
      </p:sp>
      <p:sp>
        <p:nvSpPr>
          <p:cNvPr id="5" name="页脚占位符 4"/>
          <p:cNvSpPr>
            <a:spLocks noGrp="1"/>
          </p:cNvSpPr>
          <p:nvPr>
            <p:ph type="ftr" sz="quarter" idx="11"/>
          </p:nvPr>
        </p:nvSpPr>
        <p:spPr/>
        <p:txBody>
          <a:bodyPr/>
          <a:lstStyle>
            <a:lvl1pPr>
              <a:defRPr/>
            </a:lvl1pPr>
          </a:lstStyle>
          <a:p>
            <a:pPr>
              <a:defRPr/>
            </a:pPr>
            <a:r>
              <a:rPr lang="en-US" altLang="zh-CN"/>
              <a:t>汇编语言程序设计</a:t>
            </a:r>
          </a:p>
        </p:txBody>
      </p:sp>
      <p:sp>
        <p:nvSpPr>
          <p:cNvPr id="6" name="灯片编号占位符 5"/>
          <p:cNvSpPr>
            <a:spLocks noGrp="1"/>
          </p:cNvSpPr>
          <p:nvPr>
            <p:ph type="sldNum" sz="quarter" idx="12"/>
          </p:nvPr>
        </p:nvSpPr>
        <p:spPr/>
        <p:txBody>
          <a:bodyPr/>
          <a:lstStyle>
            <a:lvl1pPr>
              <a:defRPr/>
            </a:lvl1pPr>
          </a:lstStyle>
          <a:p>
            <a:pPr>
              <a:defRPr/>
            </a:pPr>
            <a:fld id="{B3CFFE91-7543-49BD-895D-90DB1A1A70B2}" type="slidenum">
              <a:rPr lang="en-US" altLang="zh-CN"/>
              <a:pPr>
                <a:defRPr/>
              </a:pPr>
              <a:t>‹#›</a:t>
            </a:fld>
            <a:endParaRPr lang="en-US" altLang="zh-CN"/>
          </a:p>
        </p:txBody>
      </p:sp>
    </p:spTree>
    <p:extLst>
      <p:ext uri="{BB962C8B-B14F-4D97-AF65-F5344CB8AC3E}">
        <p14:creationId xmlns:p14="http://schemas.microsoft.com/office/powerpoint/2010/main" val="27281507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3513" y="404813"/>
            <a:ext cx="19431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4213" y="404813"/>
            <a:ext cx="56769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lgn="just">
              <a:defRPr/>
            </a:lvl1pPr>
          </a:lstStyle>
          <a:p>
            <a:pPr>
              <a:defRPr/>
            </a:pPr>
            <a:r>
              <a:rPr lang="en-US" altLang="zh-CN"/>
              <a:t>susujiang@shu.edu.cn</a:t>
            </a:r>
          </a:p>
        </p:txBody>
      </p:sp>
      <p:sp>
        <p:nvSpPr>
          <p:cNvPr id="5" name="页脚占位符 4"/>
          <p:cNvSpPr>
            <a:spLocks noGrp="1"/>
          </p:cNvSpPr>
          <p:nvPr>
            <p:ph type="ftr" sz="quarter" idx="11"/>
          </p:nvPr>
        </p:nvSpPr>
        <p:spPr/>
        <p:txBody>
          <a:bodyPr/>
          <a:lstStyle>
            <a:lvl1pPr>
              <a:defRPr/>
            </a:lvl1pPr>
          </a:lstStyle>
          <a:p>
            <a:pPr>
              <a:defRPr/>
            </a:pPr>
            <a:r>
              <a:rPr lang="en-US" altLang="zh-CN"/>
              <a:t>汇编语言程序设计</a:t>
            </a:r>
          </a:p>
        </p:txBody>
      </p:sp>
      <p:sp>
        <p:nvSpPr>
          <p:cNvPr id="6" name="灯片编号占位符 5"/>
          <p:cNvSpPr>
            <a:spLocks noGrp="1"/>
          </p:cNvSpPr>
          <p:nvPr>
            <p:ph type="sldNum" sz="quarter" idx="12"/>
          </p:nvPr>
        </p:nvSpPr>
        <p:spPr/>
        <p:txBody>
          <a:bodyPr/>
          <a:lstStyle>
            <a:lvl1pPr>
              <a:defRPr/>
            </a:lvl1pPr>
          </a:lstStyle>
          <a:p>
            <a:pPr>
              <a:defRPr/>
            </a:pPr>
            <a:fld id="{C9EE4AB3-A93D-478D-A73B-7C69E4D3160D}" type="slidenum">
              <a:rPr lang="en-US" altLang="zh-CN"/>
              <a:pPr>
                <a:defRPr/>
              </a:pPr>
              <a:t>‹#›</a:t>
            </a:fld>
            <a:endParaRPr lang="en-US" altLang="zh-CN"/>
          </a:p>
        </p:txBody>
      </p:sp>
    </p:spTree>
    <p:extLst>
      <p:ext uri="{BB962C8B-B14F-4D97-AF65-F5344CB8AC3E}">
        <p14:creationId xmlns:p14="http://schemas.microsoft.com/office/powerpoint/2010/main" val="14160675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4213" y="1700213"/>
            <a:ext cx="7772400" cy="4114800"/>
          </a:xfrm>
        </p:spPr>
        <p:txBody>
          <a:bodyPr/>
          <a:lstStyle/>
          <a:p>
            <a:pPr lvl="0"/>
            <a:endParaRPr lang="zh-CN" altLang="en-US" noProof="0" smtClean="0"/>
          </a:p>
        </p:txBody>
      </p:sp>
      <p:sp>
        <p:nvSpPr>
          <p:cNvPr id="4" name="日期占位符 3"/>
          <p:cNvSpPr>
            <a:spLocks noGrp="1"/>
          </p:cNvSpPr>
          <p:nvPr>
            <p:ph type="dt" sz="half" idx="10"/>
          </p:nvPr>
        </p:nvSpPr>
        <p:spPr/>
        <p:txBody>
          <a:bodyPr/>
          <a:lstStyle>
            <a:lvl1pPr algn="just">
              <a:defRPr/>
            </a:lvl1pPr>
          </a:lstStyle>
          <a:p>
            <a:pPr>
              <a:defRPr/>
            </a:pPr>
            <a:r>
              <a:rPr lang="en-US" altLang="zh-CN"/>
              <a:t>susujiang@shu.edu.cn</a:t>
            </a:r>
          </a:p>
        </p:txBody>
      </p:sp>
      <p:sp>
        <p:nvSpPr>
          <p:cNvPr id="5" name="页脚占位符 4"/>
          <p:cNvSpPr>
            <a:spLocks noGrp="1"/>
          </p:cNvSpPr>
          <p:nvPr>
            <p:ph type="ftr" sz="quarter" idx="11"/>
          </p:nvPr>
        </p:nvSpPr>
        <p:spPr/>
        <p:txBody>
          <a:bodyPr/>
          <a:lstStyle>
            <a:lvl1pPr>
              <a:defRPr/>
            </a:lvl1pPr>
          </a:lstStyle>
          <a:p>
            <a:pPr>
              <a:defRPr/>
            </a:pPr>
            <a:r>
              <a:rPr lang="en-US" altLang="zh-CN"/>
              <a:t>汇编语言程序设计</a:t>
            </a:r>
          </a:p>
        </p:txBody>
      </p:sp>
      <p:sp>
        <p:nvSpPr>
          <p:cNvPr id="6" name="灯片编号占位符 5"/>
          <p:cNvSpPr>
            <a:spLocks noGrp="1"/>
          </p:cNvSpPr>
          <p:nvPr>
            <p:ph type="sldNum" sz="quarter" idx="12"/>
          </p:nvPr>
        </p:nvSpPr>
        <p:spPr/>
        <p:txBody>
          <a:bodyPr/>
          <a:lstStyle>
            <a:lvl1pPr>
              <a:defRPr/>
            </a:lvl1pPr>
          </a:lstStyle>
          <a:p>
            <a:pPr>
              <a:defRPr/>
            </a:pPr>
            <a:fld id="{31CC80C6-9DDB-47A4-8EB8-FBA41366F416}" type="slidenum">
              <a:rPr lang="en-US" altLang="zh-CN"/>
              <a:pPr>
                <a:defRPr/>
              </a:pPr>
              <a:t>‹#›</a:t>
            </a:fld>
            <a:endParaRPr lang="en-US" altLang="zh-CN"/>
          </a:p>
        </p:txBody>
      </p:sp>
    </p:spTree>
    <p:extLst>
      <p:ext uri="{BB962C8B-B14F-4D97-AF65-F5344CB8AC3E}">
        <p14:creationId xmlns:p14="http://schemas.microsoft.com/office/powerpoint/2010/main" val="2812749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61" name="Rectangle 29"/>
          <p:cNvSpPr>
            <a:spLocks noGrp="1" noChangeArrowheads="1"/>
          </p:cNvSpPr>
          <p:nvPr>
            <p:ph type="ctrTitle" sz="quarter"/>
          </p:nvPr>
        </p:nvSpPr>
        <p:spPr>
          <a:xfrm>
            <a:off x="685800" y="1868488"/>
            <a:ext cx="7772400" cy="1600200"/>
          </a:xfrm>
        </p:spPr>
        <p:txBody>
          <a:bodyPr anchorCtr="1"/>
          <a:lstStyle>
            <a:lvl1pPr>
              <a:defRPr/>
            </a:lvl1pPr>
          </a:lstStyle>
          <a:p>
            <a:pPr lvl="0"/>
            <a:r>
              <a:rPr lang="zh-CN" altLang="en-US" noProof="0" smtClean="0"/>
              <a:t>单击此处编辑母版标题样式</a:t>
            </a:r>
          </a:p>
        </p:txBody>
      </p:sp>
      <p:sp>
        <p:nvSpPr>
          <p:cNvPr id="18462" name="Rectangle 30"/>
          <p:cNvSpPr>
            <a:spLocks noGrp="1" noChangeArrowheads="1"/>
          </p:cNvSpPr>
          <p:nvPr>
            <p:ph type="subTitle" sz="quarter" idx="1"/>
          </p:nvPr>
        </p:nvSpPr>
        <p:spPr>
          <a:xfrm>
            <a:off x="1273175" y="3729038"/>
            <a:ext cx="6400800" cy="1371600"/>
          </a:xfrm>
        </p:spPr>
        <p:txBody>
          <a:bodyPr anchorCtr="1"/>
          <a:lstStyle>
            <a:lvl1pPr marL="0" indent="0" algn="ctr">
              <a:buFont typeface="Tahoma" pitchFamily="34" charset="0"/>
              <a:buNone/>
              <a:defRPr/>
            </a:lvl1pPr>
          </a:lstStyle>
          <a:p>
            <a:pPr lvl="0"/>
            <a:r>
              <a:rPr lang="zh-CN" altLang="en-US" noProof="0" smtClean="0"/>
              <a:t>单击此处编辑母版副标题样式</a:t>
            </a:r>
          </a:p>
        </p:txBody>
      </p:sp>
      <p:sp>
        <p:nvSpPr>
          <p:cNvPr id="4" name="Rectangle 31"/>
          <p:cNvSpPr>
            <a:spLocks noGrp="1" noChangeArrowheads="1"/>
          </p:cNvSpPr>
          <p:nvPr>
            <p:ph type="dt" sz="quarter" idx="10"/>
          </p:nvPr>
        </p:nvSpPr>
        <p:spPr>
          <a:xfrm>
            <a:off x="685800" y="6348413"/>
            <a:ext cx="1905000" cy="457200"/>
          </a:xfrm>
        </p:spPr>
        <p:txBody>
          <a:bodyPr/>
          <a:lstStyle>
            <a:lvl1pPr algn="just">
              <a:defRPr/>
            </a:lvl1pPr>
          </a:lstStyle>
          <a:p>
            <a:pPr>
              <a:defRPr/>
            </a:pPr>
            <a:endParaRPr lang="en-US" altLang="zh-CN"/>
          </a:p>
        </p:txBody>
      </p:sp>
      <p:sp>
        <p:nvSpPr>
          <p:cNvPr id="5" name="Rectangle 32"/>
          <p:cNvSpPr>
            <a:spLocks noGrp="1" noChangeArrowheads="1"/>
          </p:cNvSpPr>
          <p:nvPr>
            <p:ph type="ftr" sz="quarter" idx="11"/>
          </p:nvPr>
        </p:nvSpPr>
        <p:spPr>
          <a:xfrm>
            <a:off x="3124200" y="6348413"/>
            <a:ext cx="2895600" cy="457200"/>
          </a:xfrm>
        </p:spPr>
        <p:txBody>
          <a:bodyPr/>
          <a:lstStyle>
            <a:lvl1pPr>
              <a:defRPr/>
            </a:lvl1pPr>
          </a:lstStyle>
          <a:p>
            <a:pPr>
              <a:defRPr/>
            </a:pPr>
            <a:r>
              <a:rPr lang="en-US" altLang="zh-CN"/>
              <a:t>汇编语言程序设计</a:t>
            </a:r>
          </a:p>
        </p:txBody>
      </p:sp>
      <p:sp>
        <p:nvSpPr>
          <p:cNvPr id="6" name="Rectangle 33"/>
          <p:cNvSpPr>
            <a:spLocks noGrp="1" noChangeArrowheads="1"/>
          </p:cNvSpPr>
          <p:nvPr>
            <p:ph type="sldNum" sz="quarter" idx="12"/>
          </p:nvPr>
        </p:nvSpPr>
        <p:spPr>
          <a:xfrm>
            <a:off x="6553200" y="6348413"/>
            <a:ext cx="1905000" cy="457200"/>
          </a:xfrm>
        </p:spPr>
        <p:txBody>
          <a:bodyPr/>
          <a:lstStyle>
            <a:lvl1pPr>
              <a:defRPr/>
            </a:lvl1pPr>
          </a:lstStyle>
          <a:p>
            <a:pPr>
              <a:defRPr/>
            </a:pPr>
            <a:fld id="{C65D3775-6484-4266-BCE4-A6AA9C1246AE}" type="slidenum">
              <a:rPr lang="en-US" altLang="zh-CN"/>
              <a:pPr>
                <a:defRPr/>
              </a:pPr>
              <a:t>‹#›</a:t>
            </a:fld>
            <a:endParaRPr lang="en-US" altLang="zh-CN"/>
          </a:p>
        </p:txBody>
      </p:sp>
    </p:spTree>
    <p:extLst>
      <p:ext uri="{BB962C8B-B14F-4D97-AF65-F5344CB8AC3E}">
        <p14:creationId xmlns:p14="http://schemas.microsoft.com/office/powerpoint/2010/main" val="27299125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lgn="just">
              <a:defRPr/>
            </a:lvl1pPr>
          </a:lstStyle>
          <a:p>
            <a:pPr>
              <a:defRPr/>
            </a:pPr>
            <a:r>
              <a:rPr lang="en-US" altLang="zh-CN"/>
              <a:t>susujiang@shu.edu.cn</a:t>
            </a:r>
          </a:p>
        </p:txBody>
      </p:sp>
      <p:sp>
        <p:nvSpPr>
          <p:cNvPr id="5" name="页脚占位符 4"/>
          <p:cNvSpPr>
            <a:spLocks noGrp="1"/>
          </p:cNvSpPr>
          <p:nvPr>
            <p:ph type="ftr" sz="quarter" idx="11"/>
          </p:nvPr>
        </p:nvSpPr>
        <p:spPr/>
        <p:txBody>
          <a:bodyPr/>
          <a:lstStyle>
            <a:lvl1pPr>
              <a:defRPr/>
            </a:lvl1pPr>
          </a:lstStyle>
          <a:p>
            <a:pPr>
              <a:defRPr/>
            </a:pPr>
            <a:r>
              <a:rPr lang="en-US" altLang="zh-CN"/>
              <a:t>汇编语言程序设计</a:t>
            </a:r>
          </a:p>
        </p:txBody>
      </p:sp>
      <p:sp>
        <p:nvSpPr>
          <p:cNvPr id="6" name="灯片编号占位符 5"/>
          <p:cNvSpPr>
            <a:spLocks noGrp="1"/>
          </p:cNvSpPr>
          <p:nvPr>
            <p:ph type="sldNum" sz="quarter" idx="12"/>
          </p:nvPr>
        </p:nvSpPr>
        <p:spPr/>
        <p:txBody>
          <a:bodyPr/>
          <a:lstStyle>
            <a:lvl1pPr>
              <a:defRPr/>
            </a:lvl1pPr>
          </a:lstStyle>
          <a:p>
            <a:pPr>
              <a:defRPr/>
            </a:pPr>
            <a:fld id="{2D1DB3F7-A2B2-437B-BDE3-40A610B3BE1C}" type="slidenum">
              <a:rPr lang="en-US" altLang="zh-CN"/>
              <a:pPr>
                <a:defRPr/>
              </a:pPr>
              <a:t>‹#›</a:t>
            </a:fld>
            <a:endParaRPr lang="en-US" altLang="zh-CN"/>
          </a:p>
        </p:txBody>
      </p:sp>
    </p:spTree>
    <p:extLst>
      <p:ext uri="{BB962C8B-B14F-4D97-AF65-F5344CB8AC3E}">
        <p14:creationId xmlns:p14="http://schemas.microsoft.com/office/powerpoint/2010/main" val="27388834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lgn="just">
              <a:defRPr/>
            </a:lvl1pPr>
          </a:lstStyle>
          <a:p>
            <a:pPr>
              <a:defRPr/>
            </a:pPr>
            <a:r>
              <a:rPr lang="en-US" altLang="zh-CN"/>
              <a:t>susujiang@shu.edu.cn</a:t>
            </a:r>
          </a:p>
        </p:txBody>
      </p:sp>
      <p:sp>
        <p:nvSpPr>
          <p:cNvPr id="5" name="页脚占位符 4"/>
          <p:cNvSpPr>
            <a:spLocks noGrp="1"/>
          </p:cNvSpPr>
          <p:nvPr>
            <p:ph type="ftr" sz="quarter" idx="11"/>
          </p:nvPr>
        </p:nvSpPr>
        <p:spPr/>
        <p:txBody>
          <a:bodyPr/>
          <a:lstStyle>
            <a:lvl1pPr>
              <a:defRPr/>
            </a:lvl1pPr>
          </a:lstStyle>
          <a:p>
            <a:pPr>
              <a:defRPr/>
            </a:pPr>
            <a:r>
              <a:rPr lang="en-US" altLang="zh-CN"/>
              <a:t>汇编语言程序设计</a:t>
            </a:r>
          </a:p>
        </p:txBody>
      </p:sp>
      <p:sp>
        <p:nvSpPr>
          <p:cNvPr id="6" name="灯片编号占位符 5"/>
          <p:cNvSpPr>
            <a:spLocks noGrp="1"/>
          </p:cNvSpPr>
          <p:nvPr>
            <p:ph type="sldNum" sz="quarter" idx="12"/>
          </p:nvPr>
        </p:nvSpPr>
        <p:spPr/>
        <p:txBody>
          <a:bodyPr/>
          <a:lstStyle>
            <a:lvl1pPr>
              <a:defRPr/>
            </a:lvl1pPr>
          </a:lstStyle>
          <a:p>
            <a:pPr>
              <a:defRPr/>
            </a:pPr>
            <a:fld id="{A21FBF5D-4F0B-4698-9F79-7A2A7F9EFF17}" type="slidenum">
              <a:rPr lang="en-US" altLang="zh-CN"/>
              <a:pPr>
                <a:defRPr/>
              </a:pPr>
              <a:t>‹#›</a:t>
            </a:fld>
            <a:endParaRPr lang="en-US" altLang="zh-CN"/>
          </a:p>
        </p:txBody>
      </p:sp>
    </p:spTree>
    <p:extLst>
      <p:ext uri="{BB962C8B-B14F-4D97-AF65-F5344CB8AC3E}">
        <p14:creationId xmlns:p14="http://schemas.microsoft.com/office/powerpoint/2010/main" val="35531510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4213" y="17002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6613" y="17002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lgn="just">
              <a:defRPr/>
            </a:lvl1pPr>
          </a:lstStyle>
          <a:p>
            <a:pPr>
              <a:defRPr/>
            </a:pPr>
            <a:r>
              <a:rPr lang="en-US" altLang="zh-CN"/>
              <a:t>susujiang@shu.edu.cn</a:t>
            </a:r>
          </a:p>
        </p:txBody>
      </p:sp>
      <p:sp>
        <p:nvSpPr>
          <p:cNvPr id="6" name="页脚占位符 5"/>
          <p:cNvSpPr>
            <a:spLocks noGrp="1"/>
          </p:cNvSpPr>
          <p:nvPr>
            <p:ph type="ftr" sz="quarter" idx="11"/>
          </p:nvPr>
        </p:nvSpPr>
        <p:spPr/>
        <p:txBody>
          <a:bodyPr/>
          <a:lstStyle>
            <a:lvl1pPr>
              <a:defRPr/>
            </a:lvl1pPr>
          </a:lstStyle>
          <a:p>
            <a:pPr>
              <a:defRPr/>
            </a:pPr>
            <a:r>
              <a:rPr lang="en-US" altLang="zh-CN"/>
              <a:t>汇编语言程序设计</a:t>
            </a:r>
          </a:p>
        </p:txBody>
      </p:sp>
      <p:sp>
        <p:nvSpPr>
          <p:cNvPr id="7" name="灯片编号占位符 6"/>
          <p:cNvSpPr>
            <a:spLocks noGrp="1"/>
          </p:cNvSpPr>
          <p:nvPr>
            <p:ph type="sldNum" sz="quarter" idx="12"/>
          </p:nvPr>
        </p:nvSpPr>
        <p:spPr/>
        <p:txBody>
          <a:bodyPr/>
          <a:lstStyle>
            <a:lvl1pPr>
              <a:defRPr/>
            </a:lvl1pPr>
          </a:lstStyle>
          <a:p>
            <a:pPr>
              <a:defRPr/>
            </a:pPr>
            <a:fld id="{61B23CA7-D1CE-4360-86EA-EAB2DBF18277}" type="slidenum">
              <a:rPr lang="en-US" altLang="zh-CN"/>
              <a:pPr>
                <a:defRPr/>
              </a:pPr>
              <a:t>‹#›</a:t>
            </a:fld>
            <a:endParaRPr lang="en-US" altLang="zh-CN"/>
          </a:p>
        </p:txBody>
      </p:sp>
    </p:spTree>
    <p:extLst>
      <p:ext uri="{BB962C8B-B14F-4D97-AF65-F5344CB8AC3E}">
        <p14:creationId xmlns:p14="http://schemas.microsoft.com/office/powerpoint/2010/main" val="3053399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3"/>
          <p:cNvSpPr>
            <a:spLocks noGrp="1" noChangeArrowheads="1"/>
          </p:cNvSpPr>
          <p:nvPr>
            <p:ph type="sldNum" sz="quarter" idx="11"/>
          </p:nvPr>
        </p:nvSpPr>
        <p:spPr>
          <a:ln/>
        </p:spPr>
        <p:txBody>
          <a:bodyPr/>
          <a:lstStyle>
            <a:lvl1pPr>
              <a:defRPr/>
            </a:lvl1pPr>
          </a:lstStyle>
          <a:p>
            <a:pPr>
              <a:defRPr/>
            </a:pPr>
            <a:fld id="{79B39037-F4A5-475E-8673-6421442996A6}" type="slidenum">
              <a:rPr lang="en-US" altLang="zh-CN"/>
              <a:pPr>
                <a:defRPr/>
              </a:pPr>
              <a:t>‹#›</a:t>
            </a:fld>
            <a:endParaRPr lang="en-US" altLang="zh-CN"/>
          </a:p>
        </p:txBody>
      </p:sp>
      <p:sp>
        <p:nvSpPr>
          <p:cNvPr id="6" name="标题 5"/>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150624889"/>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lgn="just">
              <a:defRPr/>
            </a:lvl1pPr>
          </a:lstStyle>
          <a:p>
            <a:pPr>
              <a:defRPr/>
            </a:pPr>
            <a:r>
              <a:rPr lang="en-US" altLang="zh-CN"/>
              <a:t>susujiang@shu.edu.cn</a:t>
            </a:r>
          </a:p>
        </p:txBody>
      </p:sp>
      <p:sp>
        <p:nvSpPr>
          <p:cNvPr id="8" name="页脚占位符 7"/>
          <p:cNvSpPr>
            <a:spLocks noGrp="1"/>
          </p:cNvSpPr>
          <p:nvPr>
            <p:ph type="ftr" sz="quarter" idx="11"/>
          </p:nvPr>
        </p:nvSpPr>
        <p:spPr/>
        <p:txBody>
          <a:bodyPr/>
          <a:lstStyle>
            <a:lvl1pPr>
              <a:defRPr/>
            </a:lvl1pPr>
          </a:lstStyle>
          <a:p>
            <a:pPr>
              <a:defRPr/>
            </a:pPr>
            <a:r>
              <a:rPr lang="en-US" altLang="zh-CN"/>
              <a:t>汇编语言程序设计</a:t>
            </a:r>
          </a:p>
        </p:txBody>
      </p:sp>
      <p:sp>
        <p:nvSpPr>
          <p:cNvPr id="9" name="灯片编号占位符 8"/>
          <p:cNvSpPr>
            <a:spLocks noGrp="1"/>
          </p:cNvSpPr>
          <p:nvPr>
            <p:ph type="sldNum" sz="quarter" idx="12"/>
          </p:nvPr>
        </p:nvSpPr>
        <p:spPr/>
        <p:txBody>
          <a:bodyPr/>
          <a:lstStyle>
            <a:lvl1pPr>
              <a:defRPr/>
            </a:lvl1pPr>
          </a:lstStyle>
          <a:p>
            <a:pPr>
              <a:defRPr/>
            </a:pPr>
            <a:fld id="{92E7936B-65D1-442E-967B-68E7011B889F}" type="slidenum">
              <a:rPr lang="en-US" altLang="zh-CN"/>
              <a:pPr>
                <a:defRPr/>
              </a:pPr>
              <a:t>‹#›</a:t>
            </a:fld>
            <a:endParaRPr lang="en-US" altLang="zh-CN"/>
          </a:p>
        </p:txBody>
      </p:sp>
    </p:spTree>
    <p:extLst>
      <p:ext uri="{BB962C8B-B14F-4D97-AF65-F5344CB8AC3E}">
        <p14:creationId xmlns:p14="http://schemas.microsoft.com/office/powerpoint/2010/main" val="15757763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lgn="just">
              <a:defRPr/>
            </a:lvl1pPr>
          </a:lstStyle>
          <a:p>
            <a:pPr>
              <a:defRPr/>
            </a:pPr>
            <a:r>
              <a:rPr lang="en-US" altLang="zh-CN"/>
              <a:t>susujiang@shu.edu.cn</a:t>
            </a:r>
          </a:p>
        </p:txBody>
      </p:sp>
      <p:sp>
        <p:nvSpPr>
          <p:cNvPr id="4" name="页脚占位符 3"/>
          <p:cNvSpPr>
            <a:spLocks noGrp="1"/>
          </p:cNvSpPr>
          <p:nvPr>
            <p:ph type="ftr" sz="quarter" idx="11"/>
          </p:nvPr>
        </p:nvSpPr>
        <p:spPr/>
        <p:txBody>
          <a:bodyPr/>
          <a:lstStyle>
            <a:lvl1pPr>
              <a:defRPr/>
            </a:lvl1pPr>
          </a:lstStyle>
          <a:p>
            <a:pPr>
              <a:defRPr/>
            </a:pPr>
            <a:r>
              <a:rPr lang="en-US" altLang="zh-CN"/>
              <a:t>汇编语言程序设计</a:t>
            </a:r>
          </a:p>
        </p:txBody>
      </p:sp>
      <p:sp>
        <p:nvSpPr>
          <p:cNvPr id="5" name="灯片编号占位符 4"/>
          <p:cNvSpPr>
            <a:spLocks noGrp="1"/>
          </p:cNvSpPr>
          <p:nvPr>
            <p:ph type="sldNum" sz="quarter" idx="12"/>
          </p:nvPr>
        </p:nvSpPr>
        <p:spPr/>
        <p:txBody>
          <a:bodyPr/>
          <a:lstStyle>
            <a:lvl1pPr>
              <a:defRPr/>
            </a:lvl1pPr>
          </a:lstStyle>
          <a:p>
            <a:pPr>
              <a:defRPr/>
            </a:pPr>
            <a:fld id="{AF070824-2BE5-4A88-A665-AD0368960295}" type="slidenum">
              <a:rPr lang="en-US" altLang="zh-CN"/>
              <a:pPr>
                <a:defRPr/>
              </a:pPr>
              <a:t>‹#›</a:t>
            </a:fld>
            <a:endParaRPr lang="en-US" altLang="zh-CN"/>
          </a:p>
        </p:txBody>
      </p:sp>
    </p:spTree>
    <p:extLst>
      <p:ext uri="{BB962C8B-B14F-4D97-AF65-F5344CB8AC3E}">
        <p14:creationId xmlns:p14="http://schemas.microsoft.com/office/powerpoint/2010/main" val="13782193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lgn="just">
              <a:defRPr/>
            </a:lvl1pPr>
          </a:lstStyle>
          <a:p>
            <a:pPr>
              <a:defRPr/>
            </a:pPr>
            <a:r>
              <a:rPr lang="en-US" altLang="zh-CN"/>
              <a:t>susujiang@shu.edu.cn</a:t>
            </a:r>
          </a:p>
        </p:txBody>
      </p:sp>
      <p:sp>
        <p:nvSpPr>
          <p:cNvPr id="3" name="页脚占位符 2"/>
          <p:cNvSpPr>
            <a:spLocks noGrp="1"/>
          </p:cNvSpPr>
          <p:nvPr>
            <p:ph type="ftr" sz="quarter" idx="11"/>
          </p:nvPr>
        </p:nvSpPr>
        <p:spPr/>
        <p:txBody>
          <a:bodyPr/>
          <a:lstStyle>
            <a:lvl1pPr>
              <a:defRPr/>
            </a:lvl1pPr>
          </a:lstStyle>
          <a:p>
            <a:pPr>
              <a:defRPr/>
            </a:pPr>
            <a:r>
              <a:rPr lang="en-US" altLang="zh-CN"/>
              <a:t>汇编语言程序设计</a:t>
            </a:r>
          </a:p>
        </p:txBody>
      </p:sp>
      <p:sp>
        <p:nvSpPr>
          <p:cNvPr id="4" name="灯片编号占位符 3"/>
          <p:cNvSpPr>
            <a:spLocks noGrp="1"/>
          </p:cNvSpPr>
          <p:nvPr>
            <p:ph type="sldNum" sz="quarter" idx="12"/>
          </p:nvPr>
        </p:nvSpPr>
        <p:spPr/>
        <p:txBody>
          <a:bodyPr/>
          <a:lstStyle>
            <a:lvl1pPr>
              <a:defRPr/>
            </a:lvl1pPr>
          </a:lstStyle>
          <a:p>
            <a:pPr>
              <a:defRPr/>
            </a:pPr>
            <a:fld id="{22B408BE-659E-47D6-AB26-4C91D6CE7669}" type="slidenum">
              <a:rPr lang="en-US" altLang="zh-CN"/>
              <a:pPr>
                <a:defRPr/>
              </a:pPr>
              <a:t>‹#›</a:t>
            </a:fld>
            <a:endParaRPr lang="en-US" altLang="zh-CN"/>
          </a:p>
        </p:txBody>
      </p:sp>
    </p:spTree>
    <p:extLst>
      <p:ext uri="{BB962C8B-B14F-4D97-AF65-F5344CB8AC3E}">
        <p14:creationId xmlns:p14="http://schemas.microsoft.com/office/powerpoint/2010/main" val="2042947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lgn="just">
              <a:defRPr/>
            </a:lvl1pPr>
          </a:lstStyle>
          <a:p>
            <a:pPr>
              <a:defRPr/>
            </a:pPr>
            <a:r>
              <a:rPr lang="en-US" altLang="zh-CN"/>
              <a:t>susujiang@shu.edu.cn</a:t>
            </a:r>
          </a:p>
        </p:txBody>
      </p:sp>
      <p:sp>
        <p:nvSpPr>
          <p:cNvPr id="6" name="页脚占位符 5"/>
          <p:cNvSpPr>
            <a:spLocks noGrp="1"/>
          </p:cNvSpPr>
          <p:nvPr>
            <p:ph type="ftr" sz="quarter" idx="11"/>
          </p:nvPr>
        </p:nvSpPr>
        <p:spPr/>
        <p:txBody>
          <a:bodyPr/>
          <a:lstStyle>
            <a:lvl1pPr>
              <a:defRPr/>
            </a:lvl1pPr>
          </a:lstStyle>
          <a:p>
            <a:pPr>
              <a:defRPr/>
            </a:pPr>
            <a:r>
              <a:rPr lang="en-US" altLang="zh-CN"/>
              <a:t>汇编语言程序设计</a:t>
            </a:r>
          </a:p>
        </p:txBody>
      </p:sp>
      <p:sp>
        <p:nvSpPr>
          <p:cNvPr id="7" name="灯片编号占位符 6"/>
          <p:cNvSpPr>
            <a:spLocks noGrp="1"/>
          </p:cNvSpPr>
          <p:nvPr>
            <p:ph type="sldNum" sz="quarter" idx="12"/>
          </p:nvPr>
        </p:nvSpPr>
        <p:spPr/>
        <p:txBody>
          <a:bodyPr/>
          <a:lstStyle>
            <a:lvl1pPr>
              <a:defRPr/>
            </a:lvl1pPr>
          </a:lstStyle>
          <a:p>
            <a:pPr>
              <a:defRPr/>
            </a:pPr>
            <a:fld id="{20E8E835-C362-4F12-A172-9788AA40F9AF}" type="slidenum">
              <a:rPr lang="en-US" altLang="zh-CN"/>
              <a:pPr>
                <a:defRPr/>
              </a:pPr>
              <a:t>‹#›</a:t>
            </a:fld>
            <a:endParaRPr lang="en-US" altLang="zh-CN"/>
          </a:p>
        </p:txBody>
      </p:sp>
    </p:spTree>
    <p:extLst>
      <p:ext uri="{BB962C8B-B14F-4D97-AF65-F5344CB8AC3E}">
        <p14:creationId xmlns:p14="http://schemas.microsoft.com/office/powerpoint/2010/main" val="246997861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lgn="just">
              <a:defRPr/>
            </a:lvl1pPr>
          </a:lstStyle>
          <a:p>
            <a:pPr>
              <a:defRPr/>
            </a:pPr>
            <a:r>
              <a:rPr lang="en-US" altLang="zh-CN"/>
              <a:t>susujiang@shu.edu.cn</a:t>
            </a:r>
          </a:p>
        </p:txBody>
      </p:sp>
      <p:sp>
        <p:nvSpPr>
          <p:cNvPr id="6" name="页脚占位符 5"/>
          <p:cNvSpPr>
            <a:spLocks noGrp="1"/>
          </p:cNvSpPr>
          <p:nvPr>
            <p:ph type="ftr" sz="quarter" idx="11"/>
          </p:nvPr>
        </p:nvSpPr>
        <p:spPr/>
        <p:txBody>
          <a:bodyPr/>
          <a:lstStyle>
            <a:lvl1pPr>
              <a:defRPr/>
            </a:lvl1pPr>
          </a:lstStyle>
          <a:p>
            <a:pPr>
              <a:defRPr/>
            </a:pPr>
            <a:r>
              <a:rPr lang="en-US" altLang="zh-CN"/>
              <a:t>汇编语言程序设计</a:t>
            </a:r>
          </a:p>
        </p:txBody>
      </p:sp>
      <p:sp>
        <p:nvSpPr>
          <p:cNvPr id="7" name="灯片编号占位符 6"/>
          <p:cNvSpPr>
            <a:spLocks noGrp="1"/>
          </p:cNvSpPr>
          <p:nvPr>
            <p:ph type="sldNum" sz="quarter" idx="12"/>
          </p:nvPr>
        </p:nvSpPr>
        <p:spPr/>
        <p:txBody>
          <a:bodyPr/>
          <a:lstStyle>
            <a:lvl1pPr>
              <a:defRPr/>
            </a:lvl1pPr>
          </a:lstStyle>
          <a:p>
            <a:pPr>
              <a:defRPr/>
            </a:pPr>
            <a:fld id="{434ECF89-EC67-46BD-8372-BAFFD0F74196}" type="slidenum">
              <a:rPr lang="en-US" altLang="zh-CN"/>
              <a:pPr>
                <a:defRPr/>
              </a:pPr>
              <a:t>‹#›</a:t>
            </a:fld>
            <a:endParaRPr lang="en-US" altLang="zh-CN"/>
          </a:p>
        </p:txBody>
      </p:sp>
    </p:spTree>
    <p:extLst>
      <p:ext uri="{BB962C8B-B14F-4D97-AF65-F5344CB8AC3E}">
        <p14:creationId xmlns:p14="http://schemas.microsoft.com/office/powerpoint/2010/main" val="29276770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lgn="just">
              <a:defRPr/>
            </a:lvl1pPr>
          </a:lstStyle>
          <a:p>
            <a:pPr>
              <a:defRPr/>
            </a:pPr>
            <a:r>
              <a:rPr lang="en-US" altLang="zh-CN"/>
              <a:t>susujiang@shu.edu.cn</a:t>
            </a:r>
          </a:p>
        </p:txBody>
      </p:sp>
      <p:sp>
        <p:nvSpPr>
          <p:cNvPr id="5" name="页脚占位符 4"/>
          <p:cNvSpPr>
            <a:spLocks noGrp="1"/>
          </p:cNvSpPr>
          <p:nvPr>
            <p:ph type="ftr" sz="quarter" idx="11"/>
          </p:nvPr>
        </p:nvSpPr>
        <p:spPr/>
        <p:txBody>
          <a:bodyPr/>
          <a:lstStyle>
            <a:lvl1pPr>
              <a:defRPr/>
            </a:lvl1pPr>
          </a:lstStyle>
          <a:p>
            <a:pPr>
              <a:defRPr/>
            </a:pPr>
            <a:r>
              <a:rPr lang="en-US" altLang="zh-CN"/>
              <a:t>汇编语言程序设计</a:t>
            </a:r>
          </a:p>
        </p:txBody>
      </p:sp>
      <p:sp>
        <p:nvSpPr>
          <p:cNvPr id="6" name="灯片编号占位符 5"/>
          <p:cNvSpPr>
            <a:spLocks noGrp="1"/>
          </p:cNvSpPr>
          <p:nvPr>
            <p:ph type="sldNum" sz="quarter" idx="12"/>
          </p:nvPr>
        </p:nvSpPr>
        <p:spPr/>
        <p:txBody>
          <a:bodyPr/>
          <a:lstStyle>
            <a:lvl1pPr>
              <a:defRPr/>
            </a:lvl1pPr>
          </a:lstStyle>
          <a:p>
            <a:pPr>
              <a:defRPr/>
            </a:pPr>
            <a:fld id="{3891A930-E0EE-48A6-9DA2-B78FC859A9E1}" type="slidenum">
              <a:rPr lang="en-US" altLang="zh-CN"/>
              <a:pPr>
                <a:defRPr/>
              </a:pPr>
              <a:t>‹#›</a:t>
            </a:fld>
            <a:endParaRPr lang="en-US" altLang="zh-CN"/>
          </a:p>
        </p:txBody>
      </p:sp>
    </p:spTree>
    <p:extLst>
      <p:ext uri="{BB962C8B-B14F-4D97-AF65-F5344CB8AC3E}">
        <p14:creationId xmlns:p14="http://schemas.microsoft.com/office/powerpoint/2010/main" val="34444788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3513" y="404813"/>
            <a:ext cx="19431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4213" y="404813"/>
            <a:ext cx="56769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lgn="just">
              <a:defRPr/>
            </a:lvl1pPr>
          </a:lstStyle>
          <a:p>
            <a:pPr>
              <a:defRPr/>
            </a:pPr>
            <a:r>
              <a:rPr lang="en-US" altLang="zh-CN"/>
              <a:t>susujiang@shu.edu.cn</a:t>
            </a:r>
          </a:p>
        </p:txBody>
      </p:sp>
      <p:sp>
        <p:nvSpPr>
          <p:cNvPr id="5" name="页脚占位符 4"/>
          <p:cNvSpPr>
            <a:spLocks noGrp="1"/>
          </p:cNvSpPr>
          <p:nvPr>
            <p:ph type="ftr" sz="quarter" idx="11"/>
          </p:nvPr>
        </p:nvSpPr>
        <p:spPr/>
        <p:txBody>
          <a:bodyPr/>
          <a:lstStyle>
            <a:lvl1pPr>
              <a:defRPr/>
            </a:lvl1pPr>
          </a:lstStyle>
          <a:p>
            <a:pPr>
              <a:defRPr/>
            </a:pPr>
            <a:r>
              <a:rPr lang="en-US" altLang="zh-CN"/>
              <a:t>汇编语言程序设计</a:t>
            </a:r>
          </a:p>
        </p:txBody>
      </p:sp>
      <p:sp>
        <p:nvSpPr>
          <p:cNvPr id="6" name="灯片编号占位符 5"/>
          <p:cNvSpPr>
            <a:spLocks noGrp="1"/>
          </p:cNvSpPr>
          <p:nvPr>
            <p:ph type="sldNum" sz="quarter" idx="12"/>
          </p:nvPr>
        </p:nvSpPr>
        <p:spPr/>
        <p:txBody>
          <a:bodyPr/>
          <a:lstStyle>
            <a:lvl1pPr>
              <a:defRPr/>
            </a:lvl1pPr>
          </a:lstStyle>
          <a:p>
            <a:pPr>
              <a:defRPr/>
            </a:pPr>
            <a:fld id="{3CB589E9-75EB-4D17-80D0-FA846C7B48EB}" type="slidenum">
              <a:rPr lang="en-US" altLang="zh-CN"/>
              <a:pPr>
                <a:defRPr/>
              </a:pPr>
              <a:t>‹#›</a:t>
            </a:fld>
            <a:endParaRPr lang="en-US" altLang="zh-CN"/>
          </a:p>
        </p:txBody>
      </p:sp>
    </p:spTree>
    <p:extLst>
      <p:ext uri="{BB962C8B-B14F-4D97-AF65-F5344CB8AC3E}">
        <p14:creationId xmlns:p14="http://schemas.microsoft.com/office/powerpoint/2010/main" val="39187221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4213" y="1700213"/>
            <a:ext cx="7772400" cy="4114800"/>
          </a:xfrm>
        </p:spPr>
        <p:txBody>
          <a:bodyPr/>
          <a:lstStyle/>
          <a:p>
            <a:pPr lvl="0"/>
            <a:endParaRPr lang="zh-CN" altLang="en-US" noProof="0" smtClean="0"/>
          </a:p>
        </p:txBody>
      </p:sp>
      <p:sp>
        <p:nvSpPr>
          <p:cNvPr id="4" name="日期占位符 3"/>
          <p:cNvSpPr>
            <a:spLocks noGrp="1"/>
          </p:cNvSpPr>
          <p:nvPr>
            <p:ph type="dt" sz="half" idx="10"/>
          </p:nvPr>
        </p:nvSpPr>
        <p:spPr/>
        <p:txBody>
          <a:bodyPr/>
          <a:lstStyle>
            <a:lvl1pPr algn="just">
              <a:defRPr/>
            </a:lvl1pPr>
          </a:lstStyle>
          <a:p>
            <a:pPr>
              <a:defRPr/>
            </a:pPr>
            <a:r>
              <a:rPr lang="en-US" altLang="zh-CN"/>
              <a:t>susujiang@shu.edu.cn</a:t>
            </a:r>
          </a:p>
        </p:txBody>
      </p:sp>
      <p:sp>
        <p:nvSpPr>
          <p:cNvPr id="5" name="页脚占位符 4"/>
          <p:cNvSpPr>
            <a:spLocks noGrp="1"/>
          </p:cNvSpPr>
          <p:nvPr>
            <p:ph type="ftr" sz="quarter" idx="11"/>
          </p:nvPr>
        </p:nvSpPr>
        <p:spPr/>
        <p:txBody>
          <a:bodyPr/>
          <a:lstStyle>
            <a:lvl1pPr>
              <a:defRPr/>
            </a:lvl1pPr>
          </a:lstStyle>
          <a:p>
            <a:pPr>
              <a:defRPr/>
            </a:pPr>
            <a:r>
              <a:rPr lang="en-US" altLang="zh-CN"/>
              <a:t>汇编语言程序设计</a:t>
            </a:r>
          </a:p>
        </p:txBody>
      </p:sp>
      <p:sp>
        <p:nvSpPr>
          <p:cNvPr id="6" name="灯片编号占位符 5"/>
          <p:cNvSpPr>
            <a:spLocks noGrp="1"/>
          </p:cNvSpPr>
          <p:nvPr>
            <p:ph type="sldNum" sz="quarter" idx="12"/>
          </p:nvPr>
        </p:nvSpPr>
        <p:spPr/>
        <p:txBody>
          <a:bodyPr/>
          <a:lstStyle>
            <a:lvl1pPr>
              <a:defRPr/>
            </a:lvl1pPr>
          </a:lstStyle>
          <a:p>
            <a:pPr>
              <a:defRPr/>
            </a:pPr>
            <a:fld id="{844F5A88-08E5-428D-A16A-A7F4C9C6A0D2}" type="slidenum">
              <a:rPr lang="en-US" altLang="zh-CN"/>
              <a:pPr>
                <a:defRPr/>
              </a:pPr>
              <a:t>‹#›</a:t>
            </a:fld>
            <a:endParaRPr lang="en-US" altLang="zh-CN"/>
          </a:p>
        </p:txBody>
      </p:sp>
    </p:spTree>
    <p:extLst>
      <p:ext uri="{BB962C8B-B14F-4D97-AF65-F5344CB8AC3E}">
        <p14:creationId xmlns:p14="http://schemas.microsoft.com/office/powerpoint/2010/main" val="1713710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Rectangle 33"/>
          <p:cNvSpPr>
            <a:spLocks noGrp="1" noChangeArrowheads="1"/>
          </p:cNvSpPr>
          <p:nvPr>
            <p:ph type="sldNum" sz="quarter" idx="11"/>
          </p:nvPr>
        </p:nvSpPr>
        <p:spPr>
          <a:ln/>
        </p:spPr>
        <p:txBody>
          <a:bodyPr/>
          <a:lstStyle>
            <a:lvl1pPr>
              <a:defRPr/>
            </a:lvl1pPr>
          </a:lstStyle>
          <a:p>
            <a:pPr>
              <a:defRPr/>
            </a:pPr>
            <a:fld id="{D59D8E15-9B7F-4A91-9998-52AD44F91BA9}" type="slidenum">
              <a:rPr lang="en-US" altLang="zh-CN"/>
              <a:pPr>
                <a:defRPr/>
              </a:pPr>
              <a:t>‹#›</a:t>
            </a:fld>
            <a:endParaRPr lang="en-US" altLang="zh-CN"/>
          </a:p>
        </p:txBody>
      </p:sp>
    </p:spTree>
    <p:extLst>
      <p:ext uri="{BB962C8B-B14F-4D97-AF65-F5344CB8AC3E}">
        <p14:creationId xmlns:p14="http://schemas.microsoft.com/office/powerpoint/2010/main" val="190456402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4213" y="17002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6613" y="17002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2"/>
          <p:cNvSpPr>
            <a:spLocks noGrp="1" noChangeArrowheads="1"/>
          </p:cNvSpPr>
          <p:nvPr>
            <p:ph type="ftr" sz="quarter" idx="10"/>
          </p:nvPr>
        </p:nvSpPr>
        <p:spPr>
          <a:xfrm>
            <a:off x="3132138" y="6400800"/>
            <a:ext cx="2895600" cy="457200"/>
          </a:xfrm>
          <a:prstGeom prst="rect">
            <a:avLst/>
          </a:prstGeom>
          <a:ln/>
        </p:spPr>
        <p:txBody>
          <a:bodyPr/>
          <a:lstStyle>
            <a:lvl1pPr>
              <a:defRPr/>
            </a:lvl1pPr>
          </a:lstStyle>
          <a:p>
            <a:pPr>
              <a:defRPr/>
            </a:pPr>
            <a:r>
              <a:rPr lang="en-US" altLang="zh-CN"/>
              <a:t>汇编语言程序设计</a:t>
            </a:r>
          </a:p>
        </p:txBody>
      </p:sp>
      <p:sp>
        <p:nvSpPr>
          <p:cNvPr id="6" name="Rectangle 33"/>
          <p:cNvSpPr>
            <a:spLocks noGrp="1" noChangeArrowheads="1"/>
          </p:cNvSpPr>
          <p:nvPr>
            <p:ph type="sldNum" sz="quarter" idx="11"/>
          </p:nvPr>
        </p:nvSpPr>
        <p:spPr>
          <a:ln/>
        </p:spPr>
        <p:txBody>
          <a:bodyPr/>
          <a:lstStyle>
            <a:lvl1pPr>
              <a:defRPr/>
            </a:lvl1pPr>
          </a:lstStyle>
          <a:p>
            <a:pPr>
              <a:defRPr/>
            </a:pPr>
            <a:fld id="{D1EC8E96-E027-4D0C-B414-DD78ED7F04D9}" type="slidenum">
              <a:rPr lang="en-US" altLang="zh-CN"/>
              <a:pPr>
                <a:defRPr/>
              </a:pPr>
              <a:t>‹#›</a:t>
            </a:fld>
            <a:endParaRPr lang="en-US" altLang="zh-CN"/>
          </a:p>
        </p:txBody>
      </p:sp>
    </p:spTree>
    <p:extLst>
      <p:ext uri="{BB962C8B-B14F-4D97-AF65-F5344CB8AC3E}">
        <p14:creationId xmlns:p14="http://schemas.microsoft.com/office/powerpoint/2010/main" val="410176061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2"/>
          <p:cNvSpPr>
            <a:spLocks noGrp="1" noChangeArrowheads="1"/>
          </p:cNvSpPr>
          <p:nvPr>
            <p:ph type="ftr" sz="quarter" idx="10"/>
          </p:nvPr>
        </p:nvSpPr>
        <p:spPr>
          <a:xfrm>
            <a:off x="3132138" y="6400800"/>
            <a:ext cx="2895600" cy="457200"/>
          </a:xfrm>
          <a:prstGeom prst="rect">
            <a:avLst/>
          </a:prstGeom>
          <a:ln/>
        </p:spPr>
        <p:txBody>
          <a:bodyPr/>
          <a:lstStyle>
            <a:lvl1pPr>
              <a:defRPr/>
            </a:lvl1pPr>
          </a:lstStyle>
          <a:p>
            <a:pPr>
              <a:defRPr/>
            </a:pPr>
            <a:r>
              <a:rPr lang="en-US" altLang="zh-CN"/>
              <a:t>汇编语言程序设计</a:t>
            </a:r>
          </a:p>
        </p:txBody>
      </p:sp>
      <p:sp>
        <p:nvSpPr>
          <p:cNvPr id="8" name="Rectangle 33"/>
          <p:cNvSpPr>
            <a:spLocks noGrp="1" noChangeArrowheads="1"/>
          </p:cNvSpPr>
          <p:nvPr>
            <p:ph type="sldNum" sz="quarter" idx="11"/>
          </p:nvPr>
        </p:nvSpPr>
        <p:spPr>
          <a:ln/>
        </p:spPr>
        <p:txBody>
          <a:bodyPr/>
          <a:lstStyle>
            <a:lvl1pPr>
              <a:defRPr/>
            </a:lvl1pPr>
          </a:lstStyle>
          <a:p>
            <a:pPr>
              <a:defRPr/>
            </a:pPr>
            <a:fld id="{2E69D2A4-3959-4187-BEC8-02DAEE1D9967}" type="slidenum">
              <a:rPr lang="en-US" altLang="zh-CN"/>
              <a:pPr>
                <a:defRPr/>
              </a:pPr>
              <a:t>‹#›</a:t>
            </a:fld>
            <a:endParaRPr lang="en-US" altLang="zh-CN"/>
          </a:p>
        </p:txBody>
      </p:sp>
    </p:spTree>
    <p:extLst>
      <p:ext uri="{BB962C8B-B14F-4D97-AF65-F5344CB8AC3E}">
        <p14:creationId xmlns:p14="http://schemas.microsoft.com/office/powerpoint/2010/main" val="261224420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Rectangle 33"/>
          <p:cNvSpPr>
            <a:spLocks noGrp="1" noChangeArrowheads="1"/>
          </p:cNvSpPr>
          <p:nvPr>
            <p:ph type="sldNum" sz="quarter" idx="11"/>
          </p:nvPr>
        </p:nvSpPr>
        <p:spPr>
          <a:ln/>
        </p:spPr>
        <p:txBody>
          <a:bodyPr/>
          <a:lstStyle>
            <a:lvl1pPr>
              <a:defRPr/>
            </a:lvl1pPr>
          </a:lstStyle>
          <a:p>
            <a:pPr>
              <a:defRPr/>
            </a:pPr>
            <a:fld id="{C4C9AB6B-CFDA-4948-9232-DF60131202B4}" type="slidenum">
              <a:rPr lang="en-US" altLang="zh-CN"/>
              <a:pPr>
                <a:defRPr/>
              </a:pPr>
              <a:t>‹#›</a:t>
            </a:fld>
            <a:endParaRPr lang="en-US" altLang="zh-CN"/>
          </a:p>
        </p:txBody>
      </p:sp>
    </p:spTree>
    <p:extLst>
      <p:ext uri="{BB962C8B-B14F-4D97-AF65-F5344CB8AC3E}">
        <p14:creationId xmlns:p14="http://schemas.microsoft.com/office/powerpoint/2010/main" val="407728615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2"/>
          <p:cNvSpPr>
            <a:spLocks noGrp="1" noChangeArrowheads="1"/>
          </p:cNvSpPr>
          <p:nvPr>
            <p:ph type="ftr" sz="quarter" idx="10"/>
          </p:nvPr>
        </p:nvSpPr>
        <p:spPr>
          <a:xfrm>
            <a:off x="3132138" y="6400800"/>
            <a:ext cx="2895600" cy="457200"/>
          </a:xfrm>
          <a:prstGeom prst="rect">
            <a:avLst/>
          </a:prstGeom>
          <a:ln/>
        </p:spPr>
        <p:txBody>
          <a:bodyPr/>
          <a:lstStyle>
            <a:lvl1pPr>
              <a:defRPr/>
            </a:lvl1pPr>
          </a:lstStyle>
          <a:p>
            <a:pPr>
              <a:defRPr/>
            </a:pPr>
            <a:r>
              <a:rPr lang="en-US" altLang="zh-CN"/>
              <a:t>汇编语言程序设计</a:t>
            </a:r>
          </a:p>
        </p:txBody>
      </p:sp>
      <p:sp>
        <p:nvSpPr>
          <p:cNvPr id="3" name="Rectangle 33"/>
          <p:cNvSpPr>
            <a:spLocks noGrp="1" noChangeArrowheads="1"/>
          </p:cNvSpPr>
          <p:nvPr>
            <p:ph type="sldNum" sz="quarter" idx="11"/>
          </p:nvPr>
        </p:nvSpPr>
        <p:spPr>
          <a:ln/>
        </p:spPr>
        <p:txBody>
          <a:bodyPr/>
          <a:lstStyle>
            <a:lvl1pPr>
              <a:defRPr/>
            </a:lvl1pPr>
          </a:lstStyle>
          <a:p>
            <a:pPr>
              <a:defRPr/>
            </a:pPr>
            <a:fld id="{C23F6C82-01DF-43B4-9B23-CB86828F5A57}" type="slidenum">
              <a:rPr lang="en-US" altLang="zh-CN"/>
              <a:pPr>
                <a:defRPr/>
              </a:pPr>
              <a:t>‹#›</a:t>
            </a:fld>
            <a:endParaRPr lang="en-US" altLang="zh-CN"/>
          </a:p>
        </p:txBody>
      </p:sp>
    </p:spTree>
    <p:extLst>
      <p:ext uri="{BB962C8B-B14F-4D97-AF65-F5344CB8AC3E}">
        <p14:creationId xmlns:p14="http://schemas.microsoft.com/office/powerpoint/2010/main" val="67319203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2"/>
          <p:cNvSpPr>
            <a:spLocks noGrp="1" noChangeArrowheads="1"/>
          </p:cNvSpPr>
          <p:nvPr>
            <p:ph type="ftr" sz="quarter" idx="10"/>
          </p:nvPr>
        </p:nvSpPr>
        <p:spPr>
          <a:xfrm>
            <a:off x="3132138" y="6400800"/>
            <a:ext cx="2895600" cy="457200"/>
          </a:xfrm>
          <a:prstGeom prst="rect">
            <a:avLst/>
          </a:prstGeom>
          <a:ln/>
        </p:spPr>
        <p:txBody>
          <a:bodyPr/>
          <a:lstStyle>
            <a:lvl1pPr>
              <a:defRPr/>
            </a:lvl1pPr>
          </a:lstStyle>
          <a:p>
            <a:pPr>
              <a:defRPr/>
            </a:pPr>
            <a:r>
              <a:rPr lang="en-US" altLang="zh-CN"/>
              <a:t>汇编语言程序设计</a:t>
            </a:r>
          </a:p>
        </p:txBody>
      </p:sp>
      <p:sp>
        <p:nvSpPr>
          <p:cNvPr id="6" name="Rectangle 33"/>
          <p:cNvSpPr>
            <a:spLocks noGrp="1" noChangeArrowheads="1"/>
          </p:cNvSpPr>
          <p:nvPr>
            <p:ph type="sldNum" sz="quarter" idx="11"/>
          </p:nvPr>
        </p:nvSpPr>
        <p:spPr>
          <a:ln/>
        </p:spPr>
        <p:txBody>
          <a:bodyPr/>
          <a:lstStyle>
            <a:lvl1pPr>
              <a:defRPr/>
            </a:lvl1pPr>
          </a:lstStyle>
          <a:p>
            <a:pPr>
              <a:defRPr/>
            </a:pPr>
            <a:fld id="{806D521B-8688-43CD-AA47-F25DBE70EF30}" type="slidenum">
              <a:rPr lang="en-US" altLang="zh-CN"/>
              <a:pPr>
                <a:defRPr/>
              </a:pPr>
              <a:t>‹#›</a:t>
            </a:fld>
            <a:endParaRPr lang="en-US" altLang="zh-CN"/>
          </a:p>
        </p:txBody>
      </p:sp>
    </p:spTree>
    <p:extLst>
      <p:ext uri="{BB962C8B-B14F-4D97-AF65-F5344CB8AC3E}">
        <p14:creationId xmlns:p14="http://schemas.microsoft.com/office/powerpoint/2010/main" val="108029233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2.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6" Type="http://schemas.openxmlformats.org/officeDocument/2006/relationships/image" Target="../media/image3.png"/><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image" Target="../media/image2.png"/><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CCFFCC"/>
            </a:gs>
            <a:gs pos="100000">
              <a:schemeClr val="bg1"/>
            </a:gs>
          </a:gsLst>
          <a:path path="rect">
            <a:fillToRect r="100000" b="100000"/>
          </a:path>
        </a:gradFill>
        <a:effectLst/>
      </p:bgPr>
    </p:bg>
    <p:spTree>
      <p:nvGrpSpPr>
        <p:cNvPr id="1" name=""/>
        <p:cNvGrpSpPr/>
        <p:nvPr/>
      </p:nvGrpSpPr>
      <p:grpSpPr>
        <a:xfrm>
          <a:off x="0" y="0"/>
          <a:ext cx="0" cy="0"/>
          <a:chOff x="0" y="0"/>
          <a:chExt cx="0" cy="0"/>
        </a:xfrm>
      </p:grpSpPr>
      <p:sp>
        <p:nvSpPr>
          <p:cNvPr id="1026" name="Rectangle 29"/>
          <p:cNvSpPr>
            <a:spLocks noGrp="1" noChangeArrowheads="1"/>
          </p:cNvSpPr>
          <p:nvPr>
            <p:ph type="title"/>
          </p:nvPr>
        </p:nvSpPr>
        <p:spPr bwMode="auto">
          <a:xfrm>
            <a:off x="684213" y="404813"/>
            <a:ext cx="77724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0"/>
          <p:cNvSpPr>
            <a:spLocks noGrp="1" noChangeArrowheads="1"/>
          </p:cNvSpPr>
          <p:nvPr>
            <p:ph type="body" idx="1"/>
          </p:nvPr>
        </p:nvSpPr>
        <p:spPr bwMode="auto">
          <a:xfrm>
            <a:off x="684213" y="17002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7441" name="Rectangle 33"/>
          <p:cNvSpPr>
            <a:spLocks noGrp="1" noChangeArrowheads="1"/>
          </p:cNvSpPr>
          <p:nvPr>
            <p:ph type="sldNum" sz="quarter" idx="4"/>
          </p:nvPr>
        </p:nvSpPr>
        <p:spPr bwMode="auto">
          <a:xfrm>
            <a:off x="6532563" y="636746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a:lvl1pPr>
          </a:lstStyle>
          <a:p>
            <a:pPr>
              <a:defRPr/>
            </a:pPr>
            <a:fld id="{B7170FFA-7CAF-4B80-A3F3-2F022BA1DCE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16" r:id="rId1"/>
    <p:sldLayoutId id="2147483852"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Lst>
  <p:transition/>
  <p:timing>
    <p:tnLst>
      <p:par>
        <p:cTn id="1" dur="indefinite" restart="never" nodeType="tmRoot"/>
      </p:par>
    </p:tnLst>
  </p:timing>
  <p:hf hdr="0" dt="0"/>
  <p:txStyles>
    <p:titleStyle>
      <a:lvl1pPr algn="ctr" rtl="0" eaLnBrk="0" fontAlgn="base" hangingPunct="0">
        <a:spcBef>
          <a:spcPct val="0"/>
        </a:spcBef>
        <a:spcAft>
          <a:spcPct val="0"/>
        </a:spcAft>
        <a:defRPr kumimoji="1" sz="4000">
          <a:solidFill>
            <a:schemeClr val="tx2"/>
          </a:solidFill>
          <a:latin typeface="+mj-lt"/>
          <a:ea typeface="+mj-ea"/>
          <a:cs typeface="+mj-cs"/>
        </a:defRPr>
      </a:lvl1pPr>
      <a:lvl2pPr algn="ctr" rtl="0" eaLnBrk="0" fontAlgn="base" hangingPunct="0">
        <a:spcBef>
          <a:spcPct val="0"/>
        </a:spcBef>
        <a:spcAft>
          <a:spcPct val="0"/>
        </a:spcAft>
        <a:defRPr kumimoji="1" sz="4000">
          <a:solidFill>
            <a:schemeClr val="tx2"/>
          </a:solidFill>
          <a:latin typeface="Tahoma" pitchFamily="34" charset="0"/>
          <a:ea typeface="隶书" pitchFamily="49" charset="-122"/>
        </a:defRPr>
      </a:lvl2pPr>
      <a:lvl3pPr algn="ctr" rtl="0" eaLnBrk="0" fontAlgn="base" hangingPunct="0">
        <a:spcBef>
          <a:spcPct val="0"/>
        </a:spcBef>
        <a:spcAft>
          <a:spcPct val="0"/>
        </a:spcAft>
        <a:defRPr kumimoji="1" sz="4000">
          <a:solidFill>
            <a:schemeClr val="tx2"/>
          </a:solidFill>
          <a:latin typeface="Tahoma" pitchFamily="34" charset="0"/>
          <a:ea typeface="隶书" pitchFamily="49" charset="-122"/>
        </a:defRPr>
      </a:lvl3pPr>
      <a:lvl4pPr algn="ctr" rtl="0" eaLnBrk="0" fontAlgn="base" hangingPunct="0">
        <a:spcBef>
          <a:spcPct val="0"/>
        </a:spcBef>
        <a:spcAft>
          <a:spcPct val="0"/>
        </a:spcAft>
        <a:defRPr kumimoji="1" sz="4000">
          <a:solidFill>
            <a:schemeClr val="tx2"/>
          </a:solidFill>
          <a:latin typeface="Tahoma" pitchFamily="34" charset="0"/>
          <a:ea typeface="隶书" pitchFamily="49" charset="-122"/>
        </a:defRPr>
      </a:lvl4pPr>
      <a:lvl5pPr algn="ctr" rtl="0" eaLnBrk="0" fontAlgn="base" hangingPunct="0">
        <a:spcBef>
          <a:spcPct val="0"/>
        </a:spcBef>
        <a:spcAft>
          <a:spcPct val="0"/>
        </a:spcAft>
        <a:defRPr kumimoji="1" sz="4000">
          <a:solidFill>
            <a:schemeClr val="tx2"/>
          </a:solidFill>
          <a:latin typeface="Tahoma" pitchFamily="34" charset="0"/>
          <a:ea typeface="隶书" pitchFamily="49" charset="-122"/>
        </a:defRPr>
      </a:lvl5pPr>
      <a:lvl6pPr marL="457200" algn="ctr" rtl="0" fontAlgn="base">
        <a:spcBef>
          <a:spcPct val="0"/>
        </a:spcBef>
        <a:spcAft>
          <a:spcPct val="0"/>
        </a:spcAft>
        <a:defRPr kumimoji="1" sz="4000">
          <a:solidFill>
            <a:schemeClr val="tx2"/>
          </a:solidFill>
          <a:latin typeface="Tahoma" pitchFamily="34" charset="0"/>
          <a:ea typeface="隶书" pitchFamily="49" charset="-122"/>
        </a:defRPr>
      </a:lvl6pPr>
      <a:lvl7pPr marL="914400" algn="ctr" rtl="0" fontAlgn="base">
        <a:spcBef>
          <a:spcPct val="0"/>
        </a:spcBef>
        <a:spcAft>
          <a:spcPct val="0"/>
        </a:spcAft>
        <a:defRPr kumimoji="1" sz="4000">
          <a:solidFill>
            <a:schemeClr val="tx2"/>
          </a:solidFill>
          <a:latin typeface="Tahoma" pitchFamily="34" charset="0"/>
          <a:ea typeface="隶书" pitchFamily="49" charset="-122"/>
        </a:defRPr>
      </a:lvl7pPr>
      <a:lvl8pPr marL="1371600" algn="ctr" rtl="0" fontAlgn="base">
        <a:spcBef>
          <a:spcPct val="0"/>
        </a:spcBef>
        <a:spcAft>
          <a:spcPct val="0"/>
        </a:spcAft>
        <a:defRPr kumimoji="1" sz="4000">
          <a:solidFill>
            <a:schemeClr val="tx2"/>
          </a:solidFill>
          <a:latin typeface="Tahoma" pitchFamily="34" charset="0"/>
          <a:ea typeface="隶书" pitchFamily="49" charset="-122"/>
        </a:defRPr>
      </a:lvl8pPr>
      <a:lvl9pPr marL="1828800" algn="ctr" rtl="0" fontAlgn="base">
        <a:spcBef>
          <a:spcPct val="0"/>
        </a:spcBef>
        <a:spcAft>
          <a:spcPct val="0"/>
        </a:spcAft>
        <a:defRPr kumimoji="1" sz="4000">
          <a:solidFill>
            <a:schemeClr val="tx2"/>
          </a:solidFill>
          <a:latin typeface="Tahoma" pitchFamily="34" charset="0"/>
          <a:ea typeface="隶书" pitchFamily="49" charset="-122"/>
        </a:defRPr>
      </a:lvl9pPr>
    </p:titleStyle>
    <p:bodyStyle>
      <a:lvl1pPr marL="342900" indent="-342900" algn="l" rtl="0" eaLnBrk="0" fontAlgn="base" hangingPunct="0">
        <a:spcBef>
          <a:spcPct val="20000"/>
        </a:spcBef>
        <a:spcAft>
          <a:spcPct val="0"/>
        </a:spcAft>
        <a:buFont typeface="Wingdings 2" pitchFamily="18" charset="2"/>
        <a:buChar char="ô"/>
        <a:defRPr kumimoji="1" sz="3200">
          <a:solidFill>
            <a:srgbClr val="000066"/>
          </a:solidFill>
          <a:latin typeface="+mn-lt"/>
          <a:ea typeface="+mn-ea"/>
          <a:cs typeface="+mn-cs"/>
        </a:defRPr>
      </a:lvl1pPr>
      <a:lvl2pPr marL="742950" indent="-285750" algn="l" rtl="0" eaLnBrk="0" fontAlgn="base" hangingPunct="0">
        <a:spcBef>
          <a:spcPct val="20000"/>
        </a:spcBef>
        <a:spcAft>
          <a:spcPct val="0"/>
        </a:spcAft>
        <a:buSzPct val="80000"/>
        <a:buBlip>
          <a:blip r:embed="rId15"/>
        </a:buBlip>
        <a:defRPr kumimoji="1" sz="2800">
          <a:solidFill>
            <a:srgbClr val="000066"/>
          </a:solidFill>
          <a:latin typeface="+mn-lt"/>
          <a:ea typeface="+mn-ea"/>
        </a:defRPr>
      </a:lvl2pPr>
      <a:lvl3pPr marL="1143000" indent="-228600" algn="l" rtl="0" eaLnBrk="0" fontAlgn="base" hangingPunct="0">
        <a:spcBef>
          <a:spcPct val="20000"/>
        </a:spcBef>
        <a:spcAft>
          <a:spcPct val="0"/>
        </a:spcAft>
        <a:buSzPct val="70000"/>
        <a:buBlip>
          <a:blip r:embed="rId16"/>
        </a:buBlip>
        <a:defRPr kumimoji="1" sz="2400">
          <a:solidFill>
            <a:srgbClr val="000066"/>
          </a:solidFill>
          <a:latin typeface="+mn-lt"/>
          <a:ea typeface="+mn-ea"/>
        </a:defRPr>
      </a:lvl3pPr>
      <a:lvl4pPr marL="1600200" indent="-228600" algn="l" rtl="0" eaLnBrk="0" fontAlgn="base" hangingPunct="0">
        <a:spcBef>
          <a:spcPct val="20000"/>
        </a:spcBef>
        <a:spcAft>
          <a:spcPct val="0"/>
        </a:spcAft>
        <a:buSzPct val="70000"/>
        <a:buFont typeface="Wingdings" pitchFamily="2" charset="2"/>
        <a:buChar char="Ø"/>
        <a:defRPr kumimoji="1" sz="2000">
          <a:solidFill>
            <a:srgbClr val="000066"/>
          </a:solidFill>
          <a:latin typeface="+mn-lt"/>
          <a:ea typeface="+mn-ea"/>
        </a:defRPr>
      </a:lvl4pPr>
      <a:lvl5pPr marL="2057400" indent="-228600" algn="l" rtl="0" eaLnBrk="0" fontAlgn="base" hangingPunct="0">
        <a:spcBef>
          <a:spcPct val="20000"/>
        </a:spcBef>
        <a:spcAft>
          <a:spcPct val="0"/>
        </a:spcAft>
        <a:buSzPct val="70000"/>
        <a:buBlip>
          <a:blip r:embed="rId17"/>
        </a:buBlip>
        <a:defRPr kumimoji="1" sz="2000">
          <a:solidFill>
            <a:srgbClr val="000066"/>
          </a:solidFill>
          <a:latin typeface="+mn-lt"/>
          <a:ea typeface="+mn-ea"/>
        </a:defRPr>
      </a:lvl5pPr>
      <a:lvl6pPr marL="2514600" indent="-228600" algn="l" rtl="0" fontAlgn="base">
        <a:spcBef>
          <a:spcPct val="20000"/>
        </a:spcBef>
        <a:spcAft>
          <a:spcPct val="0"/>
        </a:spcAft>
        <a:buSzPct val="70000"/>
        <a:buBlip>
          <a:blip r:embed="rId17"/>
        </a:buBlip>
        <a:defRPr kumimoji="1" sz="2000">
          <a:solidFill>
            <a:srgbClr val="000066"/>
          </a:solidFill>
          <a:latin typeface="+mn-lt"/>
          <a:ea typeface="+mn-ea"/>
        </a:defRPr>
      </a:lvl6pPr>
      <a:lvl7pPr marL="2971800" indent="-228600" algn="l" rtl="0" fontAlgn="base">
        <a:spcBef>
          <a:spcPct val="20000"/>
        </a:spcBef>
        <a:spcAft>
          <a:spcPct val="0"/>
        </a:spcAft>
        <a:buSzPct val="70000"/>
        <a:buBlip>
          <a:blip r:embed="rId17"/>
        </a:buBlip>
        <a:defRPr kumimoji="1" sz="2000">
          <a:solidFill>
            <a:srgbClr val="000066"/>
          </a:solidFill>
          <a:latin typeface="+mn-lt"/>
          <a:ea typeface="+mn-ea"/>
        </a:defRPr>
      </a:lvl7pPr>
      <a:lvl8pPr marL="3429000" indent="-228600" algn="l" rtl="0" fontAlgn="base">
        <a:spcBef>
          <a:spcPct val="20000"/>
        </a:spcBef>
        <a:spcAft>
          <a:spcPct val="0"/>
        </a:spcAft>
        <a:buSzPct val="70000"/>
        <a:buBlip>
          <a:blip r:embed="rId17"/>
        </a:buBlip>
        <a:defRPr kumimoji="1" sz="2000">
          <a:solidFill>
            <a:srgbClr val="000066"/>
          </a:solidFill>
          <a:latin typeface="+mn-lt"/>
          <a:ea typeface="+mn-ea"/>
        </a:defRPr>
      </a:lvl8pPr>
      <a:lvl9pPr marL="3886200" indent="-228600" algn="l" rtl="0" fontAlgn="base">
        <a:spcBef>
          <a:spcPct val="20000"/>
        </a:spcBef>
        <a:spcAft>
          <a:spcPct val="0"/>
        </a:spcAft>
        <a:buSzPct val="70000"/>
        <a:buBlip>
          <a:blip r:embed="rId17"/>
        </a:buBlip>
        <a:defRPr kumimoji="1" sz="2000">
          <a:solidFill>
            <a:srgbClr val="00006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CC"/>
            </a:gs>
            <a:gs pos="50000">
              <a:schemeClr val="bg1"/>
            </a:gs>
            <a:gs pos="100000">
              <a:srgbClr val="FFFFCC"/>
            </a:gs>
          </a:gsLst>
          <a:lin ang="18900000" scaled="1"/>
        </a:gradFill>
        <a:effectLst/>
      </p:bgPr>
    </p:bg>
    <p:spTree>
      <p:nvGrpSpPr>
        <p:cNvPr id="1" name=""/>
        <p:cNvGrpSpPr/>
        <p:nvPr/>
      </p:nvGrpSpPr>
      <p:grpSpPr>
        <a:xfrm>
          <a:off x="0" y="0"/>
          <a:ext cx="0" cy="0"/>
          <a:chOff x="0" y="0"/>
          <a:chExt cx="0" cy="0"/>
        </a:xfrm>
      </p:grpSpPr>
      <p:sp>
        <p:nvSpPr>
          <p:cNvPr id="2050" name="Rectangle 29"/>
          <p:cNvSpPr>
            <a:spLocks noGrp="1" noChangeArrowheads="1"/>
          </p:cNvSpPr>
          <p:nvPr>
            <p:ph type="title"/>
          </p:nvPr>
        </p:nvSpPr>
        <p:spPr bwMode="auto">
          <a:xfrm>
            <a:off x="684213" y="404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051" name="Rectangle 30"/>
          <p:cNvSpPr>
            <a:spLocks noGrp="1" noChangeArrowheads="1"/>
          </p:cNvSpPr>
          <p:nvPr>
            <p:ph type="body" idx="1"/>
          </p:nvPr>
        </p:nvSpPr>
        <p:spPr bwMode="auto">
          <a:xfrm>
            <a:off x="684213" y="17002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7439" name="Rectangle 31"/>
          <p:cNvSpPr>
            <a:spLocks noGrp="1" noChangeArrowheads="1"/>
          </p:cNvSpPr>
          <p:nvPr>
            <p:ph type="dt" sz="half" idx="2"/>
          </p:nvPr>
        </p:nvSpPr>
        <p:spPr bwMode="auto">
          <a:xfrm>
            <a:off x="179388" y="6400800"/>
            <a:ext cx="2592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kumimoji="0" sz="1400">
                <a:solidFill>
                  <a:srgbClr val="545472"/>
                </a:solidFill>
              </a:defRPr>
            </a:lvl1pPr>
          </a:lstStyle>
          <a:p>
            <a:pPr>
              <a:defRPr/>
            </a:pPr>
            <a:r>
              <a:rPr lang="en-US" altLang="zh-CN"/>
              <a:t>susujiang@shu.edu.cn</a:t>
            </a:r>
          </a:p>
        </p:txBody>
      </p:sp>
      <p:sp>
        <p:nvSpPr>
          <p:cNvPr id="17440" name="Rectangle 32"/>
          <p:cNvSpPr>
            <a:spLocks noGrp="1" noChangeArrowheads="1"/>
          </p:cNvSpPr>
          <p:nvPr>
            <p:ph type="ftr" sz="quarter" idx="3"/>
          </p:nvPr>
        </p:nvSpPr>
        <p:spPr bwMode="auto">
          <a:xfrm>
            <a:off x="3103563" y="6367463"/>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a:solidFill>
                  <a:srgbClr val="545472"/>
                </a:solidFill>
              </a:defRPr>
            </a:lvl1pPr>
          </a:lstStyle>
          <a:p>
            <a:pPr>
              <a:defRPr/>
            </a:pPr>
            <a:r>
              <a:rPr lang="en-US" altLang="zh-CN"/>
              <a:t>汇编语言程序设计</a:t>
            </a:r>
          </a:p>
        </p:txBody>
      </p:sp>
      <p:sp>
        <p:nvSpPr>
          <p:cNvPr id="17441" name="Rectangle 33"/>
          <p:cNvSpPr>
            <a:spLocks noGrp="1" noChangeArrowheads="1"/>
          </p:cNvSpPr>
          <p:nvPr>
            <p:ph type="sldNum" sz="quarter" idx="4"/>
          </p:nvPr>
        </p:nvSpPr>
        <p:spPr bwMode="auto">
          <a:xfrm>
            <a:off x="6532563" y="636746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solidFill>
                  <a:srgbClr val="545472"/>
                </a:solidFill>
              </a:defRPr>
            </a:lvl1pPr>
          </a:lstStyle>
          <a:p>
            <a:pPr>
              <a:defRPr/>
            </a:pPr>
            <a:fld id="{92136DA1-E8F1-4411-B199-0401E9645F3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Lst>
  <p:hf hd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ahoma" pitchFamily="34" charset="0"/>
          <a:ea typeface="宋体" pitchFamily="2" charset="-122"/>
        </a:defRPr>
      </a:lvl2pPr>
      <a:lvl3pPr algn="ctr" rtl="0" eaLnBrk="0" fontAlgn="base" hangingPunct="0">
        <a:spcBef>
          <a:spcPct val="0"/>
        </a:spcBef>
        <a:spcAft>
          <a:spcPct val="0"/>
        </a:spcAft>
        <a:defRPr kumimoji="1" sz="4400">
          <a:solidFill>
            <a:schemeClr val="tx2"/>
          </a:solidFill>
          <a:latin typeface="Tahoma" pitchFamily="34" charset="0"/>
          <a:ea typeface="宋体" pitchFamily="2" charset="-122"/>
        </a:defRPr>
      </a:lvl3pPr>
      <a:lvl4pPr algn="ctr" rtl="0" eaLnBrk="0" fontAlgn="base" hangingPunct="0">
        <a:spcBef>
          <a:spcPct val="0"/>
        </a:spcBef>
        <a:spcAft>
          <a:spcPct val="0"/>
        </a:spcAft>
        <a:defRPr kumimoji="1" sz="4400">
          <a:solidFill>
            <a:schemeClr val="tx2"/>
          </a:solidFill>
          <a:latin typeface="Tahoma" pitchFamily="34" charset="0"/>
          <a:ea typeface="宋体" pitchFamily="2" charset="-122"/>
        </a:defRPr>
      </a:lvl4pPr>
      <a:lvl5pPr algn="ctr" rtl="0" eaLnBrk="0" fontAlgn="base" hangingPunct="0">
        <a:spcBef>
          <a:spcPct val="0"/>
        </a:spcBef>
        <a:spcAft>
          <a:spcPct val="0"/>
        </a:spcAft>
        <a:defRPr kumimoji="1" sz="4400">
          <a:solidFill>
            <a:schemeClr val="tx2"/>
          </a:solidFill>
          <a:latin typeface="Tahoma" pitchFamily="34" charset="0"/>
          <a:ea typeface="宋体" pitchFamily="2" charset="-122"/>
        </a:defRPr>
      </a:lvl5pPr>
      <a:lvl6pPr marL="457200" algn="ctr" rtl="0" fontAlgn="base">
        <a:spcBef>
          <a:spcPct val="0"/>
        </a:spcBef>
        <a:spcAft>
          <a:spcPct val="0"/>
        </a:spcAft>
        <a:defRPr kumimoji="1" sz="4400">
          <a:solidFill>
            <a:schemeClr val="tx2"/>
          </a:solidFill>
          <a:latin typeface="Tahoma" pitchFamily="34" charset="0"/>
          <a:ea typeface="宋体" pitchFamily="2" charset="-122"/>
        </a:defRPr>
      </a:lvl6pPr>
      <a:lvl7pPr marL="914400" algn="ctr" rtl="0" fontAlgn="base">
        <a:spcBef>
          <a:spcPct val="0"/>
        </a:spcBef>
        <a:spcAft>
          <a:spcPct val="0"/>
        </a:spcAft>
        <a:defRPr kumimoji="1" sz="4400">
          <a:solidFill>
            <a:schemeClr val="tx2"/>
          </a:solidFill>
          <a:latin typeface="Tahoma" pitchFamily="34" charset="0"/>
          <a:ea typeface="宋体" pitchFamily="2" charset="-122"/>
        </a:defRPr>
      </a:lvl7pPr>
      <a:lvl8pPr marL="1371600" algn="ctr" rtl="0" fontAlgn="base">
        <a:spcBef>
          <a:spcPct val="0"/>
        </a:spcBef>
        <a:spcAft>
          <a:spcPct val="0"/>
        </a:spcAft>
        <a:defRPr kumimoji="1" sz="4400">
          <a:solidFill>
            <a:schemeClr val="tx2"/>
          </a:solidFill>
          <a:latin typeface="Tahoma" pitchFamily="34" charset="0"/>
          <a:ea typeface="宋体" pitchFamily="2" charset="-122"/>
        </a:defRPr>
      </a:lvl8pPr>
      <a:lvl9pPr marL="1828800" algn="ctr" rtl="0" fontAlgn="base">
        <a:spcBef>
          <a:spcPct val="0"/>
        </a:spcBef>
        <a:spcAft>
          <a:spcPct val="0"/>
        </a:spcAft>
        <a:defRPr kumimoji="1"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SzPct val="90000"/>
        <a:buFont typeface="Tahoma" pitchFamily="34" charset="0"/>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80000"/>
        <a:buBlip>
          <a:blip r:embed="rId14"/>
        </a:buBlip>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Blip>
          <a:blip r:embed="rId15"/>
        </a:buBlip>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itchFamily="2" charset="2"/>
        <a:buChar char="Ø"/>
        <a:defRPr kumimoji="1" sz="2000">
          <a:solidFill>
            <a:srgbClr val="0000CC"/>
          </a:solidFill>
          <a:latin typeface="+mn-lt"/>
          <a:ea typeface="+mn-ea"/>
        </a:defRPr>
      </a:lvl4pPr>
      <a:lvl5pPr marL="2057400" indent="-228600" algn="l" rtl="0" eaLnBrk="0" fontAlgn="base" hangingPunct="0">
        <a:spcBef>
          <a:spcPct val="20000"/>
        </a:spcBef>
        <a:spcAft>
          <a:spcPct val="0"/>
        </a:spcAft>
        <a:buSzPct val="70000"/>
        <a:buBlip>
          <a:blip r:embed="rId16"/>
        </a:buBlip>
        <a:defRPr kumimoji="1" sz="2000">
          <a:solidFill>
            <a:schemeClr val="tx1"/>
          </a:solidFill>
          <a:latin typeface="+mn-lt"/>
          <a:ea typeface="+mn-ea"/>
        </a:defRPr>
      </a:lvl5pPr>
      <a:lvl6pPr marL="2514600" indent="-228600" algn="l" rtl="0" fontAlgn="base">
        <a:spcBef>
          <a:spcPct val="20000"/>
        </a:spcBef>
        <a:spcAft>
          <a:spcPct val="0"/>
        </a:spcAft>
        <a:buSzPct val="70000"/>
        <a:buBlip>
          <a:blip r:embed="rId16"/>
        </a:buBlip>
        <a:defRPr kumimoji="1" sz="2000">
          <a:solidFill>
            <a:schemeClr val="tx1"/>
          </a:solidFill>
          <a:latin typeface="+mn-lt"/>
          <a:ea typeface="+mn-ea"/>
        </a:defRPr>
      </a:lvl6pPr>
      <a:lvl7pPr marL="2971800" indent="-228600" algn="l" rtl="0" fontAlgn="base">
        <a:spcBef>
          <a:spcPct val="20000"/>
        </a:spcBef>
        <a:spcAft>
          <a:spcPct val="0"/>
        </a:spcAft>
        <a:buSzPct val="70000"/>
        <a:buBlip>
          <a:blip r:embed="rId16"/>
        </a:buBlip>
        <a:defRPr kumimoji="1" sz="2000">
          <a:solidFill>
            <a:schemeClr val="tx1"/>
          </a:solidFill>
          <a:latin typeface="+mn-lt"/>
          <a:ea typeface="+mn-ea"/>
        </a:defRPr>
      </a:lvl7pPr>
      <a:lvl8pPr marL="3429000" indent="-228600" algn="l" rtl="0" fontAlgn="base">
        <a:spcBef>
          <a:spcPct val="20000"/>
        </a:spcBef>
        <a:spcAft>
          <a:spcPct val="0"/>
        </a:spcAft>
        <a:buSzPct val="70000"/>
        <a:buBlip>
          <a:blip r:embed="rId16"/>
        </a:buBlip>
        <a:defRPr kumimoji="1" sz="2000">
          <a:solidFill>
            <a:schemeClr val="tx1"/>
          </a:solidFill>
          <a:latin typeface="+mn-lt"/>
          <a:ea typeface="+mn-ea"/>
        </a:defRPr>
      </a:lvl8pPr>
      <a:lvl9pPr marL="3886200" indent="-228600" algn="l" rtl="0" fontAlgn="base">
        <a:spcBef>
          <a:spcPct val="20000"/>
        </a:spcBef>
        <a:spcAft>
          <a:spcPct val="0"/>
        </a:spcAft>
        <a:buSzPct val="70000"/>
        <a:buBlip>
          <a:blip r:embed="rId16"/>
        </a:buBlip>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CC"/>
            </a:gs>
            <a:gs pos="50000">
              <a:schemeClr val="bg1"/>
            </a:gs>
            <a:gs pos="100000">
              <a:srgbClr val="FFFFCC"/>
            </a:gs>
          </a:gsLst>
          <a:lin ang="18900000" scaled="1"/>
        </a:gradFill>
        <a:effectLst/>
      </p:bgPr>
    </p:bg>
    <p:spTree>
      <p:nvGrpSpPr>
        <p:cNvPr id="1" name=""/>
        <p:cNvGrpSpPr/>
        <p:nvPr/>
      </p:nvGrpSpPr>
      <p:grpSpPr>
        <a:xfrm>
          <a:off x="0" y="0"/>
          <a:ext cx="0" cy="0"/>
          <a:chOff x="0" y="0"/>
          <a:chExt cx="0" cy="0"/>
        </a:xfrm>
      </p:grpSpPr>
      <p:sp>
        <p:nvSpPr>
          <p:cNvPr id="3074" name="Rectangle 29"/>
          <p:cNvSpPr>
            <a:spLocks noGrp="1" noChangeArrowheads="1"/>
          </p:cNvSpPr>
          <p:nvPr>
            <p:ph type="title"/>
          </p:nvPr>
        </p:nvSpPr>
        <p:spPr bwMode="auto">
          <a:xfrm>
            <a:off x="684213" y="404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075" name="Rectangle 30"/>
          <p:cNvSpPr>
            <a:spLocks noGrp="1" noChangeArrowheads="1"/>
          </p:cNvSpPr>
          <p:nvPr>
            <p:ph type="body" idx="1"/>
          </p:nvPr>
        </p:nvSpPr>
        <p:spPr bwMode="auto">
          <a:xfrm>
            <a:off x="684213" y="17002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7439" name="Rectangle 31"/>
          <p:cNvSpPr>
            <a:spLocks noGrp="1" noChangeArrowheads="1"/>
          </p:cNvSpPr>
          <p:nvPr>
            <p:ph type="dt" sz="half" idx="2"/>
          </p:nvPr>
        </p:nvSpPr>
        <p:spPr bwMode="auto">
          <a:xfrm>
            <a:off x="179388" y="6400800"/>
            <a:ext cx="2592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kumimoji="0" sz="1400">
                <a:solidFill>
                  <a:srgbClr val="545472"/>
                </a:solidFill>
              </a:defRPr>
            </a:lvl1pPr>
          </a:lstStyle>
          <a:p>
            <a:pPr>
              <a:defRPr/>
            </a:pPr>
            <a:r>
              <a:rPr lang="en-US" altLang="zh-CN"/>
              <a:t>susujiang@shu.edu.cn</a:t>
            </a:r>
          </a:p>
        </p:txBody>
      </p:sp>
      <p:sp>
        <p:nvSpPr>
          <p:cNvPr id="17440" name="Rectangle 32"/>
          <p:cNvSpPr>
            <a:spLocks noGrp="1" noChangeArrowheads="1"/>
          </p:cNvSpPr>
          <p:nvPr>
            <p:ph type="ftr" sz="quarter" idx="3"/>
          </p:nvPr>
        </p:nvSpPr>
        <p:spPr bwMode="auto">
          <a:xfrm>
            <a:off x="3103563" y="6367463"/>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a:solidFill>
                  <a:srgbClr val="545472"/>
                </a:solidFill>
              </a:defRPr>
            </a:lvl1pPr>
          </a:lstStyle>
          <a:p>
            <a:pPr>
              <a:defRPr/>
            </a:pPr>
            <a:r>
              <a:rPr lang="en-US" altLang="zh-CN"/>
              <a:t>汇编语言程序设计</a:t>
            </a:r>
          </a:p>
        </p:txBody>
      </p:sp>
      <p:sp>
        <p:nvSpPr>
          <p:cNvPr id="17441" name="Rectangle 33"/>
          <p:cNvSpPr>
            <a:spLocks noGrp="1" noChangeArrowheads="1"/>
          </p:cNvSpPr>
          <p:nvPr>
            <p:ph type="sldNum" sz="quarter" idx="4"/>
          </p:nvPr>
        </p:nvSpPr>
        <p:spPr bwMode="auto">
          <a:xfrm>
            <a:off x="6532563" y="636746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solidFill>
                  <a:srgbClr val="545472"/>
                </a:solidFill>
              </a:defRPr>
            </a:lvl1pPr>
          </a:lstStyle>
          <a:p>
            <a:pPr>
              <a:defRPr/>
            </a:pPr>
            <a:fld id="{5396F2C0-46A5-4124-B3E3-BEB09967CB5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Lst>
  <p:hf hd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ahoma" pitchFamily="34" charset="0"/>
          <a:ea typeface="宋体" pitchFamily="2" charset="-122"/>
        </a:defRPr>
      </a:lvl2pPr>
      <a:lvl3pPr algn="ctr" rtl="0" eaLnBrk="0" fontAlgn="base" hangingPunct="0">
        <a:spcBef>
          <a:spcPct val="0"/>
        </a:spcBef>
        <a:spcAft>
          <a:spcPct val="0"/>
        </a:spcAft>
        <a:defRPr kumimoji="1" sz="4400">
          <a:solidFill>
            <a:schemeClr val="tx2"/>
          </a:solidFill>
          <a:latin typeface="Tahoma" pitchFamily="34" charset="0"/>
          <a:ea typeface="宋体" pitchFamily="2" charset="-122"/>
        </a:defRPr>
      </a:lvl3pPr>
      <a:lvl4pPr algn="ctr" rtl="0" eaLnBrk="0" fontAlgn="base" hangingPunct="0">
        <a:spcBef>
          <a:spcPct val="0"/>
        </a:spcBef>
        <a:spcAft>
          <a:spcPct val="0"/>
        </a:spcAft>
        <a:defRPr kumimoji="1" sz="4400">
          <a:solidFill>
            <a:schemeClr val="tx2"/>
          </a:solidFill>
          <a:latin typeface="Tahoma" pitchFamily="34" charset="0"/>
          <a:ea typeface="宋体" pitchFamily="2" charset="-122"/>
        </a:defRPr>
      </a:lvl4pPr>
      <a:lvl5pPr algn="ctr" rtl="0" eaLnBrk="0" fontAlgn="base" hangingPunct="0">
        <a:spcBef>
          <a:spcPct val="0"/>
        </a:spcBef>
        <a:spcAft>
          <a:spcPct val="0"/>
        </a:spcAft>
        <a:defRPr kumimoji="1" sz="4400">
          <a:solidFill>
            <a:schemeClr val="tx2"/>
          </a:solidFill>
          <a:latin typeface="Tahoma" pitchFamily="34" charset="0"/>
          <a:ea typeface="宋体" pitchFamily="2" charset="-122"/>
        </a:defRPr>
      </a:lvl5pPr>
      <a:lvl6pPr marL="457200" algn="ctr" rtl="0" fontAlgn="base">
        <a:spcBef>
          <a:spcPct val="0"/>
        </a:spcBef>
        <a:spcAft>
          <a:spcPct val="0"/>
        </a:spcAft>
        <a:defRPr kumimoji="1" sz="4400">
          <a:solidFill>
            <a:schemeClr val="tx2"/>
          </a:solidFill>
          <a:latin typeface="Tahoma" pitchFamily="34" charset="0"/>
          <a:ea typeface="宋体" pitchFamily="2" charset="-122"/>
        </a:defRPr>
      </a:lvl6pPr>
      <a:lvl7pPr marL="914400" algn="ctr" rtl="0" fontAlgn="base">
        <a:spcBef>
          <a:spcPct val="0"/>
        </a:spcBef>
        <a:spcAft>
          <a:spcPct val="0"/>
        </a:spcAft>
        <a:defRPr kumimoji="1" sz="4400">
          <a:solidFill>
            <a:schemeClr val="tx2"/>
          </a:solidFill>
          <a:latin typeface="Tahoma" pitchFamily="34" charset="0"/>
          <a:ea typeface="宋体" pitchFamily="2" charset="-122"/>
        </a:defRPr>
      </a:lvl7pPr>
      <a:lvl8pPr marL="1371600" algn="ctr" rtl="0" fontAlgn="base">
        <a:spcBef>
          <a:spcPct val="0"/>
        </a:spcBef>
        <a:spcAft>
          <a:spcPct val="0"/>
        </a:spcAft>
        <a:defRPr kumimoji="1" sz="4400">
          <a:solidFill>
            <a:schemeClr val="tx2"/>
          </a:solidFill>
          <a:latin typeface="Tahoma" pitchFamily="34" charset="0"/>
          <a:ea typeface="宋体" pitchFamily="2" charset="-122"/>
        </a:defRPr>
      </a:lvl8pPr>
      <a:lvl9pPr marL="1828800" algn="ctr" rtl="0" fontAlgn="base">
        <a:spcBef>
          <a:spcPct val="0"/>
        </a:spcBef>
        <a:spcAft>
          <a:spcPct val="0"/>
        </a:spcAft>
        <a:defRPr kumimoji="1"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SzPct val="90000"/>
        <a:buFont typeface="Tahoma" pitchFamily="34" charset="0"/>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80000"/>
        <a:buBlip>
          <a:blip r:embed="rId14"/>
        </a:buBlip>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Blip>
          <a:blip r:embed="rId15"/>
        </a:buBlip>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itchFamily="2" charset="2"/>
        <a:buChar char="Ø"/>
        <a:defRPr kumimoji="1" sz="2000">
          <a:solidFill>
            <a:srgbClr val="0000CC"/>
          </a:solidFill>
          <a:latin typeface="+mn-lt"/>
          <a:ea typeface="+mn-ea"/>
        </a:defRPr>
      </a:lvl4pPr>
      <a:lvl5pPr marL="2057400" indent="-228600" algn="l" rtl="0" eaLnBrk="0" fontAlgn="base" hangingPunct="0">
        <a:spcBef>
          <a:spcPct val="20000"/>
        </a:spcBef>
        <a:spcAft>
          <a:spcPct val="0"/>
        </a:spcAft>
        <a:buSzPct val="70000"/>
        <a:buBlip>
          <a:blip r:embed="rId16"/>
        </a:buBlip>
        <a:defRPr kumimoji="1" sz="2000">
          <a:solidFill>
            <a:schemeClr val="tx1"/>
          </a:solidFill>
          <a:latin typeface="+mn-lt"/>
          <a:ea typeface="+mn-ea"/>
        </a:defRPr>
      </a:lvl5pPr>
      <a:lvl6pPr marL="2514600" indent="-228600" algn="l" rtl="0" fontAlgn="base">
        <a:spcBef>
          <a:spcPct val="20000"/>
        </a:spcBef>
        <a:spcAft>
          <a:spcPct val="0"/>
        </a:spcAft>
        <a:buSzPct val="70000"/>
        <a:buBlip>
          <a:blip r:embed="rId16"/>
        </a:buBlip>
        <a:defRPr kumimoji="1" sz="2000">
          <a:solidFill>
            <a:schemeClr val="tx1"/>
          </a:solidFill>
          <a:latin typeface="+mn-lt"/>
          <a:ea typeface="+mn-ea"/>
        </a:defRPr>
      </a:lvl6pPr>
      <a:lvl7pPr marL="2971800" indent="-228600" algn="l" rtl="0" fontAlgn="base">
        <a:spcBef>
          <a:spcPct val="20000"/>
        </a:spcBef>
        <a:spcAft>
          <a:spcPct val="0"/>
        </a:spcAft>
        <a:buSzPct val="70000"/>
        <a:buBlip>
          <a:blip r:embed="rId16"/>
        </a:buBlip>
        <a:defRPr kumimoji="1" sz="2000">
          <a:solidFill>
            <a:schemeClr val="tx1"/>
          </a:solidFill>
          <a:latin typeface="+mn-lt"/>
          <a:ea typeface="+mn-ea"/>
        </a:defRPr>
      </a:lvl7pPr>
      <a:lvl8pPr marL="3429000" indent="-228600" algn="l" rtl="0" fontAlgn="base">
        <a:spcBef>
          <a:spcPct val="20000"/>
        </a:spcBef>
        <a:spcAft>
          <a:spcPct val="0"/>
        </a:spcAft>
        <a:buSzPct val="70000"/>
        <a:buBlip>
          <a:blip r:embed="rId16"/>
        </a:buBlip>
        <a:defRPr kumimoji="1" sz="2000">
          <a:solidFill>
            <a:schemeClr val="tx1"/>
          </a:solidFill>
          <a:latin typeface="+mn-lt"/>
          <a:ea typeface="+mn-ea"/>
        </a:defRPr>
      </a:lvl8pPr>
      <a:lvl9pPr marL="3886200" indent="-228600" algn="l" rtl="0" fontAlgn="base">
        <a:spcBef>
          <a:spcPct val="20000"/>
        </a:spcBef>
        <a:spcAft>
          <a:spcPct val="0"/>
        </a:spcAft>
        <a:buSzPct val="70000"/>
        <a:buBlip>
          <a:blip r:embed="rId16"/>
        </a:buBlip>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slide" Target="slide9.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slide" Target="slide9.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slide" Target="slide9.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http://www.zjxqkjpx.net/fudanjiaoxue/guomao/computer/chapter1/images/lesson1_2_1h.gif" TargetMode="External"/><Relationship Id="rId5" Type="http://schemas.openxmlformats.org/officeDocument/2006/relationships/image" Target="../media/image15.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21.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5.xml"/><Relationship Id="rId5" Type="http://schemas.openxmlformats.org/officeDocument/2006/relationships/image" Target="../media/image3.png"/><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7.xml"/><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7.xml"/><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7.xml"/><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1.xml"/><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slide" Target="slide17.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slide" Target="slide16.xml"/><Relationship Id="rId5" Type="http://schemas.openxmlformats.org/officeDocument/2006/relationships/slide" Target="slide15.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ctrTitle"/>
          </p:nvPr>
        </p:nvSpPr>
        <p:spPr>
          <a:xfrm>
            <a:off x="684213" y="908050"/>
            <a:ext cx="7772400" cy="865188"/>
          </a:xfrm>
        </p:spPr>
        <p:txBody>
          <a:bodyPr/>
          <a:lstStyle/>
          <a:p>
            <a:r>
              <a:rPr lang="zh-CN" altLang="en-US" sz="4800" dirty="0" smtClean="0">
                <a:solidFill>
                  <a:srgbClr val="660066"/>
                </a:solidFill>
              </a:rPr>
              <a:t>汇编语言程序设计</a:t>
            </a:r>
            <a:endParaRPr lang="zh-CN" altLang="en-US" dirty="0" smtClean="0">
              <a:solidFill>
                <a:srgbClr val="660066"/>
              </a:solidFill>
            </a:endParaRPr>
          </a:p>
        </p:txBody>
      </p:sp>
      <p:sp>
        <p:nvSpPr>
          <p:cNvPr id="28675" name="副标题 2"/>
          <p:cNvSpPr>
            <a:spLocks noGrp="1"/>
          </p:cNvSpPr>
          <p:nvPr>
            <p:ph type="subTitle" idx="1"/>
          </p:nvPr>
        </p:nvSpPr>
        <p:spPr>
          <a:xfrm>
            <a:off x="1476375" y="5445125"/>
            <a:ext cx="6400800" cy="625475"/>
          </a:xfrm>
        </p:spPr>
        <p:txBody>
          <a:bodyPr/>
          <a:lstStyle/>
          <a:p>
            <a:r>
              <a:rPr lang="en-US" altLang="zh-CN" dirty="0" err="1" smtClean="0"/>
              <a:t>Ces@SHU</a:t>
            </a:r>
            <a:endParaRPr lang="zh-CN" altLang="en-US" dirty="0" smtClean="0"/>
          </a:p>
        </p:txBody>
      </p:sp>
      <p:sp>
        <p:nvSpPr>
          <p:cNvPr id="28676" name="页脚占位符 3"/>
          <p:cNvSpPr>
            <a:spLocks noGrp="1"/>
          </p:cNvSpPr>
          <p:nvPr>
            <p:ph type="ftr" sz="quarter" idx="4294967295"/>
          </p:nvPr>
        </p:nvSpPr>
        <p:spPr>
          <a:xfrm>
            <a:off x="3132138" y="6400800"/>
            <a:ext cx="2895600" cy="457200"/>
          </a:xfrm>
          <a:prstGeom prst="rect">
            <a:avLst/>
          </a:prstGeom>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r>
              <a:rPr kumimoji="0" lang="en-US" altLang="zh-CN" sz="1400" smtClean="0">
                <a:solidFill>
                  <a:schemeClr val="tx1"/>
                </a:solidFill>
                <a:latin typeface="Times New Roman" pitchFamily="18" charset="0"/>
                <a:ea typeface="宋体" pitchFamily="2" charset="-122"/>
              </a:rPr>
              <a:t>汇编语言程序设计</a:t>
            </a:r>
          </a:p>
        </p:txBody>
      </p:sp>
      <p:sp>
        <p:nvSpPr>
          <p:cNvPr id="28677" name="灯片编号占位符 4"/>
          <p:cNvSpPr>
            <a:spLocks noGrp="1"/>
          </p:cNvSpPr>
          <p:nvPr>
            <p:ph type="sldNum" sz="quarter" idx="11"/>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r" eaLnBrk="1" hangingPunct="1">
              <a:spcBef>
                <a:spcPct val="0"/>
              </a:spcBef>
              <a:buFontTx/>
              <a:buNone/>
            </a:pPr>
            <a:fld id="{3B5300CD-1706-4C56-9F0A-1B152F23A621}" type="slidenum">
              <a:rPr kumimoji="0" lang="en-US" altLang="zh-CN" sz="1400" smtClean="0">
                <a:solidFill>
                  <a:schemeClr val="tx1"/>
                </a:solidFill>
                <a:latin typeface="Times New Roman" pitchFamily="18" charset="0"/>
                <a:ea typeface="宋体" pitchFamily="2" charset="-122"/>
              </a:rPr>
              <a:pPr algn="r" eaLnBrk="1" hangingPunct="1">
                <a:spcBef>
                  <a:spcPct val="0"/>
                </a:spcBef>
                <a:buFontTx/>
                <a:buNone/>
              </a:pPr>
              <a:t>1</a:t>
            </a:fld>
            <a:endParaRPr kumimoji="0" lang="en-US" altLang="zh-CN" sz="1400" smtClean="0">
              <a:solidFill>
                <a:schemeClr val="tx1"/>
              </a:solidFill>
              <a:latin typeface="Times New Roman" pitchFamily="18" charset="0"/>
              <a:ea typeface="宋体" pitchFamily="2" charset="-122"/>
            </a:endParaRPr>
          </a:p>
        </p:txBody>
      </p:sp>
      <p:sp>
        <p:nvSpPr>
          <p:cNvPr id="10" name="矩形 9"/>
          <p:cNvSpPr/>
          <p:nvPr/>
        </p:nvSpPr>
        <p:spPr>
          <a:xfrm>
            <a:off x="3814973" y="2276872"/>
            <a:ext cx="1415772" cy="584775"/>
          </a:xfrm>
          <a:prstGeom prst="rect">
            <a:avLst/>
          </a:prstGeom>
        </p:spPr>
        <p:txBody>
          <a:bodyPr wrap="none">
            <a:spAutoFit/>
          </a:bodyPr>
          <a:lstStyle/>
          <a:p>
            <a:pPr>
              <a:defRPr/>
            </a:pPr>
            <a:r>
              <a:rPr lang="zh-CN" altLang="en-US" sz="3200" b="1" dirty="0" smtClean="0">
                <a:solidFill>
                  <a:srgbClr val="660066"/>
                </a:solidFill>
              </a:rPr>
              <a:t>（一）</a:t>
            </a:r>
            <a:endParaRPr lang="zh-CN" altLang="en-US" sz="3200" b="1" dirty="0">
              <a:solidFill>
                <a:srgbClr val="660066"/>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0">
          <a:gsLst>
            <a:gs pos="2000">
              <a:srgbClr val="FFFFCC"/>
            </a:gs>
            <a:gs pos="100000">
              <a:schemeClr val="bg1"/>
            </a:gs>
          </a:gsLst>
          <a:path path="rect">
            <a:fillToRect r="100000" b="100000"/>
          </a:path>
        </a:gradFill>
        <a:effectLst/>
      </p:bgPr>
    </p:bg>
    <p:spTree>
      <p:nvGrpSpPr>
        <p:cNvPr id="1" name=""/>
        <p:cNvGrpSpPr/>
        <p:nvPr/>
      </p:nvGrpSpPr>
      <p:grpSpPr>
        <a:xfrm>
          <a:off x="0" y="0"/>
          <a:ext cx="0" cy="0"/>
          <a:chOff x="0" y="0"/>
          <a:chExt cx="0" cy="0"/>
        </a:xfrm>
      </p:grpSpPr>
      <p:sp>
        <p:nvSpPr>
          <p:cNvPr id="37890" name="页脚占位符 3"/>
          <p:cNvSpPr>
            <a:spLocks noGrp="1"/>
          </p:cNvSpPr>
          <p:nvPr>
            <p:ph type="ftr" sz="quarter" idx="4294967295"/>
          </p:nvPr>
        </p:nvSpPr>
        <p:spPr>
          <a:xfrm>
            <a:off x="3132138" y="6400800"/>
            <a:ext cx="2895600" cy="457200"/>
          </a:xfrm>
          <a:prstGeom prst="rect">
            <a:avLst/>
          </a:prstGeom>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r>
              <a:rPr kumimoji="0" lang="en-US" altLang="zh-CN" sz="1400" smtClean="0">
                <a:solidFill>
                  <a:schemeClr val="tx1"/>
                </a:solidFill>
                <a:latin typeface="Times New Roman" pitchFamily="18" charset="0"/>
                <a:ea typeface="宋体" pitchFamily="2" charset="-122"/>
              </a:rPr>
              <a:t>汇编语言程序设计</a:t>
            </a:r>
          </a:p>
        </p:txBody>
      </p:sp>
      <p:sp>
        <p:nvSpPr>
          <p:cNvPr id="37891" name="灯片编号占位符 4"/>
          <p:cNvSpPr>
            <a:spLocks noGrp="1"/>
          </p:cNvSpPr>
          <p:nvPr>
            <p:ph type="sldNum" sz="quarter" idx="11"/>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r" eaLnBrk="1" hangingPunct="1">
              <a:spcBef>
                <a:spcPct val="0"/>
              </a:spcBef>
              <a:buFontTx/>
              <a:buNone/>
            </a:pPr>
            <a:fld id="{CB1BFC34-48F7-4B32-BCD6-82D61052D1CD}" type="slidenum">
              <a:rPr kumimoji="0" lang="en-US" altLang="zh-CN" sz="1400" smtClean="0">
                <a:solidFill>
                  <a:schemeClr val="tx1"/>
                </a:solidFill>
                <a:latin typeface="Times New Roman" pitchFamily="18" charset="0"/>
                <a:ea typeface="宋体" pitchFamily="2" charset="-122"/>
              </a:rPr>
              <a:pPr algn="r" eaLnBrk="1" hangingPunct="1">
                <a:spcBef>
                  <a:spcPct val="0"/>
                </a:spcBef>
                <a:buFontTx/>
                <a:buNone/>
              </a:pPr>
              <a:t>10</a:t>
            </a:fld>
            <a:endParaRPr kumimoji="0" lang="en-US" altLang="zh-CN" sz="1400" smtClean="0">
              <a:solidFill>
                <a:schemeClr val="tx1"/>
              </a:solidFill>
              <a:latin typeface="Times New Roman" pitchFamily="18" charset="0"/>
              <a:ea typeface="宋体" pitchFamily="2" charset="-122"/>
            </a:endParaRPr>
          </a:p>
        </p:txBody>
      </p:sp>
      <p:sp>
        <p:nvSpPr>
          <p:cNvPr id="37892" name="Rectangle 5"/>
          <p:cNvSpPr>
            <a:spLocks noGrp="1" noChangeArrowheads="1"/>
          </p:cNvSpPr>
          <p:nvPr>
            <p:ph type="title"/>
          </p:nvPr>
        </p:nvSpPr>
        <p:spPr>
          <a:xfrm>
            <a:off x="684213" y="260350"/>
            <a:ext cx="7772400" cy="574675"/>
          </a:xfrm>
          <a:noFill/>
        </p:spPr>
        <p:txBody>
          <a:bodyPr/>
          <a:lstStyle/>
          <a:p>
            <a:pPr eaLnBrk="1" hangingPunct="1"/>
            <a:r>
              <a:rPr lang="zh-CN" altLang="en-US" smtClean="0"/>
              <a:t>数的表示和数制的转换</a:t>
            </a:r>
          </a:p>
        </p:txBody>
      </p:sp>
      <p:sp>
        <p:nvSpPr>
          <p:cNvPr id="37893" name="Rectangle 3"/>
          <p:cNvSpPr>
            <a:spLocks noGrp="1" noChangeArrowheads="1"/>
          </p:cNvSpPr>
          <p:nvPr>
            <p:ph type="body" idx="1"/>
          </p:nvPr>
        </p:nvSpPr>
        <p:spPr>
          <a:xfrm>
            <a:off x="395288" y="1341438"/>
            <a:ext cx="8353425" cy="2232025"/>
          </a:xfrm>
        </p:spPr>
        <p:txBody>
          <a:bodyPr/>
          <a:lstStyle/>
          <a:p>
            <a:pPr marL="177800" indent="-177800" eaLnBrk="1" hangingPunct="1">
              <a:spcBef>
                <a:spcPct val="0"/>
              </a:spcBef>
              <a:buFont typeface="Wingdings 2" pitchFamily="18" charset="2"/>
              <a:buNone/>
            </a:pPr>
            <a:r>
              <a:rPr lang="en-US" altLang="zh-CN" sz="2000" b="1" smtClean="0">
                <a:latin typeface="宋体" pitchFamily="2" charset="-122"/>
              </a:rPr>
              <a:t>	</a:t>
            </a:r>
            <a:r>
              <a:rPr lang="zh-CN" altLang="en-US" sz="2000" smtClean="0">
                <a:latin typeface="宋体" pitchFamily="2" charset="-122"/>
              </a:rPr>
              <a:t>按位记数法：	</a:t>
            </a:r>
            <a:r>
              <a:rPr lang="en-US" altLang="zh-CN" sz="2000" smtClean="0">
                <a:latin typeface="宋体" pitchFamily="2" charset="-122"/>
              </a:rPr>
              <a:t>N = (a</a:t>
            </a:r>
            <a:r>
              <a:rPr lang="en-US" altLang="zh-CN" sz="2000" baseline="-10000" smtClean="0">
                <a:latin typeface="宋体" pitchFamily="2" charset="-122"/>
              </a:rPr>
              <a:t>n-1</a:t>
            </a:r>
            <a:r>
              <a:rPr lang="en-US" altLang="zh-CN" sz="2000" smtClean="0">
                <a:latin typeface="宋体" pitchFamily="2" charset="-122"/>
              </a:rPr>
              <a:t>a</a:t>
            </a:r>
            <a:r>
              <a:rPr lang="en-US" altLang="zh-CN" sz="2000" baseline="-10000" smtClean="0">
                <a:latin typeface="宋体" pitchFamily="2" charset="-122"/>
              </a:rPr>
              <a:t>n-2</a:t>
            </a:r>
            <a:r>
              <a:rPr lang="en-US" altLang="zh-CN" sz="2000" smtClean="0">
                <a:latin typeface="宋体" pitchFamily="2" charset="-122"/>
              </a:rPr>
              <a:t>… a</a:t>
            </a:r>
            <a:r>
              <a:rPr lang="en-US" altLang="zh-CN" sz="2000" baseline="-10000" smtClean="0">
                <a:latin typeface="宋体" pitchFamily="2" charset="-122"/>
              </a:rPr>
              <a:t>1</a:t>
            </a:r>
            <a:r>
              <a:rPr lang="en-US" altLang="zh-CN" sz="2000" smtClean="0">
                <a:latin typeface="宋体" pitchFamily="2" charset="-122"/>
              </a:rPr>
              <a:t>a</a:t>
            </a:r>
            <a:r>
              <a:rPr lang="en-US" altLang="zh-CN" sz="2000" baseline="-10000" smtClean="0">
                <a:latin typeface="宋体" pitchFamily="2" charset="-122"/>
              </a:rPr>
              <a:t>0</a:t>
            </a:r>
            <a:r>
              <a:rPr lang="en-US" altLang="zh-CN" sz="2000" smtClean="0">
                <a:latin typeface="宋体" pitchFamily="2" charset="-122"/>
              </a:rPr>
              <a:t>.a</a:t>
            </a:r>
            <a:r>
              <a:rPr lang="en-US" altLang="zh-CN" sz="2000" baseline="-10000" smtClean="0">
                <a:latin typeface="宋体" pitchFamily="2" charset="-122"/>
              </a:rPr>
              <a:t>-1</a:t>
            </a:r>
            <a:r>
              <a:rPr lang="en-US" altLang="zh-CN" sz="2000" smtClean="0">
                <a:latin typeface="宋体" pitchFamily="2" charset="-122"/>
              </a:rPr>
              <a:t>a</a:t>
            </a:r>
            <a:r>
              <a:rPr lang="en-US" altLang="zh-CN" sz="2000" baseline="-10000" smtClean="0">
                <a:latin typeface="宋体" pitchFamily="2" charset="-122"/>
              </a:rPr>
              <a:t>-2</a:t>
            </a:r>
            <a:r>
              <a:rPr lang="en-US" altLang="zh-CN" sz="2000" smtClean="0">
                <a:latin typeface="宋体" pitchFamily="2" charset="-122"/>
              </a:rPr>
              <a:t>… a</a:t>
            </a:r>
            <a:r>
              <a:rPr lang="en-US" altLang="zh-CN" sz="2000" baseline="-10000" smtClean="0">
                <a:latin typeface="宋体" pitchFamily="2" charset="-122"/>
              </a:rPr>
              <a:t>-m</a:t>
            </a:r>
            <a:r>
              <a:rPr lang="en-US" altLang="zh-CN" sz="2000" smtClean="0">
                <a:latin typeface="宋体" pitchFamily="2" charset="-122"/>
              </a:rPr>
              <a:t>)r</a:t>
            </a:r>
          </a:p>
          <a:p>
            <a:pPr marL="177800" indent="-177800" eaLnBrk="1" hangingPunct="1">
              <a:spcBef>
                <a:spcPct val="0"/>
              </a:spcBef>
              <a:buFont typeface="Wingdings 2" pitchFamily="18" charset="2"/>
              <a:buNone/>
            </a:pPr>
            <a:r>
              <a:rPr lang="en-US" altLang="zh-CN" sz="2000" smtClean="0">
                <a:latin typeface="宋体" pitchFamily="2" charset="-122"/>
              </a:rPr>
              <a:t>	</a:t>
            </a:r>
            <a:r>
              <a:rPr lang="zh-CN" altLang="en-US" sz="2000" smtClean="0">
                <a:latin typeface="宋体" pitchFamily="2" charset="-122"/>
              </a:rPr>
              <a:t>多项式记数法：</a:t>
            </a:r>
            <a:r>
              <a:rPr lang="en-US" altLang="zh-CN" sz="2000" smtClean="0">
                <a:latin typeface="宋体" pitchFamily="2" charset="-122"/>
              </a:rPr>
              <a:t>N = a</a:t>
            </a:r>
            <a:r>
              <a:rPr lang="en-US" altLang="zh-CN" sz="2000" baseline="-10000" smtClean="0">
                <a:latin typeface="宋体" pitchFamily="2" charset="-122"/>
              </a:rPr>
              <a:t>n-1</a:t>
            </a:r>
            <a:r>
              <a:rPr lang="en-US" altLang="zh-CN" sz="2000" smtClean="0">
                <a:latin typeface="宋体" pitchFamily="2" charset="-122"/>
              </a:rPr>
              <a:t>×r</a:t>
            </a:r>
            <a:r>
              <a:rPr lang="en-US" altLang="zh-CN" sz="2000" baseline="30000" smtClean="0">
                <a:latin typeface="宋体" pitchFamily="2" charset="-122"/>
              </a:rPr>
              <a:t> n-1</a:t>
            </a:r>
            <a:r>
              <a:rPr lang="en-US" altLang="zh-CN" sz="2000" smtClean="0">
                <a:latin typeface="宋体" pitchFamily="2" charset="-122"/>
              </a:rPr>
              <a:t>+… +a</a:t>
            </a:r>
            <a:r>
              <a:rPr lang="en-US" altLang="zh-CN" sz="2000" baseline="-10000" smtClean="0">
                <a:latin typeface="宋体" pitchFamily="2" charset="-122"/>
              </a:rPr>
              <a:t>0</a:t>
            </a:r>
            <a:r>
              <a:rPr lang="en-US" altLang="zh-CN" sz="2000" smtClean="0">
                <a:latin typeface="宋体" pitchFamily="2" charset="-122"/>
              </a:rPr>
              <a:t>×r </a:t>
            </a:r>
            <a:r>
              <a:rPr lang="en-US" altLang="zh-CN" sz="2000" baseline="30000" smtClean="0">
                <a:latin typeface="宋体" pitchFamily="2" charset="-122"/>
              </a:rPr>
              <a:t>0</a:t>
            </a:r>
            <a:r>
              <a:rPr lang="en-US" altLang="zh-CN" sz="2000" smtClean="0">
                <a:latin typeface="宋体" pitchFamily="2" charset="-122"/>
              </a:rPr>
              <a:t> +a</a:t>
            </a:r>
            <a:r>
              <a:rPr lang="en-US" altLang="zh-CN" sz="2000" baseline="-10000" smtClean="0">
                <a:latin typeface="宋体" pitchFamily="2" charset="-122"/>
              </a:rPr>
              <a:t>-1 </a:t>
            </a:r>
            <a:r>
              <a:rPr lang="en-US" altLang="zh-CN" sz="2000" smtClean="0">
                <a:latin typeface="宋体" pitchFamily="2" charset="-122"/>
              </a:rPr>
              <a:t>×r </a:t>
            </a:r>
            <a:r>
              <a:rPr lang="en-US" altLang="zh-CN" sz="2000" baseline="30000" smtClean="0">
                <a:latin typeface="宋体" pitchFamily="2" charset="-122"/>
              </a:rPr>
              <a:t>-1</a:t>
            </a:r>
            <a:r>
              <a:rPr lang="en-US" altLang="zh-CN" sz="2000" smtClean="0">
                <a:latin typeface="宋体" pitchFamily="2" charset="-122"/>
              </a:rPr>
              <a:t>+… +a</a:t>
            </a:r>
            <a:r>
              <a:rPr lang="en-US" altLang="zh-CN" sz="2000" baseline="-10000" smtClean="0">
                <a:latin typeface="宋体" pitchFamily="2" charset="-122"/>
              </a:rPr>
              <a:t>-m</a:t>
            </a:r>
            <a:r>
              <a:rPr lang="en-US" altLang="zh-CN" sz="2000" smtClean="0">
                <a:latin typeface="宋体" pitchFamily="2" charset="-122"/>
              </a:rPr>
              <a:t>×r </a:t>
            </a:r>
            <a:r>
              <a:rPr lang="en-US" altLang="zh-CN" sz="2000" baseline="30000" smtClean="0">
                <a:latin typeface="宋体" pitchFamily="2" charset="-122"/>
              </a:rPr>
              <a:t>–m</a:t>
            </a:r>
          </a:p>
          <a:p>
            <a:pPr marL="177800" indent="-177800" eaLnBrk="1" hangingPunct="1">
              <a:spcBef>
                <a:spcPct val="0"/>
              </a:spcBef>
              <a:buFont typeface="Wingdings 2" pitchFamily="18" charset="2"/>
              <a:buNone/>
            </a:pPr>
            <a:r>
              <a:rPr lang="zh-CN" altLang="en-US" sz="2000" b="1" smtClean="0">
                <a:latin typeface="宋体" pitchFamily="2" charset="-122"/>
              </a:rPr>
              <a:t>其中：</a:t>
            </a:r>
          </a:p>
          <a:p>
            <a:pPr marL="1003300" lvl="1" indent="-468313" eaLnBrk="1" hangingPunct="1">
              <a:lnSpc>
                <a:spcPct val="90000"/>
              </a:lnSpc>
              <a:spcBef>
                <a:spcPct val="0"/>
              </a:spcBef>
              <a:buFontTx/>
              <a:buNone/>
            </a:pPr>
            <a:r>
              <a:rPr lang="en-US" altLang="zh-CN" sz="2000" b="1" smtClean="0">
                <a:latin typeface="宋体" pitchFamily="2" charset="-122"/>
              </a:rPr>
              <a:t>. —— </a:t>
            </a:r>
            <a:r>
              <a:rPr lang="zh-CN" altLang="en-US" sz="2000" b="1" smtClean="0">
                <a:latin typeface="宋体" pitchFamily="2" charset="-122"/>
              </a:rPr>
              <a:t>基点（小数点）		</a:t>
            </a:r>
            <a:r>
              <a:rPr lang="en-US" altLang="zh-CN" sz="2000" b="1" smtClean="0">
                <a:latin typeface="宋体" pitchFamily="2" charset="-122"/>
              </a:rPr>
              <a:t>n —— </a:t>
            </a:r>
            <a:r>
              <a:rPr lang="zh-CN" altLang="en-US" sz="2000" b="1" smtClean="0">
                <a:latin typeface="宋体" pitchFamily="2" charset="-122"/>
              </a:rPr>
              <a:t>整数位数</a:t>
            </a:r>
          </a:p>
          <a:p>
            <a:pPr marL="1003300" lvl="1" indent="-468313" eaLnBrk="1" hangingPunct="1">
              <a:lnSpc>
                <a:spcPct val="90000"/>
              </a:lnSpc>
              <a:spcBef>
                <a:spcPct val="0"/>
              </a:spcBef>
              <a:buFontTx/>
              <a:buNone/>
            </a:pPr>
            <a:r>
              <a:rPr lang="en-US" altLang="zh-CN" sz="2000" b="1" smtClean="0">
                <a:latin typeface="宋体" pitchFamily="2" charset="-122"/>
              </a:rPr>
              <a:t>r ——</a:t>
            </a:r>
            <a:r>
              <a:rPr lang="en-US" altLang="zh-CN" sz="2000" b="1" i="1" smtClean="0">
                <a:latin typeface="宋体" pitchFamily="2" charset="-122"/>
              </a:rPr>
              <a:t> </a:t>
            </a:r>
            <a:r>
              <a:rPr lang="zh-CN" altLang="en-US" sz="2000" b="1" smtClean="0">
                <a:latin typeface="宋体" pitchFamily="2" charset="-122"/>
              </a:rPr>
              <a:t>基				</a:t>
            </a:r>
            <a:r>
              <a:rPr lang="en-US" altLang="zh-CN" sz="2000" b="1" smtClean="0">
                <a:latin typeface="宋体" pitchFamily="2" charset="-122"/>
              </a:rPr>
              <a:t>m —— </a:t>
            </a:r>
            <a:r>
              <a:rPr lang="zh-CN" altLang="en-US" sz="2000" b="1" smtClean="0">
                <a:latin typeface="宋体" pitchFamily="2" charset="-122"/>
              </a:rPr>
              <a:t>小数位数</a:t>
            </a:r>
          </a:p>
          <a:p>
            <a:pPr marL="1003300" lvl="1" indent="-468313" eaLnBrk="1" hangingPunct="1">
              <a:lnSpc>
                <a:spcPct val="90000"/>
              </a:lnSpc>
              <a:spcBef>
                <a:spcPct val="0"/>
              </a:spcBef>
              <a:buFontTx/>
              <a:buNone/>
            </a:pPr>
            <a:r>
              <a:rPr lang="en-US" altLang="zh-CN" sz="2000" b="1" smtClean="0">
                <a:latin typeface="宋体" pitchFamily="2" charset="-122"/>
              </a:rPr>
              <a:t>a</a:t>
            </a:r>
            <a:r>
              <a:rPr lang="en-US" altLang="zh-CN" sz="2000" b="1" baseline="-10000" smtClean="0">
                <a:latin typeface="宋体" pitchFamily="2" charset="-122"/>
              </a:rPr>
              <a:t>i</a:t>
            </a:r>
            <a:r>
              <a:rPr lang="en-US" altLang="zh-CN" sz="2000" b="1" smtClean="0">
                <a:latin typeface="宋体" pitchFamily="2" charset="-122"/>
              </a:rPr>
              <a:t>  —— </a:t>
            </a:r>
            <a:r>
              <a:rPr lang="zh-CN" altLang="en-US" sz="2000" b="1" smtClean="0">
                <a:latin typeface="宋体" pitchFamily="2" charset="-122"/>
              </a:rPr>
              <a:t>整数部分第</a:t>
            </a:r>
            <a:r>
              <a:rPr lang="en-US" altLang="zh-CN" sz="2000" b="1" smtClean="0">
                <a:latin typeface="宋体" pitchFamily="2" charset="-122"/>
              </a:rPr>
              <a:t>i</a:t>
            </a:r>
            <a:r>
              <a:rPr lang="zh-CN" altLang="en-US" sz="2000" b="1" smtClean="0">
                <a:latin typeface="宋体" pitchFamily="2" charset="-122"/>
              </a:rPr>
              <a:t>位，</a:t>
            </a:r>
            <a:r>
              <a:rPr lang="en-US" altLang="zh-CN" sz="2000" b="1" smtClean="0">
                <a:latin typeface="宋体" pitchFamily="2" charset="-122"/>
              </a:rPr>
              <a:t>0 ≤ i ≤ n-1</a:t>
            </a:r>
          </a:p>
          <a:p>
            <a:pPr marL="1003300" lvl="1" indent="-468313" eaLnBrk="1" hangingPunct="1">
              <a:lnSpc>
                <a:spcPct val="90000"/>
              </a:lnSpc>
              <a:spcBef>
                <a:spcPct val="0"/>
              </a:spcBef>
              <a:buFontTx/>
              <a:buNone/>
            </a:pPr>
            <a:r>
              <a:rPr lang="en-US" altLang="zh-CN" sz="2000" b="1" smtClean="0">
                <a:latin typeface="宋体" pitchFamily="2" charset="-122"/>
              </a:rPr>
              <a:t>a</a:t>
            </a:r>
            <a:r>
              <a:rPr lang="en-US" altLang="zh-CN" sz="2000" b="1" baseline="-10000" smtClean="0">
                <a:latin typeface="宋体" pitchFamily="2" charset="-122"/>
              </a:rPr>
              <a:t>-j</a:t>
            </a:r>
            <a:r>
              <a:rPr lang="en-US" altLang="zh-CN" sz="2000" b="1" smtClean="0">
                <a:latin typeface="宋体" pitchFamily="2" charset="-122"/>
              </a:rPr>
              <a:t> </a:t>
            </a:r>
            <a:r>
              <a:rPr lang="en-US" altLang="zh-CN" sz="2000" b="1" i="1" smtClean="0">
                <a:latin typeface="宋体" pitchFamily="2" charset="-122"/>
              </a:rPr>
              <a:t>——</a:t>
            </a:r>
            <a:r>
              <a:rPr lang="en-US" altLang="zh-CN" sz="2000" b="1" smtClean="0">
                <a:latin typeface="宋体" pitchFamily="2" charset="-122"/>
              </a:rPr>
              <a:t> </a:t>
            </a:r>
            <a:r>
              <a:rPr lang="zh-CN" altLang="en-US" sz="2000" b="1" smtClean="0">
                <a:latin typeface="宋体" pitchFamily="2" charset="-122"/>
              </a:rPr>
              <a:t>小数部分第</a:t>
            </a:r>
            <a:r>
              <a:rPr lang="en-US" altLang="zh-CN" sz="2000" b="1" smtClean="0">
                <a:latin typeface="宋体" pitchFamily="2" charset="-122"/>
              </a:rPr>
              <a:t>j</a:t>
            </a:r>
            <a:r>
              <a:rPr lang="zh-CN" altLang="en-US" sz="2000" b="1" smtClean="0">
                <a:latin typeface="宋体" pitchFamily="2" charset="-122"/>
              </a:rPr>
              <a:t>位，</a:t>
            </a:r>
            <a:r>
              <a:rPr lang="en-US" altLang="zh-CN" sz="2000" b="1" smtClean="0">
                <a:latin typeface="宋体" pitchFamily="2" charset="-122"/>
              </a:rPr>
              <a:t>1 ≤ j ≤ m</a:t>
            </a:r>
          </a:p>
        </p:txBody>
      </p:sp>
      <p:sp>
        <p:nvSpPr>
          <p:cNvPr id="37894" name="Rectangle 6"/>
          <p:cNvSpPr>
            <a:spLocks noChangeArrowheads="1"/>
          </p:cNvSpPr>
          <p:nvPr/>
        </p:nvSpPr>
        <p:spPr bwMode="auto">
          <a:xfrm>
            <a:off x="395288" y="908050"/>
            <a:ext cx="6911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spcBef>
                <a:spcPct val="0"/>
              </a:spcBef>
              <a:buFontTx/>
              <a:buNone/>
            </a:pPr>
            <a:r>
              <a:rPr lang="zh-CN" altLang="en-US" sz="2400" b="1">
                <a:solidFill>
                  <a:srgbClr val="0000CC"/>
                </a:solidFill>
                <a:latin typeface="华文中宋" pitchFamily="2" charset="-122"/>
              </a:rPr>
              <a:t>二、</a:t>
            </a:r>
            <a:r>
              <a:rPr lang="en-US" altLang="zh-CN" sz="2400" b="1">
                <a:solidFill>
                  <a:srgbClr val="0000CC"/>
                </a:solidFill>
                <a:latin typeface="华文中宋" pitchFamily="2" charset="-122"/>
              </a:rPr>
              <a:t>r</a:t>
            </a:r>
            <a:r>
              <a:rPr lang="zh-CN" altLang="en-US" sz="2400" b="1">
                <a:solidFill>
                  <a:srgbClr val="0000CC"/>
                </a:solidFill>
                <a:latin typeface="华文中宋" pitchFamily="2" charset="-122"/>
              </a:rPr>
              <a:t>进制数的一般表示法及运算规则</a:t>
            </a:r>
          </a:p>
        </p:txBody>
      </p:sp>
      <p:sp>
        <p:nvSpPr>
          <p:cNvPr id="37895" name="Rectangle 9"/>
          <p:cNvSpPr>
            <a:spLocks noChangeArrowheads="1"/>
          </p:cNvSpPr>
          <p:nvPr/>
        </p:nvSpPr>
        <p:spPr bwMode="auto">
          <a:xfrm>
            <a:off x="323850" y="3644900"/>
            <a:ext cx="6335713"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266700"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defTabSz="266700"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defTabSz="266700"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defTabSz="266700"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defTabSz="266700"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defTabSz="2667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defTabSz="2667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defTabSz="2667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defTabSz="2667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spcBef>
                <a:spcPct val="0"/>
              </a:spcBef>
              <a:buFontTx/>
              <a:buNone/>
            </a:pPr>
            <a:r>
              <a:rPr kumimoji="0" lang="zh-CN" altLang="en-US" sz="2000" b="1">
                <a:solidFill>
                  <a:srgbClr val="0000CC"/>
                </a:solidFill>
                <a:latin typeface="华文中宋" pitchFamily="2" charset="-122"/>
              </a:rPr>
              <a:t>各数制基本运算规则</a:t>
            </a:r>
            <a:r>
              <a:rPr kumimoji="0" lang="zh-CN" altLang="en-US" sz="2000" b="1">
                <a:solidFill>
                  <a:srgbClr val="0000CC"/>
                </a:solidFill>
                <a:latin typeface="华文中宋" pitchFamily="2" charset="-122"/>
                <a:sym typeface="Wingdings" pitchFamily="2" charset="2"/>
              </a:rPr>
              <a:t>：（</a:t>
            </a:r>
            <a:r>
              <a:rPr lang="zh-CN" altLang="en-US" sz="2000">
                <a:solidFill>
                  <a:srgbClr val="0000CC"/>
                </a:solidFill>
                <a:latin typeface="华文中宋" pitchFamily="2" charset="-122"/>
              </a:rPr>
              <a:t>类似于十进制数的运算规则）</a:t>
            </a:r>
            <a:endParaRPr kumimoji="0" lang="zh-CN" altLang="en-US" sz="2000">
              <a:solidFill>
                <a:srgbClr val="0000CC"/>
              </a:solidFill>
              <a:latin typeface="华文中宋" pitchFamily="2" charset="-122"/>
            </a:endParaRPr>
          </a:p>
          <a:p>
            <a:pPr eaLnBrk="1" hangingPunct="1">
              <a:spcBef>
                <a:spcPct val="0"/>
              </a:spcBef>
              <a:buFontTx/>
              <a:buNone/>
            </a:pPr>
            <a:r>
              <a:rPr lang="zh-CN" altLang="en-US" sz="2000">
                <a:solidFill>
                  <a:srgbClr val="0000CC"/>
                </a:solidFill>
                <a:latin typeface="华文中宋" pitchFamily="2" charset="-122"/>
              </a:rPr>
              <a:t>	</a:t>
            </a:r>
            <a:r>
              <a:rPr lang="en-US" altLang="zh-CN" sz="2000">
                <a:latin typeface="华文中宋" pitchFamily="2" charset="-122"/>
              </a:rPr>
              <a:t>Binary</a:t>
            </a:r>
            <a:r>
              <a:rPr lang="zh-CN" altLang="en-US" sz="2000">
                <a:latin typeface="华文中宋" pitchFamily="2" charset="-122"/>
              </a:rPr>
              <a:t>：逢二进一、借一当二</a:t>
            </a:r>
          </a:p>
          <a:p>
            <a:pPr eaLnBrk="1" hangingPunct="1">
              <a:spcBef>
                <a:spcPct val="0"/>
              </a:spcBef>
              <a:buFontTx/>
              <a:buNone/>
            </a:pPr>
            <a:r>
              <a:rPr lang="zh-CN" altLang="en-US" sz="2000">
                <a:latin typeface="华文中宋" pitchFamily="2" charset="-122"/>
              </a:rPr>
              <a:t>	</a:t>
            </a:r>
            <a:r>
              <a:rPr lang="en-US" altLang="zh-CN" sz="2000">
                <a:latin typeface="华文中宋" pitchFamily="2" charset="-122"/>
              </a:rPr>
              <a:t>Octal</a:t>
            </a:r>
            <a:r>
              <a:rPr lang="zh-CN" altLang="en-US" sz="2000">
                <a:latin typeface="华文中宋" pitchFamily="2" charset="-122"/>
              </a:rPr>
              <a:t>：逢八进一、借一当八</a:t>
            </a:r>
            <a:r>
              <a:rPr kumimoji="0" lang="zh-CN" altLang="en-US" sz="2000">
                <a:latin typeface="华文中宋" pitchFamily="2" charset="-122"/>
              </a:rPr>
              <a:t>	</a:t>
            </a:r>
          </a:p>
          <a:p>
            <a:pPr eaLnBrk="1" hangingPunct="1">
              <a:spcBef>
                <a:spcPct val="0"/>
              </a:spcBef>
              <a:buFontTx/>
              <a:buNone/>
            </a:pPr>
            <a:r>
              <a:rPr lang="zh-CN" altLang="en-US" sz="2000">
                <a:latin typeface="华文中宋" pitchFamily="2" charset="-122"/>
              </a:rPr>
              <a:t>	</a:t>
            </a:r>
            <a:r>
              <a:rPr lang="en-US" altLang="zh-CN" sz="2000">
                <a:latin typeface="华文中宋" pitchFamily="2" charset="-122"/>
              </a:rPr>
              <a:t>Hexadecimal</a:t>
            </a:r>
            <a:r>
              <a:rPr lang="zh-CN" altLang="en-US" sz="2000">
                <a:latin typeface="华文中宋" pitchFamily="2" charset="-122"/>
              </a:rPr>
              <a:t>：逢十六进一、借一当十六</a:t>
            </a:r>
            <a:endParaRPr kumimoji="0" lang="zh-CN" altLang="en-US" sz="2000">
              <a:latin typeface="华文中宋" pitchFamily="2" charset="-122"/>
            </a:endParaRPr>
          </a:p>
        </p:txBody>
      </p:sp>
      <p:grpSp>
        <p:nvGrpSpPr>
          <p:cNvPr id="37896" name="Group 26"/>
          <p:cNvGrpSpPr>
            <a:grpSpLocks/>
          </p:cNvGrpSpPr>
          <p:nvPr/>
        </p:nvGrpSpPr>
        <p:grpSpPr bwMode="auto">
          <a:xfrm>
            <a:off x="900113" y="5013325"/>
            <a:ext cx="1223962" cy="1190625"/>
            <a:chOff x="567" y="3158"/>
            <a:chExt cx="771" cy="750"/>
          </a:xfrm>
        </p:grpSpPr>
        <p:sp>
          <p:nvSpPr>
            <p:cNvPr id="37907" name="Rectangle 10"/>
            <p:cNvSpPr>
              <a:spLocks noChangeArrowheads="1"/>
            </p:cNvSpPr>
            <p:nvPr/>
          </p:nvSpPr>
          <p:spPr bwMode="auto">
            <a:xfrm>
              <a:off x="567" y="3158"/>
              <a:ext cx="771"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spcBef>
                  <a:spcPct val="0"/>
                </a:spcBef>
                <a:buFontTx/>
                <a:buNone/>
              </a:pPr>
              <a:r>
                <a:rPr lang="zh-CN" altLang="en-US" sz="1800" b="1">
                  <a:solidFill>
                    <a:srgbClr val="CC0066"/>
                  </a:solidFill>
                  <a:latin typeface="Times New Roman" pitchFamily="18" charset="0"/>
                  <a:ea typeface="宋体" pitchFamily="2" charset="-122"/>
                </a:rPr>
                <a:t>十六进制</a:t>
              </a:r>
            </a:p>
            <a:p>
              <a:pPr eaLnBrk="1" hangingPunct="1">
                <a:spcBef>
                  <a:spcPct val="0"/>
                </a:spcBef>
                <a:buFontTx/>
                <a:buNone/>
              </a:pPr>
              <a:r>
                <a:rPr lang="zh-CN" altLang="en-US" sz="1800" b="1">
                  <a:solidFill>
                    <a:srgbClr val="CC0066"/>
                  </a:solidFill>
                  <a:latin typeface="Times New Roman" pitchFamily="18" charset="0"/>
                  <a:ea typeface="宋体" pitchFamily="2" charset="-122"/>
                </a:rPr>
                <a:t>   </a:t>
              </a:r>
              <a:r>
                <a:rPr lang="en-US" altLang="zh-CN" sz="1800" b="1">
                  <a:solidFill>
                    <a:srgbClr val="CC0066"/>
                  </a:solidFill>
                  <a:latin typeface="Times New Roman" pitchFamily="18" charset="0"/>
                  <a:ea typeface="宋体" pitchFamily="2" charset="-122"/>
                </a:rPr>
                <a:t>8 5 2 1</a:t>
              </a:r>
            </a:p>
            <a:p>
              <a:pPr eaLnBrk="1" hangingPunct="1">
                <a:spcBef>
                  <a:spcPct val="0"/>
                </a:spcBef>
                <a:buFontTx/>
                <a:buNone/>
              </a:pPr>
              <a:r>
                <a:rPr lang="en-US" altLang="zh-CN" sz="1800" b="1">
                  <a:solidFill>
                    <a:srgbClr val="CC0066"/>
                  </a:solidFill>
                  <a:latin typeface="Times New Roman" pitchFamily="18" charset="0"/>
                  <a:ea typeface="宋体" pitchFamily="2" charset="-122"/>
                </a:rPr>
                <a:t>+ 1 2 9 9</a:t>
              </a:r>
            </a:p>
            <a:p>
              <a:pPr eaLnBrk="1" hangingPunct="1">
                <a:spcBef>
                  <a:spcPct val="0"/>
                </a:spcBef>
                <a:buFontTx/>
                <a:buNone/>
              </a:pPr>
              <a:r>
                <a:rPr lang="en-US" altLang="zh-CN" sz="1800" b="1">
                  <a:solidFill>
                    <a:srgbClr val="CC0066"/>
                  </a:solidFill>
                  <a:latin typeface="Times New Roman" pitchFamily="18" charset="0"/>
                  <a:ea typeface="宋体" pitchFamily="2" charset="-122"/>
                </a:rPr>
                <a:t>   9 7 B A</a:t>
              </a:r>
            </a:p>
          </p:txBody>
        </p:sp>
        <p:sp>
          <p:nvSpPr>
            <p:cNvPr id="37908" name="Line 11"/>
            <p:cNvSpPr>
              <a:spLocks noChangeShapeType="1"/>
            </p:cNvSpPr>
            <p:nvPr/>
          </p:nvSpPr>
          <p:spPr bwMode="auto">
            <a:xfrm>
              <a:off x="612" y="3702"/>
              <a:ext cx="635" cy="0"/>
            </a:xfrm>
            <a:prstGeom prst="line">
              <a:avLst/>
            </a:prstGeom>
            <a:noFill/>
            <a:ln w="9525">
              <a:solidFill>
                <a:srgbClr val="CC00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6584" name="Group 24"/>
          <p:cNvGrpSpPr>
            <a:grpSpLocks/>
          </p:cNvGrpSpPr>
          <p:nvPr/>
        </p:nvGrpSpPr>
        <p:grpSpPr bwMode="auto">
          <a:xfrm>
            <a:off x="6443663" y="3357563"/>
            <a:ext cx="2520950" cy="1727200"/>
            <a:chOff x="4105" y="2160"/>
            <a:chExt cx="1497" cy="1043"/>
          </a:xfrm>
        </p:grpSpPr>
        <p:pic>
          <p:nvPicPr>
            <p:cNvPr id="37905"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5" y="2160"/>
              <a:ext cx="816" cy="1043"/>
            </a:xfrm>
            <a:prstGeom prst="rect">
              <a:avLst/>
            </a:prstGeom>
            <a:noFill/>
            <a:ln w="9525">
              <a:solidFill>
                <a:srgbClr val="0000CC"/>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906"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 y="2160"/>
              <a:ext cx="726" cy="1042"/>
            </a:xfrm>
            <a:prstGeom prst="rect">
              <a:avLst/>
            </a:prstGeom>
            <a:noFill/>
            <a:ln w="9525">
              <a:solidFill>
                <a:srgbClr val="0000CC"/>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7898" name="Group 25"/>
          <p:cNvGrpSpPr>
            <a:grpSpLocks/>
          </p:cNvGrpSpPr>
          <p:nvPr/>
        </p:nvGrpSpPr>
        <p:grpSpPr bwMode="auto">
          <a:xfrm>
            <a:off x="2627313" y="5013325"/>
            <a:ext cx="1223962" cy="1190625"/>
            <a:chOff x="1882" y="3158"/>
            <a:chExt cx="771" cy="750"/>
          </a:xfrm>
        </p:grpSpPr>
        <p:sp>
          <p:nvSpPr>
            <p:cNvPr id="37903" name="Rectangle 18"/>
            <p:cNvSpPr>
              <a:spLocks noChangeArrowheads="1"/>
            </p:cNvSpPr>
            <p:nvPr/>
          </p:nvSpPr>
          <p:spPr bwMode="auto">
            <a:xfrm>
              <a:off x="1882" y="3158"/>
              <a:ext cx="771"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spcBef>
                  <a:spcPct val="0"/>
                </a:spcBef>
                <a:buFontTx/>
                <a:buNone/>
              </a:pPr>
              <a:r>
                <a:rPr lang="en-US" altLang="zh-CN" sz="1800" b="1">
                  <a:solidFill>
                    <a:srgbClr val="CC0066"/>
                  </a:solidFill>
                  <a:latin typeface="Times New Roman" pitchFamily="18" charset="0"/>
                  <a:ea typeface="宋体" pitchFamily="2" charset="-122"/>
                </a:rPr>
                <a:t>  </a:t>
              </a:r>
              <a:r>
                <a:rPr lang="zh-CN" altLang="en-US" sz="1800" b="1">
                  <a:solidFill>
                    <a:srgbClr val="CC0066"/>
                  </a:solidFill>
                  <a:latin typeface="Times New Roman" pitchFamily="18" charset="0"/>
                  <a:ea typeface="宋体" pitchFamily="2" charset="-122"/>
                </a:rPr>
                <a:t>八进制</a:t>
              </a:r>
            </a:p>
            <a:p>
              <a:pPr eaLnBrk="1" hangingPunct="1">
                <a:spcBef>
                  <a:spcPct val="0"/>
                </a:spcBef>
                <a:buFontTx/>
                <a:buNone/>
              </a:pPr>
              <a:r>
                <a:rPr lang="zh-CN" altLang="en-US" sz="1800" b="1">
                  <a:solidFill>
                    <a:srgbClr val="CC0066"/>
                  </a:solidFill>
                  <a:latin typeface="Times New Roman" pitchFamily="18" charset="0"/>
                  <a:ea typeface="宋体" pitchFamily="2" charset="-122"/>
                </a:rPr>
                <a:t>    </a:t>
              </a:r>
              <a:r>
                <a:rPr lang="en-US" altLang="zh-CN" sz="1800" b="1">
                  <a:solidFill>
                    <a:srgbClr val="CC0066"/>
                  </a:solidFill>
                  <a:latin typeface="Times New Roman" pitchFamily="18" charset="0"/>
                  <a:ea typeface="宋体" pitchFamily="2" charset="-122"/>
                </a:rPr>
                <a:t>6043</a:t>
              </a:r>
            </a:p>
            <a:p>
              <a:pPr eaLnBrk="1" hangingPunct="1">
                <a:spcBef>
                  <a:spcPct val="0"/>
                </a:spcBef>
                <a:buFontTx/>
                <a:buNone/>
              </a:pPr>
              <a:r>
                <a:rPr lang="zh-CN" altLang="en-US" sz="1800" b="1">
                  <a:solidFill>
                    <a:srgbClr val="CC0066"/>
                  </a:solidFill>
                  <a:latin typeface="Times New Roman" pitchFamily="18" charset="0"/>
                  <a:ea typeface="宋体" pitchFamily="2" charset="-122"/>
                </a:rPr>
                <a:t>－</a:t>
              </a:r>
              <a:r>
                <a:rPr lang="en-US" altLang="zh-CN" sz="1800" b="1">
                  <a:solidFill>
                    <a:srgbClr val="CC0066"/>
                  </a:solidFill>
                  <a:latin typeface="Times New Roman" pitchFamily="18" charset="0"/>
                  <a:ea typeface="宋体" pitchFamily="2" charset="-122"/>
                </a:rPr>
                <a:t>1234</a:t>
              </a:r>
            </a:p>
            <a:p>
              <a:pPr eaLnBrk="1" hangingPunct="1">
                <a:spcBef>
                  <a:spcPct val="0"/>
                </a:spcBef>
                <a:buFontTx/>
                <a:buNone/>
              </a:pPr>
              <a:r>
                <a:rPr lang="en-US" altLang="zh-CN" sz="1800" b="1">
                  <a:solidFill>
                    <a:srgbClr val="CC0066"/>
                  </a:solidFill>
                  <a:latin typeface="Times New Roman" pitchFamily="18" charset="0"/>
                  <a:ea typeface="宋体" pitchFamily="2" charset="-122"/>
                </a:rPr>
                <a:t>    4607</a:t>
              </a:r>
            </a:p>
          </p:txBody>
        </p:sp>
        <p:sp>
          <p:nvSpPr>
            <p:cNvPr id="37904" name="Line 19"/>
            <p:cNvSpPr>
              <a:spLocks noChangeShapeType="1"/>
            </p:cNvSpPr>
            <p:nvPr/>
          </p:nvSpPr>
          <p:spPr bwMode="auto">
            <a:xfrm>
              <a:off x="1927" y="3702"/>
              <a:ext cx="635" cy="0"/>
            </a:xfrm>
            <a:prstGeom prst="line">
              <a:avLst/>
            </a:prstGeom>
            <a:noFill/>
            <a:ln w="9525">
              <a:solidFill>
                <a:srgbClr val="CC00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7899" name="Group 27"/>
          <p:cNvGrpSpPr>
            <a:grpSpLocks/>
          </p:cNvGrpSpPr>
          <p:nvPr/>
        </p:nvGrpSpPr>
        <p:grpSpPr bwMode="auto">
          <a:xfrm>
            <a:off x="5003800" y="4784725"/>
            <a:ext cx="1728788" cy="1739900"/>
            <a:chOff x="3152" y="2886"/>
            <a:chExt cx="1089" cy="1096"/>
          </a:xfrm>
        </p:grpSpPr>
        <p:sp>
          <p:nvSpPr>
            <p:cNvPr id="37900" name="Rectangle 20"/>
            <p:cNvSpPr>
              <a:spLocks noChangeArrowheads="1"/>
            </p:cNvSpPr>
            <p:nvPr/>
          </p:nvSpPr>
          <p:spPr bwMode="auto">
            <a:xfrm>
              <a:off x="3152" y="2886"/>
              <a:ext cx="1089" cy="1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spcBef>
                  <a:spcPct val="0"/>
                </a:spcBef>
                <a:buFontTx/>
                <a:buNone/>
              </a:pPr>
              <a:r>
                <a:rPr lang="en-US" altLang="zh-CN" sz="1800" b="1">
                  <a:solidFill>
                    <a:srgbClr val="CC0066"/>
                  </a:solidFill>
                  <a:latin typeface="Times New Roman" pitchFamily="18" charset="0"/>
                  <a:ea typeface="宋体" pitchFamily="2" charset="-122"/>
                </a:rPr>
                <a:t>     </a:t>
              </a:r>
              <a:r>
                <a:rPr lang="zh-CN" altLang="en-US" sz="1800" b="1">
                  <a:solidFill>
                    <a:srgbClr val="CC0066"/>
                  </a:solidFill>
                  <a:latin typeface="Times New Roman" pitchFamily="18" charset="0"/>
                  <a:ea typeface="宋体" pitchFamily="2" charset="-122"/>
                </a:rPr>
                <a:t>二进制</a:t>
              </a:r>
            </a:p>
            <a:p>
              <a:pPr eaLnBrk="1" hangingPunct="1">
                <a:spcBef>
                  <a:spcPct val="0"/>
                </a:spcBef>
                <a:buFontTx/>
                <a:buNone/>
              </a:pPr>
              <a:r>
                <a:rPr lang="zh-CN" altLang="en-US" sz="1800" b="1">
                  <a:solidFill>
                    <a:srgbClr val="CC0066"/>
                  </a:solidFill>
                  <a:latin typeface="Times New Roman" pitchFamily="18" charset="0"/>
                  <a:ea typeface="宋体" pitchFamily="2" charset="-122"/>
                </a:rPr>
                <a:t>      </a:t>
              </a:r>
              <a:r>
                <a:rPr lang="en-US" altLang="zh-CN" sz="1800" b="1">
                  <a:solidFill>
                    <a:srgbClr val="CC0066"/>
                  </a:solidFill>
                  <a:latin typeface="Times New Roman" pitchFamily="18" charset="0"/>
                  <a:ea typeface="宋体" pitchFamily="2" charset="-122"/>
                </a:rPr>
                <a:t>00110011</a:t>
              </a:r>
            </a:p>
            <a:p>
              <a:pPr eaLnBrk="1" hangingPunct="1">
                <a:spcBef>
                  <a:spcPct val="0"/>
                </a:spcBef>
                <a:buFontTx/>
                <a:buNone/>
              </a:pPr>
              <a:r>
                <a:rPr lang="zh-CN" altLang="zh-CN" sz="1800" b="1">
                  <a:solidFill>
                    <a:srgbClr val="CC0066"/>
                  </a:solidFill>
                  <a:latin typeface="Times New Roman" pitchFamily="18" charset="0"/>
                  <a:ea typeface="宋体" pitchFamily="2" charset="-122"/>
                </a:rPr>
                <a:t>×</a:t>
              </a:r>
              <a:r>
                <a:rPr lang="en-US" altLang="zh-CN" sz="1800" b="1">
                  <a:solidFill>
                    <a:srgbClr val="CC0066"/>
                  </a:solidFill>
                  <a:latin typeface="Times New Roman" pitchFamily="18" charset="0"/>
                  <a:ea typeface="宋体" pitchFamily="2" charset="-122"/>
                </a:rPr>
                <a:t>  </a:t>
              </a:r>
              <a:r>
                <a:rPr lang="zh-CN" altLang="zh-CN" sz="1800" b="1">
                  <a:solidFill>
                    <a:srgbClr val="CC0066"/>
                  </a:solidFill>
                  <a:latin typeface="Times New Roman" pitchFamily="18" charset="0"/>
                  <a:ea typeface="宋体" pitchFamily="2" charset="-122"/>
                </a:rPr>
                <a:t>00000110</a:t>
              </a:r>
              <a:endParaRPr lang="en-US" altLang="zh-CN" sz="1800" b="1">
                <a:solidFill>
                  <a:srgbClr val="CC0066"/>
                </a:solidFill>
                <a:latin typeface="Times New Roman" pitchFamily="18" charset="0"/>
                <a:ea typeface="宋体" pitchFamily="2" charset="-122"/>
              </a:endParaRPr>
            </a:p>
            <a:p>
              <a:pPr eaLnBrk="1" hangingPunct="1">
                <a:spcBef>
                  <a:spcPct val="0"/>
                </a:spcBef>
                <a:buFontTx/>
                <a:buNone/>
              </a:pPr>
              <a:r>
                <a:rPr lang="en-US" altLang="zh-CN" sz="1800" b="1">
                  <a:solidFill>
                    <a:srgbClr val="CC0066"/>
                  </a:solidFill>
                  <a:latin typeface="Times New Roman" pitchFamily="18" charset="0"/>
                  <a:ea typeface="宋体" pitchFamily="2" charset="-122"/>
                </a:rPr>
                <a:t>    00110011</a:t>
              </a:r>
              <a:r>
                <a:rPr lang="en-US" altLang="zh-CN" sz="1800" b="1">
                  <a:solidFill>
                    <a:schemeClr val="hlink"/>
                  </a:solidFill>
                  <a:latin typeface="Times New Roman" pitchFamily="18" charset="0"/>
                  <a:ea typeface="宋体" pitchFamily="2" charset="-122"/>
                </a:rPr>
                <a:t>0</a:t>
              </a:r>
            </a:p>
            <a:p>
              <a:pPr eaLnBrk="1" hangingPunct="1">
                <a:spcBef>
                  <a:spcPct val="0"/>
                </a:spcBef>
                <a:buFontTx/>
                <a:buNone/>
              </a:pPr>
              <a:r>
                <a:rPr lang="en-US" altLang="zh-CN" sz="1800" b="1">
                  <a:solidFill>
                    <a:srgbClr val="CC0066"/>
                  </a:solidFill>
                  <a:latin typeface="Times New Roman" pitchFamily="18" charset="0"/>
                  <a:ea typeface="宋体" pitchFamily="2" charset="-122"/>
                </a:rPr>
                <a:t>+00110011</a:t>
              </a:r>
              <a:r>
                <a:rPr lang="en-US" altLang="zh-CN" sz="1800" b="1">
                  <a:solidFill>
                    <a:schemeClr val="hlink"/>
                  </a:solidFill>
                  <a:latin typeface="Times New Roman" pitchFamily="18" charset="0"/>
                  <a:ea typeface="宋体" pitchFamily="2" charset="-122"/>
                </a:rPr>
                <a:t>00</a:t>
              </a:r>
            </a:p>
            <a:p>
              <a:pPr eaLnBrk="1" hangingPunct="1">
                <a:spcBef>
                  <a:spcPct val="0"/>
                </a:spcBef>
                <a:buFontTx/>
                <a:buNone/>
              </a:pPr>
              <a:r>
                <a:rPr lang="en-US" altLang="zh-CN" sz="1800" b="1">
                  <a:solidFill>
                    <a:srgbClr val="CC0066"/>
                  </a:solidFill>
                  <a:latin typeface="Times New Roman" pitchFamily="18" charset="0"/>
                  <a:ea typeface="宋体" pitchFamily="2" charset="-122"/>
                </a:rPr>
                <a:t>  0100110010</a:t>
              </a:r>
            </a:p>
          </p:txBody>
        </p:sp>
        <p:sp>
          <p:nvSpPr>
            <p:cNvPr id="37901" name="Line 21"/>
            <p:cNvSpPr>
              <a:spLocks noChangeShapeType="1"/>
            </p:cNvSpPr>
            <p:nvPr/>
          </p:nvSpPr>
          <p:spPr bwMode="auto">
            <a:xfrm>
              <a:off x="3152" y="3430"/>
              <a:ext cx="953" cy="0"/>
            </a:xfrm>
            <a:prstGeom prst="line">
              <a:avLst/>
            </a:prstGeom>
            <a:noFill/>
            <a:ln w="9525">
              <a:solidFill>
                <a:srgbClr val="CC00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902" name="Line 22"/>
            <p:cNvSpPr>
              <a:spLocks noChangeShapeType="1"/>
            </p:cNvSpPr>
            <p:nvPr/>
          </p:nvSpPr>
          <p:spPr bwMode="auto">
            <a:xfrm>
              <a:off x="3152" y="3793"/>
              <a:ext cx="998" cy="0"/>
            </a:xfrm>
            <a:prstGeom prst="line">
              <a:avLst/>
            </a:prstGeom>
            <a:noFill/>
            <a:ln w="9525">
              <a:solidFill>
                <a:srgbClr val="CC00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66584"/>
                                        </p:tgtEl>
                                        <p:attrNameLst>
                                          <p:attrName>style.visibility</p:attrName>
                                        </p:attrNameLst>
                                      </p:cBhvr>
                                      <p:to>
                                        <p:strVal val="visible"/>
                                      </p:to>
                                    </p:set>
                                    <p:anim calcmode="lin" valueType="num">
                                      <p:cBhvr additive="base">
                                        <p:cTn id="7" dur="500" fill="hold"/>
                                        <p:tgtEl>
                                          <p:spTgt spid="66584"/>
                                        </p:tgtEl>
                                        <p:attrNameLst>
                                          <p:attrName>ppt_x</p:attrName>
                                        </p:attrNameLst>
                                      </p:cBhvr>
                                      <p:tavLst>
                                        <p:tav tm="0">
                                          <p:val>
                                            <p:strVal val="1+#ppt_w/2"/>
                                          </p:val>
                                        </p:tav>
                                        <p:tav tm="100000">
                                          <p:val>
                                            <p:strVal val="#ppt_x"/>
                                          </p:val>
                                        </p:tav>
                                      </p:tavLst>
                                    </p:anim>
                                    <p:anim calcmode="lin" valueType="num">
                                      <p:cBhvr additive="base">
                                        <p:cTn id="8" dur="500" fill="hold"/>
                                        <p:tgtEl>
                                          <p:spTgt spid="665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0">
          <a:gsLst>
            <a:gs pos="2000">
              <a:srgbClr val="FFFFCC"/>
            </a:gs>
            <a:gs pos="100000">
              <a:schemeClr val="bg1"/>
            </a:gs>
          </a:gsLst>
          <a:path path="rect">
            <a:fillToRect r="100000" b="100000"/>
          </a:path>
        </a:gradFill>
        <a:effectLst/>
      </p:bgPr>
    </p:bg>
    <p:spTree>
      <p:nvGrpSpPr>
        <p:cNvPr id="1" name=""/>
        <p:cNvGrpSpPr/>
        <p:nvPr/>
      </p:nvGrpSpPr>
      <p:grpSpPr>
        <a:xfrm>
          <a:off x="0" y="0"/>
          <a:ext cx="0" cy="0"/>
          <a:chOff x="0" y="0"/>
          <a:chExt cx="0" cy="0"/>
        </a:xfrm>
      </p:grpSpPr>
      <p:sp>
        <p:nvSpPr>
          <p:cNvPr id="38914" name="页脚占位符 3"/>
          <p:cNvSpPr>
            <a:spLocks noGrp="1"/>
          </p:cNvSpPr>
          <p:nvPr>
            <p:ph type="ftr" sz="quarter" idx="10"/>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r>
              <a:rPr kumimoji="0" lang="en-US" altLang="zh-CN" sz="1400" smtClean="0">
                <a:solidFill>
                  <a:schemeClr val="tx1"/>
                </a:solidFill>
                <a:latin typeface="Times New Roman" pitchFamily="18" charset="0"/>
                <a:ea typeface="宋体" pitchFamily="2" charset="-122"/>
              </a:rPr>
              <a:t>汇编语言程序设计</a:t>
            </a:r>
          </a:p>
        </p:txBody>
      </p:sp>
      <p:sp>
        <p:nvSpPr>
          <p:cNvPr id="38915" name="灯片编号占位符 4"/>
          <p:cNvSpPr>
            <a:spLocks noGrp="1"/>
          </p:cNvSpPr>
          <p:nvPr>
            <p:ph type="sldNum" sz="quarter" idx="11"/>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r" eaLnBrk="1" hangingPunct="1">
              <a:spcBef>
                <a:spcPct val="0"/>
              </a:spcBef>
              <a:buFontTx/>
              <a:buNone/>
            </a:pPr>
            <a:fld id="{C88078A5-01F3-48BE-9313-E7BA4279466E}" type="slidenum">
              <a:rPr kumimoji="0" lang="en-US" altLang="zh-CN" sz="1400" smtClean="0">
                <a:solidFill>
                  <a:schemeClr val="tx1"/>
                </a:solidFill>
                <a:latin typeface="Times New Roman" pitchFamily="18" charset="0"/>
                <a:ea typeface="宋体" pitchFamily="2" charset="-122"/>
              </a:rPr>
              <a:pPr algn="r" eaLnBrk="1" hangingPunct="1">
                <a:spcBef>
                  <a:spcPct val="0"/>
                </a:spcBef>
                <a:buFontTx/>
                <a:buNone/>
              </a:pPr>
              <a:t>11</a:t>
            </a:fld>
            <a:endParaRPr kumimoji="0" lang="en-US" altLang="zh-CN" sz="1400" smtClean="0">
              <a:solidFill>
                <a:schemeClr val="tx1"/>
              </a:solidFill>
              <a:latin typeface="Times New Roman" pitchFamily="18" charset="0"/>
              <a:ea typeface="宋体" pitchFamily="2" charset="-122"/>
            </a:endParaRPr>
          </a:p>
        </p:txBody>
      </p:sp>
      <p:sp>
        <p:nvSpPr>
          <p:cNvPr id="64574" name="Rectangle 62"/>
          <p:cNvSpPr>
            <a:spLocks noChangeArrowheads="1"/>
          </p:cNvSpPr>
          <p:nvPr/>
        </p:nvSpPr>
        <p:spPr bwMode="auto">
          <a:xfrm>
            <a:off x="539750" y="1916113"/>
            <a:ext cx="8064500" cy="427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spcBef>
                <a:spcPct val="0"/>
              </a:spcBef>
              <a:buFontTx/>
              <a:buNone/>
            </a:pPr>
            <a:r>
              <a:rPr lang="zh-CN" altLang="en-US" sz="2400">
                <a:latin typeface="华文中宋" pitchFamily="2" charset="-122"/>
              </a:rPr>
              <a:t>从任意</a:t>
            </a:r>
            <a:r>
              <a:rPr lang="en-US" altLang="zh-CN" sz="2400">
                <a:latin typeface="华文中宋" pitchFamily="2" charset="-122"/>
              </a:rPr>
              <a:t>r</a:t>
            </a:r>
            <a:r>
              <a:rPr lang="zh-CN" altLang="en-US" sz="2400">
                <a:latin typeface="华文中宋" pitchFamily="2" charset="-122"/>
              </a:rPr>
              <a:t>进制数到十进制数的转换方法：逐步代入法</a:t>
            </a:r>
          </a:p>
          <a:p>
            <a:pPr eaLnBrk="1" hangingPunct="1">
              <a:spcBef>
                <a:spcPct val="50000"/>
              </a:spcBef>
              <a:spcAft>
                <a:spcPct val="55000"/>
              </a:spcAft>
              <a:buFontTx/>
              <a:buNone/>
            </a:pPr>
            <a:r>
              <a:rPr lang="zh-CN" altLang="en-US" sz="2400" b="1">
                <a:solidFill>
                  <a:srgbClr val="0000CC"/>
                </a:solidFill>
                <a:latin typeface="宋体" pitchFamily="2" charset="-122"/>
                <a:ea typeface="宋体" pitchFamily="2" charset="-122"/>
              </a:rPr>
              <a:t>	</a:t>
            </a:r>
            <a:r>
              <a:rPr lang="en-US" altLang="zh-CN" sz="2400" b="1">
                <a:solidFill>
                  <a:srgbClr val="0000CC"/>
                </a:solidFill>
                <a:latin typeface="宋体" pitchFamily="2" charset="-122"/>
                <a:ea typeface="宋体" pitchFamily="2" charset="-122"/>
              </a:rPr>
              <a:t>N =</a:t>
            </a:r>
            <a:r>
              <a:rPr lang="en-US" altLang="zh-CN" sz="2400">
                <a:solidFill>
                  <a:srgbClr val="0000CC"/>
                </a:solidFill>
                <a:latin typeface="宋体" pitchFamily="2" charset="-122"/>
                <a:ea typeface="宋体" pitchFamily="2" charset="-122"/>
              </a:rPr>
              <a:t> </a:t>
            </a:r>
            <a:r>
              <a:rPr lang="en-US" altLang="zh-CN" sz="2400" b="1">
                <a:solidFill>
                  <a:srgbClr val="0000CC"/>
                </a:solidFill>
                <a:latin typeface="宋体" pitchFamily="2" charset="-122"/>
                <a:ea typeface="宋体" pitchFamily="2" charset="-122"/>
              </a:rPr>
              <a:t>a</a:t>
            </a:r>
            <a:r>
              <a:rPr lang="en-US" altLang="zh-CN" sz="2400" b="1" baseline="-10000">
                <a:solidFill>
                  <a:srgbClr val="0000CC"/>
                </a:solidFill>
                <a:latin typeface="宋体" pitchFamily="2" charset="-122"/>
                <a:ea typeface="宋体" pitchFamily="2" charset="-122"/>
              </a:rPr>
              <a:t>n-1</a:t>
            </a:r>
            <a:r>
              <a:rPr lang="en-US" altLang="en-US" sz="2400" b="1">
                <a:solidFill>
                  <a:schemeClr val="tx1"/>
                </a:solidFill>
                <a:latin typeface="Times New Roman" pitchFamily="18" charset="0"/>
                <a:ea typeface="宋体" pitchFamily="2" charset="-122"/>
              </a:rPr>
              <a:t>·</a:t>
            </a:r>
            <a:r>
              <a:rPr lang="en-US" altLang="zh-CN" sz="2400" b="1">
                <a:solidFill>
                  <a:srgbClr val="0000CC"/>
                </a:solidFill>
                <a:latin typeface="宋体" pitchFamily="2" charset="-122"/>
                <a:ea typeface="宋体" pitchFamily="2" charset="-122"/>
              </a:rPr>
              <a:t>r</a:t>
            </a:r>
            <a:r>
              <a:rPr lang="en-US" altLang="zh-CN" sz="2400" b="1" baseline="30000">
                <a:solidFill>
                  <a:srgbClr val="0000CC"/>
                </a:solidFill>
                <a:latin typeface="宋体" pitchFamily="2" charset="-122"/>
                <a:ea typeface="宋体" pitchFamily="2" charset="-122"/>
              </a:rPr>
              <a:t>n-1</a:t>
            </a:r>
            <a:r>
              <a:rPr lang="en-US" altLang="zh-CN" sz="2400" b="1">
                <a:solidFill>
                  <a:srgbClr val="0000CC"/>
                </a:solidFill>
                <a:latin typeface="宋体" pitchFamily="2" charset="-122"/>
                <a:ea typeface="宋体" pitchFamily="2" charset="-122"/>
              </a:rPr>
              <a:t>+…+a</a:t>
            </a:r>
            <a:r>
              <a:rPr lang="en-US" altLang="zh-CN" sz="2400" b="1" baseline="-10000">
                <a:solidFill>
                  <a:srgbClr val="0000CC"/>
                </a:solidFill>
                <a:latin typeface="宋体" pitchFamily="2" charset="-122"/>
                <a:ea typeface="宋体" pitchFamily="2" charset="-122"/>
              </a:rPr>
              <a:t>1</a:t>
            </a:r>
            <a:r>
              <a:rPr lang="en-US" altLang="zh-CN" sz="2400" b="1">
                <a:solidFill>
                  <a:srgbClr val="0000CC"/>
                </a:solidFill>
                <a:latin typeface="Times New Roman" pitchFamily="18" charset="0"/>
                <a:ea typeface="宋体" pitchFamily="2" charset="-122"/>
              </a:rPr>
              <a:t>·r</a:t>
            </a:r>
            <a:r>
              <a:rPr lang="en-US" altLang="zh-CN" sz="2400" b="1" baseline="30000">
                <a:solidFill>
                  <a:srgbClr val="0000CC"/>
                </a:solidFill>
                <a:latin typeface="宋体" pitchFamily="2" charset="-122"/>
                <a:ea typeface="宋体" pitchFamily="2" charset="-122"/>
              </a:rPr>
              <a:t>1</a:t>
            </a:r>
            <a:r>
              <a:rPr lang="en-US" altLang="zh-CN" sz="2400" b="1">
                <a:solidFill>
                  <a:srgbClr val="0000CC"/>
                </a:solidFill>
                <a:latin typeface="宋体" pitchFamily="2" charset="-122"/>
                <a:ea typeface="宋体" pitchFamily="2" charset="-122"/>
              </a:rPr>
              <a:t>+a</a:t>
            </a:r>
            <a:r>
              <a:rPr lang="en-US" altLang="zh-CN" sz="2400" b="1" baseline="-10000">
                <a:solidFill>
                  <a:srgbClr val="0000CC"/>
                </a:solidFill>
                <a:latin typeface="宋体" pitchFamily="2" charset="-122"/>
                <a:ea typeface="宋体" pitchFamily="2" charset="-122"/>
              </a:rPr>
              <a:t>0</a:t>
            </a:r>
            <a:r>
              <a:rPr lang="en-US" altLang="zh-CN" sz="2400" b="1">
                <a:solidFill>
                  <a:srgbClr val="0000CC"/>
                </a:solidFill>
                <a:latin typeface="Times New Roman" pitchFamily="18" charset="0"/>
                <a:ea typeface="宋体" pitchFamily="2" charset="-122"/>
              </a:rPr>
              <a:t>·r</a:t>
            </a:r>
            <a:r>
              <a:rPr lang="en-US" altLang="zh-CN" sz="2400" b="1" baseline="30000">
                <a:solidFill>
                  <a:srgbClr val="0000CC"/>
                </a:solidFill>
                <a:latin typeface="宋体" pitchFamily="2" charset="-122"/>
                <a:ea typeface="宋体" pitchFamily="2" charset="-122"/>
              </a:rPr>
              <a:t>0</a:t>
            </a:r>
            <a:r>
              <a:rPr lang="en-US" altLang="zh-CN" sz="2400" b="1">
                <a:solidFill>
                  <a:srgbClr val="0000CC"/>
                </a:solidFill>
                <a:latin typeface="宋体" pitchFamily="2" charset="-122"/>
                <a:ea typeface="宋体" pitchFamily="2" charset="-122"/>
              </a:rPr>
              <a:t>+b</a:t>
            </a:r>
            <a:r>
              <a:rPr lang="en-US" altLang="zh-CN" sz="2400" b="1" baseline="-10000">
                <a:solidFill>
                  <a:srgbClr val="0000CC"/>
                </a:solidFill>
                <a:latin typeface="宋体" pitchFamily="2" charset="-122"/>
                <a:ea typeface="宋体" pitchFamily="2" charset="-122"/>
              </a:rPr>
              <a:t>1</a:t>
            </a:r>
            <a:r>
              <a:rPr lang="en-US" altLang="zh-CN" sz="2400" b="1">
                <a:solidFill>
                  <a:srgbClr val="0000CC"/>
                </a:solidFill>
                <a:latin typeface="Times New Roman" pitchFamily="18" charset="0"/>
                <a:ea typeface="宋体" pitchFamily="2" charset="-122"/>
              </a:rPr>
              <a:t>·r</a:t>
            </a:r>
            <a:r>
              <a:rPr lang="en-US" altLang="zh-CN" sz="2400" b="1" baseline="30000">
                <a:solidFill>
                  <a:srgbClr val="0000CC"/>
                </a:solidFill>
                <a:latin typeface="宋体" pitchFamily="2" charset="-122"/>
                <a:ea typeface="宋体" pitchFamily="2" charset="-122"/>
              </a:rPr>
              <a:t>-1</a:t>
            </a:r>
            <a:r>
              <a:rPr lang="en-US" altLang="zh-CN" sz="2400" b="1">
                <a:solidFill>
                  <a:srgbClr val="0000CC"/>
                </a:solidFill>
                <a:latin typeface="宋体" pitchFamily="2" charset="-122"/>
                <a:ea typeface="宋体" pitchFamily="2" charset="-122"/>
              </a:rPr>
              <a:t>+b</a:t>
            </a:r>
            <a:r>
              <a:rPr lang="en-US" altLang="zh-CN" sz="2400" b="1" baseline="-10000">
                <a:solidFill>
                  <a:srgbClr val="0000CC"/>
                </a:solidFill>
                <a:latin typeface="宋体" pitchFamily="2" charset="-122"/>
                <a:ea typeface="宋体" pitchFamily="2" charset="-122"/>
              </a:rPr>
              <a:t>2</a:t>
            </a:r>
            <a:r>
              <a:rPr lang="en-US" altLang="zh-CN" sz="2400" b="1">
                <a:solidFill>
                  <a:srgbClr val="0000CC"/>
                </a:solidFill>
                <a:latin typeface="Times New Roman" pitchFamily="18" charset="0"/>
                <a:ea typeface="宋体" pitchFamily="2" charset="-122"/>
              </a:rPr>
              <a:t>·r</a:t>
            </a:r>
            <a:r>
              <a:rPr lang="en-US" altLang="zh-CN" sz="2400" b="1" baseline="30000">
                <a:solidFill>
                  <a:srgbClr val="0000CC"/>
                </a:solidFill>
                <a:latin typeface="宋体" pitchFamily="2" charset="-122"/>
                <a:ea typeface="宋体" pitchFamily="2" charset="-122"/>
              </a:rPr>
              <a:t>-2</a:t>
            </a:r>
            <a:r>
              <a:rPr lang="en-US" altLang="zh-CN" sz="2400" b="1">
                <a:solidFill>
                  <a:srgbClr val="0000CC"/>
                </a:solidFill>
                <a:latin typeface="宋体" pitchFamily="2" charset="-122"/>
                <a:ea typeface="宋体" pitchFamily="2" charset="-122"/>
              </a:rPr>
              <a:t>+…+b</a:t>
            </a:r>
            <a:r>
              <a:rPr lang="en-US" altLang="zh-CN" sz="2400" b="1" baseline="-10000">
                <a:solidFill>
                  <a:srgbClr val="0000CC"/>
                </a:solidFill>
                <a:latin typeface="宋体" pitchFamily="2" charset="-122"/>
                <a:ea typeface="宋体" pitchFamily="2" charset="-122"/>
              </a:rPr>
              <a:t>m</a:t>
            </a:r>
            <a:r>
              <a:rPr lang="en-US" altLang="zh-CN" sz="2400" b="1">
                <a:solidFill>
                  <a:srgbClr val="0000CC"/>
                </a:solidFill>
                <a:latin typeface="Times New Roman" pitchFamily="18" charset="0"/>
                <a:ea typeface="宋体" pitchFamily="2" charset="-122"/>
              </a:rPr>
              <a:t>·r</a:t>
            </a:r>
            <a:r>
              <a:rPr lang="en-US" altLang="zh-CN" sz="2400" b="1" baseline="30000">
                <a:solidFill>
                  <a:srgbClr val="0000CC"/>
                </a:solidFill>
                <a:latin typeface="宋体" pitchFamily="2" charset="-122"/>
                <a:ea typeface="宋体" pitchFamily="2" charset="-122"/>
              </a:rPr>
              <a:t>-m</a:t>
            </a:r>
            <a:r>
              <a:rPr lang="en-US" altLang="zh-CN" sz="2400" b="1">
                <a:solidFill>
                  <a:srgbClr val="0000CC"/>
                </a:solidFill>
                <a:latin typeface="宋体" pitchFamily="2" charset="-122"/>
                <a:ea typeface="宋体" pitchFamily="2" charset="-122"/>
              </a:rPr>
              <a:t> </a:t>
            </a:r>
          </a:p>
          <a:p>
            <a:pPr eaLnBrk="1" hangingPunct="1">
              <a:spcBef>
                <a:spcPct val="0"/>
              </a:spcBef>
              <a:buSzPct val="90000"/>
              <a:buFont typeface="Wingdings" pitchFamily="2" charset="2"/>
              <a:buChar char="Ø"/>
            </a:pPr>
            <a:r>
              <a:rPr lang="zh-CN" altLang="en-US" sz="2400">
                <a:latin typeface="华文中宋" pitchFamily="2" charset="-122"/>
              </a:rPr>
              <a:t>二进制到十进制的转换</a:t>
            </a:r>
            <a:r>
              <a:rPr lang="en-US" altLang="zh-CN" sz="2400">
                <a:latin typeface="华文中宋" pitchFamily="2" charset="-122"/>
              </a:rPr>
              <a:t>(r = 2)</a:t>
            </a:r>
          </a:p>
          <a:p>
            <a:pPr eaLnBrk="1" hangingPunct="1">
              <a:spcBef>
                <a:spcPct val="0"/>
              </a:spcBef>
              <a:buFontTx/>
              <a:buNone/>
            </a:pPr>
            <a:r>
              <a:rPr lang="en-US" altLang="zh-CN" sz="2000">
                <a:solidFill>
                  <a:srgbClr val="0000CC"/>
                </a:solidFill>
                <a:latin typeface="Times New Roman" pitchFamily="18" charset="0"/>
                <a:ea typeface="宋体" pitchFamily="2" charset="-122"/>
              </a:rPr>
              <a:t>	N = (11011.101)B</a:t>
            </a:r>
          </a:p>
          <a:p>
            <a:pPr eaLnBrk="1" hangingPunct="1">
              <a:spcBef>
                <a:spcPct val="0"/>
              </a:spcBef>
              <a:buFontTx/>
              <a:buNone/>
            </a:pPr>
            <a:r>
              <a:rPr lang="en-US" altLang="zh-CN" sz="2000">
                <a:solidFill>
                  <a:srgbClr val="0000CC"/>
                </a:solidFill>
                <a:latin typeface="Times New Roman" pitchFamily="18" charset="0"/>
                <a:ea typeface="宋体" pitchFamily="2" charset="-122"/>
              </a:rPr>
              <a:t>	N = 1×2</a:t>
            </a:r>
            <a:r>
              <a:rPr lang="en-US" altLang="zh-CN" sz="2000" baseline="30000">
                <a:solidFill>
                  <a:srgbClr val="0000CC"/>
                </a:solidFill>
                <a:latin typeface="Times New Roman" pitchFamily="18" charset="0"/>
                <a:ea typeface="宋体" pitchFamily="2" charset="-122"/>
              </a:rPr>
              <a:t>4</a:t>
            </a:r>
            <a:r>
              <a:rPr lang="en-US" altLang="zh-CN" sz="2000">
                <a:solidFill>
                  <a:srgbClr val="0000CC"/>
                </a:solidFill>
                <a:latin typeface="Times New Roman" pitchFamily="18" charset="0"/>
                <a:ea typeface="宋体" pitchFamily="2" charset="-122"/>
              </a:rPr>
              <a:t>+1×2</a:t>
            </a:r>
            <a:r>
              <a:rPr lang="en-US" altLang="zh-CN" sz="2000" baseline="30000">
                <a:solidFill>
                  <a:srgbClr val="0000CC"/>
                </a:solidFill>
                <a:latin typeface="Times New Roman" pitchFamily="18" charset="0"/>
                <a:ea typeface="宋体" pitchFamily="2" charset="-122"/>
              </a:rPr>
              <a:t>3</a:t>
            </a:r>
            <a:r>
              <a:rPr lang="en-US" altLang="zh-CN" sz="2000">
                <a:solidFill>
                  <a:srgbClr val="0000CC"/>
                </a:solidFill>
                <a:latin typeface="Times New Roman" pitchFamily="18" charset="0"/>
                <a:ea typeface="宋体" pitchFamily="2" charset="-122"/>
              </a:rPr>
              <a:t>+1×2</a:t>
            </a:r>
            <a:r>
              <a:rPr lang="en-US" altLang="zh-CN" sz="2000" baseline="30000">
                <a:solidFill>
                  <a:srgbClr val="0000CC"/>
                </a:solidFill>
                <a:latin typeface="Times New Roman" pitchFamily="18" charset="0"/>
                <a:ea typeface="宋体" pitchFamily="2" charset="-122"/>
              </a:rPr>
              <a:t>1</a:t>
            </a:r>
            <a:r>
              <a:rPr lang="en-US" altLang="zh-CN" sz="2000">
                <a:solidFill>
                  <a:srgbClr val="0000CC"/>
                </a:solidFill>
                <a:latin typeface="Times New Roman" pitchFamily="18" charset="0"/>
                <a:ea typeface="宋体" pitchFamily="2" charset="-122"/>
              </a:rPr>
              <a:t>+1×2</a:t>
            </a:r>
            <a:r>
              <a:rPr lang="en-US" altLang="zh-CN" sz="2000" baseline="30000">
                <a:solidFill>
                  <a:srgbClr val="0000CC"/>
                </a:solidFill>
                <a:latin typeface="Times New Roman" pitchFamily="18" charset="0"/>
                <a:ea typeface="宋体" pitchFamily="2" charset="-122"/>
              </a:rPr>
              <a:t>0</a:t>
            </a:r>
            <a:r>
              <a:rPr lang="en-US" altLang="zh-CN" sz="2000">
                <a:solidFill>
                  <a:srgbClr val="0000CC"/>
                </a:solidFill>
                <a:latin typeface="Times New Roman" pitchFamily="18" charset="0"/>
                <a:ea typeface="宋体" pitchFamily="2" charset="-122"/>
              </a:rPr>
              <a:t> +1×2</a:t>
            </a:r>
            <a:r>
              <a:rPr lang="en-US" altLang="zh-CN" sz="2000" baseline="30000">
                <a:solidFill>
                  <a:srgbClr val="0000CC"/>
                </a:solidFill>
                <a:latin typeface="Times New Roman" pitchFamily="18" charset="0"/>
                <a:ea typeface="宋体" pitchFamily="2" charset="-122"/>
              </a:rPr>
              <a:t>-1</a:t>
            </a:r>
            <a:r>
              <a:rPr lang="en-US" altLang="zh-CN" sz="2000">
                <a:solidFill>
                  <a:srgbClr val="0000CC"/>
                </a:solidFill>
                <a:latin typeface="Times New Roman" pitchFamily="18" charset="0"/>
                <a:ea typeface="宋体" pitchFamily="2" charset="-122"/>
              </a:rPr>
              <a:t>+1×2</a:t>
            </a:r>
            <a:r>
              <a:rPr lang="en-US" altLang="zh-CN" sz="2000" baseline="30000">
                <a:solidFill>
                  <a:srgbClr val="0000CC"/>
                </a:solidFill>
                <a:latin typeface="Times New Roman" pitchFamily="18" charset="0"/>
                <a:ea typeface="宋体" pitchFamily="2" charset="-122"/>
              </a:rPr>
              <a:t>-3</a:t>
            </a:r>
            <a:r>
              <a:rPr lang="en-US" altLang="zh-CN" sz="2000">
                <a:solidFill>
                  <a:srgbClr val="0000CC"/>
                </a:solidFill>
                <a:latin typeface="Times New Roman" pitchFamily="18" charset="0"/>
                <a:ea typeface="宋体" pitchFamily="2" charset="-122"/>
              </a:rPr>
              <a:t>= (27.625)D</a:t>
            </a:r>
          </a:p>
          <a:p>
            <a:pPr eaLnBrk="1" hangingPunct="1">
              <a:buSzPct val="90000"/>
              <a:buFont typeface="Wingdings" pitchFamily="2" charset="2"/>
              <a:buChar char="Ø"/>
            </a:pPr>
            <a:r>
              <a:rPr lang="zh-CN" altLang="en-US" sz="2400">
                <a:latin typeface="华文中宋" pitchFamily="2" charset="-122"/>
              </a:rPr>
              <a:t>八进制到十进制的转换</a:t>
            </a:r>
            <a:r>
              <a:rPr lang="en-US" altLang="zh-CN" sz="2400">
                <a:latin typeface="华文中宋" pitchFamily="2" charset="-122"/>
              </a:rPr>
              <a:t>(r = 8)</a:t>
            </a:r>
          </a:p>
          <a:p>
            <a:pPr eaLnBrk="1" hangingPunct="1">
              <a:spcBef>
                <a:spcPct val="0"/>
              </a:spcBef>
              <a:buFontTx/>
              <a:buNone/>
            </a:pPr>
            <a:r>
              <a:rPr lang="en-US" altLang="zh-CN" sz="2000">
                <a:solidFill>
                  <a:srgbClr val="0000CC"/>
                </a:solidFill>
                <a:latin typeface="Times New Roman" pitchFamily="18" charset="0"/>
                <a:ea typeface="宋体" pitchFamily="2" charset="-122"/>
              </a:rPr>
              <a:t>	N = (127)Q</a:t>
            </a:r>
          </a:p>
          <a:p>
            <a:pPr eaLnBrk="1" hangingPunct="1">
              <a:spcBef>
                <a:spcPct val="0"/>
              </a:spcBef>
              <a:buFontTx/>
              <a:buNone/>
            </a:pPr>
            <a:r>
              <a:rPr lang="en-US" altLang="zh-CN" sz="2000">
                <a:solidFill>
                  <a:srgbClr val="0000CC"/>
                </a:solidFill>
                <a:latin typeface="Times New Roman" pitchFamily="18" charset="0"/>
                <a:ea typeface="宋体" pitchFamily="2" charset="-122"/>
              </a:rPr>
              <a:t>	N = 1×8</a:t>
            </a:r>
            <a:r>
              <a:rPr lang="en-US" altLang="zh-CN" sz="2000" baseline="30000">
                <a:solidFill>
                  <a:srgbClr val="0000CC"/>
                </a:solidFill>
                <a:latin typeface="Times New Roman" pitchFamily="18" charset="0"/>
                <a:ea typeface="宋体" pitchFamily="2" charset="-122"/>
              </a:rPr>
              <a:t>2</a:t>
            </a:r>
            <a:r>
              <a:rPr lang="en-US" altLang="zh-CN" sz="2000">
                <a:solidFill>
                  <a:srgbClr val="0000CC"/>
                </a:solidFill>
                <a:latin typeface="Times New Roman" pitchFamily="18" charset="0"/>
                <a:ea typeface="宋体" pitchFamily="2" charset="-122"/>
              </a:rPr>
              <a:t> + 2×8</a:t>
            </a:r>
            <a:r>
              <a:rPr lang="en-US" altLang="zh-CN" sz="2000" baseline="30000">
                <a:solidFill>
                  <a:srgbClr val="0000CC"/>
                </a:solidFill>
                <a:latin typeface="Times New Roman" pitchFamily="18" charset="0"/>
                <a:ea typeface="宋体" pitchFamily="2" charset="-122"/>
              </a:rPr>
              <a:t>1</a:t>
            </a:r>
            <a:r>
              <a:rPr lang="en-US" altLang="zh-CN" sz="2000">
                <a:solidFill>
                  <a:srgbClr val="0000CC"/>
                </a:solidFill>
                <a:latin typeface="Times New Roman" pitchFamily="18" charset="0"/>
                <a:ea typeface="宋体" pitchFamily="2" charset="-122"/>
              </a:rPr>
              <a:t> + 7×8</a:t>
            </a:r>
            <a:r>
              <a:rPr lang="en-US" altLang="zh-CN" sz="2000" baseline="30000">
                <a:solidFill>
                  <a:srgbClr val="0000CC"/>
                </a:solidFill>
                <a:latin typeface="Times New Roman" pitchFamily="18" charset="0"/>
                <a:ea typeface="宋体" pitchFamily="2" charset="-122"/>
              </a:rPr>
              <a:t>0</a:t>
            </a:r>
            <a:r>
              <a:rPr lang="en-US" altLang="zh-CN" sz="2000">
                <a:solidFill>
                  <a:srgbClr val="0000CC"/>
                </a:solidFill>
                <a:latin typeface="Times New Roman" pitchFamily="18" charset="0"/>
                <a:ea typeface="宋体" pitchFamily="2" charset="-122"/>
              </a:rPr>
              <a:t> = (87)D</a:t>
            </a:r>
          </a:p>
          <a:p>
            <a:pPr eaLnBrk="1" hangingPunct="1">
              <a:buSzPct val="90000"/>
              <a:buFont typeface="Wingdings" pitchFamily="2" charset="2"/>
              <a:buChar char="Ø"/>
            </a:pPr>
            <a:r>
              <a:rPr lang="zh-CN" altLang="en-US" sz="2400">
                <a:latin typeface="华文中宋" pitchFamily="2" charset="-122"/>
              </a:rPr>
              <a:t>十六进制到十进制的转换</a:t>
            </a:r>
            <a:r>
              <a:rPr lang="en-US" altLang="zh-CN" sz="2400">
                <a:latin typeface="华文中宋" pitchFamily="2" charset="-122"/>
              </a:rPr>
              <a:t>(r = 16)</a:t>
            </a:r>
          </a:p>
          <a:p>
            <a:pPr eaLnBrk="1" hangingPunct="1">
              <a:spcBef>
                <a:spcPct val="0"/>
              </a:spcBef>
              <a:buFontTx/>
              <a:buNone/>
            </a:pPr>
            <a:r>
              <a:rPr lang="en-US" altLang="zh-CN" sz="2000">
                <a:solidFill>
                  <a:srgbClr val="0000CC"/>
                </a:solidFill>
                <a:latin typeface="Times New Roman" pitchFamily="18" charset="0"/>
                <a:ea typeface="宋体" pitchFamily="2" charset="-122"/>
              </a:rPr>
              <a:t>	N = (13B)H</a:t>
            </a:r>
          </a:p>
          <a:p>
            <a:pPr eaLnBrk="1" hangingPunct="1">
              <a:spcBef>
                <a:spcPct val="0"/>
              </a:spcBef>
              <a:buFontTx/>
              <a:buNone/>
            </a:pPr>
            <a:r>
              <a:rPr lang="en-US" altLang="zh-CN" sz="2000">
                <a:solidFill>
                  <a:srgbClr val="0000CC"/>
                </a:solidFill>
                <a:latin typeface="Times New Roman" pitchFamily="18" charset="0"/>
                <a:ea typeface="宋体" pitchFamily="2" charset="-122"/>
              </a:rPr>
              <a:t>	N = 1×16</a:t>
            </a:r>
            <a:r>
              <a:rPr lang="en-US" altLang="zh-CN" sz="2000" baseline="30000">
                <a:solidFill>
                  <a:srgbClr val="0000CC"/>
                </a:solidFill>
                <a:latin typeface="Times New Roman" pitchFamily="18" charset="0"/>
                <a:ea typeface="宋体" pitchFamily="2" charset="-122"/>
              </a:rPr>
              <a:t>2</a:t>
            </a:r>
            <a:r>
              <a:rPr lang="en-US" altLang="zh-CN" sz="2000">
                <a:solidFill>
                  <a:srgbClr val="0000CC"/>
                </a:solidFill>
                <a:latin typeface="Times New Roman" pitchFamily="18" charset="0"/>
                <a:ea typeface="宋体" pitchFamily="2" charset="-122"/>
              </a:rPr>
              <a:t> + 3×16</a:t>
            </a:r>
            <a:r>
              <a:rPr lang="en-US" altLang="zh-CN" sz="2000" baseline="30000">
                <a:solidFill>
                  <a:srgbClr val="0000CC"/>
                </a:solidFill>
                <a:latin typeface="Times New Roman" pitchFamily="18" charset="0"/>
                <a:ea typeface="宋体" pitchFamily="2" charset="-122"/>
              </a:rPr>
              <a:t>1</a:t>
            </a:r>
            <a:r>
              <a:rPr lang="en-US" altLang="zh-CN" sz="2000">
                <a:solidFill>
                  <a:srgbClr val="0000CC"/>
                </a:solidFill>
                <a:latin typeface="Times New Roman" pitchFamily="18" charset="0"/>
                <a:ea typeface="宋体" pitchFamily="2" charset="-122"/>
              </a:rPr>
              <a:t> + 11×16</a:t>
            </a:r>
            <a:r>
              <a:rPr lang="en-US" altLang="zh-CN" sz="2000" baseline="30000">
                <a:solidFill>
                  <a:srgbClr val="0000CC"/>
                </a:solidFill>
                <a:latin typeface="Times New Roman" pitchFamily="18" charset="0"/>
                <a:ea typeface="宋体" pitchFamily="2" charset="-122"/>
              </a:rPr>
              <a:t>0</a:t>
            </a:r>
            <a:r>
              <a:rPr lang="en-US" altLang="zh-CN" sz="2000">
                <a:solidFill>
                  <a:srgbClr val="0000CC"/>
                </a:solidFill>
                <a:latin typeface="Times New Roman" pitchFamily="18" charset="0"/>
                <a:ea typeface="宋体" pitchFamily="2" charset="-122"/>
              </a:rPr>
              <a:t> = (315)D</a:t>
            </a:r>
          </a:p>
        </p:txBody>
      </p:sp>
      <p:sp>
        <p:nvSpPr>
          <p:cNvPr id="38917" name="Rectangle 64"/>
          <p:cNvSpPr>
            <a:spLocks noGrp="1" noChangeArrowheads="1"/>
          </p:cNvSpPr>
          <p:nvPr>
            <p:ph type="title"/>
          </p:nvPr>
        </p:nvSpPr>
        <p:spPr>
          <a:xfrm>
            <a:off x="539750" y="404813"/>
            <a:ext cx="7772400" cy="576262"/>
          </a:xfrm>
          <a:noFill/>
        </p:spPr>
        <p:txBody>
          <a:bodyPr/>
          <a:lstStyle/>
          <a:p>
            <a:pPr eaLnBrk="1" hangingPunct="1"/>
            <a:r>
              <a:rPr lang="zh-CN" altLang="en-US" smtClean="0"/>
              <a:t>数的表示和数制的转换</a:t>
            </a:r>
          </a:p>
        </p:txBody>
      </p:sp>
      <p:sp>
        <p:nvSpPr>
          <p:cNvPr id="38918" name="Rectangle 65"/>
          <p:cNvSpPr>
            <a:spLocks noChangeArrowheads="1"/>
          </p:cNvSpPr>
          <p:nvPr/>
        </p:nvSpPr>
        <p:spPr bwMode="auto">
          <a:xfrm>
            <a:off x="539750" y="1196975"/>
            <a:ext cx="5184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spcBef>
                <a:spcPct val="0"/>
              </a:spcBef>
              <a:buFontTx/>
              <a:buNone/>
            </a:pPr>
            <a:r>
              <a:rPr lang="zh-CN" altLang="en-US" sz="2400" b="1">
                <a:solidFill>
                  <a:srgbClr val="0000CC"/>
                </a:solidFill>
                <a:latin typeface="华文中宋" pitchFamily="2" charset="-122"/>
              </a:rPr>
              <a:t>三、数制的转换</a:t>
            </a:r>
            <a:r>
              <a:rPr lang="en-US" altLang="zh-CN" sz="2400" b="1">
                <a:solidFill>
                  <a:srgbClr val="0000CC"/>
                </a:solidFill>
                <a:latin typeface="华文中宋" pitchFamily="2" charset="-122"/>
              </a:rPr>
              <a:t>-1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64574">
                                            <p:txEl>
                                              <p:pRg st="0" end="0"/>
                                            </p:txEl>
                                          </p:spTgt>
                                        </p:tgtEl>
                                        <p:attrNameLst>
                                          <p:attrName>style.visibility</p:attrName>
                                        </p:attrNameLst>
                                      </p:cBhvr>
                                      <p:to>
                                        <p:strVal val="visible"/>
                                      </p:to>
                                    </p:set>
                                    <p:anim to="" calcmode="lin" valueType="num">
                                      <p:cBhvr>
                                        <p:cTn id="7" dur="1" fill="hold"/>
                                        <p:tgtEl>
                                          <p:spTgt spid="64574">
                                            <p:txEl>
                                              <p:pRg st="0" end="0"/>
                                            </p:txEl>
                                          </p:spTgt>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64574">
                                            <p:txEl>
                                              <p:pRg st="1" end="1"/>
                                            </p:txEl>
                                          </p:spTgt>
                                        </p:tgtEl>
                                        <p:attrNameLst>
                                          <p:attrName>style.visibility</p:attrName>
                                        </p:attrNameLst>
                                      </p:cBhvr>
                                      <p:to>
                                        <p:strVal val="visible"/>
                                      </p:to>
                                    </p:set>
                                    <p:anim to="" calcmode="lin" valueType="num">
                                      <p:cBhvr>
                                        <p:cTn id="10" dur="1" fill="hold"/>
                                        <p:tgtEl>
                                          <p:spTgt spid="64574">
                                            <p:txEl>
                                              <p:pRg st="1" end="1"/>
                                            </p:txEl>
                                          </p:spTgt>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64574">
                                            <p:txEl>
                                              <p:pRg st="2" end="2"/>
                                            </p:txEl>
                                          </p:spTgt>
                                        </p:tgtEl>
                                        <p:attrNameLst>
                                          <p:attrName>style.visibility</p:attrName>
                                        </p:attrNameLst>
                                      </p:cBhvr>
                                      <p:to>
                                        <p:strVal val="visible"/>
                                      </p:to>
                                    </p:set>
                                    <p:anim to="" calcmode="lin" valueType="num">
                                      <p:cBhvr>
                                        <p:cTn id="13" dur="1" fill="hold"/>
                                        <p:tgtEl>
                                          <p:spTgt spid="64574">
                                            <p:txEl>
                                              <p:pRg st="2" end="2"/>
                                            </p:txEl>
                                          </p:spTgt>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64574">
                                            <p:txEl>
                                              <p:pRg st="3" end="3"/>
                                            </p:txEl>
                                          </p:spTgt>
                                        </p:tgtEl>
                                        <p:attrNameLst>
                                          <p:attrName>style.visibility</p:attrName>
                                        </p:attrNameLst>
                                      </p:cBhvr>
                                      <p:to>
                                        <p:strVal val="visible"/>
                                      </p:to>
                                    </p:set>
                                    <p:anim to="" calcmode="lin" valueType="num">
                                      <p:cBhvr>
                                        <p:cTn id="16" dur="1" fill="hold"/>
                                        <p:tgtEl>
                                          <p:spTgt spid="64574">
                                            <p:txEl>
                                              <p:pRg st="3" end="3"/>
                                            </p:txEl>
                                          </p:spTgt>
                                        </p:tgtEl>
                                        <p:attrNameLst>
                                          <p:attrName/>
                                        </p:attrNameLst>
                                      </p:cBhvr>
                                    </p:anim>
                                  </p:childTnLst>
                                </p:cTn>
                              </p:par>
                              <p:par>
                                <p:cTn id="17" presetID="24" presetClass="entr" presetSubtype="0" fill="hold" grpId="0" nodeType="withEffect">
                                  <p:stCondLst>
                                    <p:cond delay="0"/>
                                  </p:stCondLst>
                                  <p:childTnLst>
                                    <p:set>
                                      <p:cBhvr>
                                        <p:cTn id="18" dur="1" fill="hold">
                                          <p:stCondLst>
                                            <p:cond delay="0"/>
                                          </p:stCondLst>
                                        </p:cTn>
                                        <p:tgtEl>
                                          <p:spTgt spid="64574">
                                            <p:txEl>
                                              <p:pRg st="4" end="4"/>
                                            </p:txEl>
                                          </p:spTgt>
                                        </p:tgtEl>
                                        <p:attrNameLst>
                                          <p:attrName>style.visibility</p:attrName>
                                        </p:attrNameLst>
                                      </p:cBhvr>
                                      <p:to>
                                        <p:strVal val="visible"/>
                                      </p:to>
                                    </p:set>
                                    <p:anim to="" calcmode="lin" valueType="num">
                                      <p:cBhvr>
                                        <p:cTn id="19" dur="1" fill="hold"/>
                                        <p:tgtEl>
                                          <p:spTgt spid="64574">
                                            <p:txEl>
                                              <p:pRg st="4" end="4"/>
                                            </p:txEl>
                                          </p:spTgt>
                                        </p:tgtEl>
                                        <p:attrNameLst>
                                          <p:attrName/>
                                        </p:attrNameLst>
                                      </p:cBhvr>
                                    </p:anim>
                                  </p:childTnLst>
                                </p:cTn>
                              </p:par>
                              <p:par>
                                <p:cTn id="20" presetID="24" presetClass="entr" presetSubtype="0" fill="hold" grpId="0" nodeType="withEffect">
                                  <p:stCondLst>
                                    <p:cond delay="0"/>
                                  </p:stCondLst>
                                  <p:childTnLst>
                                    <p:set>
                                      <p:cBhvr>
                                        <p:cTn id="21" dur="1" fill="hold">
                                          <p:stCondLst>
                                            <p:cond delay="0"/>
                                          </p:stCondLst>
                                        </p:cTn>
                                        <p:tgtEl>
                                          <p:spTgt spid="64574">
                                            <p:txEl>
                                              <p:pRg st="5" end="5"/>
                                            </p:txEl>
                                          </p:spTgt>
                                        </p:tgtEl>
                                        <p:attrNameLst>
                                          <p:attrName>style.visibility</p:attrName>
                                        </p:attrNameLst>
                                      </p:cBhvr>
                                      <p:to>
                                        <p:strVal val="visible"/>
                                      </p:to>
                                    </p:set>
                                    <p:anim to="" calcmode="lin" valueType="num">
                                      <p:cBhvr>
                                        <p:cTn id="22" dur="1" fill="hold"/>
                                        <p:tgtEl>
                                          <p:spTgt spid="64574">
                                            <p:txEl>
                                              <p:pRg st="5" end="5"/>
                                            </p:txEl>
                                          </p:spTgt>
                                        </p:tgtEl>
                                        <p:attrNameLst>
                                          <p:attrName/>
                                        </p:attrNameLst>
                                      </p:cBhvr>
                                    </p:anim>
                                  </p:childTnLst>
                                </p:cTn>
                              </p:par>
                              <p:par>
                                <p:cTn id="23" presetID="24" presetClass="entr" presetSubtype="0" fill="hold" grpId="0" nodeType="withEffect">
                                  <p:stCondLst>
                                    <p:cond delay="0"/>
                                  </p:stCondLst>
                                  <p:childTnLst>
                                    <p:set>
                                      <p:cBhvr>
                                        <p:cTn id="24" dur="1" fill="hold">
                                          <p:stCondLst>
                                            <p:cond delay="0"/>
                                          </p:stCondLst>
                                        </p:cTn>
                                        <p:tgtEl>
                                          <p:spTgt spid="64574">
                                            <p:txEl>
                                              <p:pRg st="6" end="6"/>
                                            </p:txEl>
                                          </p:spTgt>
                                        </p:tgtEl>
                                        <p:attrNameLst>
                                          <p:attrName>style.visibility</p:attrName>
                                        </p:attrNameLst>
                                      </p:cBhvr>
                                      <p:to>
                                        <p:strVal val="visible"/>
                                      </p:to>
                                    </p:set>
                                    <p:anim to="" calcmode="lin" valueType="num">
                                      <p:cBhvr>
                                        <p:cTn id="25" dur="1" fill="hold"/>
                                        <p:tgtEl>
                                          <p:spTgt spid="64574">
                                            <p:txEl>
                                              <p:pRg st="6" end="6"/>
                                            </p:txEl>
                                          </p:spTgt>
                                        </p:tgtEl>
                                        <p:attrNameLst>
                                          <p:attrName/>
                                        </p:attrNameLst>
                                      </p:cBhvr>
                                    </p:anim>
                                  </p:childTnLst>
                                </p:cTn>
                              </p:par>
                              <p:par>
                                <p:cTn id="26" presetID="24" presetClass="entr" presetSubtype="0" fill="hold" grpId="0" nodeType="withEffect">
                                  <p:stCondLst>
                                    <p:cond delay="0"/>
                                  </p:stCondLst>
                                  <p:childTnLst>
                                    <p:set>
                                      <p:cBhvr>
                                        <p:cTn id="27" dur="1" fill="hold">
                                          <p:stCondLst>
                                            <p:cond delay="0"/>
                                          </p:stCondLst>
                                        </p:cTn>
                                        <p:tgtEl>
                                          <p:spTgt spid="64574">
                                            <p:txEl>
                                              <p:pRg st="7" end="7"/>
                                            </p:txEl>
                                          </p:spTgt>
                                        </p:tgtEl>
                                        <p:attrNameLst>
                                          <p:attrName>style.visibility</p:attrName>
                                        </p:attrNameLst>
                                      </p:cBhvr>
                                      <p:to>
                                        <p:strVal val="visible"/>
                                      </p:to>
                                    </p:set>
                                    <p:anim to="" calcmode="lin" valueType="num">
                                      <p:cBhvr>
                                        <p:cTn id="28" dur="1" fill="hold"/>
                                        <p:tgtEl>
                                          <p:spTgt spid="64574">
                                            <p:txEl>
                                              <p:pRg st="7" end="7"/>
                                            </p:txEl>
                                          </p:spTgt>
                                        </p:tgtEl>
                                        <p:attrNameLst>
                                          <p:attrName/>
                                        </p:attrNameLst>
                                      </p:cBhvr>
                                    </p:anim>
                                  </p:childTnLst>
                                </p:cTn>
                              </p:par>
                              <p:par>
                                <p:cTn id="29" presetID="24" presetClass="entr" presetSubtype="0" fill="hold" grpId="0" nodeType="withEffect">
                                  <p:stCondLst>
                                    <p:cond delay="0"/>
                                  </p:stCondLst>
                                  <p:childTnLst>
                                    <p:set>
                                      <p:cBhvr>
                                        <p:cTn id="30" dur="1" fill="hold">
                                          <p:stCondLst>
                                            <p:cond delay="0"/>
                                          </p:stCondLst>
                                        </p:cTn>
                                        <p:tgtEl>
                                          <p:spTgt spid="64574">
                                            <p:txEl>
                                              <p:pRg st="8" end="8"/>
                                            </p:txEl>
                                          </p:spTgt>
                                        </p:tgtEl>
                                        <p:attrNameLst>
                                          <p:attrName>style.visibility</p:attrName>
                                        </p:attrNameLst>
                                      </p:cBhvr>
                                      <p:to>
                                        <p:strVal val="visible"/>
                                      </p:to>
                                    </p:set>
                                    <p:anim to="" calcmode="lin" valueType="num">
                                      <p:cBhvr>
                                        <p:cTn id="31" dur="1" fill="hold"/>
                                        <p:tgtEl>
                                          <p:spTgt spid="64574">
                                            <p:txEl>
                                              <p:pRg st="8" end="8"/>
                                            </p:txEl>
                                          </p:spTgt>
                                        </p:tgtEl>
                                        <p:attrNameLst>
                                          <p:attrName/>
                                        </p:attrNameLst>
                                      </p:cBhvr>
                                    </p:anim>
                                  </p:childTnLst>
                                </p:cTn>
                              </p:par>
                              <p:par>
                                <p:cTn id="32" presetID="24" presetClass="entr" presetSubtype="0" fill="hold" grpId="0" nodeType="withEffect">
                                  <p:stCondLst>
                                    <p:cond delay="0"/>
                                  </p:stCondLst>
                                  <p:childTnLst>
                                    <p:set>
                                      <p:cBhvr>
                                        <p:cTn id="33" dur="1" fill="hold">
                                          <p:stCondLst>
                                            <p:cond delay="0"/>
                                          </p:stCondLst>
                                        </p:cTn>
                                        <p:tgtEl>
                                          <p:spTgt spid="64574">
                                            <p:txEl>
                                              <p:pRg st="9" end="9"/>
                                            </p:txEl>
                                          </p:spTgt>
                                        </p:tgtEl>
                                        <p:attrNameLst>
                                          <p:attrName>style.visibility</p:attrName>
                                        </p:attrNameLst>
                                      </p:cBhvr>
                                      <p:to>
                                        <p:strVal val="visible"/>
                                      </p:to>
                                    </p:set>
                                    <p:anim to="" calcmode="lin" valueType="num">
                                      <p:cBhvr>
                                        <p:cTn id="34" dur="1" fill="hold"/>
                                        <p:tgtEl>
                                          <p:spTgt spid="64574">
                                            <p:txEl>
                                              <p:pRg st="9" end="9"/>
                                            </p:txEl>
                                          </p:spTgt>
                                        </p:tgtEl>
                                        <p:attrNameLst>
                                          <p:attrName/>
                                        </p:attrNameLst>
                                      </p:cBhvr>
                                    </p:anim>
                                  </p:childTnLst>
                                </p:cTn>
                              </p:par>
                              <p:par>
                                <p:cTn id="35" presetID="24" presetClass="entr" presetSubtype="0" fill="hold" grpId="0" nodeType="withEffect">
                                  <p:stCondLst>
                                    <p:cond delay="0"/>
                                  </p:stCondLst>
                                  <p:childTnLst>
                                    <p:set>
                                      <p:cBhvr>
                                        <p:cTn id="36" dur="1" fill="hold">
                                          <p:stCondLst>
                                            <p:cond delay="0"/>
                                          </p:stCondLst>
                                        </p:cTn>
                                        <p:tgtEl>
                                          <p:spTgt spid="64574">
                                            <p:txEl>
                                              <p:pRg st="10" end="10"/>
                                            </p:txEl>
                                          </p:spTgt>
                                        </p:tgtEl>
                                        <p:attrNameLst>
                                          <p:attrName>style.visibility</p:attrName>
                                        </p:attrNameLst>
                                      </p:cBhvr>
                                      <p:to>
                                        <p:strVal val="visible"/>
                                      </p:to>
                                    </p:set>
                                    <p:anim to="" calcmode="lin" valueType="num">
                                      <p:cBhvr>
                                        <p:cTn id="37" dur="1" fill="hold"/>
                                        <p:tgtEl>
                                          <p:spTgt spid="64574">
                                            <p:txEl>
                                              <p:pRg st="10" end="1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7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0">
          <a:gsLst>
            <a:gs pos="2000">
              <a:srgbClr val="FFFFCC"/>
            </a:gs>
            <a:gs pos="100000">
              <a:schemeClr val="bg1"/>
            </a:gs>
          </a:gsLst>
          <a:path path="rect">
            <a:fillToRect r="100000" b="100000"/>
          </a:path>
        </a:gradFill>
        <a:effectLst/>
      </p:bgPr>
    </p:bg>
    <p:spTree>
      <p:nvGrpSpPr>
        <p:cNvPr id="1" name=""/>
        <p:cNvGrpSpPr/>
        <p:nvPr/>
      </p:nvGrpSpPr>
      <p:grpSpPr>
        <a:xfrm>
          <a:off x="0" y="0"/>
          <a:ext cx="0" cy="0"/>
          <a:chOff x="0" y="0"/>
          <a:chExt cx="0" cy="0"/>
        </a:xfrm>
      </p:grpSpPr>
      <p:sp>
        <p:nvSpPr>
          <p:cNvPr id="39938" name="页脚占位符 3"/>
          <p:cNvSpPr>
            <a:spLocks noGrp="1"/>
          </p:cNvSpPr>
          <p:nvPr>
            <p:ph type="ftr" sz="quarter" idx="4294967295"/>
          </p:nvPr>
        </p:nvSpPr>
        <p:spPr>
          <a:xfrm>
            <a:off x="3132138" y="6400800"/>
            <a:ext cx="2895600" cy="457200"/>
          </a:xfrm>
          <a:prstGeom prst="rect">
            <a:avLst/>
          </a:prstGeom>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r>
              <a:rPr kumimoji="0" lang="en-US" altLang="zh-CN" sz="1400" smtClean="0">
                <a:solidFill>
                  <a:schemeClr val="tx1"/>
                </a:solidFill>
                <a:latin typeface="Times New Roman" pitchFamily="18" charset="0"/>
                <a:ea typeface="宋体" pitchFamily="2" charset="-122"/>
              </a:rPr>
              <a:t>汇编语言程序设计</a:t>
            </a:r>
          </a:p>
        </p:txBody>
      </p:sp>
      <p:sp>
        <p:nvSpPr>
          <p:cNvPr id="39939" name="灯片编号占位符 4"/>
          <p:cNvSpPr>
            <a:spLocks noGrp="1"/>
          </p:cNvSpPr>
          <p:nvPr>
            <p:ph type="sldNum" sz="quarter" idx="11"/>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r" eaLnBrk="1" hangingPunct="1">
              <a:spcBef>
                <a:spcPct val="0"/>
              </a:spcBef>
              <a:buFontTx/>
              <a:buNone/>
            </a:pPr>
            <a:fld id="{8424A971-F18C-4D25-89EF-F6D2B0BA5172}" type="slidenum">
              <a:rPr kumimoji="0" lang="en-US" altLang="zh-CN" sz="1400" smtClean="0">
                <a:solidFill>
                  <a:schemeClr val="tx1"/>
                </a:solidFill>
                <a:latin typeface="Times New Roman" pitchFamily="18" charset="0"/>
                <a:ea typeface="宋体" pitchFamily="2" charset="-122"/>
              </a:rPr>
              <a:pPr algn="r" eaLnBrk="1" hangingPunct="1">
                <a:spcBef>
                  <a:spcPct val="0"/>
                </a:spcBef>
                <a:buFontTx/>
                <a:buNone/>
              </a:pPr>
              <a:t>12</a:t>
            </a:fld>
            <a:endParaRPr kumimoji="0" lang="en-US" altLang="zh-CN" sz="1400" smtClean="0">
              <a:solidFill>
                <a:schemeClr val="tx1"/>
              </a:solidFill>
              <a:latin typeface="Times New Roman" pitchFamily="18" charset="0"/>
              <a:ea typeface="宋体" pitchFamily="2" charset="-122"/>
            </a:endParaRPr>
          </a:p>
        </p:txBody>
      </p:sp>
      <p:sp>
        <p:nvSpPr>
          <p:cNvPr id="39940" name="Rectangle 4"/>
          <p:cNvSpPr>
            <a:spLocks noGrp="1" noChangeArrowheads="1"/>
          </p:cNvSpPr>
          <p:nvPr>
            <p:ph type="title"/>
          </p:nvPr>
        </p:nvSpPr>
        <p:spPr>
          <a:xfrm>
            <a:off x="684213" y="188913"/>
            <a:ext cx="7772400" cy="647700"/>
          </a:xfrm>
          <a:noFill/>
        </p:spPr>
        <p:txBody>
          <a:bodyPr/>
          <a:lstStyle/>
          <a:p>
            <a:pPr eaLnBrk="1" hangingPunct="1"/>
            <a:r>
              <a:rPr lang="zh-CN" altLang="en-US" smtClean="0"/>
              <a:t>数的表示和数制的转换</a:t>
            </a:r>
          </a:p>
        </p:txBody>
      </p:sp>
      <p:sp>
        <p:nvSpPr>
          <p:cNvPr id="39941" name="Rectangle 5"/>
          <p:cNvSpPr>
            <a:spLocks noChangeArrowheads="1"/>
          </p:cNvSpPr>
          <p:nvPr/>
        </p:nvSpPr>
        <p:spPr bwMode="auto">
          <a:xfrm>
            <a:off x="539750" y="981075"/>
            <a:ext cx="5184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spcBef>
                <a:spcPct val="0"/>
              </a:spcBef>
              <a:buFontTx/>
              <a:buNone/>
            </a:pPr>
            <a:r>
              <a:rPr lang="zh-CN" altLang="en-US" sz="2400" b="1">
                <a:solidFill>
                  <a:srgbClr val="0000CC"/>
                </a:solidFill>
                <a:latin typeface="华文中宋" pitchFamily="2" charset="-122"/>
              </a:rPr>
              <a:t>三、数制的转换</a:t>
            </a:r>
            <a:r>
              <a:rPr lang="en-US" altLang="zh-CN" sz="2400" b="1">
                <a:solidFill>
                  <a:srgbClr val="0000CC"/>
                </a:solidFill>
                <a:latin typeface="华文中宋" pitchFamily="2" charset="-122"/>
              </a:rPr>
              <a:t>-2</a:t>
            </a:r>
          </a:p>
        </p:txBody>
      </p:sp>
      <p:sp>
        <p:nvSpPr>
          <p:cNvPr id="39942" name="Rectangle 6"/>
          <p:cNvSpPr>
            <a:spLocks noChangeArrowheads="1"/>
          </p:cNvSpPr>
          <p:nvPr/>
        </p:nvSpPr>
        <p:spPr bwMode="auto">
          <a:xfrm>
            <a:off x="468313" y="1484313"/>
            <a:ext cx="7920037"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spcBef>
                <a:spcPct val="0"/>
              </a:spcBef>
              <a:buFontTx/>
              <a:buNone/>
            </a:pPr>
            <a:r>
              <a:rPr lang="zh-CN" altLang="en-US" sz="2400" dirty="0">
                <a:latin typeface="华文中宋" pitchFamily="2" charset="-122"/>
              </a:rPr>
              <a:t>从十进制数到任意</a:t>
            </a:r>
            <a:r>
              <a:rPr lang="en-US" altLang="zh-CN" sz="2400" dirty="0">
                <a:latin typeface="华文中宋" pitchFamily="2" charset="-122"/>
              </a:rPr>
              <a:t>r</a:t>
            </a:r>
            <a:r>
              <a:rPr lang="zh-CN" altLang="en-US" sz="2400" dirty="0">
                <a:latin typeface="华文中宋" pitchFamily="2" charset="-122"/>
              </a:rPr>
              <a:t>进制数的转换方法：</a:t>
            </a:r>
          </a:p>
          <a:p>
            <a:pPr eaLnBrk="1" hangingPunct="1">
              <a:spcBef>
                <a:spcPct val="0"/>
              </a:spcBef>
              <a:spcAft>
                <a:spcPct val="50000"/>
              </a:spcAft>
              <a:buFontTx/>
              <a:buNone/>
            </a:pPr>
            <a:r>
              <a:rPr lang="zh-CN" altLang="en-US" sz="2400" dirty="0">
                <a:latin typeface="华文中宋" pitchFamily="2" charset="-122"/>
              </a:rPr>
              <a:t>	整数部分用除</a:t>
            </a:r>
            <a:r>
              <a:rPr lang="en-US" altLang="zh-CN" sz="2400" dirty="0">
                <a:latin typeface="华文中宋" pitchFamily="2" charset="-122"/>
              </a:rPr>
              <a:t>r</a:t>
            </a:r>
            <a:r>
              <a:rPr lang="zh-CN" altLang="en-US" sz="2400" dirty="0">
                <a:latin typeface="华文中宋" pitchFamily="2" charset="-122"/>
              </a:rPr>
              <a:t>数取余法，小数部分用乘</a:t>
            </a:r>
            <a:r>
              <a:rPr lang="en-US" altLang="zh-CN" sz="2400" dirty="0">
                <a:latin typeface="华文中宋" pitchFamily="2" charset="-122"/>
              </a:rPr>
              <a:t>r</a:t>
            </a:r>
            <a:r>
              <a:rPr lang="zh-CN" altLang="en-US" sz="2400" dirty="0">
                <a:latin typeface="华文中宋" pitchFamily="2" charset="-122"/>
              </a:rPr>
              <a:t>数取整法</a:t>
            </a:r>
          </a:p>
          <a:p>
            <a:pPr eaLnBrk="1" hangingPunct="1">
              <a:spcBef>
                <a:spcPct val="0"/>
              </a:spcBef>
              <a:buSzPct val="90000"/>
              <a:buFont typeface="Wingdings" pitchFamily="2" charset="2"/>
              <a:buChar char="Ø"/>
            </a:pPr>
            <a:r>
              <a:rPr lang="zh-CN" altLang="en-US" sz="2400" dirty="0">
                <a:solidFill>
                  <a:srgbClr val="0000CC"/>
                </a:solidFill>
                <a:latin typeface="华文中宋" pitchFamily="2" charset="-122"/>
              </a:rPr>
              <a:t> 十进制转换成八进制</a:t>
            </a:r>
          </a:p>
          <a:p>
            <a:pPr eaLnBrk="1" hangingPunct="1">
              <a:spcBef>
                <a:spcPct val="0"/>
              </a:spcBef>
              <a:buFontTx/>
              <a:buNone/>
            </a:pPr>
            <a:r>
              <a:rPr lang="zh-CN" altLang="en-US" sz="2000" dirty="0">
                <a:solidFill>
                  <a:srgbClr val="0000CC"/>
                </a:solidFill>
                <a:latin typeface="Times New Roman" pitchFamily="18" charset="0"/>
                <a:ea typeface="宋体" pitchFamily="2" charset="-122"/>
              </a:rPr>
              <a:t>	</a:t>
            </a:r>
            <a:r>
              <a:rPr lang="en-US" altLang="zh-CN" sz="2000" dirty="0">
                <a:latin typeface="Times New Roman" pitchFamily="18" charset="0"/>
                <a:ea typeface="宋体" pitchFamily="2" charset="-122"/>
              </a:rPr>
              <a:t>(315)D = (473)Q</a:t>
            </a:r>
          </a:p>
          <a:p>
            <a:pPr eaLnBrk="1" hangingPunct="1">
              <a:spcBef>
                <a:spcPct val="0"/>
              </a:spcBef>
              <a:buFontTx/>
              <a:buNone/>
            </a:pPr>
            <a:r>
              <a:rPr lang="en-US" altLang="zh-CN" sz="2000" dirty="0">
                <a:latin typeface="Times New Roman" pitchFamily="18" charset="0"/>
                <a:ea typeface="宋体" pitchFamily="2" charset="-122"/>
              </a:rPr>
              <a:t>	(0.315)D = (0.2412)Q</a:t>
            </a:r>
          </a:p>
          <a:p>
            <a:pPr eaLnBrk="1" hangingPunct="1">
              <a:spcBef>
                <a:spcPct val="30000"/>
              </a:spcBef>
              <a:buSzPct val="90000"/>
              <a:buFont typeface="Wingdings" pitchFamily="2" charset="2"/>
              <a:buChar char="Ø"/>
            </a:pPr>
            <a:r>
              <a:rPr lang="en-US" altLang="zh-CN" sz="2000" dirty="0">
                <a:solidFill>
                  <a:srgbClr val="0000CC"/>
                </a:solidFill>
                <a:latin typeface="Times New Roman" pitchFamily="18" charset="0"/>
                <a:ea typeface="宋体" pitchFamily="2" charset="-122"/>
              </a:rPr>
              <a:t> </a:t>
            </a:r>
            <a:r>
              <a:rPr lang="zh-CN" altLang="en-US" sz="2400" dirty="0">
                <a:solidFill>
                  <a:srgbClr val="0000CC"/>
                </a:solidFill>
                <a:latin typeface="Times New Roman" pitchFamily="18" charset="0"/>
              </a:rPr>
              <a:t>十进制转换成十六进制</a:t>
            </a:r>
          </a:p>
          <a:p>
            <a:pPr lvl="1" eaLnBrk="1" hangingPunct="1">
              <a:spcBef>
                <a:spcPct val="0"/>
              </a:spcBef>
              <a:buSzTx/>
              <a:buFont typeface="Wingdings" pitchFamily="2" charset="2"/>
              <a:buNone/>
            </a:pPr>
            <a:r>
              <a:rPr lang="zh-CN" altLang="en-US" sz="2000" dirty="0">
                <a:latin typeface="Times New Roman" pitchFamily="18" charset="0"/>
                <a:ea typeface="宋体" pitchFamily="2" charset="-122"/>
              </a:rPr>
              <a:t>	</a:t>
            </a:r>
            <a:r>
              <a:rPr lang="en-US" altLang="zh-CN" sz="2000" dirty="0">
                <a:latin typeface="Times New Roman" pitchFamily="18" charset="0"/>
                <a:ea typeface="宋体" pitchFamily="2" charset="-122"/>
              </a:rPr>
              <a:t>(315)D = (13B)H</a:t>
            </a:r>
          </a:p>
          <a:p>
            <a:pPr eaLnBrk="1" hangingPunct="1">
              <a:spcBef>
                <a:spcPct val="0"/>
              </a:spcBef>
              <a:buFont typeface="Wingdings" pitchFamily="2" charset="2"/>
              <a:buNone/>
            </a:pPr>
            <a:r>
              <a:rPr lang="en-US" altLang="zh-CN" sz="2000" dirty="0">
                <a:latin typeface="Times New Roman" pitchFamily="18" charset="0"/>
                <a:ea typeface="宋体" pitchFamily="2" charset="-122"/>
              </a:rPr>
              <a:t>	(0.315)D = (0.50A)H</a:t>
            </a:r>
          </a:p>
          <a:p>
            <a:pPr eaLnBrk="1" hangingPunct="1">
              <a:spcBef>
                <a:spcPct val="30000"/>
              </a:spcBef>
              <a:buFont typeface="Wingdings" pitchFamily="2" charset="2"/>
              <a:buChar char="Ø"/>
            </a:pPr>
            <a:r>
              <a:rPr lang="en-US" altLang="zh-CN" sz="2000" dirty="0">
                <a:solidFill>
                  <a:srgbClr val="0000CC"/>
                </a:solidFill>
                <a:latin typeface="Times New Roman" pitchFamily="18" charset="0"/>
                <a:ea typeface="宋体" pitchFamily="2" charset="-122"/>
              </a:rPr>
              <a:t> </a:t>
            </a:r>
            <a:r>
              <a:rPr lang="zh-CN" altLang="en-US" sz="2400" dirty="0">
                <a:solidFill>
                  <a:srgbClr val="0000CC"/>
                </a:solidFill>
                <a:latin typeface="华文中宋" pitchFamily="2" charset="-122"/>
              </a:rPr>
              <a:t>十进制转换成二进制	还可以使用</a:t>
            </a:r>
            <a:r>
              <a:rPr lang="zh-CN" altLang="en-US" sz="2400" b="1" dirty="0">
                <a:solidFill>
                  <a:srgbClr val="0000CC"/>
                </a:solidFill>
                <a:latin typeface="华文中宋" pitchFamily="2" charset="-122"/>
              </a:rPr>
              <a:t>降幂法 </a:t>
            </a:r>
            <a:r>
              <a:rPr lang="en-US" altLang="zh-CN" sz="2400" dirty="0">
                <a:solidFill>
                  <a:srgbClr val="0000CC"/>
                </a:solidFill>
                <a:latin typeface="华文中宋" pitchFamily="2" charset="-122"/>
              </a:rPr>
              <a:t>(</a:t>
            </a:r>
            <a:r>
              <a:rPr lang="zh-CN" altLang="en-US" sz="2400" dirty="0">
                <a:solidFill>
                  <a:srgbClr val="0000CC"/>
                </a:solidFill>
                <a:latin typeface="华文中宋" pitchFamily="2" charset="-122"/>
              </a:rPr>
              <a:t>减法</a:t>
            </a:r>
            <a:r>
              <a:rPr lang="en-US" altLang="zh-CN" sz="2400" dirty="0">
                <a:solidFill>
                  <a:srgbClr val="0000CC"/>
                </a:solidFill>
                <a:latin typeface="华文中宋" pitchFamily="2" charset="-122"/>
              </a:rPr>
              <a:t>)</a:t>
            </a:r>
          </a:p>
          <a:p>
            <a:pPr eaLnBrk="1" hangingPunct="1">
              <a:spcBef>
                <a:spcPct val="0"/>
              </a:spcBef>
              <a:buFont typeface="Wingdings" pitchFamily="2" charset="2"/>
              <a:buNone/>
            </a:pPr>
            <a:r>
              <a:rPr lang="en-US" altLang="zh-CN" sz="2000" dirty="0">
                <a:solidFill>
                  <a:srgbClr val="0000CC"/>
                </a:solidFill>
                <a:latin typeface="Times New Roman" pitchFamily="18" charset="0"/>
                <a:ea typeface="宋体" pitchFamily="2" charset="-122"/>
              </a:rPr>
              <a:t>	</a:t>
            </a:r>
            <a:r>
              <a:rPr lang="zh-CN" altLang="en-US" sz="2000" dirty="0">
                <a:solidFill>
                  <a:srgbClr val="0000CC"/>
                </a:solidFill>
                <a:latin typeface="Times New Roman" pitchFamily="18" charset="0"/>
              </a:rPr>
              <a:t>十进制数</a:t>
            </a:r>
            <a:r>
              <a:rPr lang="zh-CN" altLang="en-US" sz="2000" dirty="0">
                <a:solidFill>
                  <a:srgbClr val="0000CC"/>
                </a:solidFill>
                <a:latin typeface="Times New Roman" pitchFamily="18" charset="0"/>
                <a:ea typeface="宋体" pitchFamily="2" charset="-122"/>
              </a:rPr>
              <a:t>	</a:t>
            </a:r>
            <a:r>
              <a:rPr lang="en-US" altLang="zh-CN" sz="2000" dirty="0">
                <a:solidFill>
                  <a:srgbClr val="0000CC"/>
                </a:solidFill>
                <a:latin typeface="Times New Roman" pitchFamily="18" charset="0"/>
                <a:ea typeface="宋体" pitchFamily="2" charset="-122"/>
              </a:rPr>
              <a:t>256  128  64   32   16    8    4     2     1</a:t>
            </a:r>
          </a:p>
          <a:p>
            <a:pPr eaLnBrk="1" hangingPunct="1">
              <a:spcBef>
                <a:spcPct val="0"/>
              </a:spcBef>
              <a:buFont typeface="Wingdings" pitchFamily="2" charset="2"/>
              <a:buNone/>
            </a:pPr>
            <a:r>
              <a:rPr lang="en-US" altLang="zh-CN" sz="2000" dirty="0">
                <a:solidFill>
                  <a:srgbClr val="0000CC"/>
                </a:solidFill>
                <a:latin typeface="Times New Roman" pitchFamily="18" charset="0"/>
                <a:ea typeface="宋体" pitchFamily="2" charset="-122"/>
              </a:rPr>
              <a:t>	</a:t>
            </a:r>
            <a:r>
              <a:rPr lang="zh-CN" altLang="en-US" sz="2000" dirty="0">
                <a:solidFill>
                  <a:srgbClr val="0000CC"/>
                </a:solidFill>
                <a:latin typeface="Times New Roman" pitchFamily="18" charset="0"/>
              </a:rPr>
              <a:t>对应二进制幂</a:t>
            </a:r>
            <a:r>
              <a:rPr lang="zh-CN" altLang="en-US" sz="2000" dirty="0">
                <a:solidFill>
                  <a:srgbClr val="0000CC"/>
                </a:solidFill>
                <a:latin typeface="Times New Roman" pitchFamily="18" charset="0"/>
                <a:ea typeface="宋体" pitchFamily="2" charset="-122"/>
              </a:rPr>
              <a:t>	</a:t>
            </a:r>
            <a:r>
              <a:rPr lang="en-US" altLang="zh-CN" sz="2000" dirty="0">
                <a:solidFill>
                  <a:srgbClr val="0000CC"/>
                </a:solidFill>
                <a:latin typeface="Times New Roman" pitchFamily="18" charset="0"/>
                <a:ea typeface="宋体" pitchFamily="2" charset="-122"/>
              </a:rPr>
              <a:t>2</a:t>
            </a:r>
            <a:r>
              <a:rPr lang="en-US" altLang="zh-CN" sz="2000" baseline="30000" dirty="0">
                <a:solidFill>
                  <a:srgbClr val="0000CC"/>
                </a:solidFill>
                <a:latin typeface="Times New Roman" pitchFamily="18" charset="0"/>
                <a:ea typeface="宋体" pitchFamily="2" charset="-122"/>
              </a:rPr>
              <a:t>8 </a:t>
            </a:r>
            <a:r>
              <a:rPr lang="en-US" altLang="zh-CN" sz="2000" dirty="0">
                <a:solidFill>
                  <a:srgbClr val="0000CC"/>
                </a:solidFill>
                <a:latin typeface="Times New Roman" pitchFamily="18" charset="0"/>
                <a:ea typeface="宋体" pitchFamily="2" charset="-122"/>
              </a:rPr>
              <a:t>    2</a:t>
            </a:r>
            <a:r>
              <a:rPr lang="en-US" altLang="zh-CN" sz="2000" baseline="30000" dirty="0">
                <a:solidFill>
                  <a:srgbClr val="0000CC"/>
                </a:solidFill>
                <a:latin typeface="Times New Roman" pitchFamily="18" charset="0"/>
                <a:ea typeface="宋体" pitchFamily="2" charset="-122"/>
              </a:rPr>
              <a:t>7</a:t>
            </a:r>
            <a:r>
              <a:rPr lang="en-US" altLang="zh-CN" sz="2000" dirty="0">
                <a:solidFill>
                  <a:srgbClr val="0000CC"/>
                </a:solidFill>
                <a:latin typeface="Times New Roman" pitchFamily="18" charset="0"/>
                <a:ea typeface="宋体" pitchFamily="2" charset="-122"/>
              </a:rPr>
              <a:t>     2</a:t>
            </a:r>
            <a:r>
              <a:rPr lang="en-US" altLang="zh-CN" sz="2000" baseline="30000" dirty="0">
                <a:solidFill>
                  <a:srgbClr val="0000CC"/>
                </a:solidFill>
                <a:latin typeface="Times New Roman" pitchFamily="18" charset="0"/>
                <a:ea typeface="宋体" pitchFamily="2" charset="-122"/>
              </a:rPr>
              <a:t>6 </a:t>
            </a:r>
            <a:r>
              <a:rPr lang="en-US" altLang="zh-CN" sz="2000" dirty="0">
                <a:solidFill>
                  <a:srgbClr val="0000CC"/>
                </a:solidFill>
                <a:latin typeface="Times New Roman" pitchFamily="18" charset="0"/>
                <a:ea typeface="宋体" pitchFamily="2" charset="-122"/>
              </a:rPr>
              <a:t>   2</a:t>
            </a:r>
            <a:r>
              <a:rPr lang="en-US" altLang="zh-CN" sz="2000" baseline="30000" dirty="0">
                <a:solidFill>
                  <a:srgbClr val="0000CC"/>
                </a:solidFill>
                <a:latin typeface="Times New Roman" pitchFamily="18" charset="0"/>
                <a:ea typeface="宋体" pitchFamily="2" charset="-122"/>
              </a:rPr>
              <a:t>5 </a:t>
            </a:r>
            <a:r>
              <a:rPr lang="en-US" altLang="zh-CN" sz="2000" dirty="0">
                <a:solidFill>
                  <a:srgbClr val="0000CC"/>
                </a:solidFill>
                <a:latin typeface="Times New Roman" pitchFamily="18" charset="0"/>
                <a:ea typeface="宋体" pitchFamily="2" charset="-122"/>
              </a:rPr>
              <a:t>   2</a:t>
            </a:r>
            <a:r>
              <a:rPr lang="en-US" altLang="zh-CN" sz="2000" baseline="30000" dirty="0">
                <a:solidFill>
                  <a:srgbClr val="0000CC"/>
                </a:solidFill>
                <a:latin typeface="Times New Roman" pitchFamily="18" charset="0"/>
                <a:ea typeface="宋体" pitchFamily="2" charset="-122"/>
              </a:rPr>
              <a:t>4</a:t>
            </a:r>
            <a:r>
              <a:rPr lang="en-US" altLang="zh-CN" sz="2000" dirty="0">
                <a:solidFill>
                  <a:srgbClr val="0000CC"/>
                </a:solidFill>
                <a:latin typeface="Times New Roman" pitchFamily="18" charset="0"/>
                <a:ea typeface="宋体" pitchFamily="2" charset="-122"/>
              </a:rPr>
              <a:t>    2</a:t>
            </a:r>
            <a:r>
              <a:rPr lang="en-US" altLang="zh-CN" sz="2000" baseline="30000" dirty="0">
                <a:solidFill>
                  <a:srgbClr val="0000CC"/>
                </a:solidFill>
                <a:latin typeface="Times New Roman" pitchFamily="18" charset="0"/>
                <a:ea typeface="宋体" pitchFamily="2" charset="-122"/>
              </a:rPr>
              <a:t>3    </a:t>
            </a:r>
            <a:r>
              <a:rPr lang="en-US" altLang="zh-CN" sz="2000" dirty="0">
                <a:solidFill>
                  <a:srgbClr val="0000CC"/>
                </a:solidFill>
                <a:latin typeface="Times New Roman" pitchFamily="18" charset="0"/>
                <a:ea typeface="宋体" pitchFamily="2" charset="-122"/>
              </a:rPr>
              <a:t>2</a:t>
            </a:r>
            <a:r>
              <a:rPr lang="en-US" altLang="zh-CN" sz="2000" baseline="30000" dirty="0">
                <a:solidFill>
                  <a:srgbClr val="0000CC"/>
                </a:solidFill>
                <a:latin typeface="Times New Roman" pitchFamily="18" charset="0"/>
                <a:ea typeface="宋体" pitchFamily="2" charset="-122"/>
              </a:rPr>
              <a:t>2</a:t>
            </a:r>
            <a:r>
              <a:rPr lang="en-US" altLang="zh-CN" sz="2000" dirty="0">
                <a:solidFill>
                  <a:srgbClr val="0000CC"/>
                </a:solidFill>
                <a:latin typeface="Times New Roman" pitchFamily="18" charset="0"/>
                <a:ea typeface="宋体" pitchFamily="2" charset="-122"/>
              </a:rPr>
              <a:t>     2</a:t>
            </a:r>
            <a:r>
              <a:rPr lang="en-US" altLang="zh-CN" sz="2000" baseline="30000" dirty="0">
                <a:solidFill>
                  <a:srgbClr val="0000CC"/>
                </a:solidFill>
                <a:latin typeface="Times New Roman" pitchFamily="18" charset="0"/>
                <a:ea typeface="宋体" pitchFamily="2" charset="-122"/>
              </a:rPr>
              <a:t>1</a:t>
            </a:r>
            <a:r>
              <a:rPr lang="en-US" altLang="zh-CN" sz="2000" dirty="0">
                <a:solidFill>
                  <a:srgbClr val="0000CC"/>
                </a:solidFill>
                <a:latin typeface="Times New Roman" pitchFamily="18" charset="0"/>
                <a:ea typeface="宋体" pitchFamily="2" charset="-122"/>
              </a:rPr>
              <a:t>   2</a:t>
            </a:r>
            <a:r>
              <a:rPr lang="en-US" altLang="zh-CN" sz="2000" baseline="30000" dirty="0">
                <a:solidFill>
                  <a:srgbClr val="0000CC"/>
                </a:solidFill>
                <a:latin typeface="Times New Roman" pitchFamily="18" charset="0"/>
                <a:ea typeface="宋体" pitchFamily="2" charset="-122"/>
              </a:rPr>
              <a:t>0</a:t>
            </a:r>
          </a:p>
          <a:p>
            <a:pPr eaLnBrk="1" hangingPunct="1">
              <a:spcBef>
                <a:spcPct val="25000"/>
              </a:spcBef>
              <a:buFont typeface="Wingdings" pitchFamily="2" charset="2"/>
              <a:buNone/>
            </a:pPr>
            <a:r>
              <a:rPr lang="en-US" altLang="zh-CN" sz="2000" dirty="0">
                <a:latin typeface="Times New Roman" pitchFamily="18" charset="0"/>
                <a:ea typeface="宋体" pitchFamily="2" charset="-122"/>
              </a:rPr>
              <a:t>       N = (315)D = 256 + 32 + 16 +</a:t>
            </a:r>
            <a:r>
              <a:rPr lang="zh-CN" altLang="en-US" sz="2000" dirty="0">
                <a:latin typeface="Times New Roman" pitchFamily="18" charset="0"/>
              </a:rPr>
              <a:t>８</a:t>
            </a:r>
            <a:r>
              <a:rPr lang="zh-CN" altLang="en-US" sz="2000" dirty="0">
                <a:latin typeface="Times New Roman" pitchFamily="18" charset="0"/>
                <a:ea typeface="宋体" pitchFamily="2" charset="-122"/>
              </a:rPr>
              <a:t>＋</a:t>
            </a:r>
            <a:r>
              <a:rPr lang="zh-CN" altLang="en-US" sz="2000" dirty="0">
                <a:latin typeface="Times New Roman" pitchFamily="18" charset="0"/>
              </a:rPr>
              <a:t>２</a:t>
            </a:r>
            <a:r>
              <a:rPr lang="zh-CN" altLang="en-US" sz="2000" dirty="0">
                <a:latin typeface="Times New Roman" pitchFamily="18" charset="0"/>
                <a:ea typeface="宋体" pitchFamily="2" charset="-122"/>
              </a:rPr>
              <a:t>＋</a:t>
            </a:r>
            <a:r>
              <a:rPr lang="zh-CN" altLang="en-US" sz="2000" dirty="0">
                <a:latin typeface="Times New Roman" pitchFamily="18" charset="0"/>
              </a:rPr>
              <a:t>１</a:t>
            </a:r>
          </a:p>
          <a:p>
            <a:pPr eaLnBrk="1" hangingPunct="1">
              <a:spcBef>
                <a:spcPct val="0"/>
              </a:spcBef>
              <a:buFont typeface="Wingdings" pitchFamily="2" charset="2"/>
              <a:buNone/>
            </a:pPr>
            <a:r>
              <a:rPr lang="zh-CN" altLang="en-US" sz="2000" dirty="0">
                <a:latin typeface="Times New Roman" pitchFamily="18" charset="0"/>
                <a:ea typeface="宋体" pitchFamily="2" charset="-122"/>
              </a:rPr>
              <a:t>	            </a:t>
            </a:r>
            <a:r>
              <a:rPr lang="en-US" altLang="zh-CN" sz="2000" dirty="0">
                <a:latin typeface="Times New Roman" pitchFamily="18" charset="0"/>
                <a:ea typeface="宋体" pitchFamily="2" charset="-122"/>
              </a:rPr>
              <a:t>= 100111011 B</a:t>
            </a:r>
          </a:p>
        </p:txBody>
      </p:sp>
      <p:pic>
        <p:nvPicPr>
          <p:cNvPr id="39943" name="Picture 8"/>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95738" y="3575050"/>
            <a:ext cx="1447800" cy="933450"/>
          </a:xfrm>
          <a:prstGeom prst="rect">
            <a:avLst/>
          </a:prstGeom>
          <a:noFill/>
          <a:ln>
            <a:noFill/>
          </a:ln>
          <a:effectLst/>
          <a:extLst>
            <a:ext uri="{909E8E84-426E-40DD-AFC4-6F175D3DCCD1}">
              <a14:hiddenFill xmlns:a14="http://schemas.microsoft.com/office/drawing/2010/main">
                <a:solidFill>
                  <a:srgbClr val="0000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44" name="Picture 9"/>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95738" y="2360613"/>
            <a:ext cx="138112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9945" name="Group 11"/>
          <p:cNvGrpSpPr>
            <a:grpSpLocks/>
          </p:cNvGrpSpPr>
          <p:nvPr/>
        </p:nvGrpSpPr>
        <p:grpSpPr bwMode="auto">
          <a:xfrm>
            <a:off x="6011863" y="2492375"/>
            <a:ext cx="2663825" cy="1008063"/>
            <a:chOff x="3960" y="5652"/>
            <a:chExt cx="3240" cy="1092"/>
          </a:xfrm>
        </p:grpSpPr>
        <p:sp>
          <p:nvSpPr>
            <p:cNvPr id="39947" name="Text Box 12"/>
            <p:cNvSpPr txBox="1">
              <a:spLocks noChangeArrowheads="1"/>
            </p:cNvSpPr>
            <p:nvPr/>
          </p:nvSpPr>
          <p:spPr bwMode="auto">
            <a:xfrm>
              <a:off x="3960" y="5652"/>
              <a:ext cx="3240" cy="1092"/>
            </a:xfrm>
            <a:prstGeom prst="rect">
              <a:avLst/>
            </a:prstGeom>
            <a:solidFill>
              <a:srgbClr val="CCFFFF"/>
            </a:solidFill>
            <a:ln w="9525">
              <a:solidFill>
                <a:schemeClr val="tx1"/>
              </a:solidFill>
              <a:miter lim="800000"/>
              <a:headEnd/>
              <a:tailEnd/>
            </a:ln>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just" eaLnBrk="1" hangingPunct="1">
                <a:spcBef>
                  <a:spcPct val="0"/>
                </a:spcBef>
                <a:buFontTx/>
                <a:buNone/>
              </a:pPr>
              <a:r>
                <a:rPr lang="en-US" altLang="zh-CN" sz="1800" b="1">
                  <a:solidFill>
                    <a:schemeClr val="tx1"/>
                  </a:solidFill>
                  <a:latin typeface="Times New Roman" pitchFamily="18" charset="0"/>
                  <a:ea typeface="宋体" pitchFamily="2" charset="-122"/>
                </a:rPr>
                <a:t>0.315   0.52   0.16   0.28</a:t>
              </a:r>
            </a:p>
            <a:p>
              <a:pPr algn="just" eaLnBrk="1" hangingPunct="1">
                <a:spcBef>
                  <a:spcPct val="0"/>
                </a:spcBef>
                <a:buFontTx/>
                <a:buNone/>
              </a:pPr>
              <a:r>
                <a:rPr lang="en-US" altLang="zh-CN" sz="1800" b="1">
                  <a:solidFill>
                    <a:schemeClr val="tx1"/>
                  </a:solidFill>
                  <a:latin typeface="Times New Roman" pitchFamily="18" charset="0"/>
                  <a:ea typeface="宋体" pitchFamily="2" charset="-122"/>
                </a:rPr>
                <a:t>×   8   × 8   × 8   × 8</a:t>
              </a:r>
            </a:p>
            <a:p>
              <a:pPr algn="just" eaLnBrk="1" hangingPunct="1">
                <a:spcBef>
                  <a:spcPct val="0"/>
                </a:spcBef>
                <a:buFontTx/>
                <a:buNone/>
              </a:pPr>
              <a:r>
                <a:rPr lang="en-US" altLang="zh-CN" sz="1800" b="1" u="sng">
                  <a:solidFill>
                    <a:schemeClr val="tx1"/>
                  </a:solidFill>
                  <a:latin typeface="Times New Roman" pitchFamily="18" charset="0"/>
                  <a:ea typeface="宋体" pitchFamily="2" charset="-122"/>
                </a:rPr>
                <a:t>2</a:t>
              </a:r>
              <a:r>
                <a:rPr lang="en-US" altLang="zh-CN" sz="1800" b="1">
                  <a:solidFill>
                    <a:schemeClr val="tx1"/>
                  </a:solidFill>
                  <a:latin typeface="Times New Roman" pitchFamily="18" charset="0"/>
                  <a:ea typeface="宋体" pitchFamily="2" charset="-122"/>
                </a:rPr>
                <a:t>.520   </a:t>
              </a:r>
              <a:r>
                <a:rPr lang="en-US" altLang="zh-CN" sz="1800" b="1" u="sng">
                  <a:solidFill>
                    <a:schemeClr val="tx1"/>
                  </a:solidFill>
                  <a:latin typeface="Times New Roman" pitchFamily="18" charset="0"/>
                  <a:ea typeface="宋体" pitchFamily="2" charset="-122"/>
                </a:rPr>
                <a:t>4</a:t>
              </a:r>
              <a:r>
                <a:rPr lang="en-US" altLang="zh-CN" sz="1800" b="1">
                  <a:solidFill>
                    <a:schemeClr val="tx1"/>
                  </a:solidFill>
                  <a:latin typeface="Times New Roman" pitchFamily="18" charset="0"/>
                  <a:ea typeface="宋体" pitchFamily="2" charset="-122"/>
                </a:rPr>
                <a:t>.16   </a:t>
              </a:r>
              <a:r>
                <a:rPr lang="en-US" altLang="zh-CN" sz="1800" b="1" u="sng">
                  <a:solidFill>
                    <a:schemeClr val="tx1"/>
                  </a:solidFill>
                  <a:latin typeface="Times New Roman" pitchFamily="18" charset="0"/>
                  <a:ea typeface="宋体" pitchFamily="2" charset="-122"/>
                </a:rPr>
                <a:t>1</a:t>
              </a:r>
              <a:r>
                <a:rPr lang="en-US" altLang="zh-CN" sz="1800" b="1">
                  <a:solidFill>
                    <a:schemeClr val="tx1"/>
                  </a:solidFill>
                  <a:latin typeface="Times New Roman" pitchFamily="18" charset="0"/>
                  <a:ea typeface="宋体" pitchFamily="2" charset="-122"/>
                </a:rPr>
                <a:t>.28   </a:t>
              </a:r>
              <a:r>
                <a:rPr lang="en-US" altLang="zh-CN" sz="1800" b="1" u="sng">
                  <a:solidFill>
                    <a:schemeClr val="tx1"/>
                  </a:solidFill>
                  <a:latin typeface="Times New Roman" pitchFamily="18" charset="0"/>
                  <a:ea typeface="宋体" pitchFamily="2" charset="-122"/>
                </a:rPr>
                <a:t>2</a:t>
              </a:r>
              <a:r>
                <a:rPr lang="en-US" altLang="zh-CN" sz="1800" b="1">
                  <a:solidFill>
                    <a:schemeClr val="tx1"/>
                  </a:solidFill>
                  <a:latin typeface="Times New Roman" pitchFamily="18" charset="0"/>
                  <a:ea typeface="宋体" pitchFamily="2" charset="-122"/>
                </a:rPr>
                <a:t>.24</a:t>
              </a:r>
              <a:endParaRPr lang="en-US" altLang="zh-CN" sz="1800">
                <a:solidFill>
                  <a:schemeClr val="tx1"/>
                </a:solidFill>
                <a:latin typeface="Times New Roman" pitchFamily="18" charset="0"/>
                <a:ea typeface="宋体" pitchFamily="2" charset="-122"/>
              </a:endParaRPr>
            </a:p>
          </p:txBody>
        </p:sp>
        <p:sp>
          <p:nvSpPr>
            <p:cNvPr id="39948" name="Line 13"/>
            <p:cNvSpPr>
              <a:spLocks noChangeShapeType="1"/>
            </p:cNvSpPr>
            <p:nvPr/>
          </p:nvSpPr>
          <p:spPr bwMode="auto">
            <a:xfrm>
              <a:off x="3960" y="6276"/>
              <a:ext cx="3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9946" name="AutoShape 23"/>
          <p:cNvSpPr>
            <a:spLocks noChangeArrowheads="1"/>
          </p:cNvSpPr>
          <p:nvPr/>
        </p:nvSpPr>
        <p:spPr bwMode="auto">
          <a:xfrm>
            <a:off x="7524750" y="765175"/>
            <a:ext cx="1223963" cy="792163"/>
          </a:xfrm>
          <a:prstGeom prst="wedgeRoundRectCallout">
            <a:avLst>
              <a:gd name="adj1" fmla="val -191245"/>
              <a:gd name="adj2" fmla="val 88477"/>
              <a:gd name="adj3" fmla="val 16667"/>
            </a:avLst>
          </a:prstGeom>
          <a:noFill/>
          <a:ln w="9525" algn="ctr">
            <a:solidFill>
              <a:srgbClr val="A5002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r>
              <a:rPr lang="zh-CN" altLang="en-US" sz="2400">
                <a:solidFill>
                  <a:srgbClr val="A50021"/>
                </a:solidFill>
                <a:latin typeface="华文中宋" pitchFamily="2" charset="-122"/>
              </a:rPr>
              <a:t>又称为</a:t>
            </a:r>
            <a:r>
              <a:rPr lang="zh-CN" altLang="en-US" sz="2400" b="1">
                <a:solidFill>
                  <a:srgbClr val="A50021"/>
                </a:solidFill>
                <a:latin typeface="华文中宋" pitchFamily="2" charset="-122"/>
              </a:rPr>
              <a:t>乘除法</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0">
          <a:gsLst>
            <a:gs pos="2000">
              <a:srgbClr val="FFFFCC"/>
            </a:gs>
            <a:gs pos="100000">
              <a:schemeClr val="bg1"/>
            </a:gs>
          </a:gsLst>
          <a:path path="rect">
            <a:fillToRect r="100000" b="100000"/>
          </a:path>
        </a:gradFill>
        <a:effectLst/>
      </p:bgPr>
    </p:bg>
    <p:spTree>
      <p:nvGrpSpPr>
        <p:cNvPr id="1" name=""/>
        <p:cNvGrpSpPr/>
        <p:nvPr/>
      </p:nvGrpSpPr>
      <p:grpSpPr>
        <a:xfrm>
          <a:off x="0" y="0"/>
          <a:ext cx="0" cy="0"/>
          <a:chOff x="0" y="0"/>
          <a:chExt cx="0" cy="0"/>
        </a:xfrm>
      </p:grpSpPr>
      <p:sp>
        <p:nvSpPr>
          <p:cNvPr id="40962" name="页脚占位符 3"/>
          <p:cNvSpPr>
            <a:spLocks noGrp="1"/>
          </p:cNvSpPr>
          <p:nvPr>
            <p:ph type="ftr" sz="quarter" idx="4294967295"/>
          </p:nvPr>
        </p:nvSpPr>
        <p:spPr>
          <a:xfrm>
            <a:off x="3132138" y="6400800"/>
            <a:ext cx="2895600" cy="457200"/>
          </a:xfrm>
          <a:prstGeom prst="rect">
            <a:avLst/>
          </a:prstGeom>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r>
              <a:rPr kumimoji="0" lang="en-US" altLang="zh-CN" sz="1400" smtClean="0">
                <a:solidFill>
                  <a:schemeClr val="tx1"/>
                </a:solidFill>
                <a:latin typeface="Times New Roman" pitchFamily="18" charset="0"/>
                <a:ea typeface="宋体" pitchFamily="2" charset="-122"/>
              </a:rPr>
              <a:t>汇编语言程序设计</a:t>
            </a:r>
          </a:p>
        </p:txBody>
      </p:sp>
      <p:sp>
        <p:nvSpPr>
          <p:cNvPr id="40963" name="灯片编号占位符 4"/>
          <p:cNvSpPr>
            <a:spLocks noGrp="1"/>
          </p:cNvSpPr>
          <p:nvPr>
            <p:ph type="sldNum" sz="quarter" idx="11"/>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r" eaLnBrk="1" hangingPunct="1">
              <a:spcBef>
                <a:spcPct val="0"/>
              </a:spcBef>
              <a:buFontTx/>
              <a:buNone/>
            </a:pPr>
            <a:fld id="{F605978E-3C1B-40E9-AFC9-766B96B44370}" type="slidenum">
              <a:rPr kumimoji="0" lang="en-US" altLang="zh-CN" sz="1400" smtClean="0">
                <a:solidFill>
                  <a:schemeClr val="tx1"/>
                </a:solidFill>
                <a:latin typeface="Times New Roman" pitchFamily="18" charset="0"/>
                <a:ea typeface="宋体" pitchFamily="2" charset="-122"/>
              </a:rPr>
              <a:pPr algn="r" eaLnBrk="1" hangingPunct="1">
                <a:spcBef>
                  <a:spcPct val="0"/>
                </a:spcBef>
                <a:buFontTx/>
                <a:buNone/>
              </a:pPr>
              <a:t>13</a:t>
            </a:fld>
            <a:endParaRPr kumimoji="0" lang="en-US" altLang="zh-CN" sz="1400" smtClean="0">
              <a:solidFill>
                <a:schemeClr val="tx1"/>
              </a:solidFill>
              <a:latin typeface="Times New Roman" pitchFamily="18" charset="0"/>
              <a:ea typeface="宋体" pitchFamily="2" charset="-122"/>
            </a:endParaRPr>
          </a:p>
        </p:txBody>
      </p:sp>
      <p:sp>
        <p:nvSpPr>
          <p:cNvPr id="40964" name="Rectangle 2"/>
          <p:cNvSpPr>
            <a:spLocks noGrp="1" noChangeArrowheads="1"/>
          </p:cNvSpPr>
          <p:nvPr>
            <p:ph type="title"/>
          </p:nvPr>
        </p:nvSpPr>
        <p:spPr>
          <a:xfrm>
            <a:off x="684213" y="333375"/>
            <a:ext cx="7772400" cy="647700"/>
          </a:xfrm>
          <a:noFill/>
        </p:spPr>
        <p:txBody>
          <a:bodyPr/>
          <a:lstStyle/>
          <a:p>
            <a:pPr eaLnBrk="1" hangingPunct="1"/>
            <a:r>
              <a:rPr lang="zh-CN" altLang="en-US" smtClean="0"/>
              <a:t>数的表示和数制的转换</a:t>
            </a:r>
          </a:p>
        </p:txBody>
      </p:sp>
      <p:sp>
        <p:nvSpPr>
          <p:cNvPr id="40965" name="Rectangle 3"/>
          <p:cNvSpPr>
            <a:spLocks noChangeArrowheads="1"/>
          </p:cNvSpPr>
          <p:nvPr/>
        </p:nvSpPr>
        <p:spPr bwMode="auto">
          <a:xfrm>
            <a:off x="539750" y="1196975"/>
            <a:ext cx="5184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spcBef>
                <a:spcPct val="0"/>
              </a:spcBef>
              <a:buFontTx/>
              <a:buNone/>
            </a:pPr>
            <a:r>
              <a:rPr lang="zh-CN" altLang="en-US" sz="2400" b="1">
                <a:solidFill>
                  <a:srgbClr val="0000CC"/>
                </a:solidFill>
                <a:latin typeface="华文中宋" pitchFamily="2" charset="-122"/>
              </a:rPr>
              <a:t>三、数制的转换</a:t>
            </a:r>
            <a:r>
              <a:rPr lang="en-US" altLang="zh-CN" sz="2400" b="1">
                <a:solidFill>
                  <a:srgbClr val="0000CC"/>
                </a:solidFill>
                <a:latin typeface="华文中宋" pitchFamily="2" charset="-122"/>
              </a:rPr>
              <a:t>-3</a:t>
            </a:r>
          </a:p>
        </p:txBody>
      </p:sp>
      <p:sp>
        <p:nvSpPr>
          <p:cNvPr id="40966" name="Rectangle 4"/>
          <p:cNvSpPr>
            <a:spLocks noChangeArrowheads="1"/>
          </p:cNvSpPr>
          <p:nvPr/>
        </p:nvSpPr>
        <p:spPr bwMode="auto">
          <a:xfrm>
            <a:off x="539750" y="1844675"/>
            <a:ext cx="8135938"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spcBef>
                <a:spcPct val="0"/>
              </a:spcBef>
              <a:buFontTx/>
              <a:buNone/>
            </a:pPr>
            <a:r>
              <a:rPr lang="zh-CN" altLang="en-US" sz="2400" b="1">
                <a:latin typeface="华文中宋" pitchFamily="2" charset="-122"/>
              </a:rPr>
              <a:t>十六进制数与二、八进制数之间的转换方法：按位分组法</a:t>
            </a:r>
          </a:p>
          <a:p>
            <a:pPr eaLnBrk="1" hangingPunct="1">
              <a:spcBef>
                <a:spcPct val="0"/>
              </a:spcBef>
              <a:buFontTx/>
              <a:buNone/>
            </a:pPr>
            <a:endParaRPr lang="zh-CN" altLang="en-US" sz="2400">
              <a:latin typeface="华文中宋" pitchFamily="2" charset="-122"/>
            </a:endParaRPr>
          </a:p>
          <a:p>
            <a:pPr eaLnBrk="1" hangingPunct="1">
              <a:spcBef>
                <a:spcPct val="0"/>
              </a:spcBef>
              <a:buFontTx/>
              <a:buNone/>
            </a:pPr>
            <a:r>
              <a:rPr lang="en-US" altLang="zh-CN" sz="2400">
                <a:latin typeface="Times New Roman" pitchFamily="18" charset="0"/>
              </a:rPr>
              <a:t>(1</a:t>
            </a:r>
            <a:r>
              <a:rPr lang="en-US" altLang="zh-CN" sz="2400">
                <a:solidFill>
                  <a:srgbClr val="A50021"/>
                </a:solidFill>
                <a:latin typeface="Times New Roman" pitchFamily="18" charset="0"/>
              </a:rPr>
              <a:t>5</a:t>
            </a:r>
            <a:r>
              <a:rPr lang="en-US" altLang="zh-CN" sz="2400">
                <a:solidFill>
                  <a:srgbClr val="0000CC"/>
                </a:solidFill>
                <a:latin typeface="Times New Roman" pitchFamily="18" charset="0"/>
              </a:rPr>
              <a:t>E</a:t>
            </a:r>
            <a:r>
              <a:rPr lang="en-US" altLang="zh-CN" sz="2400">
                <a:latin typeface="Times New Roman" pitchFamily="18" charset="0"/>
              </a:rPr>
              <a:t>)H =  0001  </a:t>
            </a:r>
            <a:r>
              <a:rPr lang="en-US" altLang="zh-CN" sz="2400">
                <a:solidFill>
                  <a:srgbClr val="A50021"/>
                </a:solidFill>
                <a:latin typeface="Times New Roman" pitchFamily="18" charset="0"/>
              </a:rPr>
              <a:t>0101</a:t>
            </a:r>
            <a:r>
              <a:rPr lang="en-US" altLang="zh-CN" sz="2400">
                <a:latin typeface="Times New Roman" pitchFamily="18" charset="0"/>
              </a:rPr>
              <a:t>  </a:t>
            </a:r>
            <a:r>
              <a:rPr lang="en-US" altLang="zh-CN" sz="2400">
                <a:solidFill>
                  <a:srgbClr val="0000CC"/>
                </a:solidFill>
                <a:latin typeface="Times New Roman" pitchFamily="18" charset="0"/>
              </a:rPr>
              <a:t>1110</a:t>
            </a:r>
            <a:r>
              <a:rPr lang="en-US" altLang="zh-CN" sz="2400">
                <a:latin typeface="Times New Roman" pitchFamily="18" charset="0"/>
              </a:rPr>
              <a:t> B = 000  101  011  110B =(536)Q</a:t>
            </a:r>
          </a:p>
          <a:p>
            <a:pPr eaLnBrk="1" hangingPunct="1">
              <a:spcBef>
                <a:spcPct val="0"/>
              </a:spcBef>
              <a:buFontTx/>
              <a:buNone/>
            </a:pPr>
            <a:endParaRPr lang="en-US" altLang="zh-CN" sz="2400">
              <a:latin typeface="Times New Roman" pitchFamily="18" charset="0"/>
            </a:endParaRPr>
          </a:p>
          <a:p>
            <a:pPr eaLnBrk="1" hangingPunct="1">
              <a:spcBef>
                <a:spcPct val="0"/>
              </a:spcBef>
              <a:buFont typeface="Wingdings" pitchFamily="2" charset="2"/>
              <a:buChar char="Ø"/>
            </a:pPr>
            <a:r>
              <a:rPr lang="en-US" altLang="zh-CN" sz="2400">
                <a:latin typeface="华文中宋" pitchFamily="2" charset="-122"/>
              </a:rPr>
              <a:t> </a:t>
            </a:r>
            <a:r>
              <a:rPr lang="zh-CN" altLang="en-US" sz="2400">
                <a:latin typeface="华文中宋" pitchFamily="2" charset="-122"/>
              </a:rPr>
              <a:t>整数从基点向高位分组，不够补</a:t>
            </a:r>
            <a:r>
              <a:rPr lang="en-US" altLang="zh-CN" sz="2400">
                <a:latin typeface="华文中宋" pitchFamily="2" charset="-122"/>
              </a:rPr>
              <a:t>0</a:t>
            </a:r>
          </a:p>
          <a:p>
            <a:pPr eaLnBrk="1" hangingPunct="1">
              <a:spcBef>
                <a:spcPct val="0"/>
              </a:spcBef>
              <a:buFont typeface="Wingdings" pitchFamily="2" charset="2"/>
              <a:buChar char="Ø"/>
            </a:pPr>
            <a:r>
              <a:rPr lang="en-US" altLang="zh-CN" sz="2400">
                <a:latin typeface="华文中宋" pitchFamily="2" charset="-122"/>
              </a:rPr>
              <a:t> </a:t>
            </a:r>
            <a:r>
              <a:rPr lang="zh-CN" altLang="en-US" sz="2400">
                <a:latin typeface="华文中宋" pitchFamily="2" charset="-122"/>
              </a:rPr>
              <a:t>小数从基点向低位分组，不够补</a:t>
            </a:r>
            <a:r>
              <a:rPr lang="en-US" altLang="zh-CN" sz="2400">
                <a:latin typeface="华文中宋" pitchFamily="2" charset="-122"/>
              </a:rPr>
              <a:t>0</a:t>
            </a:r>
          </a:p>
          <a:p>
            <a:pPr eaLnBrk="1" hangingPunct="1">
              <a:spcBef>
                <a:spcPct val="0"/>
              </a:spcBef>
              <a:buFont typeface="Wingdings" pitchFamily="2" charset="2"/>
              <a:buChar char="Ø"/>
            </a:pPr>
            <a:r>
              <a:rPr lang="en-US" altLang="zh-CN" sz="2400">
                <a:latin typeface="华文中宋" pitchFamily="2" charset="-122"/>
              </a:rPr>
              <a:t> </a:t>
            </a:r>
            <a:r>
              <a:rPr lang="zh-CN" altLang="en-US" sz="2400">
                <a:latin typeface="华文中宋" pitchFamily="2" charset="-122"/>
              </a:rPr>
              <a:t>将二进制数</a:t>
            </a:r>
            <a:r>
              <a:rPr lang="en-US" altLang="zh-CN" sz="2400">
                <a:latin typeface="华文中宋" pitchFamily="2" charset="-122"/>
              </a:rPr>
              <a:t>3</a:t>
            </a:r>
            <a:r>
              <a:rPr lang="zh-CN" altLang="en-US" sz="2400">
                <a:latin typeface="华文中宋" pitchFamily="2" charset="-122"/>
              </a:rPr>
              <a:t>位一组，可直接写出八进制数</a:t>
            </a:r>
          </a:p>
          <a:p>
            <a:pPr eaLnBrk="1" hangingPunct="1">
              <a:spcBef>
                <a:spcPct val="0"/>
              </a:spcBef>
              <a:buFont typeface="Wingdings" pitchFamily="2" charset="2"/>
              <a:buChar char="Ø"/>
            </a:pPr>
            <a:r>
              <a:rPr lang="zh-CN" altLang="en-US" sz="2400">
                <a:latin typeface="华文中宋" pitchFamily="2" charset="-122"/>
              </a:rPr>
              <a:t> 将二进制数</a:t>
            </a:r>
            <a:r>
              <a:rPr lang="en-US" altLang="zh-CN" sz="2400">
                <a:latin typeface="华文中宋" pitchFamily="2" charset="-122"/>
              </a:rPr>
              <a:t>4</a:t>
            </a:r>
            <a:r>
              <a:rPr lang="zh-CN" altLang="en-US" sz="2400">
                <a:latin typeface="华文中宋" pitchFamily="2" charset="-122"/>
              </a:rPr>
              <a:t>位一组，可直接写出十六进制数</a:t>
            </a:r>
          </a:p>
          <a:p>
            <a:pPr eaLnBrk="1" hangingPunct="1">
              <a:spcBef>
                <a:spcPct val="0"/>
              </a:spcBef>
              <a:buFontTx/>
              <a:buNone/>
            </a:pPr>
            <a:endParaRPr lang="zh-CN" altLang="en-US" sz="2400">
              <a:latin typeface="华文中宋" pitchFamily="2" charset="-122"/>
            </a:endParaRPr>
          </a:p>
          <a:p>
            <a:pPr eaLnBrk="1" hangingPunct="1">
              <a:spcBef>
                <a:spcPct val="0"/>
              </a:spcBef>
              <a:buFont typeface="Wingdings" pitchFamily="2" charset="2"/>
              <a:buNone/>
            </a:pPr>
            <a:r>
              <a:rPr lang="en-US" altLang="zh-CN" sz="2400">
                <a:latin typeface="Times New Roman" pitchFamily="18" charset="0"/>
              </a:rPr>
              <a:t>100111011 B = 100 111 011 B = (473)Q</a:t>
            </a:r>
          </a:p>
          <a:p>
            <a:pPr eaLnBrk="1" hangingPunct="1">
              <a:spcBef>
                <a:spcPct val="0"/>
              </a:spcBef>
              <a:buFont typeface="Wingdings" pitchFamily="2" charset="2"/>
              <a:buNone/>
            </a:pPr>
            <a:r>
              <a:rPr lang="en-US" altLang="zh-CN" sz="2400">
                <a:latin typeface="Times New Roman" pitchFamily="18" charset="0"/>
              </a:rPr>
              <a:t>100111011 B = 1 0011 1011 B = (13B)H</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2000">
              <a:srgbClr val="FFFFCC"/>
            </a:gs>
            <a:gs pos="100000">
              <a:schemeClr val="bg1"/>
            </a:gs>
          </a:gsLst>
          <a:path path="rect">
            <a:fillToRect r="100000" b="100000"/>
          </a:path>
        </a:gradFill>
        <a:effectLst/>
      </p:bgPr>
    </p:bg>
    <p:spTree>
      <p:nvGrpSpPr>
        <p:cNvPr id="1" name=""/>
        <p:cNvGrpSpPr/>
        <p:nvPr/>
      </p:nvGrpSpPr>
      <p:grpSpPr>
        <a:xfrm>
          <a:off x="0" y="0"/>
          <a:ext cx="0" cy="0"/>
          <a:chOff x="0" y="0"/>
          <a:chExt cx="0" cy="0"/>
        </a:xfrm>
      </p:grpSpPr>
      <p:sp>
        <p:nvSpPr>
          <p:cNvPr id="41986" name="页脚占位符 3"/>
          <p:cNvSpPr>
            <a:spLocks noGrp="1"/>
          </p:cNvSpPr>
          <p:nvPr>
            <p:ph type="ftr" sz="quarter" idx="4294967295"/>
          </p:nvPr>
        </p:nvSpPr>
        <p:spPr>
          <a:xfrm>
            <a:off x="3132138" y="6400800"/>
            <a:ext cx="2895600" cy="457200"/>
          </a:xfrm>
          <a:prstGeom prst="rect">
            <a:avLst/>
          </a:prstGeom>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r>
              <a:rPr kumimoji="0" lang="en-US" altLang="zh-CN" sz="1400" smtClean="0">
                <a:solidFill>
                  <a:schemeClr val="tx1"/>
                </a:solidFill>
                <a:latin typeface="Times New Roman" pitchFamily="18" charset="0"/>
                <a:ea typeface="宋体" pitchFamily="2" charset="-122"/>
              </a:rPr>
              <a:t>汇编语言程序设计</a:t>
            </a:r>
          </a:p>
        </p:txBody>
      </p:sp>
      <p:sp>
        <p:nvSpPr>
          <p:cNvPr id="41987" name="灯片编号占位符 4"/>
          <p:cNvSpPr>
            <a:spLocks noGrp="1"/>
          </p:cNvSpPr>
          <p:nvPr>
            <p:ph type="sldNum" sz="quarter" idx="11"/>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r" eaLnBrk="1" hangingPunct="1">
              <a:spcBef>
                <a:spcPct val="0"/>
              </a:spcBef>
              <a:buFontTx/>
              <a:buNone/>
            </a:pPr>
            <a:fld id="{76DABBDB-8C7E-4071-A0C2-15738389C3BE}" type="slidenum">
              <a:rPr kumimoji="0" lang="en-US" altLang="zh-CN" sz="1400" smtClean="0">
                <a:solidFill>
                  <a:schemeClr val="tx1"/>
                </a:solidFill>
                <a:latin typeface="Times New Roman" pitchFamily="18" charset="0"/>
                <a:ea typeface="宋体" pitchFamily="2" charset="-122"/>
              </a:rPr>
              <a:pPr algn="r" eaLnBrk="1" hangingPunct="1">
                <a:spcBef>
                  <a:spcPct val="0"/>
                </a:spcBef>
                <a:buFontTx/>
                <a:buNone/>
              </a:pPr>
              <a:t>14</a:t>
            </a:fld>
            <a:endParaRPr kumimoji="0" lang="en-US" altLang="zh-CN" sz="1400" smtClean="0">
              <a:solidFill>
                <a:schemeClr val="tx1"/>
              </a:solidFill>
              <a:latin typeface="Times New Roman" pitchFamily="18" charset="0"/>
              <a:ea typeface="宋体" pitchFamily="2" charset="-122"/>
            </a:endParaRPr>
          </a:p>
        </p:txBody>
      </p:sp>
      <p:sp>
        <p:nvSpPr>
          <p:cNvPr id="41988" name="Rectangle 2"/>
          <p:cNvSpPr>
            <a:spLocks noGrp="1" noChangeArrowheads="1"/>
          </p:cNvSpPr>
          <p:nvPr>
            <p:ph type="title"/>
          </p:nvPr>
        </p:nvSpPr>
        <p:spPr>
          <a:xfrm>
            <a:off x="539750" y="981075"/>
            <a:ext cx="5400675" cy="395288"/>
          </a:xfrm>
        </p:spPr>
        <p:txBody>
          <a:bodyPr/>
          <a:lstStyle/>
          <a:p>
            <a:pPr algn="l" eaLnBrk="1" hangingPunct="1"/>
            <a:r>
              <a:rPr kumimoji="0" lang="zh-CN" altLang="en-US" sz="2400" b="1" smtClean="0">
                <a:solidFill>
                  <a:srgbClr val="0000CC"/>
                </a:solidFill>
                <a:latin typeface="宋体" pitchFamily="2" charset="-122"/>
                <a:ea typeface="宋体" pitchFamily="2" charset="-122"/>
              </a:rPr>
              <a:t>四、计算机中数</a:t>
            </a:r>
            <a:r>
              <a:rPr lang="zh-CN" altLang="en-US" sz="2400" b="1" smtClean="0">
                <a:solidFill>
                  <a:srgbClr val="0000CC"/>
                </a:solidFill>
                <a:latin typeface="宋体" pitchFamily="2" charset="-122"/>
                <a:ea typeface="宋体" pitchFamily="2" charset="-122"/>
              </a:rPr>
              <a:t>据组织形式 </a:t>
            </a:r>
          </a:p>
        </p:txBody>
      </p:sp>
      <p:sp>
        <p:nvSpPr>
          <p:cNvPr id="41989" name="Text Box 4"/>
          <p:cNvSpPr txBox="1">
            <a:spLocks noChangeArrowheads="1"/>
          </p:cNvSpPr>
          <p:nvPr/>
        </p:nvSpPr>
        <p:spPr bwMode="auto">
          <a:xfrm>
            <a:off x="395288" y="1412875"/>
            <a:ext cx="7345362" cy="498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6700" indent="-266700"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just" eaLnBrk="1" hangingPunct="1">
              <a:buSzPct val="90000"/>
              <a:buFont typeface="Wingdings" pitchFamily="2" charset="2"/>
              <a:buChar char="Ø"/>
            </a:pPr>
            <a:r>
              <a:rPr lang="zh-CN" altLang="en-US" sz="2400" b="1">
                <a:latin typeface="华文中宋" pitchFamily="2" charset="-122"/>
              </a:rPr>
              <a:t>位（</a:t>
            </a:r>
            <a:r>
              <a:rPr lang="en-US" altLang="zh-CN" sz="2400" b="1">
                <a:latin typeface="华文中宋" pitchFamily="2" charset="-122"/>
              </a:rPr>
              <a:t>Bit</a:t>
            </a:r>
            <a:r>
              <a:rPr lang="zh-CN" altLang="en-US" sz="2400" b="1">
                <a:latin typeface="华文中宋" pitchFamily="2" charset="-122"/>
              </a:rPr>
              <a:t>）</a:t>
            </a:r>
            <a:r>
              <a:rPr lang="zh-CN" altLang="en-US" sz="2400">
                <a:latin typeface="华文中宋" pitchFamily="2" charset="-122"/>
              </a:rPr>
              <a:t>：</a:t>
            </a:r>
            <a:r>
              <a:rPr lang="en-US" altLang="zh-CN" sz="2400">
                <a:latin typeface="华文中宋" pitchFamily="2" charset="-122"/>
              </a:rPr>
              <a:t>1</a:t>
            </a:r>
            <a:r>
              <a:rPr lang="zh-CN" altLang="en-US" sz="2400">
                <a:latin typeface="华文中宋" pitchFamily="2" charset="-122"/>
              </a:rPr>
              <a:t>个二进制位。</a:t>
            </a:r>
          </a:p>
          <a:p>
            <a:pPr algn="just" eaLnBrk="1" hangingPunct="1">
              <a:buFont typeface="Wingdings" pitchFamily="2" charset="2"/>
              <a:buNone/>
            </a:pPr>
            <a:r>
              <a:rPr lang="zh-CN" altLang="en-US" sz="2400">
                <a:latin typeface="华文中宋" pitchFamily="2" charset="-122"/>
              </a:rPr>
              <a:t>  计算机是在特定位数下工作的，如</a:t>
            </a:r>
            <a:r>
              <a:rPr lang="en-US" altLang="zh-CN" sz="2400">
                <a:latin typeface="华文中宋" pitchFamily="2" charset="-122"/>
              </a:rPr>
              <a:t>8</a:t>
            </a:r>
            <a:r>
              <a:rPr lang="zh-CN" altLang="en-US" sz="2400">
                <a:latin typeface="华文中宋" pitchFamily="2" charset="-122"/>
              </a:rPr>
              <a:t>位、</a:t>
            </a:r>
            <a:r>
              <a:rPr lang="en-US" altLang="zh-CN" sz="2400">
                <a:latin typeface="华文中宋" pitchFamily="2" charset="-122"/>
              </a:rPr>
              <a:t>16</a:t>
            </a:r>
            <a:r>
              <a:rPr lang="zh-CN" altLang="en-US" sz="2400">
                <a:latin typeface="华文中宋" pitchFamily="2" charset="-122"/>
              </a:rPr>
              <a:t>位、</a:t>
            </a:r>
            <a:r>
              <a:rPr lang="en-US" altLang="zh-CN" sz="2400">
                <a:latin typeface="华文中宋" pitchFamily="2" charset="-122"/>
              </a:rPr>
              <a:t>32</a:t>
            </a:r>
            <a:r>
              <a:rPr lang="zh-CN" altLang="en-US" sz="2400">
                <a:latin typeface="华文中宋" pitchFamily="2" charset="-122"/>
              </a:rPr>
              <a:t>位等。</a:t>
            </a:r>
          </a:p>
          <a:p>
            <a:pPr algn="just" eaLnBrk="1" hangingPunct="1">
              <a:buSzPct val="90000"/>
              <a:buFont typeface="Wingdings" pitchFamily="2" charset="2"/>
              <a:buChar char="Ø"/>
            </a:pPr>
            <a:r>
              <a:rPr lang="zh-CN" altLang="en-US" sz="2400" b="1">
                <a:latin typeface="华文中宋" pitchFamily="2" charset="-122"/>
              </a:rPr>
              <a:t>字节（</a:t>
            </a:r>
            <a:r>
              <a:rPr lang="en-US" altLang="zh-CN" sz="2400" b="1">
                <a:latin typeface="华文中宋" pitchFamily="2" charset="-122"/>
              </a:rPr>
              <a:t>Byte</a:t>
            </a:r>
            <a:r>
              <a:rPr lang="zh-CN" altLang="en-US" sz="2400" b="1">
                <a:latin typeface="华文中宋" pitchFamily="2" charset="-122"/>
              </a:rPr>
              <a:t>）</a:t>
            </a:r>
            <a:r>
              <a:rPr lang="zh-CN" altLang="en-US" sz="2400">
                <a:latin typeface="华文中宋" pitchFamily="2" charset="-122"/>
              </a:rPr>
              <a:t>：</a:t>
            </a:r>
            <a:r>
              <a:rPr lang="en-US" altLang="zh-CN" sz="2400">
                <a:latin typeface="华文中宋" pitchFamily="2" charset="-122"/>
              </a:rPr>
              <a:t>8</a:t>
            </a:r>
            <a:r>
              <a:rPr lang="zh-CN" altLang="en-US" sz="2400">
                <a:latin typeface="华文中宋" pitchFamily="2" charset="-122"/>
              </a:rPr>
              <a:t>位。</a:t>
            </a:r>
          </a:p>
          <a:p>
            <a:pPr algn="just" eaLnBrk="1" hangingPunct="1">
              <a:buFont typeface="Wingdings" pitchFamily="2" charset="2"/>
              <a:buNone/>
            </a:pPr>
            <a:r>
              <a:rPr lang="zh-CN" altLang="en-US" sz="2400">
                <a:latin typeface="华文中宋" pitchFamily="2" charset="-122"/>
              </a:rPr>
              <a:t>  位编号从右到左为</a:t>
            </a:r>
            <a:r>
              <a:rPr lang="en-US" altLang="zh-CN" sz="2400">
                <a:latin typeface="华文中宋" pitchFamily="2" charset="-122"/>
              </a:rPr>
              <a:t>0</a:t>
            </a:r>
            <a:r>
              <a:rPr lang="zh-CN" altLang="en-US" sz="2400">
                <a:latin typeface="华文中宋" pitchFamily="2" charset="-122"/>
              </a:rPr>
              <a:t>～</a:t>
            </a:r>
            <a:r>
              <a:rPr lang="en-US" altLang="zh-CN" sz="2400">
                <a:latin typeface="华文中宋" pitchFamily="2" charset="-122"/>
              </a:rPr>
              <a:t>7</a:t>
            </a:r>
            <a:r>
              <a:rPr lang="zh-CN" altLang="en-US" sz="2400">
                <a:latin typeface="华文中宋" pitchFamily="2" charset="-122"/>
              </a:rPr>
              <a:t>，第</a:t>
            </a:r>
            <a:r>
              <a:rPr lang="en-US" altLang="zh-CN" sz="2400">
                <a:latin typeface="华文中宋" pitchFamily="2" charset="-122"/>
              </a:rPr>
              <a:t>0</a:t>
            </a:r>
            <a:r>
              <a:rPr lang="zh-CN" altLang="en-US" sz="2400">
                <a:latin typeface="华文中宋" pitchFamily="2" charset="-122"/>
              </a:rPr>
              <a:t>位为最低位，第</a:t>
            </a:r>
            <a:r>
              <a:rPr lang="en-US" altLang="zh-CN" sz="2400">
                <a:latin typeface="华文中宋" pitchFamily="2" charset="-122"/>
              </a:rPr>
              <a:t>7</a:t>
            </a:r>
            <a:r>
              <a:rPr lang="zh-CN" altLang="en-US" sz="2400">
                <a:latin typeface="华文中宋" pitchFamily="2" charset="-122"/>
              </a:rPr>
              <a:t>位为最高位。</a:t>
            </a:r>
          </a:p>
          <a:p>
            <a:pPr algn="just" eaLnBrk="1" hangingPunct="1">
              <a:buSzPct val="90000"/>
              <a:buFont typeface="Wingdings" pitchFamily="2" charset="2"/>
              <a:buChar char="Ø"/>
            </a:pPr>
            <a:r>
              <a:rPr lang="zh-CN" altLang="en-US" sz="2400" b="1">
                <a:latin typeface="华文中宋" pitchFamily="2" charset="-122"/>
              </a:rPr>
              <a:t>字（</a:t>
            </a:r>
            <a:r>
              <a:rPr lang="en-US" altLang="zh-CN" sz="2400" b="1">
                <a:latin typeface="华文中宋" pitchFamily="2" charset="-122"/>
              </a:rPr>
              <a:t>Word</a:t>
            </a:r>
            <a:r>
              <a:rPr lang="zh-CN" altLang="en-US" sz="2400" b="1">
                <a:latin typeface="华文中宋" pitchFamily="2" charset="-122"/>
              </a:rPr>
              <a:t>）</a:t>
            </a:r>
            <a:r>
              <a:rPr lang="zh-CN" altLang="en-US" sz="2400">
                <a:latin typeface="华文中宋" pitchFamily="2" charset="-122"/>
              </a:rPr>
              <a:t>：</a:t>
            </a:r>
            <a:r>
              <a:rPr lang="en-US" altLang="zh-CN" sz="2400">
                <a:latin typeface="华文中宋" pitchFamily="2" charset="-122"/>
              </a:rPr>
              <a:t>16</a:t>
            </a:r>
            <a:r>
              <a:rPr lang="zh-CN" altLang="en-US" sz="2400">
                <a:latin typeface="华文中宋" pitchFamily="2" charset="-122"/>
              </a:rPr>
              <a:t>位。</a:t>
            </a:r>
          </a:p>
          <a:p>
            <a:pPr algn="just" eaLnBrk="1" hangingPunct="1">
              <a:buFont typeface="Wingdings" pitchFamily="2" charset="2"/>
              <a:buNone/>
            </a:pPr>
            <a:r>
              <a:rPr lang="zh-CN" altLang="en-US" sz="2400">
                <a:latin typeface="华文中宋" pitchFamily="2" charset="-122"/>
              </a:rPr>
              <a:t>  位编号从右到左为</a:t>
            </a:r>
            <a:r>
              <a:rPr lang="en-US" altLang="zh-CN" sz="2400">
                <a:latin typeface="华文中宋" pitchFamily="2" charset="-122"/>
              </a:rPr>
              <a:t>0</a:t>
            </a:r>
            <a:r>
              <a:rPr lang="zh-CN" altLang="en-US" sz="2400">
                <a:latin typeface="华文中宋" pitchFamily="2" charset="-122"/>
              </a:rPr>
              <a:t>～</a:t>
            </a:r>
            <a:r>
              <a:rPr lang="en-US" altLang="zh-CN" sz="2400">
                <a:latin typeface="华文中宋" pitchFamily="2" charset="-122"/>
              </a:rPr>
              <a:t>15</a:t>
            </a:r>
            <a:r>
              <a:rPr lang="zh-CN" altLang="en-US" sz="2400">
                <a:latin typeface="华文中宋" pitchFamily="2" charset="-122"/>
              </a:rPr>
              <a:t>，第</a:t>
            </a:r>
            <a:r>
              <a:rPr lang="en-US" altLang="zh-CN" sz="2400">
                <a:latin typeface="华文中宋" pitchFamily="2" charset="-122"/>
              </a:rPr>
              <a:t>0</a:t>
            </a:r>
            <a:r>
              <a:rPr lang="zh-CN" altLang="en-US" sz="2400">
                <a:latin typeface="华文中宋" pitchFamily="2" charset="-122"/>
              </a:rPr>
              <a:t>位为最低位，第</a:t>
            </a:r>
            <a:r>
              <a:rPr lang="en-US" altLang="zh-CN" sz="2400">
                <a:latin typeface="华文中宋" pitchFamily="2" charset="-122"/>
              </a:rPr>
              <a:t>15</a:t>
            </a:r>
            <a:r>
              <a:rPr lang="zh-CN" altLang="en-US" sz="2400">
                <a:latin typeface="华文中宋" pitchFamily="2" charset="-122"/>
              </a:rPr>
              <a:t>位为最高位。位</a:t>
            </a:r>
            <a:r>
              <a:rPr lang="en-US" altLang="zh-CN" sz="2400">
                <a:latin typeface="华文中宋" pitchFamily="2" charset="-122"/>
              </a:rPr>
              <a:t>0</a:t>
            </a:r>
            <a:r>
              <a:rPr lang="zh-CN" altLang="en-US" sz="2400">
                <a:latin typeface="华文中宋" pitchFamily="2" charset="-122"/>
              </a:rPr>
              <a:t>～</a:t>
            </a:r>
            <a:r>
              <a:rPr lang="en-US" altLang="zh-CN" sz="2400">
                <a:latin typeface="华文中宋" pitchFamily="2" charset="-122"/>
              </a:rPr>
              <a:t>7</a:t>
            </a:r>
            <a:r>
              <a:rPr lang="zh-CN" altLang="en-US" sz="2400">
                <a:latin typeface="华文中宋" pitchFamily="2" charset="-122"/>
              </a:rPr>
              <a:t>为低字节，位</a:t>
            </a:r>
            <a:r>
              <a:rPr lang="en-US" altLang="zh-CN" sz="2400">
                <a:latin typeface="华文中宋" pitchFamily="2" charset="-122"/>
              </a:rPr>
              <a:t>8</a:t>
            </a:r>
            <a:r>
              <a:rPr lang="zh-CN" altLang="en-US" sz="2400">
                <a:latin typeface="华文中宋" pitchFamily="2" charset="-122"/>
              </a:rPr>
              <a:t>～</a:t>
            </a:r>
            <a:r>
              <a:rPr lang="en-US" altLang="zh-CN" sz="2400">
                <a:latin typeface="华文中宋" pitchFamily="2" charset="-122"/>
              </a:rPr>
              <a:t>15</a:t>
            </a:r>
            <a:r>
              <a:rPr lang="zh-CN" altLang="en-US" sz="2400">
                <a:latin typeface="华文中宋" pitchFamily="2" charset="-122"/>
              </a:rPr>
              <a:t>为高字节。</a:t>
            </a:r>
          </a:p>
          <a:p>
            <a:pPr algn="just" eaLnBrk="1" hangingPunct="1">
              <a:buSzPct val="90000"/>
              <a:buFont typeface="Wingdings" pitchFamily="2" charset="2"/>
              <a:buChar char="Ø"/>
            </a:pPr>
            <a:r>
              <a:rPr lang="zh-CN" altLang="en-US" sz="2400" b="1">
                <a:latin typeface="华文中宋" pitchFamily="2" charset="-122"/>
              </a:rPr>
              <a:t>双字（</a:t>
            </a:r>
            <a:r>
              <a:rPr lang="en-US" altLang="zh-CN" sz="2400" b="1">
                <a:latin typeface="华文中宋" pitchFamily="2" charset="-122"/>
              </a:rPr>
              <a:t>Double Word</a:t>
            </a:r>
            <a:r>
              <a:rPr lang="zh-CN" altLang="en-US" sz="2400" b="1">
                <a:latin typeface="华文中宋" pitchFamily="2" charset="-122"/>
              </a:rPr>
              <a:t>）</a:t>
            </a:r>
            <a:r>
              <a:rPr lang="zh-CN" altLang="en-US" sz="2400">
                <a:latin typeface="华文中宋" pitchFamily="2" charset="-122"/>
              </a:rPr>
              <a:t>：</a:t>
            </a:r>
            <a:r>
              <a:rPr lang="en-US" altLang="zh-CN" sz="2400">
                <a:latin typeface="华文中宋" pitchFamily="2" charset="-122"/>
              </a:rPr>
              <a:t>32</a:t>
            </a:r>
            <a:r>
              <a:rPr lang="zh-CN" altLang="en-US" sz="2400">
                <a:latin typeface="华文中宋" pitchFamily="2" charset="-122"/>
              </a:rPr>
              <a:t>位。</a:t>
            </a:r>
          </a:p>
          <a:p>
            <a:pPr algn="just" eaLnBrk="1" hangingPunct="1">
              <a:buFont typeface="Wingdings" pitchFamily="2" charset="2"/>
              <a:buNone/>
            </a:pPr>
            <a:r>
              <a:rPr lang="zh-CN" altLang="en-US" sz="2400">
                <a:latin typeface="华文中宋" pitchFamily="2" charset="-122"/>
              </a:rPr>
              <a:t>  位编号从右到左为</a:t>
            </a:r>
            <a:r>
              <a:rPr lang="en-US" altLang="zh-CN" sz="2400">
                <a:latin typeface="华文中宋" pitchFamily="2" charset="-122"/>
              </a:rPr>
              <a:t>0</a:t>
            </a:r>
            <a:r>
              <a:rPr lang="zh-CN" altLang="en-US" sz="2400">
                <a:latin typeface="华文中宋" pitchFamily="2" charset="-122"/>
              </a:rPr>
              <a:t>～</a:t>
            </a:r>
            <a:r>
              <a:rPr lang="en-US" altLang="zh-CN" sz="2400">
                <a:latin typeface="华文中宋" pitchFamily="2" charset="-122"/>
              </a:rPr>
              <a:t>31</a:t>
            </a:r>
            <a:r>
              <a:rPr lang="zh-CN" altLang="en-US" sz="2400">
                <a:latin typeface="华文中宋" pitchFamily="2" charset="-122"/>
              </a:rPr>
              <a:t>，第</a:t>
            </a:r>
            <a:r>
              <a:rPr lang="en-US" altLang="zh-CN" sz="2400">
                <a:latin typeface="华文中宋" pitchFamily="2" charset="-122"/>
              </a:rPr>
              <a:t>0</a:t>
            </a:r>
            <a:r>
              <a:rPr lang="zh-CN" altLang="en-US" sz="2400">
                <a:latin typeface="华文中宋" pitchFamily="2" charset="-122"/>
              </a:rPr>
              <a:t>位为最低位，第</a:t>
            </a:r>
            <a:r>
              <a:rPr lang="en-US" altLang="zh-CN" sz="2400">
                <a:latin typeface="华文中宋" pitchFamily="2" charset="-122"/>
              </a:rPr>
              <a:t>31</a:t>
            </a:r>
            <a:r>
              <a:rPr lang="zh-CN" altLang="en-US" sz="2400">
                <a:latin typeface="华文中宋" pitchFamily="2" charset="-122"/>
              </a:rPr>
              <a:t>位为最高位。位</a:t>
            </a:r>
            <a:r>
              <a:rPr lang="en-US" altLang="zh-CN" sz="2400">
                <a:latin typeface="华文中宋" pitchFamily="2" charset="-122"/>
              </a:rPr>
              <a:t>0</a:t>
            </a:r>
            <a:r>
              <a:rPr lang="zh-CN" altLang="en-US" sz="2400">
                <a:latin typeface="华文中宋" pitchFamily="2" charset="-122"/>
              </a:rPr>
              <a:t>～</a:t>
            </a:r>
            <a:r>
              <a:rPr lang="en-US" altLang="zh-CN" sz="2400">
                <a:latin typeface="华文中宋" pitchFamily="2" charset="-122"/>
              </a:rPr>
              <a:t>15</a:t>
            </a:r>
            <a:r>
              <a:rPr lang="zh-CN" altLang="en-US" sz="2400">
                <a:latin typeface="华文中宋" pitchFamily="2" charset="-122"/>
              </a:rPr>
              <a:t>为低字，位</a:t>
            </a:r>
            <a:r>
              <a:rPr lang="en-US" altLang="zh-CN" sz="2400">
                <a:latin typeface="华文中宋" pitchFamily="2" charset="-122"/>
              </a:rPr>
              <a:t>16</a:t>
            </a:r>
            <a:r>
              <a:rPr lang="zh-CN" altLang="en-US" sz="2400">
                <a:latin typeface="华文中宋" pitchFamily="2" charset="-122"/>
              </a:rPr>
              <a:t>～</a:t>
            </a:r>
            <a:r>
              <a:rPr lang="en-US" altLang="zh-CN" sz="2400">
                <a:latin typeface="华文中宋" pitchFamily="2" charset="-122"/>
              </a:rPr>
              <a:t>31</a:t>
            </a:r>
            <a:r>
              <a:rPr lang="zh-CN" altLang="en-US" sz="2400">
                <a:latin typeface="华文中宋" pitchFamily="2" charset="-122"/>
              </a:rPr>
              <a:t>为高字。</a:t>
            </a:r>
          </a:p>
        </p:txBody>
      </p:sp>
      <p:sp>
        <p:nvSpPr>
          <p:cNvPr id="41990" name="Rectangle 15"/>
          <p:cNvSpPr>
            <a:spLocks noChangeArrowheads="1"/>
          </p:cNvSpPr>
          <p:nvPr/>
        </p:nvSpPr>
        <p:spPr bwMode="auto">
          <a:xfrm>
            <a:off x="539750" y="333375"/>
            <a:ext cx="77724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r>
              <a:rPr lang="zh-CN" altLang="en-US" sz="4000">
                <a:solidFill>
                  <a:schemeClr val="tx2"/>
                </a:solidFill>
                <a:latin typeface="隶书" pitchFamily="49" charset="-122"/>
                <a:ea typeface="隶书" pitchFamily="49" charset="-122"/>
              </a:rPr>
              <a:t>数的表示和数制的转换</a:t>
            </a:r>
          </a:p>
        </p:txBody>
      </p:sp>
      <p:pic>
        <p:nvPicPr>
          <p:cNvPr id="41991" name="Picture 16" descr="0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4300" y="2708275"/>
            <a:ext cx="8953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2" name="Picture 17" descr="0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7175" y="3716338"/>
            <a:ext cx="180022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3" name="Picture 18" descr="0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99313" y="4941888"/>
            <a:ext cx="1944687"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4" name="Text Box 20">
            <a:hlinkClick r:id="rId8" action="ppaction://hlinksldjump"/>
          </p:cNvPr>
          <p:cNvSpPr txBox="1">
            <a:spLocks noChangeArrowheads="1"/>
          </p:cNvSpPr>
          <p:nvPr/>
        </p:nvSpPr>
        <p:spPr bwMode="auto">
          <a:xfrm>
            <a:off x="8172450" y="0"/>
            <a:ext cx="971550" cy="396875"/>
          </a:xfrm>
          <a:prstGeom prst="rect">
            <a:avLst/>
          </a:prstGeom>
          <a:solidFill>
            <a:srgbClr val="CCFFCC"/>
          </a:solidFill>
          <a:ln>
            <a:noFill/>
          </a:ln>
          <a:effectLst/>
          <a:extLst>
            <a:ext uri="{91240B29-F687-4F45-9708-019B960494DF}">
              <a14:hiddenLine xmlns:a14="http://schemas.microsoft.com/office/drawing/2010/main" w="9525">
                <a:solidFill>
                  <a:srgbClr val="FF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spcBef>
                <a:spcPct val="0"/>
              </a:spcBef>
              <a:buFontTx/>
              <a:buNone/>
            </a:pPr>
            <a:r>
              <a:rPr lang="zh-CN" altLang="en-US" sz="2000">
                <a:solidFill>
                  <a:srgbClr val="993366"/>
                </a:solidFill>
                <a:latin typeface="华文中宋" pitchFamily="2" charset="-122"/>
              </a:rPr>
              <a:t>返回</a:t>
            </a:r>
            <a:r>
              <a:rPr lang="zh-CN" altLang="en-US" sz="2000">
                <a:solidFill>
                  <a:srgbClr val="993366"/>
                </a:solidFill>
                <a:latin typeface="华文中宋" pitchFamily="2" charset="-122"/>
                <a:sym typeface="Wingdings" pitchFamily="2" charset="2"/>
              </a:rPr>
              <a:t></a:t>
            </a:r>
            <a:endParaRPr lang="zh-CN" altLang="zh-CN" sz="2000">
              <a:solidFill>
                <a:srgbClr val="993366"/>
              </a:solidFill>
              <a:latin typeface="华文中宋" pitchFamily="2" charset="-122"/>
              <a:sym typeface="Wingdings" pitchFamily="2" charset="2"/>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0">
          <a:gsLst>
            <a:gs pos="2000">
              <a:srgbClr val="FFFFCC"/>
            </a:gs>
            <a:gs pos="100000">
              <a:schemeClr val="bg1"/>
            </a:gs>
          </a:gsLst>
          <a:path path="rect">
            <a:fillToRect r="100000" b="100000"/>
          </a:path>
        </a:gradFill>
        <a:effectLst/>
      </p:bgPr>
    </p:bg>
    <p:spTree>
      <p:nvGrpSpPr>
        <p:cNvPr id="1" name=""/>
        <p:cNvGrpSpPr/>
        <p:nvPr/>
      </p:nvGrpSpPr>
      <p:grpSpPr>
        <a:xfrm>
          <a:off x="0" y="0"/>
          <a:ext cx="0" cy="0"/>
          <a:chOff x="0" y="0"/>
          <a:chExt cx="0" cy="0"/>
        </a:xfrm>
      </p:grpSpPr>
      <p:sp>
        <p:nvSpPr>
          <p:cNvPr id="43010" name="页脚占位符 3"/>
          <p:cNvSpPr>
            <a:spLocks noGrp="1"/>
          </p:cNvSpPr>
          <p:nvPr>
            <p:ph type="ftr" sz="quarter" idx="4294967295"/>
          </p:nvPr>
        </p:nvSpPr>
        <p:spPr>
          <a:xfrm>
            <a:off x="3132138" y="6400800"/>
            <a:ext cx="2895600" cy="457200"/>
          </a:xfrm>
          <a:prstGeom prst="rect">
            <a:avLst/>
          </a:prstGeom>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r>
              <a:rPr kumimoji="0" lang="en-US" altLang="zh-CN" sz="1400" smtClean="0">
                <a:solidFill>
                  <a:schemeClr val="tx1"/>
                </a:solidFill>
                <a:latin typeface="Times New Roman" pitchFamily="18" charset="0"/>
                <a:ea typeface="宋体" pitchFamily="2" charset="-122"/>
              </a:rPr>
              <a:t>汇编语言程序设计</a:t>
            </a:r>
          </a:p>
        </p:txBody>
      </p:sp>
      <p:sp>
        <p:nvSpPr>
          <p:cNvPr id="43011" name="灯片编号占位符 4"/>
          <p:cNvSpPr>
            <a:spLocks noGrp="1"/>
          </p:cNvSpPr>
          <p:nvPr>
            <p:ph type="sldNum" sz="quarter" idx="11"/>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r" eaLnBrk="1" hangingPunct="1">
              <a:spcBef>
                <a:spcPct val="0"/>
              </a:spcBef>
              <a:buFontTx/>
              <a:buNone/>
            </a:pPr>
            <a:fld id="{C5314125-3980-40B6-9954-5FAF6EC7CA0C}" type="slidenum">
              <a:rPr kumimoji="0" lang="en-US" altLang="zh-CN" sz="1400" smtClean="0">
                <a:solidFill>
                  <a:schemeClr val="tx1"/>
                </a:solidFill>
                <a:latin typeface="Times New Roman" pitchFamily="18" charset="0"/>
                <a:ea typeface="宋体" pitchFamily="2" charset="-122"/>
              </a:rPr>
              <a:pPr algn="r" eaLnBrk="1" hangingPunct="1">
                <a:spcBef>
                  <a:spcPct val="0"/>
                </a:spcBef>
                <a:buFontTx/>
                <a:buNone/>
              </a:pPr>
              <a:t>15</a:t>
            </a:fld>
            <a:endParaRPr kumimoji="0" lang="en-US" altLang="zh-CN" sz="1400" smtClean="0">
              <a:solidFill>
                <a:schemeClr val="tx1"/>
              </a:solidFill>
              <a:latin typeface="Times New Roman" pitchFamily="18" charset="0"/>
              <a:ea typeface="宋体" pitchFamily="2" charset="-122"/>
            </a:endParaRPr>
          </a:p>
        </p:txBody>
      </p:sp>
      <p:sp>
        <p:nvSpPr>
          <p:cNvPr id="43012" name="Rectangle 2"/>
          <p:cNvSpPr>
            <a:spLocks noGrp="1" noChangeArrowheads="1"/>
          </p:cNvSpPr>
          <p:nvPr>
            <p:ph type="title"/>
          </p:nvPr>
        </p:nvSpPr>
        <p:spPr>
          <a:xfrm>
            <a:off x="684213" y="260350"/>
            <a:ext cx="7772400" cy="503238"/>
          </a:xfrm>
        </p:spPr>
        <p:txBody>
          <a:bodyPr/>
          <a:lstStyle/>
          <a:p>
            <a:pPr eaLnBrk="1" hangingPunct="1"/>
            <a:r>
              <a:rPr lang="en-US" altLang="zh-CN" smtClean="0">
                <a:solidFill>
                  <a:srgbClr val="800080"/>
                </a:solidFill>
                <a:latin typeface="隶书" pitchFamily="49" charset="-122"/>
              </a:rPr>
              <a:t>BCD </a:t>
            </a:r>
            <a:r>
              <a:rPr lang="zh-CN" altLang="en-US" smtClean="0">
                <a:solidFill>
                  <a:srgbClr val="800080"/>
                </a:solidFill>
                <a:latin typeface="隶书" pitchFamily="49" charset="-122"/>
              </a:rPr>
              <a:t>码   </a:t>
            </a:r>
          </a:p>
        </p:txBody>
      </p:sp>
      <p:sp>
        <p:nvSpPr>
          <p:cNvPr id="43013" name="Text Box 3"/>
          <p:cNvSpPr txBox="1">
            <a:spLocks noChangeArrowheads="1"/>
          </p:cNvSpPr>
          <p:nvPr/>
        </p:nvSpPr>
        <p:spPr bwMode="auto">
          <a:xfrm>
            <a:off x="468313" y="2205038"/>
            <a:ext cx="8305800" cy="420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44500" indent="-444500" algn="l" defTabSz="812800"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defTabSz="812800"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defTabSz="812800"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defTabSz="812800"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defTabSz="812800"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defTabSz="8128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defTabSz="8128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defTabSz="8128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defTabSz="8128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just" eaLnBrk="1" hangingPunct="1">
              <a:spcBef>
                <a:spcPct val="50000"/>
              </a:spcBef>
              <a:buSzPct val="90000"/>
              <a:buFont typeface="Wingdings" pitchFamily="2" charset="2"/>
              <a:buChar char="Ø"/>
            </a:pPr>
            <a:r>
              <a:rPr lang="zh-CN" altLang="en-US" sz="2000" b="1">
                <a:solidFill>
                  <a:srgbClr val="0000CC"/>
                </a:solidFill>
                <a:latin typeface="华文中宋" pitchFamily="2" charset="-122"/>
              </a:rPr>
              <a:t>压缩的</a:t>
            </a:r>
            <a:r>
              <a:rPr lang="en-US" altLang="zh-CN" sz="2000" b="1">
                <a:solidFill>
                  <a:srgbClr val="0000CC"/>
                </a:solidFill>
                <a:latin typeface="华文中宋" pitchFamily="2" charset="-122"/>
              </a:rPr>
              <a:t>BCD</a:t>
            </a:r>
            <a:r>
              <a:rPr lang="zh-CN" altLang="en-US" sz="2000" b="1">
                <a:solidFill>
                  <a:srgbClr val="0000CC"/>
                </a:solidFill>
                <a:latin typeface="华文中宋" pitchFamily="2" charset="-122"/>
              </a:rPr>
              <a:t>码</a:t>
            </a:r>
          </a:p>
          <a:p>
            <a:pPr algn="just" eaLnBrk="1" hangingPunct="1">
              <a:spcBef>
                <a:spcPct val="0"/>
              </a:spcBef>
              <a:buFont typeface="Wingdings" pitchFamily="2" charset="2"/>
              <a:buNone/>
            </a:pPr>
            <a:r>
              <a:rPr lang="zh-CN" altLang="en-US" sz="2000">
                <a:latin typeface="华文中宋" pitchFamily="2" charset="-122"/>
              </a:rPr>
              <a:t>   以</a:t>
            </a:r>
            <a:r>
              <a:rPr lang="en-US" altLang="zh-CN" sz="2000">
                <a:latin typeface="华文中宋" pitchFamily="2" charset="-122"/>
              </a:rPr>
              <a:t>4</a:t>
            </a:r>
            <a:r>
              <a:rPr lang="zh-CN" altLang="en-US" sz="2000">
                <a:latin typeface="华文中宋" pitchFamily="2" charset="-122"/>
              </a:rPr>
              <a:t>个二进制位表示</a:t>
            </a:r>
            <a:r>
              <a:rPr lang="en-US" altLang="zh-CN" sz="2000">
                <a:latin typeface="华文中宋" pitchFamily="2" charset="-122"/>
              </a:rPr>
              <a:t>1</a:t>
            </a:r>
            <a:r>
              <a:rPr lang="zh-CN" altLang="en-US" sz="2000">
                <a:latin typeface="华文中宋" pitchFamily="2" charset="-122"/>
              </a:rPr>
              <a:t>个十进制位，用</a:t>
            </a:r>
            <a:r>
              <a:rPr lang="en-US" altLang="zh-CN" sz="2000">
                <a:latin typeface="华文中宋" pitchFamily="2" charset="-122"/>
              </a:rPr>
              <a:t>0000B</a:t>
            </a:r>
            <a:r>
              <a:rPr lang="zh-CN" altLang="en-US" sz="2000">
                <a:latin typeface="华文中宋" pitchFamily="2" charset="-122"/>
              </a:rPr>
              <a:t>～</a:t>
            </a:r>
            <a:r>
              <a:rPr lang="en-US" altLang="zh-CN" sz="2000">
                <a:latin typeface="华文中宋" pitchFamily="2" charset="-122"/>
              </a:rPr>
              <a:t>1001B</a:t>
            </a:r>
            <a:r>
              <a:rPr lang="zh-CN" altLang="en-US" sz="2000">
                <a:latin typeface="华文中宋" pitchFamily="2" charset="-122"/>
              </a:rPr>
              <a:t>表示</a:t>
            </a:r>
            <a:r>
              <a:rPr lang="en-US" altLang="zh-CN" sz="2000">
                <a:latin typeface="华文中宋" pitchFamily="2" charset="-122"/>
              </a:rPr>
              <a:t>0</a:t>
            </a:r>
            <a:r>
              <a:rPr lang="zh-CN" altLang="en-US" sz="2000">
                <a:latin typeface="华文中宋" pitchFamily="2" charset="-122"/>
              </a:rPr>
              <a:t>～</a:t>
            </a:r>
            <a:r>
              <a:rPr lang="en-US" altLang="zh-CN" sz="2000">
                <a:latin typeface="华文中宋" pitchFamily="2" charset="-122"/>
              </a:rPr>
              <a:t>9</a:t>
            </a:r>
            <a:r>
              <a:rPr lang="zh-CN" altLang="en-US" sz="2000">
                <a:latin typeface="华文中宋" pitchFamily="2" charset="-122"/>
              </a:rPr>
              <a:t>。</a:t>
            </a:r>
          </a:p>
          <a:p>
            <a:pPr algn="just" eaLnBrk="1" hangingPunct="1">
              <a:spcBef>
                <a:spcPct val="0"/>
              </a:spcBef>
              <a:buFont typeface="Wingdings" pitchFamily="2" charset="2"/>
              <a:buNone/>
            </a:pPr>
            <a:r>
              <a:rPr lang="zh-CN" altLang="en-US" sz="2000">
                <a:latin typeface="华文中宋" pitchFamily="2" charset="-122"/>
              </a:rPr>
              <a:t>   例如，十进制数</a:t>
            </a:r>
            <a:r>
              <a:rPr lang="en-US" altLang="zh-CN" sz="2000">
                <a:latin typeface="华文中宋" pitchFamily="2" charset="-122"/>
              </a:rPr>
              <a:t>6429</a:t>
            </a:r>
            <a:r>
              <a:rPr lang="zh-CN" altLang="en-US" sz="2000">
                <a:latin typeface="华文中宋" pitchFamily="2" charset="-122"/>
              </a:rPr>
              <a:t>的压缩</a:t>
            </a:r>
            <a:r>
              <a:rPr lang="en-US" altLang="zh-CN" sz="2000">
                <a:latin typeface="华文中宋" pitchFamily="2" charset="-122"/>
              </a:rPr>
              <a:t>BCD</a:t>
            </a:r>
            <a:r>
              <a:rPr lang="zh-CN" altLang="en-US" sz="2000">
                <a:latin typeface="华文中宋" pitchFamily="2" charset="-122"/>
              </a:rPr>
              <a:t>码表示为</a:t>
            </a:r>
          </a:p>
          <a:p>
            <a:pPr algn="just" eaLnBrk="1" hangingPunct="1">
              <a:spcBef>
                <a:spcPct val="0"/>
              </a:spcBef>
              <a:buFont typeface="Wingdings" pitchFamily="2" charset="2"/>
              <a:buNone/>
            </a:pPr>
            <a:r>
              <a:rPr lang="zh-CN" altLang="en-US" sz="2000">
                <a:latin typeface="华文中宋" pitchFamily="2" charset="-122"/>
              </a:rPr>
              <a:t>	</a:t>
            </a:r>
            <a:r>
              <a:rPr lang="en-US" altLang="zh-CN" sz="2000">
                <a:latin typeface="华文中宋" pitchFamily="2" charset="-122"/>
              </a:rPr>
              <a:t>0110 0100 0010 1001 B</a:t>
            </a:r>
            <a:r>
              <a:rPr lang="zh-CN" altLang="en-US" sz="2000">
                <a:latin typeface="华文中宋" pitchFamily="2" charset="-122"/>
              </a:rPr>
              <a:t>（即</a:t>
            </a:r>
            <a:r>
              <a:rPr lang="en-US" altLang="zh-CN" sz="2000">
                <a:latin typeface="华文中宋" pitchFamily="2" charset="-122"/>
              </a:rPr>
              <a:t>6429H</a:t>
            </a:r>
            <a:r>
              <a:rPr lang="zh-CN" altLang="en-US" sz="2000">
                <a:latin typeface="华文中宋" pitchFamily="2" charset="-122"/>
              </a:rPr>
              <a:t>）</a:t>
            </a:r>
          </a:p>
          <a:p>
            <a:pPr algn="just" eaLnBrk="1" hangingPunct="1">
              <a:spcBef>
                <a:spcPct val="50000"/>
              </a:spcBef>
              <a:buSzPct val="90000"/>
              <a:buFont typeface="Wingdings" pitchFamily="2" charset="2"/>
              <a:buChar char="Ø"/>
            </a:pPr>
            <a:r>
              <a:rPr lang="zh-CN" altLang="en-US" sz="2000" b="1">
                <a:solidFill>
                  <a:srgbClr val="0000CC"/>
                </a:solidFill>
                <a:latin typeface="华文中宋" pitchFamily="2" charset="-122"/>
              </a:rPr>
              <a:t>非压缩的</a:t>
            </a:r>
            <a:r>
              <a:rPr lang="en-US" altLang="zh-CN" sz="2000" b="1">
                <a:solidFill>
                  <a:srgbClr val="0000CC"/>
                </a:solidFill>
                <a:latin typeface="华文中宋" pitchFamily="2" charset="-122"/>
              </a:rPr>
              <a:t>BCD</a:t>
            </a:r>
            <a:r>
              <a:rPr lang="zh-CN" altLang="en-US" sz="2000" b="1">
                <a:solidFill>
                  <a:srgbClr val="0000CC"/>
                </a:solidFill>
                <a:latin typeface="华文中宋" pitchFamily="2" charset="-122"/>
              </a:rPr>
              <a:t>码</a:t>
            </a:r>
          </a:p>
          <a:p>
            <a:pPr algn="just" eaLnBrk="1" hangingPunct="1">
              <a:spcBef>
                <a:spcPct val="0"/>
              </a:spcBef>
              <a:buFont typeface="Wingdings" pitchFamily="2" charset="2"/>
              <a:buNone/>
            </a:pPr>
            <a:r>
              <a:rPr lang="zh-CN" altLang="en-US" sz="2000">
                <a:solidFill>
                  <a:srgbClr val="0000CC"/>
                </a:solidFill>
                <a:latin typeface="华文中宋" pitchFamily="2" charset="-122"/>
              </a:rPr>
              <a:t>   </a:t>
            </a:r>
            <a:r>
              <a:rPr lang="zh-CN" altLang="en-US" sz="2000">
                <a:latin typeface="华文中宋" pitchFamily="2" charset="-122"/>
              </a:rPr>
              <a:t>以</a:t>
            </a:r>
            <a:r>
              <a:rPr lang="en-US" altLang="zh-CN" sz="2000">
                <a:latin typeface="华文中宋" pitchFamily="2" charset="-122"/>
              </a:rPr>
              <a:t>8</a:t>
            </a:r>
            <a:r>
              <a:rPr lang="zh-CN" altLang="en-US" sz="2000">
                <a:latin typeface="华文中宋" pitchFamily="2" charset="-122"/>
              </a:rPr>
              <a:t>个二进制位表示</a:t>
            </a:r>
            <a:r>
              <a:rPr lang="en-US" altLang="zh-CN" sz="2000">
                <a:latin typeface="华文中宋" pitchFamily="2" charset="-122"/>
              </a:rPr>
              <a:t>1</a:t>
            </a:r>
            <a:r>
              <a:rPr lang="zh-CN" altLang="en-US" sz="2000">
                <a:latin typeface="华文中宋" pitchFamily="2" charset="-122"/>
              </a:rPr>
              <a:t>个十进制位，低</a:t>
            </a:r>
            <a:r>
              <a:rPr lang="en-US" altLang="zh-CN" sz="2000">
                <a:latin typeface="华文中宋" pitchFamily="2" charset="-122"/>
              </a:rPr>
              <a:t>4</a:t>
            </a:r>
            <a:r>
              <a:rPr lang="zh-CN" altLang="en-US" sz="2000">
                <a:latin typeface="华文中宋" pitchFamily="2" charset="-122"/>
              </a:rPr>
              <a:t>位与压缩</a:t>
            </a:r>
            <a:r>
              <a:rPr lang="en-US" altLang="zh-CN" sz="2000">
                <a:latin typeface="华文中宋" pitchFamily="2" charset="-122"/>
              </a:rPr>
              <a:t>BCD</a:t>
            </a:r>
            <a:r>
              <a:rPr lang="zh-CN" altLang="en-US" sz="2000">
                <a:latin typeface="华文中宋" pitchFamily="2" charset="-122"/>
              </a:rPr>
              <a:t>码相同，高</a:t>
            </a:r>
            <a:r>
              <a:rPr lang="en-US" altLang="zh-CN" sz="2000">
                <a:latin typeface="华文中宋" pitchFamily="2" charset="-122"/>
              </a:rPr>
              <a:t>4</a:t>
            </a:r>
            <a:r>
              <a:rPr lang="zh-CN" altLang="en-US" sz="2000">
                <a:latin typeface="华文中宋" pitchFamily="2" charset="-122"/>
              </a:rPr>
              <a:t>位无 意义。</a:t>
            </a:r>
          </a:p>
          <a:p>
            <a:pPr algn="just" eaLnBrk="1" hangingPunct="1">
              <a:spcBef>
                <a:spcPct val="0"/>
              </a:spcBef>
              <a:buFont typeface="Wingdings" pitchFamily="2" charset="2"/>
              <a:buNone/>
            </a:pPr>
            <a:r>
              <a:rPr lang="zh-CN" altLang="en-US" sz="2000">
                <a:latin typeface="华文中宋" pitchFamily="2" charset="-122"/>
              </a:rPr>
              <a:t>   例如，十进制数</a:t>
            </a:r>
            <a:r>
              <a:rPr lang="en-US" altLang="zh-CN" sz="2000">
                <a:latin typeface="华文中宋" pitchFamily="2" charset="-122"/>
              </a:rPr>
              <a:t>6429</a:t>
            </a:r>
            <a:r>
              <a:rPr lang="zh-CN" altLang="en-US" sz="2000">
                <a:latin typeface="华文中宋" pitchFamily="2" charset="-122"/>
              </a:rPr>
              <a:t>的非压缩</a:t>
            </a:r>
            <a:r>
              <a:rPr lang="en-US" altLang="zh-CN" sz="2000">
                <a:latin typeface="华文中宋" pitchFamily="2" charset="-122"/>
              </a:rPr>
              <a:t>BCD</a:t>
            </a:r>
            <a:r>
              <a:rPr lang="zh-CN" altLang="en-US" sz="2000">
                <a:latin typeface="华文中宋" pitchFamily="2" charset="-122"/>
              </a:rPr>
              <a:t>码表示为</a:t>
            </a:r>
          </a:p>
          <a:p>
            <a:pPr algn="just" eaLnBrk="1" hangingPunct="1">
              <a:spcBef>
                <a:spcPct val="0"/>
              </a:spcBef>
              <a:buFont typeface="Wingdings" pitchFamily="2" charset="2"/>
              <a:buNone/>
            </a:pPr>
            <a:r>
              <a:rPr lang="zh-CN" altLang="en-US" sz="2000">
                <a:latin typeface="华文中宋" pitchFamily="2" charset="-122"/>
              </a:rPr>
              <a:t>	</a:t>
            </a:r>
            <a:r>
              <a:rPr lang="en-US" altLang="zh-CN" sz="2000">
                <a:latin typeface="Times New Roman" pitchFamily="18" charset="0"/>
              </a:rPr>
              <a:t>xxxx0110 xxxx0100 xxxx0010 xxxx1001 B</a:t>
            </a:r>
          </a:p>
          <a:p>
            <a:pPr algn="just" eaLnBrk="1" hangingPunct="1">
              <a:spcBef>
                <a:spcPct val="0"/>
              </a:spcBef>
              <a:buFont typeface="Wingdings" pitchFamily="2" charset="2"/>
              <a:buNone/>
            </a:pPr>
            <a:r>
              <a:rPr lang="en-US" altLang="zh-CN" sz="2000">
                <a:latin typeface="华文中宋" pitchFamily="2" charset="-122"/>
              </a:rPr>
              <a:t>   </a:t>
            </a:r>
            <a:r>
              <a:rPr lang="zh-CN" altLang="en-US" sz="2000">
                <a:latin typeface="华文中宋" pitchFamily="2" charset="-122"/>
              </a:rPr>
              <a:t>有时，要求非压缩</a:t>
            </a:r>
            <a:r>
              <a:rPr lang="en-US" altLang="zh-CN" sz="2000">
                <a:latin typeface="华文中宋" pitchFamily="2" charset="-122"/>
              </a:rPr>
              <a:t>BCD</a:t>
            </a:r>
            <a:r>
              <a:rPr lang="zh-CN" altLang="en-US" sz="2000">
                <a:latin typeface="华文中宋" pitchFamily="2" charset="-122"/>
              </a:rPr>
              <a:t>码的高</a:t>
            </a:r>
            <a:r>
              <a:rPr lang="en-US" altLang="zh-CN" sz="2000">
                <a:latin typeface="华文中宋" pitchFamily="2" charset="-122"/>
              </a:rPr>
              <a:t>4</a:t>
            </a:r>
            <a:r>
              <a:rPr lang="zh-CN" altLang="en-US" sz="2000">
                <a:latin typeface="华文中宋" pitchFamily="2" charset="-122"/>
              </a:rPr>
              <a:t>位为</a:t>
            </a:r>
            <a:r>
              <a:rPr lang="en-US" altLang="zh-CN" sz="2000">
                <a:latin typeface="华文中宋" pitchFamily="2" charset="-122"/>
              </a:rPr>
              <a:t>0</a:t>
            </a:r>
            <a:r>
              <a:rPr lang="zh-CN" altLang="en-US" sz="2000">
                <a:latin typeface="华文中宋" pitchFamily="2" charset="-122"/>
              </a:rPr>
              <a:t>，这时，</a:t>
            </a:r>
            <a:r>
              <a:rPr lang="en-US" altLang="zh-CN" sz="2000">
                <a:latin typeface="华文中宋" pitchFamily="2" charset="-122"/>
              </a:rPr>
              <a:t>6429</a:t>
            </a:r>
            <a:r>
              <a:rPr lang="zh-CN" altLang="en-US" sz="2000">
                <a:latin typeface="华文中宋" pitchFamily="2" charset="-122"/>
              </a:rPr>
              <a:t>的非压缩</a:t>
            </a:r>
            <a:r>
              <a:rPr lang="en-US" altLang="zh-CN" sz="2000">
                <a:latin typeface="华文中宋" pitchFamily="2" charset="-122"/>
              </a:rPr>
              <a:t>BCD</a:t>
            </a:r>
            <a:r>
              <a:rPr lang="zh-CN" altLang="en-US" sz="2000">
                <a:latin typeface="华文中宋" pitchFamily="2" charset="-122"/>
              </a:rPr>
              <a:t>码为</a:t>
            </a:r>
            <a:r>
              <a:rPr lang="en-US" altLang="zh-CN" sz="2000">
                <a:latin typeface="华文中宋" pitchFamily="2" charset="-122"/>
              </a:rPr>
              <a:t>06040209H</a:t>
            </a:r>
            <a:r>
              <a:rPr lang="zh-CN" altLang="en-US" sz="2000">
                <a:latin typeface="华文中宋" pitchFamily="2" charset="-122"/>
              </a:rPr>
              <a:t>。</a:t>
            </a:r>
          </a:p>
          <a:p>
            <a:pPr algn="just" eaLnBrk="1" hangingPunct="1">
              <a:spcBef>
                <a:spcPct val="0"/>
              </a:spcBef>
              <a:buFont typeface="Wingdings" pitchFamily="2" charset="2"/>
              <a:buNone/>
            </a:pPr>
            <a:r>
              <a:rPr lang="zh-CN" altLang="en-US" sz="2000">
                <a:latin typeface="华文中宋" pitchFamily="2" charset="-122"/>
              </a:rPr>
              <a:t>	数字字符‘</a:t>
            </a:r>
            <a:r>
              <a:rPr lang="en-US" altLang="zh-CN" sz="2000">
                <a:latin typeface="华文中宋" pitchFamily="2" charset="-122"/>
              </a:rPr>
              <a:t>0’</a:t>
            </a:r>
            <a:r>
              <a:rPr lang="zh-CN" altLang="en-US" sz="2000">
                <a:latin typeface="华文中宋" pitchFamily="2" charset="-122"/>
              </a:rPr>
              <a:t>～‘</a:t>
            </a:r>
            <a:r>
              <a:rPr lang="en-US" altLang="zh-CN" sz="2000">
                <a:latin typeface="华文中宋" pitchFamily="2" charset="-122"/>
              </a:rPr>
              <a:t>9’</a:t>
            </a:r>
            <a:r>
              <a:rPr lang="zh-CN" altLang="en-US" sz="2000">
                <a:latin typeface="华文中宋" pitchFamily="2" charset="-122"/>
              </a:rPr>
              <a:t>的</a:t>
            </a:r>
            <a:r>
              <a:rPr lang="en-US" altLang="zh-CN" sz="2000">
                <a:latin typeface="华文中宋" pitchFamily="2" charset="-122"/>
              </a:rPr>
              <a:t>ASCII</a:t>
            </a:r>
            <a:r>
              <a:rPr lang="zh-CN" altLang="en-US" sz="2000">
                <a:latin typeface="华文中宋" pitchFamily="2" charset="-122"/>
              </a:rPr>
              <a:t>码也可以看作是</a:t>
            </a:r>
            <a:r>
              <a:rPr lang="en-US" altLang="zh-CN" sz="2000">
                <a:latin typeface="华文中宋" pitchFamily="2" charset="-122"/>
              </a:rPr>
              <a:t>0</a:t>
            </a:r>
            <a:r>
              <a:rPr lang="zh-CN" altLang="en-US" sz="2000">
                <a:latin typeface="华文中宋" pitchFamily="2" charset="-122"/>
              </a:rPr>
              <a:t>～</a:t>
            </a:r>
            <a:r>
              <a:rPr lang="en-US" altLang="zh-CN" sz="2000">
                <a:latin typeface="华文中宋" pitchFamily="2" charset="-122"/>
              </a:rPr>
              <a:t>9</a:t>
            </a:r>
            <a:r>
              <a:rPr lang="zh-CN" altLang="en-US" sz="2000">
                <a:latin typeface="华文中宋" pitchFamily="2" charset="-122"/>
              </a:rPr>
              <a:t>的非压缩</a:t>
            </a:r>
            <a:r>
              <a:rPr lang="en-US" altLang="zh-CN" sz="2000">
                <a:latin typeface="华文中宋" pitchFamily="2" charset="-122"/>
              </a:rPr>
              <a:t>BCD</a:t>
            </a:r>
            <a:r>
              <a:rPr lang="zh-CN" altLang="en-US" sz="2000">
                <a:latin typeface="华文中宋" pitchFamily="2" charset="-122"/>
              </a:rPr>
              <a:t>码。</a:t>
            </a:r>
          </a:p>
        </p:txBody>
      </p:sp>
      <p:sp>
        <p:nvSpPr>
          <p:cNvPr id="43014" name="Rectangle 4"/>
          <p:cNvSpPr>
            <a:spLocks noChangeArrowheads="1"/>
          </p:cNvSpPr>
          <p:nvPr/>
        </p:nvSpPr>
        <p:spPr bwMode="auto">
          <a:xfrm>
            <a:off x="395288" y="836613"/>
            <a:ext cx="8424862"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9875"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spcBef>
                <a:spcPct val="0"/>
              </a:spcBef>
              <a:buFontTx/>
              <a:buNone/>
            </a:pPr>
            <a:r>
              <a:rPr lang="en-US" altLang="zh-CN" sz="2000">
                <a:latin typeface="华文中宋" pitchFamily="2" charset="-122"/>
              </a:rPr>
              <a:t>    </a:t>
            </a:r>
            <a:r>
              <a:rPr lang="zh-CN" altLang="en-US" sz="2000">
                <a:latin typeface="华文中宋" pitchFamily="2" charset="-122"/>
              </a:rPr>
              <a:t>人们习惯用十进制来表示数据，但计算机是用二进制来表示数据的，这就需要进行数值进制之间的转换。为了实现表现形式上的快速转换，于是采用</a:t>
            </a:r>
            <a:r>
              <a:rPr lang="en-US" altLang="zh-CN" sz="2000">
                <a:latin typeface="华文中宋" pitchFamily="2" charset="-122"/>
              </a:rPr>
              <a:t>4</a:t>
            </a:r>
            <a:r>
              <a:rPr lang="zh-CN" altLang="en-US" sz="2000">
                <a:latin typeface="华文中宋" pitchFamily="2" charset="-122"/>
              </a:rPr>
              <a:t>位二进制编码表示</a:t>
            </a:r>
            <a:r>
              <a:rPr lang="en-US" altLang="zh-CN" sz="2000">
                <a:latin typeface="华文中宋" pitchFamily="2" charset="-122"/>
              </a:rPr>
              <a:t>1</a:t>
            </a:r>
            <a:r>
              <a:rPr lang="zh-CN" altLang="en-US" sz="2000">
                <a:latin typeface="华文中宋" pitchFamily="2" charset="-122"/>
              </a:rPr>
              <a:t>位十进制数，简称为</a:t>
            </a:r>
            <a:r>
              <a:rPr lang="en-US" altLang="zh-CN" sz="2000">
                <a:latin typeface="华文中宋" pitchFamily="2" charset="-122"/>
              </a:rPr>
              <a:t>BCD</a:t>
            </a:r>
            <a:r>
              <a:rPr lang="zh-CN" altLang="en-US" sz="2000">
                <a:latin typeface="华文中宋" pitchFamily="2" charset="-122"/>
              </a:rPr>
              <a:t>码</a:t>
            </a:r>
            <a:r>
              <a:rPr lang="en-US" altLang="zh-CN" sz="2000">
                <a:latin typeface="华文中宋" pitchFamily="2" charset="-122"/>
              </a:rPr>
              <a:t>(Binary Coded Decimal)</a:t>
            </a:r>
            <a:r>
              <a:rPr lang="zh-CN" altLang="en-US" sz="2000">
                <a:latin typeface="华文中宋" pitchFamily="2" charset="-122"/>
              </a:rPr>
              <a:t>。</a:t>
            </a:r>
          </a:p>
        </p:txBody>
      </p:sp>
      <p:sp>
        <p:nvSpPr>
          <p:cNvPr id="43015" name="Text Box 5">
            <a:hlinkClick r:id="rId5" action="ppaction://hlinksldjump"/>
          </p:cNvPr>
          <p:cNvSpPr txBox="1">
            <a:spLocks noChangeArrowheads="1"/>
          </p:cNvSpPr>
          <p:nvPr/>
        </p:nvSpPr>
        <p:spPr bwMode="auto">
          <a:xfrm>
            <a:off x="8220075" y="6461125"/>
            <a:ext cx="923925" cy="3968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spcBef>
                <a:spcPct val="0"/>
              </a:spcBef>
              <a:buFontTx/>
              <a:buNone/>
            </a:pPr>
            <a:r>
              <a:rPr lang="zh-CN" altLang="en-US" sz="2000">
                <a:solidFill>
                  <a:srgbClr val="993366"/>
                </a:solidFill>
                <a:latin typeface="Times New Roman" pitchFamily="18" charset="0"/>
                <a:ea typeface="宋体" pitchFamily="2" charset="-122"/>
              </a:rPr>
              <a:t>返回</a:t>
            </a:r>
            <a:r>
              <a:rPr lang="zh-CN" altLang="en-US" sz="2000">
                <a:solidFill>
                  <a:srgbClr val="993366"/>
                </a:solidFill>
                <a:latin typeface="Times New Roman" pitchFamily="18" charset="0"/>
                <a:ea typeface="宋体" pitchFamily="2" charset="-122"/>
                <a:sym typeface="Wingdings" pitchFamily="2" charset="2"/>
              </a:rPr>
              <a:t></a:t>
            </a:r>
            <a:endParaRPr lang="zh-CN" altLang="zh-CN" sz="2000">
              <a:solidFill>
                <a:srgbClr val="993366"/>
              </a:solidFill>
              <a:latin typeface="Times New Roman" pitchFamily="18" charset="0"/>
              <a:ea typeface="宋体" pitchFamily="2" charset="-122"/>
              <a:sym typeface="Wingdings" pitchFamily="2" charset="2"/>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0">
          <a:gsLst>
            <a:gs pos="2000">
              <a:srgbClr val="FFFFCC"/>
            </a:gs>
            <a:gs pos="100000">
              <a:schemeClr val="bg1"/>
            </a:gs>
          </a:gsLst>
          <a:path path="rect">
            <a:fillToRect r="100000" b="100000"/>
          </a:path>
        </a:gradFill>
        <a:effectLst/>
      </p:bgPr>
    </p:bg>
    <p:spTree>
      <p:nvGrpSpPr>
        <p:cNvPr id="1" name=""/>
        <p:cNvGrpSpPr/>
        <p:nvPr/>
      </p:nvGrpSpPr>
      <p:grpSpPr>
        <a:xfrm>
          <a:off x="0" y="0"/>
          <a:ext cx="0" cy="0"/>
          <a:chOff x="0" y="0"/>
          <a:chExt cx="0" cy="0"/>
        </a:xfrm>
      </p:grpSpPr>
      <p:sp>
        <p:nvSpPr>
          <p:cNvPr id="44034" name="页脚占位符 3"/>
          <p:cNvSpPr>
            <a:spLocks noGrp="1"/>
          </p:cNvSpPr>
          <p:nvPr>
            <p:ph type="ftr" sz="quarter" idx="10"/>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r>
              <a:rPr kumimoji="0" lang="en-US" altLang="zh-CN" sz="1400" smtClean="0">
                <a:solidFill>
                  <a:schemeClr val="tx1"/>
                </a:solidFill>
                <a:latin typeface="Times New Roman" pitchFamily="18" charset="0"/>
                <a:ea typeface="宋体" pitchFamily="2" charset="-122"/>
              </a:rPr>
              <a:t>汇编语言程序设计</a:t>
            </a:r>
          </a:p>
        </p:txBody>
      </p:sp>
      <p:sp>
        <p:nvSpPr>
          <p:cNvPr id="44035" name="灯片编号占位符 4"/>
          <p:cNvSpPr>
            <a:spLocks noGrp="1"/>
          </p:cNvSpPr>
          <p:nvPr>
            <p:ph type="sldNum" sz="quarter" idx="11"/>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r" eaLnBrk="1" hangingPunct="1">
              <a:spcBef>
                <a:spcPct val="0"/>
              </a:spcBef>
              <a:buFontTx/>
              <a:buNone/>
            </a:pPr>
            <a:fld id="{A4DE6E95-5AFA-42CE-89C9-418C70107957}" type="slidenum">
              <a:rPr kumimoji="0" lang="en-US" altLang="zh-CN" sz="1400" smtClean="0">
                <a:solidFill>
                  <a:schemeClr val="tx1"/>
                </a:solidFill>
                <a:latin typeface="Times New Roman" pitchFamily="18" charset="0"/>
                <a:ea typeface="宋体" pitchFamily="2" charset="-122"/>
              </a:rPr>
              <a:pPr algn="r" eaLnBrk="1" hangingPunct="1">
                <a:spcBef>
                  <a:spcPct val="0"/>
                </a:spcBef>
                <a:buFontTx/>
                <a:buNone/>
              </a:pPr>
              <a:t>16</a:t>
            </a:fld>
            <a:endParaRPr kumimoji="0" lang="en-US" altLang="zh-CN" sz="1400" smtClean="0">
              <a:solidFill>
                <a:schemeClr val="tx1"/>
              </a:solidFill>
              <a:latin typeface="Times New Roman" pitchFamily="18" charset="0"/>
              <a:ea typeface="宋体" pitchFamily="2" charset="-122"/>
            </a:endParaRPr>
          </a:p>
        </p:txBody>
      </p:sp>
      <p:sp>
        <p:nvSpPr>
          <p:cNvPr id="44036" name="Rectangle 2"/>
          <p:cNvSpPr>
            <a:spLocks noGrp="1" noChangeArrowheads="1"/>
          </p:cNvSpPr>
          <p:nvPr>
            <p:ph type="title"/>
          </p:nvPr>
        </p:nvSpPr>
        <p:spPr>
          <a:xfrm>
            <a:off x="395288" y="333375"/>
            <a:ext cx="7772400" cy="503238"/>
          </a:xfrm>
        </p:spPr>
        <p:txBody>
          <a:bodyPr/>
          <a:lstStyle/>
          <a:p>
            <a:pPr eaLnBrk="1" hangingPunct="1"/>
            <a:r>
              <a:rPr lang="en-US" altLang="zh-CN" smtClean="0">
                <a:latin typeface="隶书" pitchFamily="49" charset="-122"/>
              </a:rPr>
              <a:t>ASCII</a:t>
            </a:r>
            <a:r>
              <a:rPr lang="zh-CN" altLang="en-US" smtClean="0">
                <a:latin typeface="隶书" pitchFamily="49" charset="-122"/>
              </a:rPr>
              <a:t>码表示的字符</a:t>
            </a:r>
          </a:p>
        </p:txBody>
      </p:sp>
      <p:sp>
        <p:nvSpPr>
          <p:cNvPr id="44037" name="Text Box 3"/>
          <p:cNvSpPr txBox="1">
            <a:spLocks noChangeArrowheads="1"/>
          </p:cNvSpPr>
          <p:nvPr/>
        </p:nvSpPr>
        <p:spPr bwMode="auto">
          <a:xfrm>
            <a:off x="250825" y="1341438"/>
            <a:ext cx="3241675"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just" eaLnBrk="1" hangingPunct="1">
              <a:spcBef>
                <a:spcPct val="0"/>
              </a:spcBef>
              <a:buFont typeface="Wingdings" pitchFamily="2" charset="2"/>
              <a:buChar char="§"/>
            </a:pPr>
            <a:r>
              <a:rPr lang="en-US" altLang="zh-CN" sz="2000">
                <a:solidFill>
                  <a:srgbClr val="0000CC"/>
                </a:solidFill>
                <a:latin typeface="华文中宋" pitchFamily="2" charset="-122"/>
              </a:rPr>
              <a:t> ASCII</a:t>
            </a:r>
            <a:r>
              <a:rPr lang="zh-CN" altLang="en-US" sz="2000">
                <a:solidFill>
                  <a:srgbClr val="0000CC"/>
                </a:solidFill>
                <a:latin typeface="华文中宋" pitchFamily="2" charset="-122"/>
              </a:rPr>
              <a:t>码字符集采用一个字节表示一个字符。</a:t>
            </a:r>
          </a:p>
          <a:p>
            <a:pPr algn="just" eaLnBrk="1" hangingPunct="1">
              <a:spcBef>
                <a:spcPct val="10000"/>
              </a:spcBef>
              <a:buFont typeface="Wingdings" pitchFamily="2" charset="2"/>
              <a:buChar char="§"/>
            </a:pPr>
            <a:r>
              <a:rPr lang="zh-CN" altLang="en-US" sz="2000">
                <a:solidFill>
                  <a:srgbClr val="0000CC"/>
                </a:solidFill>
                <a:latin typeface="华文中宋" pitchFamily="2" charset="-122"/>
              </a:rPr>
              <a:t> 常用字符的</a:t>
            </a:r>
            <a:r>
              <a:rPr lang="en-US" altLang="zh-CN" sz="2000">
                <a:solidFill>
                  <a:srgbClr val="0000CC"/>
                </a:solidFill>
                <a:latin typeface="华文中宋" pitchFamily="2" charset="-122"/>
              </a:rPr>
              <a:t>ASCII</a:t>
            </a:r>
            <a:r>
              <a:rPr lang="zh-CN" altLang="en-US" sz="2000">
                <a:solidFill>
                  <a:srgbClr val="0000CC"/>
                </a:solidFill>
                <a:latin typeface="华文中宋" pitchFamily="2" charset="-122"/>
              </a:rPr>
              <a:t>码。</a:t>
            </a:r>
          </a:p>
          <a:p>
            <a:pPr algn="just" eaLnBrk="1" hangingPunct="1">
              <a:spcBef>
                <a:spcPct val="0"/>
              </a:spcBef>
              <a:buFont typeface="Wingdings" pitchFamily="2" charset="2"/>
              <a:buNone/>
            </a:pPr>
            <a:r>
              <a:rPr lang="zh-CN" altLang="en-US" sz="2000">
                <a:solidFill>
                  <a:srgbClr val="0000CC"/>
                </a:solidFill>
                <a:latin typeface="Times New Roman" pitchFamily="18" charset="0"/>
              </a:rPr>
              <a:t>    数字</a:t>
            </a:r>
            <a:r>
              <a:rPr lang="en-US" altLang="zh-CN" sz="2000">
                <a:solidFill>
                  <a:srgbClr val="0000CC"/>
                </a:solidFill>
                <a:latin typeface="Times New Roman" pitchFamily="18" charset="0"/>
              </a:rPr>
              <a:t>'0'</a:t>
            </a:r>
            <a:r>
              <a:rPr lang="zh-CN" altLang="en-US" sz="2000">
                <a:solidFill>
                  <a:srgbClr val="0000CC"/>
                </a:solidFill>
                <a:latin typeface="Times New Roman" pitchFamily="18" charset="0"/>
              </a:rPr>
              <a:t>～</a:t>
            </a:r>
            <a:r>
              <a:rPr lang="en-US" altLang="zh-CN" sz="2000">
                <a:solidFill>
                  <a:srgbClr val="0000CC"/>
                </a:solidFill>
                <a:latin typeface="Times New Roman" pitchFamily="18" charset="0"/>
              </a:rPr>
              <a:t>'9'</a:t>
            </a:r>
            <a:r>
              <a:rPr lang="zh-CN" altLang="en-US" sz="2000">
                <a:solidFill>
                  <a:srgbClr val="0000CC"/>
                </a:solidFill>
                <a:latin typeface="Times New Roman" pitchFamily="18" charset="0"/>
              </a:rPr>
              <a:t>：</a:t>
            </a:r>
            <a:r>
              <a:rPr lang="en-US" altLang="zh-CN" sz="2000">
                <a:solidFill>
                  <a:srgbClr val="0000CC"/>
                </a:solidFill>
                <a:latin typeface="Times New Roman" pitchFamily="18" charset="0"/>
              </a:rPr>
              <a:t>30H</a:t>
            </a:r>
            <a:r>
              <a:rPr lang="zh-CN" altLang="en-US" sz="2000">
                <a:solidFill>
                  <a:srgbClr val="0000CC"/>
                </a:solidFill>
                <a:latin typeface="Times New Roman" pitchFamily="18" charset="0"/>
              </a:rPr>
              <a:t>～</a:t>
            </a:r>
            <a:r>
              <a:rPr lang="en-US" altLang="zh-CN" sz="2000">
                <a:solidFill>
                  <a:srgbClr val="0000CC"/>
                </a:solidFill>
                <a:latin typeface="Times New Roman" pitchFamily="18" charset="0"/>
              </a:rPr>
              <a:t>39H</a:t>
            </a:r>
          </a:p>
          <a:p>
            <a:pPr algn="just" eaLnBrk="1" hangingPunct="1">
              <a:spcBef>
                <a:spcPct val="0"/>
              </a:spcBef>
              <a:buFont typeface="Wingdings" pitchFamily="2" charset="2"/>
              <a:buNone/>
            </a:pPr>
            <a:r>
              <a:rPr lang="en-US" altLang="zh-CN" sz="2000">
                <a:solidFill>
                  <a:srgbClr val="0000CC"/>
                </a:solidFill>
                <a:latin typeface="Times New Roman" pitchFamily="18" charset="0"/>
              </a:rPr>
              <a:t>    </a:t>
            </a:r>
            <a:r>
              <a:rPr lang="zh-CN" altLang="en-US" sz="2000">
                <a:solidFill>
                  <a:srgbClr val="0000CC"/>
                </a:solidFill>
                <a:latin typeface="Times New Roman" pitchFamily="18" charset="0"/>
              </a:rPr>
              <a:t>字母</a:t>
            </a:r>
            <a:r>
              <a:rPr lang="en-US" altLang="zh-CN" sz="2000">
                <a:solidFill>
                  <a:srgbClr val="0000CC"/>
                </a:solidFill>
                <a:latin typeface="Times New Roman" pitchFamily="18" charset="0"/>
              </a:rPr>
              <a:t>'A'</a:t>
            </a:r>
            <a:r>
              <a:rPr lang="zh-CN" altLang="en-US" sz="2000">
                <a:solidFill>
                  <a:srgbClr val="0000CC"/>
                </a:solidFill>
                <a:latin typeface="Times New Roman" pitchFamily="18" charset="0"/>
              </a:rPr>
              <a:t>～</a:t>
            </a:r>
            <a:r>
              <a:rPr lang="en-US" altLang="zh-CN" sz="2000">
                <a:solidFill>
                  <a:srgbClr val="0000CC"/>
                </a:solidFill>
                <a:latin typeface="Times New Roman" pitchFamily="18" charset="0"/>
              </a:rPr>
              <a:t>'Z'</a:t>
            </a:r>
            <a:r>
              <a:rPr lang="zh-CN" altLang="en-US" sz="2000">
                <a:solidFill>
                  <a:srgbClr val="0000CC"/>
                </a:solidFill>
                <a:latin typeface="Times New Roman" pitchFamily="18" charset="0"/>
              </a:rPr>
              <a:t>：</a:t>
            </a:r>
            <a:r>
              <a:rPr lang="en-US" altLang="zh-CN" sz="2000">
                <a:solidFill>
                  <a:srgbClr val="0000CC"/>
                </a:solidFill>
                <a:latin typeface="Times New Roman" pitchFamily="18" charset="0"/>
              </a:rPr>
              <a:t>41H</a:t>
            </a:r>
            <a:r>
              <a:rPr lang="zh-CN" altLang="en-US" sz="2000">
                <a:solidFill>
                  <a:srgbClr val="0000CC"/>
                </a:solidFill>
                <a:latin typeface="Times New Roman" pitchFamily="18" charset="0"/>
              </a:rPr>
              <a:t>～</a:t>
            </a:r>
            <a:r>
              <a:rPr lang="en-US" altLang="zh-CN" sz="2000">
                <a:solidFill>
                  <a:srgbClr val="0000CC"/>
                </a:solidFill>
                <a:latin typeface="Times New Roman" pitchFamily="18" charset="0"/>
              </a:rPr>
              <a:t>5AH</a:t>
            </a:r>
          </a:p>
          <a:p>
            <a:pPr algn="just" eaLnBrk="1" hangingPunct="1">
              <a:spcBef>
                <a:spcPct val="0"/>
              </a:spcBef>
              <a:buFont typeface="Wingdings" pitchFamily="2" charset="2"/>
              <a:buNone/>
            </a:pPr>
            <a:r>
              <a:rPr lang="en-US" altLang="zh-CN" sz="2000">
                <a:solidFill>
                  <a:srgbClr val="0000CC"/>
                </a:solidFill>
                <a:latin typeface="Times New Roman" pitchFamily="18" charset="0"/>
              </a:rPr>
              <a:t>    </a:t>
            </a:r>
            <a:r>
              <a:rPr lang="zh-CN" altLang="en-US" sz="2000">
                <a:solidFill>
                  <a:srgbClr val="0000CC"/>
                </a:solidFill>
                <a:latin typeface="Times New Roman" pitchFamily="18" charset="0"/>
              </a:rPr>
              <a:t>字母</a:t>
            </a:r>
            <a:r>
              <a:rPr lang="en-US" altLang="zh-CN" sz="2000">
                <a:solidFill>
                  <a:srgbClr val="0000CC"/>
                </a:solidFill>
                <a:latin typeface="Times New Roman" pitchFamily="18" charset="0"/>
              </a:rPr>
              <a:t>'a'</a:t>
            </a:r>
            <a:r>
              <a:rPr lang="zh-CN" altLang="en-US" sz="2000">
                <a:solidFill>
                  <a:srgbClr val="0000CC"/>
                </a:solidFill>
                <a:latin typeface="Times New Roman" pitchFamily="18" charset="0"/>
              </a:rPr>
              <a:t>～</a:t>
            </a:r>
            <a:r>
              <a:rPr lang="en-US" altLang="zh-CN" sz="2000">
                <a:solidFill>
                  <a:srgbClr val="0000CC"/>
                </a:solidFill>
                <a:latin typeface="Times New Roman" pitchFamily="18" charset="0"/>
              </a:rPr>
              <a:t>'z'</a:t>
            </a:r>
            <a:r>
              <a:rPr lang="zh-CN" altLang="en-US" sz="2000">
                <a:solidFill>
                  <a:srgbClr val="0000CC"/>
                </a:solidFill>
                <a:latin typeface="Times New Roman" pitchFamily="18" charset="0"/>
              </a:rPr>
              <a:t>：</a:t>
            </a:r>
            <a:r>
              <a:rPr lang="en-US" altLang="zh-CN" sz="2000">
                <a:solidFill>
                  <a:srgbClr val="0000CC"/>
                </a:solidFill>
                <a:latin typeface="Times New Roman" pitchFamily="18" charset="0"/>
              </a:rPr>
              <a:t>61H</a:t>
            </a:r>
            <a:r>
              <a:rPr lang="zh-CN" altLang="en-US" sz="2000">
                <a:solidFill>
                  <a:srgbClr val="0000CC"/>
                </a:solidFill>
                <a:latin typeface="Times New Roman" pitchFamily="18" charset="0"/>
              </a:rPr>
              <a:t>～</a:t>
            </a:r>
            <a:r>
              <a:rPr lang="en-US" altLang="zh-CN" sz="2000">
                <a:solidFill>
                  <a:srgbClr val="0000CC"/>
                </a:solidFill>
                <a:latin typeface="Times New Roman" pitchFamily="18" charset="0"/>
              </a:rPr>
              <a:t>7AH</a:t>
            </a:r>
          </a:p>
          <a:p>
            <a:pPr algn="just" eaLnBrk="1" hangingPunct="1">
              <a:spcBef>
                <a:spcPct val="0"/>
              </a:spcBef>
              <a:buFont typeface="Wingdings" pitchFamily="2" charset="2"/>
              <a:buNone/>
            </a:pPr>
            <a:r>
              <a:rPr lang="en-US" altLang="zh-CN" sz="2000">
                <a:solidFill>
                  <a:srgbClr val="0000CC"/>
                </a:solidFill>
                <a:latin typeface="Times New Roman" pitchFamily="18" charset="0"/>
              </a:rPr>
              <a:t>    </a:t>
            </a:r>
            <a:r>
              <a:rPr lang="zh-CN" altLang="en-US" sz="2000">
                <a:solidFill>
                  <a:srgbClr val="0000CC"/>
                </a:solidFill>
                <a:latin typeface="Times New Roman" pitchFamily="18" charset="0"/>
              </a:rPr>
              <a:t>空格：</a:t>
            </a:r>
            <a:r>
              <a:rPr lang="en-US" altLang="zh-CN" sz="2000">
                <a:solidFill>
                  <a:srgbClr val="0000CC"/>
                </a:solidFill>
                <a:latin typeface="Times New Roman" pitchFamily="18" charset="0"/>
              </a:rPr>
              <a:t>20H </a:t>
            </a:r>
          </a:p>
          <a:p>
            <a:pPr algn="just" eaLnBrk="1" hangingPunct="1">
              <a:spcBef>
                <a:spcPct val="0"/>
              </a:spcBef>
              <a:buFont typeface="Wingdings" pitchFamily="2" charset="2"/>
              <a:buNone/>
            </a:pPr>
            <a:r>
              <a:rPr lang="en-US" altLang="zh-CN" sz="2000">
                <a:solidFill>
                  <a:srgbClr val="0000CC"/>
                </a:solidFill>
                <a:latin typeface="Times New Roman" pitchFamily="18" charset="0"/>
              </a:rPr>
              <a:t>    </a:t>
            </a:r>
            <a:r>
              <a:rPr lang="zh-CN" altLang="en-US" sz="2000">
                <a:solidFill>
                  <a:srgbClr val="0000CC"/>
                </a:solidFill>
                <a:latin typeface="Times New Roman" pitchFamily="18" charset="0"/>
              </a:rPr>
              <a:t>回车</a:t>
            </a:r>
            <a:r>
              <a:rPr lang="en-US" altLang="zh-CN" sz="2000">
                <a:solidFill>
                  <a:srgbClr val="0000CC"/>
                </a:solidFill>
                <a:latin typeface="Times New Roman" pitchFamily="18" charset="0"/>
              </a:rPr>
              <a:t>CR</a:t>
            </a:r>
            <a:r>
              <a:rPr lang="zh-CN" altLang="en-US" sz="2000">
                <a:solidFill>
                  <a:srgbClr val="0000CC"/>
                </a:solidFill>
                <a:latin typeface="Times New Roman" pitchFamily="18" charset="0"/>
              </a:rPr>
              <a:t>：</a:t>
            </a:r>
            <a:r>
              <a:rPr lang="en-US" altLang="zh-CN" sz="2000">
                <a:solidFill>
                  <a:srgbClr val="0000CC"/>
                </a:solidFill>
                <a:latin typeface="Times New Roman" pitchFamily="18" charset="0"/>
              </a:rPr>
              <a:t>0DH</a:t>
            </a:r>
          </a:p>
          <a:p>
            <a:pPr algn="just" eaLnBrk="1" hangingPunct="1">
              <a:spcBef>
                <a:spcPct val="0"/>
              </a:spcBef>
              <a:buFont typeface="Wingdings" pitchFamily="2" charset="2"/>
              <a:buNone/>
            </a:pPr>
            <a:r>
              <a:rPr lang="en-US" altLang="zh-CN" sz="2000">
                <a:solidFill>
                  <a:srgbClr val="0000CC"/>
                </a:solidFill>
                <a:latin typeface="Times New Roman" pitchFamily="18" charset="0"/>
              </a:rPr>
              <a:t>    </a:t>
            </a:r>
            <a:r>
              <a:rPr lang="zh-CN" altLang="en-US" sz="2000">
                <a:solidFill>
                  <a:srgbClr val="0000CC"/>
                </a:solidFill>
                <a:latin typeface="Times New Roman" pitchFamily="18" charset="0"/>
              </a:rPr>
              <a:t>换行</a:t>
            </a:r>
            <a:r>
              <a:rPr lang="en-US" altLang="zh-CN" sz="2000">
                <a:solidFill>
                  <a:srgbClr val="0000CC"/>
                </a:solidFill>
                <a:latin typeface="Times New Roman" pitchFamily="18" charset="0"/>
              </a:rPr>
              <a:t>LF</a:t>
            </a:r>
            <a:r>
              <a:rPr lang="zh-CN" altLang="en-US" sz="2000">
                <a:solidFill>
                  <a:srgbClr val="0000CC"/>
                </a:solidFill>
                <a:latin typeface="Times New Roman" pitchFamily="18" charset="0"/>
              </a:rPr>
              <a:t>：</a:t>
            </a:r>
            <a:r>
              <a:rPr lang="en-US" altLang="zh-CN" sz="2000">
                <a:solidFill>
                  <a:srgbClr val="0000CC"/>
                </a:solidFill>
                <a:latin typeface="Times New Roman" pitchFamily="18" charset="0"/>
              </a:rPr>
              <a:t>0AH</a:t>
            </a:r>
          </a:p>
          <a:p>
            <a:pPr algn="just" eaLnBrk="1" hangingPunct="1">
              <a:spcBef>
                <a:spcPct val="0"/>
              </a:spcBef>
              <a:buFont typeface="Wingdings" pitchFamily="2" charset="2"/>
              <a:buNone/>
            </a:pPr>
            <a:r>
              <a:rPr lang="en-US" altLang="zh-CN" sz="2000">
                <a:solidFill>
                  <a:srgbClr val="0000CC"/>
                </a:solidFill>
                <a:latin typeface="Times New Roman" pitchFamily="18" charset="0"/>
              </a:rPr>
              <a:t>    </a:t>
            </a:r>
            <a:r>
              <a:rPr lang="zh-CN" altLang="en-US" sz="2000">
                <a:solidFill>
                  <a:srgbClr val="0000CC"/>
                </a:solidFill>
                <a:latin typeface="Times New Roman" pitchFamily="18" charset="0"/>
              </a:rPr>
              <a:t>空字符：</a:t>
            </a:r>
            <a:r>
              <a:rPr lang="en-US" altLang="zh-CN" sz="2000">
                <a:solidFill>
                  <a:srgbClr val="0000CC"/>
                </a:solidFill>
                <a:latin typeface="Times New Roman" pitchFamily="18" charset="0"/>
              </a:rPr>
              <a:t>0</a:t>
            </a:r>
          </a:p>
          <a:p>
            <a:pPr algn="just" eaLnBrk="1" hangingPunct="1">
              <a:spcBef>
                <a:spcPct val="10000"/>
              </a:spcBef>
              <a:buFont typeface="Wingdings" pitchFamily="2" charset="2"/>
              <a:buChar char="§"/>
            </a:pPr>
            <a:r>
              <a:rPr lang="en-US" altLang="zh-CN" sz="2000">
                <a:solidFill>
                  <a:srgbClr val="0000CC"/>
                </a:solidFill>
                <a:latin typeface="华文中宋" pitchFamily="2" charset="-122"/>
              </a:rPr>
              <a:t> </a:t>
            </a:r>
            <a:r>
              <a:rPr lang="zh-CN" altLang="en-US" sz="2000">
                <a:solidFill>
                  <a:srgbClr val="0000CC"/>
                </a:solidFill>
                <a:latin typeface="华文中宋" pitchFamily="2" charset="-122"/>
              </a:rPr>
              <a:t>注意回车与换行的差别：</a:t>
            </a:r>
          </a:p>
          <a:p>
            <a:pPr algn="just" eaLnBrk="1" hangingPunct="1">
              <a:spcBef>
                <a:spcPct val="0"/>
              </a:spcBef>
              <a:buFont typeface="Wingdings" pitchFamily="2" charset="2"/>
              <a:buNone/>
            </a:pPr>
            <a:r>
              <a:rPr lang="zh-CN" altLang="en-US" sz="2000">
                <a:solidFill>
                  <a:srgbClr val="0000CC"/>
                </a:solidFill>
                <a:latin typeface="华文中宋" pitchFamily="2" charset="-122"/>
              </a:rPr>
              <a:t>    </a:t>
            </a:r>
            <a:r>
              <a:rPr lang="en-US" altLang="zh-CN" sz="2000">
                <a:solidFill>
                  <a:srgbClr val="0000CC"/>
                </a:solidFill>
                <a:latin typeface="华文中宋" pitchFamily="2" charset="-122"/>
              </a:rPr>
              <a:t>CR</a:t>
            </a:r>
            <a:r>
              <a:rPr lang="zh-CN" altLang="en-US" sz="2000">
                <a:solidFill>
                  <a:srgbClr val="0000CC"/>
                </a:solidFill>
                <a:latin typeface="华文中宋" pitchFamily="2" charset="-122"/>
              </a:rPr>
              <a:t>用来控制光标回到当前行的最左端；</a:t>
            </a:r>
            <a:r>
              <a:rPr lang="en-US" altLang="zh-CN" sz="2000">
                <a:solidFill>
                  <a:srgbClr val="0000CC"/>
                </a:solidFill>
                <a:latin typeface="华文中宋" pitchFamily="2" charset="-122"/>
              </a:rPr>
              <a:t>LF</a:t>
            </a:r>
            <a:r>
              <a:rPr lang="zh-CN" altLang="en-US" sz="2000">
                <a:solidFill>
                  <a:srgbClr val="0000CC"/>
                </a:solidFill>
                <a:latin typeface="华文中宋" pitchFamily="2" charset="-122"/>
              </a:rPr>
              <a:t>用来移动光标到下一行，而所在列不变。</a:t>
            </a:r>
          </a:p>
        </p:txBody>
      </p:sp>
      <p:graphicFrame>
        <p:nvGraphicFramePr>
          <p:cNvPr id="72981" name="Group 1301"/>
          <p:cNvGraphicFramePr>
            <a:graphicFrameLocks noGrp="1"/>
          </p:cNvGraphicFramePr>
          <p:nvPr>
            <p:ph idx="1"/>
          </p:nvPr>
        </p:nvGraphicFramePr>
        <p:xfrm>
          <a:off x="3635375" y="908050"/>
          <a:ext cx="5327650" cy="5424488"/>
        </p:xfrm>
        <a:graphic>
          <a:graphicData uri="http://schemas.openxmlformats.org/drawingml/2006/table">
            <a:tbl>
              <a:tblPr/>
              <a:tblGrid>
                <a:gridCol w="773113"/>
                <a:gridCol w="695325"/>
                <a:gridCol w="576262"/>
                <a:gridCol w="546100"/>
                <a:gridCol w="549275"/>
                <a:gridCol w="546100"/>
                <a:gridCol w="547688"/>
                <a:gridCol w="547687"/>
                <a:gridCol w="546100"/>
              </a:tblGrid>
              <a:tr h="5365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rgbClr val="0000CC"/>
                          </a:solidFill>
                          <a:effectLst/>
                          <a:latin typeface="华文中宋"/>
                          <a:ea typeface="华文中宋" pitchFamily="2" charset="-122"/>
                          <a:cs typeface="Arial" pitchFamily="34" charset="0"/>
                        </a:rPr>
                        <a:t>  </a:t>
                      </a:r>
                      <a:r>
                        <a:rPr kumimoji="1" lang="en-US" altLang="zh-CN" sz="1400" b="0" i="0" u="none" strike="noStrike" cap="none" normalizeH="0" baseline="0" smtClean="0">
                          <a:ln>
                            <a:noFill/>
                          </a:ln>
                          <a:solidFill>
                            <a:srgbClr val="0000CC"/>
                          </a:solidFill>
                          <a:effectLst/>
                          <a:latin typeface="Arial" pitchFamily="34" charset="0"/>
                          <a:ea typeface="华文中宋" pitchFamily="2" charset="-122"/>
                          <a:cs typeface="Arial" pitchFamily="34" charset="0"/>
                        </a:rPr>
                        <a:t>  </a:t>
                      </a:r>
                      <a:r>
                        <a:rPr kumimoji="1" lang="zh-CN" altLang="en-US" sz="1400" b="0" i="0" u="none" strike="noStrike" cap="none" normalizeH="0" baseline="0" smtClean="0">
                          <a:ln>
                            <a:noFill/>
                          </a:ln>
                          <a:solidFill>
                            <a:srgbClr val="0000CC"/>
                          </a:solidFill>
                          <a:effectLst/>
                          <a:latin typeface="Arial" pitchFamily="34" charset="0"/>
                          <a:ea typeface="华文中宋" pitchFamily="2" charset="-122"/>
                          <a:cs typeface="Arial" pitchFamily="34" charset="0"/>
                        </a:rPr>
                        <a:t>高位</a:t>
                      </a:r>
                      <a:br>
                        <a:rPr kumimoji="1" lang="zh-CN" altLang="en-US" sz="1400" b="0" i="0" u="none" strike="noStrike" cap="none" normalizeH="0" baseline="0" smtClean="0">
                          <a:ln>
                            <a:noFill/>
                          </a:ln>
                          <a:solidFill>
                            <a:srgbClr val="0000CC"/>
                          </a:solidFill>
                          <a:effectLst/>
                          <a:latin typeface="Arial" pitchFamily="34" charset="0"/>
                          <a:ea typeface="华文中宋" pitchFamily="2" charset="-122"/>
                          <a:cs typeface="Arial" pitchFamily="34" charset="0"/>
                        </a:rPr>
                      </a:br>
                      <a:r>
                        <a:rPr kumimoji="1" lang="zh-CN" altLang="en-US" sz="1400" b="0" i="0" u="none" strike="noStrike" cap="none" normalizeH="0" baseline="0" smtClean="0">
                          <a:ln>
                            <a:noFill/>
                          </a:ln>
                          <a:solidFill>
                            <a:srgbClr val="0000CC"/>
                          </a:solidFill>
                          <a:effectLst/>
                          <a:latin typeface="华文中宋"/>
                          <a:ea typeface="华文中宋" pitchFamily="2" charset="-122"/>
                          <a:cs typeface="Arial" pitchFamily="34" charset="0"/>
                        </a:rPr>
                        <a:t> </a:t>
                      </a:r>
                      <a:r>
                        <a:rPr kumimoji="1" lang="zh-CN" altLang="en-US" sz="1400" b="0" i="0" u="none" strike="noStrike" cap="none" normalizeH="0" baseline="0" smtClean="0">
                          <a:ln>
                            <a:noFill/>
                          </a:ln>
                          <a:solidFill>
                            <a:srgbClr val="0000CC"/>
                          </a:solidFill>
                          <a:effectLst/>
                          <a:latin typeface="Arial" pitchFamily="34" charset="0"/>
                          <a:ea typeface="华文中宋" pitchFamily="2" charset="-122"/>
                          <a:cs typeface="Arial" pitchFamily="34" charset="0"/>
                        </a:rPr>
                        <a:t>低位 </a:t>
                      </a:r>
                      <a:endParaRPr kumimoji="1" lang="zh-CN" altLang="en-US" sz="1400" b="0"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000</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001</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010</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011</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100</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101</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110</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111</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FFFF00"/>
                    </a:solidFill>
                  </a:tcPr>
                </a:tc>
              </a:tr>
              <a:tr h="2603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0000</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NUL</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DEL</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SP</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0</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P</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p</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r>
              <a:tr h="2603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0001</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SOH</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DC1</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1</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A</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Q</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a</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q</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2746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0010</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STX</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DC2</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华文中宋"/>
                          <a:ea typeface="华文中宋" pitchFamily="2" charset="-122"/>
                          <a:cs typeface="Arial" pitchFamily="34" charset="0"/>
                        </a:rPr>
                        <a:t>“</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2</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B</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R</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b</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r</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r>
              <a:tr h="2603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0011</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ETX</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DC3</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3</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C</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S</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c</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s</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2555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0100</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EOT</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DC4</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4</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D</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T</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d</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t</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r>
              <a:tr h="2603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0101</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ENQ</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NAK</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5</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E</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U</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e</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u</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2603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0110</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ACK</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SYN</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&amp;</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6</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F</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V</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f</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v</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r>
              <a:tr h="2587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0111</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BEL</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ETB</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华文中宋"/>
                          <a:ea typeface="华文中宋" pitchFamily="2" charset="-122"/>
                          <a:cs typeface="Arial" pitchFamily="34" charset="0"/>
                        </a:rPr>
                        <a:t>‘</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7</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G</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W</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g</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w</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2603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1000</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BS</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CAN</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8</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H</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X</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h</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x</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r>
              <a:tr h="2587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1001</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HT</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EM</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9</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I</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Y</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i</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y</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2603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1010</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LF</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SUB</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J</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Z</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j</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z</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r>
              <a:tr h="2746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1011</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VT</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ESC</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K</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k</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2587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1100</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FF</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FS</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　</a:t>
                      </a:r>
                      <a:endParaRPr kumimoji="1" lang="zh-CN" altLang="en-US"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&lt;</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L</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l</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r>
              <a:tr h="2603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1101</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CR</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GS</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M</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m</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2587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1110</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SO</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RS</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&gt;</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N</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n</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r>
              <a:tr h="3159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1111</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SI</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US</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O</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_</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o</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CC"/>
                          </a:solidFill>
                          <a:effectLst/>
                          <a:latin typeface="Arial" pitchFamily="34" charset="0"/>
                          <a:ea typeface="华文中宋" pitchFamily="2" charset="-122"/>
                          <a:cs typeface="Arial" pitchFamily="34" charset="0"/>
                        </a:rPr>
                        <a:t>Del</a:t>
                      </a:r>
                      <a:endParaRPr kumimoji="1" lang="en-US" altLang="zh-CN" sz="1400" b="1" i="0" u="none" strike="noStrike" cap="none" normalizeH="0" baseline="0" smtClean="0">
                        <a:ln>
                          <a:noFill/>
                        </a:ln>
                        <a:solidFill>
                          <a:srgbClr val="0000CC"/>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44204" name="Line 339"/>
          <p:cNvSpPr>
            <a:spLocks noChangeShapeType="1"/>
          </p:cNvSpPr>
          <p:nvPr/>
        </p:nvSpPr>
        <p:spPr bwMode="auto">
          <a:xfrm>
            <a:off x="3635375" y="908050"/>
            <a:ext cx="792163" cy="50165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205" name="Text Box 1292">
            <a:hlinkClick r:id="rId5" action="ppaction://hlinksldjump"/>
          </p:cNvPr>
          <p:cNvSpPr txBox="1">
            <a:spLocks noChangeArrowheads="1"/>
          </p:cNvSpPr>
          <p:nvPr/>
        </p:nvSpPr>
        <p:spPr bwMode="auto">
          <a:xfrm>
            <a:off x="8220075" y="6461125"/>
            <a:ext cx="923925" cy="3968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spcBef>
                <a:spcPct val="0"/>
              </a:spcBef>
              <a:buFontTx/>
              <a:buNone/>
            </a:pPr>
            <a:r>
              <a:rPr lang="zh-CN" altLang="en-US" sz="2000">
                <a:solidFill>
                  <a:srgbClr val="993366"/>
                </a:solidFill>
                <a:latin typeface="Times New Roman" pitchFamily="18" charset="0"/>
                <a:ea typeface="宋体" pitchFamily="2" charset="-122"/>
              </a:rPr>
              <a:t>返回</a:t>
            </a:r>
            <a:r>
              <a:rPr lang="zh-CN" altLang="en-US" sz="2000">
                <a:solidFill>
                  <a:srgbClr val="993366"/>
                </a:solidFill>
                <a:latin typeface="Times New Roman" pitchFamily="18" charset="0"/>
                <a:ea typeface="宋体" pitchFamily="2" charset="-122"/>
                <a:sym typeface="Wingdings" pitchFamily="2" charset="2"/>
              </a:rPr>
              <a:t></a:t>
            </a:r>
            <a:endParaRPr lang="zh-CN" altLang="zh-CN" sz="2000">
              <a:solidFill>
                <a:srgbClr val="993366"/>
              </a:solidFill>
              <a:latin typeface="Times New Roman" pitchFamily="18" charset="0"/>
              <a:ea typeface="宋体" pitchFamily="2" charset="-122"/>
              <a:sym typeface="Wingdings" pitchFamily="2" charset="2"/>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0">
          <a:gsLst>
            <a:gs pos="2000">
              <a:srgbClr val="FFFFCC"/>
            </a:gs>
            <a:gs pos="100000">
              <a:schemeClr val="bg1"/>
            </a:gs>
          </a:gsLst>
          <a:path path="rect">
            <a:fillToRect r="100000" b="100000"/>
          </a:path>
        </a:gradFill>
        <a:effectLst/>
      </p:bgPr>
    </p:bg>
    <p:spTree>
      <p:nvGrpSpPr>
        <p:cNvPr id="1" name=""/>
        <p:cNvGrpSpPr/>
        <p:nvPr/>
      </p:nvGrpSpPr>
      <p:grpSpPr>
        <a:xfrm>
          <a:off x="0" y="0"/>
          <a:ext cx="0" cy="0"/>
          <a:chOff x="0" y="0"/>
          <a:chExt cx="0" cy="0"/>
        </a:xfrm>
      </p:grpSpPr>
      <p:sp>
        <p:nvSpPr>
          <p:cNvPr id="45058" name="页脚占位符 3"/>
          <p:cNvSpPr>
            <a:spLocks noGrp="1"/>
          </p:cNvSpPr>
          <p:nvPr>
            <p:ph type="ftr" sz="quarter" idx="4294967295"/>
          </p:nvPr>
        </p:nvSpPr>
        <p:spPr>
          <a:xfrm>
            <a:off x="3132138" y="6400800"/>
            <a:ext cx="2895600" cy="457200"/>
          </a:xfrm>
          <a:prstGeom prst="rect">
            <a:avLst/>
          </a:prstGeom>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r>
              <a:rPr kumimoji="0" lang="en-US" altLang="zh-CN" sz="1400" smtClean="0">
                <a:solidFill>
                  <a:schemeClr val="tx1"/>
                </a:solidFill>
                <a:latin typeface="Times New Roman" pitchFamily="18" charset="0"/>
                <a:ea typeface="宋体" pitchFamily="2" charset="-122"/>
              </a:rPr>
              <a:t>汇编语言程序设计</a:t>
            </a:r>
          </a:p>
        </p:txBody>
      </p:sp>
      <p:sp>
        <p:nvSpPr>
          <p:cNvPr id="45059" name="灯片编号占位符 4"/>
          <p:cNvSpPr>
            <a:spLocks noGrp="1"/>
          </p:cNvSpPr>
          <p:nvPr>
            <p:ph type="sldNum" sz="quarter" idx="11"/>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r" eaLnBrk="1" hangingPunct="1">
              <a:spcBef>
                <a:spcPct val="0"/>
              </a:spcBef>
              <a:buFontTx/>
              <a:buNone/>
            </a:pPr>
            <a:fld id="{CBD76B97-3ADF-4F7D-A43A-E09AA42321A4}" type="slidenum">
              <a:rPr kumimoji="0" lang="en-US" altLang="zh-CN" sz="1400" smtClean="0">
                <a:solidFill>
                  <a:schemeClr val="tx1"/>
                </a:solidFill>
                <a:latin typeface="Times New Roman" pitchFamily="18" charset="0"/>
                <a:ea typeface="宋体" pitchFamily="2" charset="-122"/>
              </a:rPr>
              <a:pPr algn="r" eaLnBrk="1" hangingPunct="1">
                <a:spcBef>
                  <a:spcPct val="0"/>
                </a:spcBef>
                <a:buFontTx/>
                <a:buNone/>
              </a:pPr>
              <a:t>17</a:t>
            </a:fld>
            <a:endParaRPr kumimoji="0" lang="en-US" altLang="zh-CN" sz="1400" smtClean="0">
              <a:solidFill>
                <a:schemeClr val="tx1"/>
              </a:solidFill>
              <a:latin typeface="Times New Roman" pitchFamily="18" charset="0"/>
              <a:ea typeface="宋体" pitchFamily="2" charset="-122"/>
            </a:endParaRPr>
          </a:p>
        </p:txBody>
      </p:sp>
      <p:sp>
        <p:nvSpPr>
          <p:cNvPr id="45060" name="Rectangle 2"/>
          <p:cNvSpPr>
            <a:spLocks noGrp="1" noChangeArrowheads="1"/>
          </p:cNvSpPr>
          <p:nvPr>
            <p:ph type="title"/>
          </p:nvPr>
        </p:nvSpPr>
        <p:spPr>
          <a:xfrm>
            <a:off x="684213" y="333375"/>
            <a:ext cx="7772400" cy="503238"/>
          </a:xfrm>
        </p:spPr>
        <p:txBody>
          <a:bodyPr/>
          <a:lstStyle/>
          <a:p>
            <a:pPr eaLnBrk="1" hangingPunct="1"/>
            <a:r>
              <a:rPr lang="zh-CN" altLang="en-US" smtClean="0">
                <a:latin typeface="隶书" pitchFamily="49" charset="-122"/>
              </a:rPr>
              <a:t>汉字信息交换码（国标码） </a:t>
            </a:r>
          </a:p>
        </p:txBody>
      </p:sp>
      <p:sp>
        <p:nvSpPr>
          <p:cNvPr id="45061" name="Rectangle 4"/>
          <p:cNvSpPr>
            <a:spLocks noChangeArrowheads="1"/>
          </p:cNvSpPr>
          <p:nvPr/>
        </p:nvSpPr>
        <p:spPr bwMode="auto">
          <a:xfrm>
            <a:off x="323850" y="868363"/>
            <a:ext cx="8640763" cy="578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266700" indent="-266700"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spcBef>
                <a:spcPct val="0"/>
              </a:spcBef>
              <a:buFontTx/>
              <a:buNone/>
            </a:pPr>
            <a:r>
              <a:rPr lang="en-US" altLang="zh-CN" sz="2000" dirty="0">
                <a:latin typeface="华文中宋" pitchFamily="2" charset="-122"/>
              </a:rPr>
              <a:t>         </a:t>
            </a:r>
            <a:r>
              <a:rPr lang="zh-CN" altLang="en-US" sz="2000" dirty="0">
                <a:latin typeface="华文中宋" pitchFamily="2" charset="-122"/>
              </a:rPr>
              <a:t>汉字信息交换码是用于汉字信息处理系统之间或汉字信息处理系统与通信系统之间进行信息交换的汉字代码，简称交换码，也叫国标码。我国</a:t>
            </a:r>
            <a:r>
              <a:rPr lang="en-US" altLang="zh-CN" sz="2000" dirty="0">
                <a:latin typeface="华文中宋" pitchFamily="2" charset="-122"/>
              </a:rPr>
              <a:t>1980</a:t>
            </a:r>
            <a:r>
              <a:rPr lang="zh-CN" altLang="en-US" sz="2000" dirty="0">
                <a:latin typeface="华文中宋" pitchFamily="2" charset="-122"/>
              </a:rPr>
              <a:t>年颁布了国家标准</a:t>
            </a:r>
            <a:r>
              <a:rPr lang="en-US" altLang="zh-CN" sz="2000" dirty="0">
                <a:latin typeface="华文中宋" pitchFamily="2" charset="-122"/>
              </a:rPr>
              <a:t>——</a:t>
            </a:r>
            <a:r>
              <a:rPr lang="zh-CN" altLang="en-US" sz="2000" dirty="0">
                <a:latin typeface="华文中宋" pitchFamily="2" charset="-122"/>
              </a:rPr>
              <a:t>信息交换用汉字编码字符集（基本集），代号为“</a:t>
            </a:r>
            <a:r>
              <a:rPr lang="en-US" altLang="zh-CN" sz="2000" dirty="0">
                <a:latin typeface="华文中宋" pitchFamily="2" charset="-122"/>
              </a:rPr>
              <a:t>GB2312</a:t>
            </a:r>
            <a:r>
              <a:rPr lang="zh-CN" altLang="en-US" sz="2000" dirty="0">
                <a:latin typeface="华文中宋" pitchFamily="2" charset="-122"/>
              </a:rPr>
              <a:t>～</a:t>
            </a:r>
            <a:r>
              <a:rPr lang="en-US" altLang="zh-CN" sz="2000" dirty="0">
                <a:latin typeface="华文中宋" pitchFamily="2" charset="-122"/>
              </a:rPr>
              <a:t>80”</a:t>
            </a:r>
            <a:r>
              <a:rPr lang="zh-CN" altLang="en-US" sz="2000" dirty="0">
                <a:latin typeface="华文中宋" pitchFamily="2" charset="-122"/>
              </a:rPr>
              <a:t>，即国标码。</a:t>
            </a:r>
          </a:p>
          <a:p>
            <a:pPr eaLnBrk="1" hangingPunct="1">
              <a:lnSpc>
                <a:spcPct val="90000"/>
              </a:lnSpc>
              <a:spcBef>
                <a:spcPct val="10000"/>
              </a:spcBef>
              <a:buFont typeface="Wingdings" pitchFamily="2" charset="2"/>
              <a:buChar char="Ø"/>
            </a:pPr>
            <a:r>
              <a:rPr lang="zh-CN" altLang="en-US" sz="2000" dirty="0">
                <a:solidFill>
                  <a:srgbClr val="0000CC"/>
                </a:solidFill>
                <a:latin typeface="华文中宋" pitchFamily="2" charset="-122"/>
              </a:rPr>
              <a:t>国标码规定了进行一般汉字信息处理时所用的</a:t>
            </a:r>
            <a:r>
              <a:rPr lang="en-US" altLang="zh-CN" sz="2000" dirty="0">
                <a:solidFill>
                  <a:srgbClr val="0000CC"/>
                </a:solidFill>
                <a:latin typeface="华文中宋" pitchFamily="2" charset="-122"/>
              </a:rPr>
              <a:t>7445</a:t>
            </a:r>
            <a:r>
              <a:rPr lang="zh-CN" altLang="en-US" sz="2000" dirty="0">
                <a:solidFill>
                  <a:srgbClr val="0000CC"/>
                </a:solidFill>
                <a:latin typeface="华文中宋" pitchFamily="2" charset="-122"/>
              </a:rPr>
              <a:t>个字符编码。</a:t>
            </a:r>
          </a:p>
          <a:p>
            <a:pPr eaLnBrk="1" hangingPunct="1">
              <a:lnSpc>
                <a:spcPct val="90000"/>
              </a:lnSpc>
              <a:spcBef>
                <a:spcPct val="10000"/>
              </a:spcBef>
              <a:buFont typeface="Wingdings" pitchFamily="2" charset="2"/>
              <a:buNone/>
            </a:pPr>
            <a:r>
              <a:rPr lang="zh-CN" altLang="en-US" sz="2000" dirty="0">
                <a:solidFill>
                  <a:srgbClr val="0000CC"/>
                </a:solidFill>
                <a:latin typeface="华文中宋" pitchFamily="2" charset="-122"/>
              </a:rPr>
              <a:t>     汉字代码中又有一级常用字</a:t>
            </a:r>
            <a:r>
              <a:rPr lang="en-US" altLang="zh-CN" sz="2000" dirty="0">
                <a:solidFill>
                  <a:srgbClr val="0000CC"/>
                </a:solidFill>
                <a:latin typeface="华文中宋" pitchFamily="2" charset="-122"/>
              </a:rPr>
              <a:t>3755</a:t>
            </a:r>
            <a:r>
              <a:rPr lang="zh-CN" altLang="en-US" sz="2000" dirty="0">
                <a:solidFill>
                  <a:srgbClr val="0000CC"/>
                </a:solidFill>
                <a:latin typeface="华文中宋" pitchFamily="2" charset="-122"/>
              </a:rPr>
              <a:t>个，二级次常用字</a:t>
            </a:r>
            <a:r>
              <a:rPr lang="en-US" altLang="zh-CN" sz="2000" dirty="0">
                <a:solidFill>
                  <a:srgbClr val="0000CC"/>
                </a:solidFill>
                <a:latin typeface="华文中宋" pitchFamily="2" charset="-122"/>
              </a:rPr>
              <a:t>3008</a:t>
            </a:r>
            <a:r>
              <a:rPr lang="zh-CN" altLang="en-US" sz="2000" dirty="0">
                <a:solidFill>
                  <a:srgbClr val="0000CC"/>
                </a:solidFill>
                <a:latin typeface="华文中宋" pitchFamily="2" charset="-122"/>
              </a:rPr>
              <a:t>个。</a:t>
            </a:r>
          </a:p>
          <a:p>
            <a:pPr eaLnBrk="1" hangingPunct="1">
              <a:lnSpc>
                <a:spcPct val="90000"/>
              </a:lnSpc>
              <a:spcBef>
                <a:spcPct val="10000"/>
              </a:spcBef>
              <a:buFont typeface="Wingdings" pitchFamily="2" charset="2"/>
              <a:buChar char="Ø"/>
            </a:pPr>
            <a:r>
              <a:rPr lang="zh-CN" altLang="en-US" sz="2000" dirty="0">
                <a:solidFill>
                  <a:srgbClr val="0000CC"/>
                </a:solidFill>
                <a:latin typeface="华文中宋" pitchFamily="2" charset="-122"/>
              </a:rPr>
              <a:t>两个字节存储一个国标码</a:t>
            </a:r>
          </a:p>
          <a:p>
            <a:pPr eaLnBrk="1" hangingPunct="1">
              <a:lnSpc>
                <a:spcPct val="90000"/>
              </a:lnSpc>
              <a:spcBef>
                <a:spcPct val="10000"/>
              </a:spcBef>
              <a:buFont typeface="Wingdings" pitchFamily="2" charset="2"/>
              <a:buNone/>
            </a:pPr>
            <a:r>
              <a:rPr lang="zh-CN" altLang="en-US" sz="2000" dirty="0">
                <a:solidFill>
                  <a:schemeClr val="tx1"/>
                </a:solidFill>
                <a:latin typeface="华文中宋" pitchFamily="2" charset="-122"/>
              </a:rPr>
              <a:t>	  </a:t>
            </a:r>
            <a:r>
              <a:rPr lang="zh-CN" altLang="en-US" sz="2000" dirty="0">
                <a:solidFill>
                  <a:srgbClr val="0000CC"/>
                </a:solidFill>
                <a:latin typeface="华文中宋" pitchFamily="2" charset="-122"/>
              </a:rPr>
              <a:t>为了中英文兼容，国标码中每个字节的编码范围与</a:t>
            </a:r>
            <a:r>
              <a:rPr lang="en-US" altLang="zh-CN" sz="2000" dirty="0">
                <a:solidFill>
                  <a:srgbClr val="0000CC"/>
                </a:solidFill>
                <a:latin typeface="华文中宋" pitchFamily="2" charset="-122"/>
              </a:rPr>
              <a:t>ASCII</a:t>
            </a:r>
            <a:r>
              <a:rPr lang="zh-CN" altLang="en-US" sz="2000" dirty="0">
                <a:solidFill>
                  <a:srgbClr val="0000CC"/>
                </a:solidFill>
                <a:latin typeface="华文中宋" pitchFamily="2" charset="-122"/>
              </a:rPr>
              <a:t>码表中的</a:t>
            </a:r>
            <a:r>
              <a:rPr lang="en-US" altLang="zh-CN" sz="2000" dirty="0">
                <a:solidFill>
                  <a:srgbClr val="0000CC"/>
                </a:solidFill>
                <a:latin typeface="华文中宋" pitchFamily="2" charset="-122"/>
              </a:rPr>
              <a:t>94</a:t>
            </a:r>
            <a:r>
              <a:rPr lang="zh-CN" altLang="en-US" sz="2000" dirty="0">
                <a:solidFill>
                  <a:srgbClr val="0000CC"/>
                </a:solidFill>
                <a:latin typeface="华文中宋" pitchFamily="2" charset="-122"/>
              </a:rPr>
              <a:t>个字符编码相一致，是</a:t>
            </a:r>
            <a:r>
              <a:rPr lang="en-US" altLang="zh-CN" sz="2000" dirty="0">
                <a:solidFill>
                  <a:srgbClr val="0000CC"/>
                </a:solidFill>
                <a:latin typeface="华文中宋" pitchFamily="2" charset="-122"/>
              </a:rPr>
              <a:t>2121H~7E7EH</a:t>
            </a:r>
            <a:r>
              <a:rPr lang="zh-CN" altLang="en-US" sz="2000" dirty="0">
                <a:solidFill>
                  <a:srgbClr val="0000CC"/>
                </a:solidFill>
                <a:latin typeface="华文中宋" pitchFamily="2" charset="-122"/>
              </a:rPr>
              <a:t>（共可表示</a:t>
            </a:r>
            <a:r>
              <a:rPr lang="en-US" altLang="zh-CN" sz="2000" dirty="0">
                <a:solidFill>
                  <a:srgbClr val="0000CC"/>
                </a:solidFill>
                <a:latin typeface="华文中宋" pitchFamily="2" charset="-122"/>
              </a:rPr>
              <a:t>94×94</a:t>
            </a:r>
            <a:r>
              <a:rPr lang="zh-CN" altLang="en-US" sz="2000" dirty="0">
                <a:solidFill>
                  <a:srgbClr val="0000CC"/>
                </a:solidFill>
                <a:latin typeface="华文中宋" pitchFamily="2" charset="-122"/>
              </a:rPr>
              <a:t>个字符）</a:t>
            </a:r>
          </a:p>
          <a:p>
            <a:pPr eaLnBrk="1" hangingPunct="1">
              <a:lnSpc>
                <a:spcPct val="90000"/>
              </a:lnSpc>
              <a:spcBef>
                <a:spcPct val="10000"/>
              </a:spcBef>
              <a:buFont typeface="Wingdings" pitchFamily="2" charset="2"/>
              <a:buChar char="Ø"/>
            </a:pPr>
            <a:r>
              <a:rPr lang="zh-CN" altLang="en-US" sz="2000" dirty="0">
                <a:solidFill>
                  <a:srgbClr val="0000CC"/>
                </a:solidFill>
                <a:latin typeface="华文中宋" pitchFamily="2" charset="-122"/>
              </a:rPr>
              <a:t>国标码与区位码</a:t>
            </a:r>
          </a:p>
          <a:p>
            <a:pPr eaLnBrk="1" hangingPunct="1">
              <a:lnSpc>
                <a:spcPct val="90000"/>
              </a:lnSpc>
              <a:spcBef>
                <a:spcPct val="10000"/>
              </a:spcBef>
              <a:buFont typeface="Wingdings" pitchFamily="2" charset="2"/>
              <a:buNone/>
            </a:pPr>
            <a:r>
              <a:rPr lang="zh-CN" altLang="en-US" sz="2000" dirty="0">
                <a:solidFill>
                  <a:srgbClr val="0000CC"/>
                </a:solidFill>
                <a:latin typeface="华文中宋" pitchFamily="2" charset="-122"/>
              </a:rPr>
              <a:t>	  </a:t>
            </a:r>
            <a:r>
              <a:rPr kumimoji="0" lang="zh-CN" altLang="en-US" sz="2000" dirty="0">
                <a:solidFill>
                  <a:srgbClr val="0000CC"/>
                </a:solidFill>
                <a:latin typeface="华文中宋" pitchFamily="2" charset="-122"/>
              </a:rPr>
              <a:t>国标码在区位码表中的安排是：</a:t>
            </a:r>
            <a:r>
              <a:rPr kumimoji="0" lang="en-US" altLang="zh-CN" sz="2000" dirty="0">
                <a:solidFill>
                  <a:srgbClr val="0000CC"/>
                </a:solidFill>
                <a:latin typeface="华文中宋" pitchFamily="2" charset="-122"/>
              </a:rPr>
              <a:t>1~15</a:t>
            </a:r>
            <a:r>
              <a:rPr kumimoji="0" lang="zh-CN" altLang="en-US" sz="2000" dirty="0">
                <a:solidFill>
                  <a:srgbClr val="0000CC"/>
                </a:solidFill>
                <a:latin typeface="华文中宋" pitchFamily="2" charset="-122"/>
              </a:rPr>
              <a:t>区是非汉字图形符区；</a:t>
            </a:r>
            <a:r>
              <a:rPr kumimoji="0" lang="en-US" altLang="zh-CN" sz="2000" dirty="0">
                <a:solidFill>
                  <a:srgbClr val="0000CC"/>
                </a:solidFill>
                <a:latin typeface="华文中宋" pitchFamily="2" charset="-122"/>
              </a:rPr>
              <a:t>16~54</a:t>
            </a:r>
            <a:r>
              <a:rPr kumimoji="0" lang="zh-CN" altLang="en-US" sz="2000" dirty="0">
                <a:solidFill>
                  <a:srgbClr val="0000CC"/>
                </a:solidFill>
                <a:latin typeface="华文中宋" pitchFamily="2" charset="-122"/>
              </a:rPr>
              <a:t>区是一级常用汉字区；</a:t>
            </a:r>
            <a:r>
              <a:rPr kumimoji="0" lang="en-US" altLang="zh-CN" sz="2000" dirty="0">
                <a:solidFill>
                  <a:srgbClr val="0000CC"/>
                </a:solidFill>
                <a:latin typeface="华文中宋" pitchFamily="2" charset="-122"/>
              </a:rPr>
              <a:t>56~87</a:t>
            </a:r>
            <a:r>
              <a:rPr kumimoji="0" lang="zh-CN" altLang="en-US" sz="2000" dirty="0">
                <a:solidFill>
                  <a:srgbClr val="0000CC"/>
                </a:solidFill>
                <a:latin typeface="华文中宋" pitchFamily="2" charset="-122"/>
              </a:rPr>
              <a:t>区是二级次常用汉字区；</a:t>
            </a:r>
            <a:r>
              <a:rPr kumimoji="0" lang="en-US" altLang="zh-CN" sz="2000" dirty="0">
                <a:solidFill>
                  <a:srgbClr val="0000CC"/>
                </a:solidFill>
                <a:latin typeface="华文中宋" pitchFamily="2" charset="-122"/>
              </a:rPr>
              <a:t>88~94</a:t>
            </a:r>
            <a:r>
              <a:rPr kumimoji="0" lang="zh-CN" altLang="en-US" sz="2000" dirty="0">
                <a:solidFill>
                  <a:srgbClr val="0000CC"/>
                </a:solidFill>
                <a:latin typeface="华文中宋" pitchFamily="2" charset="-122"/>
              </a:rPr>
              <a:t>区是保留区。</a:t>
            </a:r>
          </a:p>
          <a:p>
            <a:pPr eaLnBrk="1" hangingPunct="1">
              <a:lnSpc>
                <a:spcPct val="90000"/>
              </a:lnSpc>
              <a:spcBef>
                <a:spcPct val="10000"/>
              </a:spcBef>
              <a:buFont typeface="Wingdings" pitchFamily="2" charset="2"/>
              <a:buChar char="Ø"/>
            </a:pPr>
            <a:r>
              <a:rPr lang="zh-CN" altLang="en-US" sz="2000" dirty="0">
                <a:solidFill>
                  <a:srgbClr val="0000CC"/>
                </a:solidFill>
                <a:latin typeface="华文中宋" pitchFamily="2" charset="-122"/>
              </a:rPr>
              <a:t>汉字输入码</a:t>
            </a:r>
          </a:p>
          <a:p>
            <a:pPr eaLnBrk="1" hangingPunct="1">
              <a:lnSpc>
                <a:spcPct val="90000"/>
              </a:lnSpc>
              <a:spcBef>
                <a:spcPct val="10000"/>
              </a:spcBef>
              <a:buFont typeface="Wingdings" pitchFamily="2" charset="2"/>
              <a:buNone/>
            </a:pPr>
            <a:r>
              <a:rPr lang="zh-CN" altLang="en-US" sz="2000" dirty="0">
                <a:solidFill>
                  <a:srgbClr val="0000CC"/>
                </a:solidFill>
                <a:latin typeface="华文中宋" pitchFamily="2" charset="-122"/>
              </a:rPr>
              <a:t>	  如全拼输入法、双拼输入法、自然码输入法、五笔形输入法等。</a:t>
            </a:r>
            <a:r>
              <a:rPr lang="zh-CN" altLang="en-US" sz="2000" dirty="0">
                <a:solidFill>
                  <a:schemeClr val="tx1"/>
                </a:solidFill>
                <a:latin typeface="华文中宋" pitchFamily="2" charset="-122"/>
              </a:rPr>
              <a:t> </a:t>
            </a:r>
            <a:endParaRPr lang="zh-CN" altLang="en-US" sz="2000" dirty="0">
              <a:solidFill>
                <a:srgbClr val="0000CC"/>
              </a:solidFill>
              <a:latin typeface="华文中宋" pitchFamily="2" charset="-122"/>
            </a:endParaRPr>
          </a:p>
          <a:p>
            <a:pPr eaLnBrk="1" hangingPunct="1">
              <a:lnSpc>
                <a:spcPct val="90000"/>
              </a:lnSpc>
              <a:spcBef>
                <a:spcPct val="10000"/>
              </a:spcBef>
              <a:buFont typeface="Wingdings" pitchFamily="2" charset="2"/>
              <a:buChar char="Ø"/>
            </a:pPr>
            <a:r>
              <a:rPr kumimoji="0" lang="zh-CN" altLang="en-US" sz="2000" dirty="0">
                <a:solidFill>
                  <a:srgbClr val="0000CC"/>
                </a:solidFill>
                <a:latin typeface="华文中宋" pitchFamily="2" charset="-122"/>
              </a:rPr>
              <a:t>汉字内码</a:t>
            </a:r>
          </a:p>
          <a:p>
            <a:pPr eaLnBrk="1" hangingPunct="1">
              <a:lnSpc>
                <a:spcPct val="90000"/>
              </a:lnSpc>
              <a:spcBef>
                <a:spcPct val="10000"/>
              </a:spcBef>
              <a:buFont typeface="Wingdings" pitchFamily="2" charset="2"/>
              <a:buNone/>
            </a:pPr>
            <a:r>
              <a:rPr kumimoji="0" lang="zh-CN" altLang="en-US" sz="2000" dirty="0">
                <a:solidFill>
                  <a:srgbClr val="0000CC"/>
                </a:solidFill>
                <a:latin typeface="华文中宋" pitchFamily="2" charset="-122"/>
              </a:rPr>
              <a:t>	  当一个汉字输入计算机后就转换为内码，然后才能在机器内传输、处理。一个汉字的内码也用</a:t>
            </a:r>
            <a:r>
              <a:rPr kumimoji="0" lang="en-US" altLang="zh-CN" sz="2000" dirty="0">
                <a:solidFill>
                  <a:srgbClr val="0000CC"/>
                </a:solidFill>
                <a:latin typeface="华文中宋" pitchFamily="2" charset="-122"/>
              </a:rPr>
              <a:t>2</a:t>
            </a:r>
            <a:r>
              <a:rPr kumimoji="0" lang="zh-CN" altLang="en-US" sz="2000" dirty="0">
                <a:solidFill>
                  <a:srgbClr val="0000CC"/>
                </a:solidFill>
                <a:latin typeface="华文中宋" pitchFamily="2" charset="-122"/>
              </a:rPr>
              <a:t>个字节存储，并把每个字节的最高二进制位置“</a:t>
            </a:r>
            <a:r>
              <a:rPr kumimoji="0" lang="en-US" altLang="zh-CN" sz="2000" dirty="0">
                <a:solidFill>
                  <a:srgbClr val="0000CC"/>
                </a:solidFill>
                <a:latin typeface="华文中宋" pitchFamily="2" charset="-122"/>
              </a:rPr>
              <a:t>1”</a:t>
            </a:r>
            <a:r>
              <a:rPr kumimoji="0" lang="zh-CN" altLang="en-US" sz="2000" dirty="0">
                <a:solidFill>
                  <a:srgbClr val="0000CC"/>
                </a:solidFill>
                <a:latin typeface="华文中宋" pitchFamily="2" charset="-122"/>
              </a:rPr>
              <a:t>作为汉字内码的标识，以免与单字节的</a:t>
            </a:r>
            <a:r>
              <a:rPr kumimoji="0" lang="en-US" altLang="zh-CN" sz="2000" dirty="0">
                <a:solidFill>
                  <a:srgbClr val="0000CC"/>
                </a:solidFill>
                <a:latin typeface="华文中宋" pitchFamily="2" charset="-122"/>
              </a:rPr>
              <a:t>ASCII</a:t>
            </a:r>
            <a:r>
              <a:rPr kumimoji="0" lang="zh-CN" altLang="en-US" sz="2000" dirty="0">
                <a:solidFill>
                  <a:srgbClr val="0000CC"/>
                </a:solidFill>
                <a:latin typeface="华文中宋" pitchFamily="2" charset="-122"/>
              </a:rPr>
              <a:t>码产生歧义。国标码的两个字节每个字节最高位置“</a:t>
            </a:r>
            <a:r>
              <a:rPr kumimoji="0" lang="en-US" altLang="zh-CN" sz="2000" dirty="0">
                <a:solidFill>
                  <a:srgbClr val="0000CC"/>
                </a:solidFill>
                <a:latin typeface="华文中宋" pitchFamily="2" charset="-122"/>
              </a:rPr>
              <a:t>1”</a:t>
            </a:r>
            <a:r>
              <a:rPr kumimoji="0" lang="zh-CN" altLang="en-US" sz="2000" dirty="0">
                <a:solidFill>
                  <a:srgbClr val="0000CC"/>
                </a:solidFill>
                <a:latin typeface="华文中宋" pitchFamily="2" charset="-122"/>
              </a:rPr>
              <a:t>，即转换为内码。</a:t>
            </a:r>
            <a:r>
              <a:rPr kumimoji="0" lang="zh-CN" altLang="en-US" sz="2400" dirty="0">
                <a:solidFill>
                  <a:schemeClr val="tx1"/>
                </a:solidFill>
                <a:latin typeface="华文中宋" pitchFamily="2" charset="-122"/>
              </a:rPr>
              <a:t> </a:t>
            </a:r>
          </a:p>
        </p:txBody>
      </p:sp>
      <p:sp>
        <p:nvSpPr>
          <p:cNvPr id="45062" name="Text Box 7">
            <a:hlinkClick r:id="rId5" action="ppaction://hlinksldjump"/>
          </p:cNvPr>
          <p:cNvSpPr txBox="1">
            <a:spLocks noChangeArrowheads="1"/>
          </p:cNvSpPr>
          <p:nvPr/>
        </p:nvSpPr>
        <p:spPr bwMode="auto">
          <a:xfrm>
            <a:off x="8220075" y="0"/>
            <a:ext cx="923925" cy="3968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spcBef>
                <a:spcPct val="0"/>
              </a:spcBef>
              <a:buFontTx/>
              <a:buNone/>
            </a:pPr>
            <a:r>
              <a:rPr lang="zh-CN" altLang="en-US" sz="2000">
                <a:solidFill>
                  <a:srgbClr val="993366"/>
                </a:solidFill>
                <a:latin typeface="Times New Roman" pitchFamily="18" charset="0"/>
                <a:ea typeface="宋体" pitchFamily="2" charset="-122"/>
              </a:rPr>
              <a:t>返回</a:t>
            </a:r>
            <a:r>
              <a:rPr lang="zh-CN" altLang="en-US" sz="2000">
                <a:solidFill>
                  <a:srgbClr val="993366"/>
                </a:solidFill>
                <a:latin typeface="Times New Roman" pitchFamily="18" charset="0"/>
                <a:ea typeface="宋体" pitchFamily="2" charset="-122"/>
                <a:sym typeface="Wingdings" pitchFamily="2" charset="2"/>
              </a:rPr>
              <a:t></a:t>
            </a:r>
            <a:endParaRPr lang="zh-CN" altLang="zh-CN" sz="2000">
              <a:solidFill>
                <a:srgbClr val="993366"/>
              </a:solidFill>
              <a:latin typeface="Times New Roman" pitchFamily="18" charset="0"/>
              <a:ea typeface="宋体" pitchFamily="2" charset="-122"/>
              <a:sym typeface="Wingdings" pitchFamily="2" charset="2"/>
            </a:endParaRPr>
          </a:p>
        </p:txBody>
      </p:sp>
      <p:sp>
        <p:nvSpPr>
          <p:cNvPr id="100360" name="AutoShape 8"/>
          <p:cNvSpPr>
            <a:spLocks noChangeArrowheads="1"/>
          </p:cNvSpPr>
          <p:nvPr/>
        </p:nvSpPr>
        <p:spPr bwMode="auto">
          <a:xfrm>
            <a:off x="5148263" y="2492375"/>
            <a:ext cx="3671887" cy="1008063"/>
          </a:xfrm>
          <a:prstGeom prst="wedgeRectCallout">
            <a:avLst>
              <a:gd name="adj1" fmla="val -58778"/>
              <a:gd name="adj2" fmla="val 98190"/>
            </a:avLst>
          </a:prstGeom>
          <a:gradFill rotWithShape="1">
            <a:gsLst>
              <a:gs pos="0">
                <a:srgbClr val="FFFFCC"/>
              </a:gs>
              <a:gs pos="50000">
                <a:schemeClr val="bg1"/>
              </a:gs>
              <a:gs pos="100000">
                <a:srgbClr val="FFFFCC"/>
              </a:gs>
            </a:gsLst>
            <a:lin ang="5400000" scaled="1"/>
          </a:gra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defRPr/>
            </a:pPr>
            <a:r>
              <a:rPr kumimoji="0" lang="zh-CN" altLang="en-US" sz="2000">
                <a:solidFill>
                  <a:srgbClr val="000066"/>
                </a:solidFill>
                <a:latin typeface="华文中宋" pitchFamily="2" charset="-122"/>
                <a:ea typeface="华文中宋" pitchFamily="2" charset="-122"/>
              </a:rPr>
              <a:t>如“中”字的区位码是</a:t>
            </a:r>
            <a:r>
              <a:rPr kumimoji="0" lang="en-US" altLang="zh-CN" sz="2000">
                <a:solidFill>
                  <a:srgbClr val="000066"/>
                </a:solidFill>
                <a:latin typeface="华文中宋" pitchFamily="2" charset="-122"/>
                <a:ea typeface="华文中宋" pitchFamily="2" charset="-122"/>
              </a:rPr>
              <a:t>5448</a:t>
            </a:r>
            <a:r>
              <a:rPr kumimoji="0" lang="zh-CN" altLang="en-US" sz="2000">
                <a:solidFill>
                  <a:srgbClr val="000066"/>
                </a:solidFill>
                <a:latin typeface="华文中宋" pitchFamily="2" charset="-122"/>
                <a:ea typeface="华文中宋" pitchFamily="2" charset="-122"/>
              </a:rPr>
              <a:t>，即</a:t>
            </a:r>
            <a:r>
              <a:rPr kumimoji="0" lang="en-US" altLang="zh-CN" sz="2000">
                <a:solidFill>
                  <a:srgbClr val="000066"/>
                </a:solidFill>
                <a:latin typeface="华文中宋" pitchFamily="2" charset="-122"/>
                <a:ea typeface="华文中宋" pitchFamily="2" charset="-122"/>
              </a:rPr>
              <a:t>54</a:t>
            </a:r>
            <a:r>
              <a:rPr kumimoji="0" lang="zh-CN" altLang="en-US" sz="2000">
                <a:solidFill>
                  <a:srgbClr val="000066"/>
                </a:solidFill>
                <a:latin typeface="华文中宋" pitchFamily="2" charset="-122"/>
                <a:ea typeface="华文中宋" pitchFamily="2" charset="-122"/>
              </a:rPr>
              <a:t>区</a:t>
            </a:r>
            <a:r>
              <a:rPr kumimoji="0" lang="en-US" altLang="zh-CN" sz="2000">
                <a:solidFill>
                  <a:srgbClr val="000066"/>
                </a:solidFill>
                <a:latin typeface="华文中宋" pitchFamily="2" charset="-122"/>
                <a:ea typeface="华文中宋" pitchFamily="2" charset="-122"/>
              </a:rPr>
              <a:t>48</a:t>
            </a:r>
            <a:r>
              <a:rPr kumimoji="0" lang="zh-CN" altLang="en-US" sz="2000">
                <a:solidFill>
                  <a:srgbClr val="000066"/>
                </a:solidFill>
                <a:latin typeface="华文中宋" pitchFamily="2" charset="-122"/>
                <a:ea typeface="华文中宋" pitchFamily="2" charset="-122"/>
              </a:rPr>
              <a:t>位。区位码与每个汉字之间具有一一对应的关系。</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00360"/>
                                        </p:tgtEl>
                                        <p:attrNameLst>
                                          <p:attrName>style.visibility</p:attrName>
                                        </p:attrNameLst>
                                      </p:cBhvr>
                                      <p:to>
                                        <p:strVal val="visible"/>
                                      </p:to>
                                    </p:set>
                                    <p:anim calcmode="lin" valueType="num">
                                      <p:cBhvr additive="base">
                                        <p:cTn id="7" dur="500" fill="hold"/>
                                        <p:tgtEl>
                                          <p:spTgt spid="100360"/>
                                        </p:tgtEl>
                                        <p:attrNameLst>
                                          <p:attrName>ppt_x</p:attrName>
                                        </p:attrNameLst>
                                      </p:cBhvr>
                                      <p:tavLst>
                                        <p:tav tm="0">
                                          <p:val>
                                            <p:strVal val="1+#ppt_w/2"/>
                                          </p:val>
                                        </p:tav>
                                        <p:tav tm="100000">
                                          <p:val>
                                            <p:strVal val="#ppt_x"/>
                                          </p:val>
                                        </p:tav>
                                      </p:tavLst>
                                    </p:anim>
                                    <p:anim calcmode="lin" valueType="num">
                                      <p:cBhvr additive="base">
                                        <p:cTn id="8" dur="500" fill="hold"/>
                                        <p:tgtEl>
                                          <p:spTgt spid="10036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grpId="1" nodeType="clickEffect">
                                  <p:stCondLst>
                                    <p:cond delay="0"/>
                                  </p:stCondLst>
                                  <p:childTnLst>
                                    <p:anim calcmode="lin" valueType="num">
                                      <p:cBhvr additive="base">
                                        <p:cTn id="12" dur="500"/>
                                        <p:tgtEl>
                                          <p:spTgt spid="100360"/>
                                        </p:tgtEl>
                                        <p:attrNameLst>
                                          <p:attrName>ppt_x</p:attrName>
                                        </p:attrNameLst>
                                      </p:cBhvr>
                                      <p:tavLst>
                                        <p:tav tm="0">
                                          <p:val>
                                            <p:strVal val="ppt_x"/>
                                          </p:val>
                                        </p:tav>
                                        <p:tav tm="100000">
                                          <p:val>
                                            <p:strVal val="ppt_x"/>
                                          </p:val>
                                        </p:tav>
                                      </p:tavLst>
                                    </p:anim>
                                    <p:anim calcmode="lin" valueType="num">
                                      <p:cBhvr additive="base">
                                        <p:cTn id="13" dur="500"/>
                                        <p:tgtEl>
                                          <p:spTgt spid="100360"/>
                                        </p:tgtEl>
                                        <p:attrNameLst>
                                          <p:attrName>ppt_y</p:attrName>
                                        </p:attrNameLst>
                                      </p:cBhvr>
                                      <p:tavLst>
                                        <p:tav tm="0">
                                          <p:val>
                                            <p:strVal val="ppt_y"/>
                                          </p:val>
                                        </p:tav>
                                        <p:tav tm="100000">
                                          <p:val>
                                            <p:strVal val="1+ppt_h/2"/>
                                          </p:val>
                                        </p:tav>
                                      </p:tavLst>
                                    </p:anim>
                                    <p:set>
                                      <p:cBhvr>
                                        <p:cTn id="14" dur="1" fill="hold">
                                          <p:stCondLst>
                                            <p:cond delay="499"/>
                                          </p:stCondLst>
                                        </p:cTn>
                                        <p:tgtEl>
                                          <p:spTgt spid="1003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60" grpId="0" animBg="1"/>
      <p:bldP spid="100360"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0">
          <a:gsLst>
            <a:gs pos="2000">
              <a:srgbClr val="FFFFCC"/>
            </a:gs>
            <a:gs pos="100000">
              <a:schemeClr val="bg1"/>
            </a:gs>
          </a:gsLst>
          <a:path path="rect">
            <a:fillToRect r="100000" b="100000"/>
          </a:path>
        </a:gradFill>
        <a:effectLst/>
      </p:bgPr>
    </p:bg>
    <p:spTree>
      <p:nvGrpSpPr>
        <p:cNvPr id="1" name=""/>
        <p:cNvGrpSpPr/>
        <p:nvPr/>
      </p:nvGrpSpPr>
      <p:grpSpPr>
        <a:xfrm>
          <a:off x="0" y="0"/>
          <a:ext cx="0" cy="0"/>
          <a:chOff x="0" y="0"/>
          <a:chExt cx="0" cy="0"/>
        </a:xfrm>
      </p:grpSpPr>
      <p:sp>
        <p:nvSpPr>
          <p:cNvPr id="46082" name="页脚占位符 2"/>
          <p:cNvSpPr>
            <a:spLocks noGrp="1"/>
          </p:cNvSpPr>
          <p:nvPr>
            <p:ph type="ftr" sz="quarter" idx="4294967295"/>
          </p:nvPr>
        </p:nvSpPr>
        <p:spPr>
          <a:xfrm>
            <a:off x="3132138" y="6400800"/>
            <a:ext cx="2895600" cy="457200"/>
          </a:xfrm>
          <a:prstGeom prst="rect">
            <a:avLst/>
          </a:prstGeom>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r>
              <a:rPr kumimoji="0" lang="en-US" altLang="zh-CN" sz="1400" smtClean="0">
                <a:solidFill>
                  <a:schemeClr val="tx1"/>
                </a:solidFill>
                <a:latin typeface="Times New Roman" pitchFamily="18" charset="0"/>
                <a:ea typeface="宋体" pitchFamily="2" charset="-122"/>
              </a:rPr>
              <a:t>汇编语言程序设计</a:t>
            </a:r>
          </a:p>
        </p:txBody>
      </p:sp>
      <p:sp>
        <p:nvSpPr>
          <p:cNvPr id="46083" name="灯片编号占位符 3"/>
          <p:cNvSpPr>
            <a:spLocks noGrp="1"/>
          </p:cNvSpPr>
          <p:nvPr>
            <p:ph type="sldNum" sz="quarter" idx="11"/>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r" eaLnBrk="1" hangingPunct="1">
              <a:spcBef>
                <a:spcPct val="0"/>
              </a:spcBef>
              <a:buFontTx/>
              <a:buNone/>
            </a:pPr>
            <a:fld id="{347D1F84-FE73-4140-A5DC-C683CD2638AE}" type="slidenum">
              <a:rPr kumimoji="0" lang="en-US" altLang="zh-CN" sz="1400" smtClean="0">
                <a:solidFill>
                  <a:schemeClr val="tx1"/>
                </a:solidFill>
                <a:latin typeface="Times New Roman" pitchFamily="18" charset="0"/>
                <a:ea typeface="宋体" pitchFamily="2" charset="-122"/>
              </a:rPr>
              <a:pPr algn="r" eaLnBrk="1" hangingPunct="1">
                <a:spcBef>
                  <a:spcPct val="0"/>
                </a:spcBef>
                <a:buFontTx/>
                <a:buNone/>
              </a:pPr>
              <a:t>18</a:t>
            </a:fld>
            <a:endParaRPr kumimoji="0" lang="en-US" altLang="zh-CN" sz="1400" smtClean="0">
              <a:solidFill>
                <a:schemeClr val="tx1"/>
              </a:solidFill>
              <a:latin typeface="Times New Roman" pitchFamily="18" charset="0"/>
              <a:ea typeface="宋体" pitchFamily="2" charset="-122"/>
            </a:endParaRPr>
          </a:p>
        </p:txBody>
      </p:sp>
      <p:sp>
        <p:nvSpPr>
          <p:cNvPr id="46084" name="Rectangle 19"/>
          <p:cNvSpPr>
            <a:spLocks noGrp="1" noChangeArrowheads="1"/>
          </p:cNvSpPr>
          <p:nvPr>
            <p:ph type="title"/>
          </p:nvPr>
        </p:nvSpPr>
        <p:spPr>
          <a:xfrm>
            <a:off x="539750" y="260350"/>
            <a:ext cx="7772400" cy="720725"/>
          </a:xfrm>
        </p:spPr>
        <p:txBody>
          <a:bodyPr/>
          <a:lstStyle/>
          <a:p>
            <a:pPr eaLnBrk="1" hangingPunct="1"/>
            <a:r>
              <a:rPr lang="zh-CN" altLang="en-US" smtClean="0"/>
              <a:t>补码运算和逻辑运算</a:t>
            </a:r>
          </a:p>
        </p:txBody>
      </p:sp>
      <p:sp>
        <p:nvSpPr>
          <p:cNvPr id="46085" name="Text Box 3"/>
          <p:cNvSpPr txBox="1">
            <a:spLocks noChangeArrowheads="1"/>
          </p:cNvSpPr>
          <p:nvPr/>
        </p:nvSpPr>
        <p:spPr bwMode="auto">
          <a:xfrm>
            <a:off x="250825" y="1484313"/>
            <a:ext cx="8713788" cy="491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just" eaLnBrk="1" hangingPunct="1">
              <a:spcBef>
                <a:spcPct val="10000"/>
              </a:spcBef>
              <a:buFont typeface="Wingdings" pitchFamily="2" charset="2"/>
              <a:buNone/>
            </a:pPr>
            <a:r>
              <a:rPr lang="en-US" altLang="zh-CN" sz="2400" b="1">
                <a:solidFill>
                  <a:srgbClr val="0000CC"/>
                </a:solidFill>
                <a:latin typeface="华文中宋" pitchFamily="2" charset="-122"/>
              </a:rPr>
              <a:t>1. </a:t>
            </a:r>
            <a:r>
              <a:rPr lang="zh-CN" altLang="en-US" sz="2400" b="1">
                <a:solidFill>
                  <a:srgbClr val="0000CC"/>
                </a:solidFill>
                <a:latin typeface="华文中宋" pitchFamily="2" charset="-122"/>
              </a:rPr>
              <a:t>无符号数</a:t>
            </a:r>
          </a:p>
          <a:p>
            <a:pPr algn="just" eaLnBrk="1" hangingPunct="1">
              <a:spcBef>
                <a:spcPct val="10000"/>
              </a:spcBef>
              <a:buFont typeface="Wingdings" pitchFamily="2" charset="2"/>
              <a:buNone/>
            </a:pPr>
            <a:r>
              <a:rPr lang="zh-CN" altLang="en-US" sz="2400">
                <a:solidFill>
                  <a:srgbClr val="0000CC"/>
                </a:solidFill>
                <a:latin typeface="华文中宋" pitchFamily="2" charset="-122"/>
              </a:rPr>
              <a:t>   </a:t>
            </a:r>
            <a:r>
              <a:rPr lang="en-US" altLang="zh-CN" sz="2400">
                <a:latin typeface="华文中宋" pitchFamily="2" charset="-122"/>
              </a:rPr>
              <a:t>N</a:t>
            </a:r>
            <a:r>
              <a:rPr lang="zh-CN" altLang="en-US" sz="2400">
                <a:latin typeface="华文中宋" pitchFamily="2" charset="-122"/>
              </a:rPr>
              <a:t>位二进制数可以表示的无符号数范围为 </a:t>
            </a:r>
            <a:r>
              <a:rPr lang="en-US" altLang="zh-CN" sz="2400" b="1">
                <a:latin typeface="华文中宋" pitchFamily="2" charset="-122"/>
              </a:rPr>
              <a:t>0 </a:t>
            </a:r>
            <a:r>
              <a:rPr lang="zh-CN" altLang="en-US" sz="2400" b="1">
                <a:latin typeface="华文中宋" pitchFamily="2" charset="-122"/>
              </a:rPr>
              <a:t>～ </a:t>
            </a:r>
            <a:r>
              <a:rPr lang="en-US" altLang="zh-CN" sz="2400" b="1">
                <a:latin typeface="华文中宋" pitchFamily="2" charset="-122"/>
              </a:rPr>
              <a:t>2</a:t>
            </a:r>
            <a:r>
              <a:rPr lang="en-US" altLang="zh-CN" sz="2400" b="1" baseline="30000">
                <a:latin typeface="华文中宋" pitchFamily="2" charset="-122"/>
              </a:rPr>
              <a:t>N </a:t>
            </a:r>
            <a:r>
              <a:rPr lang="en-US" altLang="zh-CN" sz="2400" b="1">
                <a:latin typeface="华文中宋" pitchFamily="2" charset="-122"/>
              </a:rPr>
              <a:t>-1</a:t>
            </a:r>
            <a:r>
              <a:rPr lang="zh-CN" altLang="en-US" sz="2400">
                <a:latin typeface="华文中宋" pitchFamily="2" charset="-122"/>
              </a:rPr>
              <a:t>。</a:t>
            </a:r>
          </a:p>
          <a:p>
            <a:pPr algn="just" eaLnBrk="1" hangingPunct="1">
              <a:spcBef>
                <a:spcPct val="10000"/>
              </a:spcBef>
              <a:buFont typeface="Wingdings" pitchFamily="2" charset="2"/>
              <a:buNone/>
            </a:pPr>
            <a:r>
              <a:rPr lang="zh-CN" altLang="en-US" sz="2400">
                <a:latin typeface="Times New Roman" pitchFamily="18" charset="0"/>
              </a:rPr>
              <a:t>	</a:t>
            </a:r>
            <a:r>
              <a:rPr lang="en-US" altLang="zh-CN" sz="2400">
                <a:latin typeface="Times New Roman" pitchFamily="18" charset="0"/>
              </a:rPr>
              <a:t>8</a:t>
            </a:r>
            <a:r>
              <a:rPr lang="zh-CN" altLang="en-US" sz="2400">
                <a:latin typeface="Times New Roman" pitchFamily="18" charset="0"/>
              </a:rPr>
              <a:t>位二进制数</a:t>
            </a:r>
            <a:r>
              <a:rPr lang="en-US" altLang="zh-CN" sz="2400">
                <a:latin typeface="Times New Roman" pitchFamily="18" charset="0"/>
              </a:rPr>
              <a:t>00H</a:t>
            </a:r>
            <a:r>
              <a:rPr lang="zh-CN" altLang="en-US" sz="2400">
                <a:latin typeface="Times New Roman" pitchFamily="18" charset="0"/>
              </a:rPr>
              <a:t>～</a:t>
            </a:r>
            <a:r>
              <a:rPr lang="en-US" altLang="zh-CN" sz="2400">
                <a:latin typeface="Times New Roman" pitchFamily="18" charset="0"/>
              </a:rPr>
              <a:t>0FFH</a:t>
            </a:r>
            <a:r>
              <a:rPr lang="zh-CN" altLang="en-US" sz="2400">
                <a:latin typeface="Times New Roman" pitchFamily="18" charset="0"/>
              </a:rPr>
              <a:t>表示 </a:t>
            </a:r>
            <a:r>
              <a:rPr lang="en-US" altLang="zh-CN" sz="2400">
                <a:latin typeface="Times New Roman" pitchFamily="18" charset="0"/>
              </a:rPr>
              <a:t>0 </a:t>
            </a:r>
            <a:r>
              <a:rPr lang="zh-CN" altLang="en-US" sz="2400">
                <a:latin typeface="Times New Roman" pitchFamily="18" charset="0"/>
              </a:rPr>
              <a:t>～ </a:t>
            </a:r>
            <a:r>
              <a:rPr lang="en-US" altLang="zh-CN" sz="2400">
                <a:latin typeface="Times New Roman" pitchFamily="18" charset="0"/>
              </a:rPr>
              <a:t>255</a:t>
            </a:r>
          </a:p>
          <a:p>
            <a:pPr algn="just" eaLnBrk="1" hangingPunct="1">
              <a:spcBef>
                <a:spcPct val="10000"/>
              </a:spcBef>
              <a:buFont typeface="Wingdings" pitchFamily="2" charset="2"/>
              <a:buNone/>
            </a:pPr>
            <a:r>
              <a:rPr lang="en-US" altLang="zh-CN" sz="2400">
                <a:latin typeface="Times New Roman" pitchFamily="18" charset="0"/>
              </a:rPr>
              <a:t>	16</a:t>
            </a:r>
            <a:r>
              <a:rPr lang="zh-CN" altLang="en-US" sz="2400">
                <a:latin typeface="Times New Roman" pitchFamily="18" charset="0"/>
              </a:rPr>
              <a:t>位二进制数</a:t>
            </a:r>
            <a:r>
              <a:rPr lang="en-US" altLang="zh-CN" sz="2400">
                <a:latin typeface="Times New Roman" pitchFamily="18" charset="0"/>
              </a:rPr>
              <a:t>0000H</a:t>
            </a:r>
            <a:r>
              <a:rPr lang="zh-CN" altLang="en-US" sz="2400">
                <a:latin typeface="Times New Roman" pitchFamily="18" charset="0"/>
              </a:rPr>
              <a:t>～</a:t>
            </a:r>
            <a:r>
              <a:rPr lang="en-US" altLang="zh-CN" sz="2400">
                <a:latin typeface="Times New Roman" pitchFamily="18" charset="0"/>
              </a:rPr>
              <a:t>0FFFFH</a:t>
            </a:r>
            <a:r>
              <a:rPr lang="zh-CN" altLang="en-US" sz="2400">
                <a:latin typeface="Times New Roman" pitchFamily="18" charset="0"/>
              </a:rPr>
              <a:t>表示 </a:t>
            </a:r>
            <a:r>
              <a:rPr lang="en-US" altLang="zh-CN" sz="2400">
                <a:latin typeface="Times New Roman" pitchFamily="18" charset="0"/>
              </a:rPr>
              <a:t>0 </a:t>
            </a:r>
            <a:r>
              <a:rPr lang="zh-CN" altLang="en-US" sz="2400">
                <a:latin typeface="Times New Roman" pitchFamily="18" charset="0"/>
              </a:rPr>
              <a:t>～ </a:t>
            </a:r>
            <a:r>
              <a:rPr lang="en-US" altLang="zh-CN" sz="2400">
                <a:latin typeface="Times New Roman" pitchFamily="18" charset="0"/>
              </a:rPr>
              <a:t>65535</a:t>
            </a:r>
          </a:p>
          <a:p>
            <a:pPr algn="just" eaLnBrk="1" hangingPunct="1">
              <a:buFont typeface="Wingdings" pitchFamily="2" charset="2"/>
              <a:buNone/>
            </a:pPr>
            <a:r>
              <a:rPr lang="en-US" altLang="zh-CN" sz="2400" b="1">
                <a:solidFill>
                  <a:srgbClr val="0000CC"/>
                </a:solidFill>
                <a:latin typeface="华文中宋" pitchFamily="2" charset="-122"/>
              </a:rPr>
              <a:t>2. </a:t>
            </a:r>
            <a:r>
              <a:rPr lang="zh-CN" altLang="en-US" sz="2400" b="1">
                <a:solidFill>
                  <a:srgbClr val="0000CC"/>
                </a:solidFill>
                <a:latin typeface="华文中宋" pitchFamily="2" charset="-122"/>
              </a:rPr>
              <a:t>带符号数的补码表示</a:t>
            </a:r>
          </a:p>
          <a:p>
            <a:pPr algn="just" eaLnBrk="1" hangingPunct="1">
              <a:spcBef>
                <a:spcPct val="10000"/>
              </a:spcBef>
              <a:buFont typeface="Wingdings" pitchFamily="2" charset="2"/>
              <a:buNone/>
            </a:pPr>
            <a:r>
              <a:rPr lang="zh-CN" altLang="en-US" sz="2400">
                <a:solidFill>
                  <a:srgbClr val="0000CC"/>
                </a:solidFill>
                <a:latin typeface="华文中宋" pitchFamily="2" charset="-122"/>
              </a:rPr>
              <a:t>   </a:t>
            </a:r>
            <a:r>
              <a:rPr lang="zh-CN" altLang="en-US" sz="2400">
                <a:latin typeface="华文中宋" pitchFamily="2" charset="-122"/>
              </a:rPr>
              <a:t>补码的表示规则：</a:t>
            </a:r>
          </a:p>
          <a:p>
            <a:pPr lvl="1" algn="just" eaLnBrk="1" hangingPunct="1">
              <a:spcBef>
                <a:spcPct val="10000"/>
              </a:spcBef>
              <a:buSzTx/>
              <a:buFont typeface="Wingdings" pitchFamily="2" charset="2"/>
              <a:buChar char="§"/>
            </a:pPr>
            <a:r>
              <a:rPr lang="zh-CN" altLang="en-US" sz="2400">
                <a:latin typeface="华文中宋" pitchFamily="2" charset="-122"/>
              </a:rPr>
              <a:t> 以最高位作为符号位（</a:t>
            </a:r>
            <a:r>
              <a:rPr lang="en-US" altLang="zh-CN" sz="2400">
                <a:latin typeface="华文中宋" pitchFamily="2" charset="-122"/>
              </a:rPr>
              <a:t>0</a:t>
            </a:r>
            <a:r>
              <a:rPr lang="zh-CN" altLang="en-US" sz="2400">
                <a:latin typeface="华文中宋" pitchFamily="2" charset="-122"/>
              </a:rPr>
              <a:t>表示正数，</a:t>
            </a:r>
            <a:r>
              <a:rPr lang="en-US" altLang="zh-CN" sz="2400">
                <a:latin typeface="华文中宋" pitchFamily="2" charset="-122"/>
              </a:rPr>
              <a:t>1</a:t>
            </a:r>
            <a:r>
              <a:rPr lang="zh-CN" altLang="en-US" sz="2400">
                <a:latin typeface="华文中宋" pitchFamily="2" charset="-122"/>
              </a:rPr>
              <a:t>表示负数）。</a:t>
            </a:r>
          </a:p>
          <a:p>
            <a:pPr lvl="1" algn="just" eaLnBrk="1" hangingPunct="1">
              <a:spcBef>
                <a:spcPct val="10000"/>
              </a:spcBef>
              <a:buSzTx/>
              <a:buFont typeface="Wingdings" pitchFamily="2" charset="2"/>
              <a:buChar char="§"/>
            </a:pPr>
            <a:r>
              <a:rPr lang="zh-CN" altLang="en-US" sz="2400">
                <a:latin typeface="华文中宋" pitchFamily="2" charset="-122"/>
              </a:rPr>
              <a:t> 正数的补码是其本身。</a:t>
            </a:r>
          </a:p>
          <a:p>
            <a:pPr lvl="1" algn="just" eaLnBrk="1" hangingPunct="1">
              <a:spcBef>
                <a:spcPct val="10000"/>
              </a:spcBef>
              <a:buSzTx/>
              <a:buFont typeface="Wingdings" pitchFamily="2" charset="2"/>
              <a:buChar char="§"/>
            </a:pPr>
            <a:r>
              <a:rPr lang="zh-CN" altLang="en-US" sz="2400">
                <a:latin typeface="华文中宋" pitchFamily="2" charset="-122"/>
              </a:rPr>
              <a:t> 负数的补码是对其正数“各位求反、末位加</a:t>
            </a:r>
            <a:r>
              <a:rPr lang="en-US" altLang="zh-CN" sz="2400">
                <a:latin typeface="华文中宋" pitchFamily="2" charset="-122"/>
              </a:rPr>
              <a:t>1”</a:t>
            </a:r>
            <a:r>
              <a:rPr lang="zh-CN" altLang="en-US" sz="2400">
                <a:latin typeface="华文中宋" pitchFamily="2" charset="-122"/>
              </a:rPr>
              <a:t>后形成的。</a:t>
            </a:r>
          </a:p>
          <a:p>
            <a:pPr algn="just" eaLnBrk="1" hangingPunct="1">
              <a:spcBef>
                <a:spcPct val="10000"/>
              </a:spcBef>
              <a:buFont typeface="Wingdings" pitchFamily="2" charset="2"/>
              <a:buNone/>
            </a:pPr>
            <a:r>
              <a:rPr lang="zh-CN" altLang="en-US" sz="2400">
                <a:latin typeface="华文中宋" pitchFamily="2" charset="-122"/>
              </a:rPr>
              <a:t>   </a:t>
            </a:r>
            <a:r>
              <a:rPr lang="en-US" altLang="zh-CN" sz="2400">
                <a:latin typeface="华文中宋" pitchFamily="2" charset="-122"/>
              </a:rPr>
              <a:t>N</a:t>
            </a:r>
            <a:r>
              <a:rPr lang="zh-CN" altLang="en-US" sz="2400">
                <a:latin typeface="华文中宋" pitchFamily="2" charset="-122"/>
              </a:rPr>
              <a:t>位二进制补码数可以表示的带符号数范围</a:t>
            </a:r>
            <a:r>
              <a:rPr lang="zh-CN" altLang="en-US" sz="2400">
                <a:latin typeface="Times New Roman" pitchFamily="18" charset="0"/>
              </a:rPr>
              <a:t>为</a:t>
            </a:r>
            <a:r>
              <a:rPr lang="en-US" altLang="zh-CN" sz="2400" b="1">
                <a:latin typeface="Times New Roman" pitchFamily="18" charset="0"/>
              </a:rPr>
              <a:t>-2</a:t>
            </a:r>
            <a:r>
              <a:rPr lang="en-US" altLang="zh-CN" sz="2400" b="1" baseline="30000">
                <a:latin typeface="Times New Roman" pitchFamily="18" charset="0"/>
              </a:rPr>
              <a:t>N-1 </a:t>
            </a:r>
            <a:r>
              <a:rPr lang="zh-CN" altLang="en-US" sz="2400" b="1">
                <a:latin typeface="Times New Roman" pitchFamily="18" charset="0"/>
              </a:rPr>
              <a:t>～ </a:t>
            </a:r>
            <a:r>
              <a:rPr lang="en-US" altLang="zh-CN" sz="2400" b="1">
                <a:latin typeface="Times New Roman" pitchFamily="18" charset="0"/>
              </a:rPr>
              <a:t>2</a:t>
            </a:r>
            <a:r>
              <a:rPr lang="en-US" altLang="zh-CN" sz="2400" b="1" baseline="30000">
                <a:latin typeface="Times New Roman" pitchFamily="18" charset="0"/>
              </a:rPr>
              <a:t>N-1 </a:t>
            </a:r>
            <a:r>
              <a:rPr lang="en-US" altLang="zh-CN" sz="2400" b="1">
                <a:latin typeface="Times New Roman" pitchFamily="18" charset="0"/>
              </a:rPr>
              <a:t>-1</a:t>
            </a:r>
            <a:r>
              <a:rPr lang="zh-CN" altLang="en-US" sz="2400">
                <a:latin typeface="Times New Roman" pitchFamily="18" charset="0"/>
              </a:rPr>
              <a:t>。</a:t>
            </a:r>
          </a:p>
          <a:p>
            <a:pPr algn="just" eaLnBrk="1" hangingPunct="1">
              <a:spcBef>
                <a:spcPct val="10000"/>
              </a:spcBef>
              <a:buFont typeface="Wingdings" pitchFamily="2" charset="2"/>
              <a:buNone/>
            </a:pPr>
            <a:r>
              <a:rPr lang="zh-CN" altLang="en-US" sz="2400">
                <a:latin typeface="Times New Roman" pitchFamily="18" charset="0"/>
              </a:rPr>
              <a:t>	</a:t>
            </a:r>
            <a:r>
              <a:rPr lang="en-US" altLang="zh-CN" sz="2400">
                <a:latin typeface="Times New Roman" pitchFamily="18" charset="0"/>
              </a:rPr>
              <a:t>8</a:t>
            </a:r>
            <a:r>
              <a:rPr lang="zh-CN" altLang="en-US" sz="2400">
                <a:latin typeface="Times New Roman" pitchFamily="18" charset="0"/>
              </a:rPr>
              <a:t>位二进制数可以表示  </a:t>
            </a:r>
            <a:r>
              <a:rPr lang="en-US" altLang="zh-CN" sz="2400">
                <a:latin typeface="Times New Roman" pitchFamily="18" charset="0"/>
              </a:rPr>
              <a:t>-128 </a:t>
            </a:r>
            <a:r>
              <a:rPr lang="zh-CN" altLang="en-US" sz="2400">
                <a:latin typeface="Times New Roman" pitchFamily="18" charset="0"/>
              </a:rPr>
              <a:t>～ </a:t>
            </a:r>
            <a:r>
              <a:rPr lang="en-US" altLang="zh-CN" sz="2400">
                <a:latin typeface="Times New Roman" pitchFamily="18" charset="0"/>
              </a:rPr>
              <a:t>127</a:t>
            </a:r>
          </a:p>
          <a:p>
            <a:pPr algn="just" eaLnBrk="1" hangingPunct="1">
              <a:spcBef>
                <a:spcPct val="10000"/>
              </a:spcBef>
              <a:buFont typeface="Wingdings" pitchFamily="2" charset="2"/>
              <a:buNone/>
            </a:pPr>
            <a:r>
              <a:rPr lang="en-US" altLang="zh-CN" sz="2400">
                <a:latin typeface="Times New Roman" pitchFamily="18" charset="0"/>
              </a:rPr>
              <a:t>	16</a:t>
            </a:r>
            <a:r>
              <a:rPr lang="zh-CN" altLang="en-US" sz="2400">
                <a:latin typeface="Times New Roman" pitchFamily="18" charset="0"/>
              </a:rPr>
              <a:t>位二进制数可以表示 </a:t>
            </a:r>
            <a:r>
              <a:rPr lang="en-US" altLang="zh-CN" sz="2400">
                <a:latin typeface="Times New Roman" pitchFamily="18" charset="0"/>
              </a:rPr>
              <a:t>-32768 </a:t>
            </a:r>
            <a:r>
              <a:rPr lang="zh-CN" altLang="en-US" sz="2400">
                <a:latin typeface="Times New Roman" pitchFamily="18" charset="0"/>
              </a:rPr>
              <a:t>～ </a:t>
            </a:r>
            <a:r>
              <a:rPr lang="en-US" altLang="zh-CN" sz="2400">
                <a:latin typeface="Times New Roman" pitchFamily="18" charset="0"/>
              </a:rPr>
              <a:t>32767</a:t>
            </a:r>
          </a:p>
        </p:txBody>
      </p:sp>
      <p:sp>
        <p:nvSpPr>
          <p:cNvPr id="46086" name="Rectangle 20"/>
          <p:cNvSpPr>
            <a:spLocks noChangeArrowheads="1"/>
          </p:cNvSpPr>
          <p:nvPr/>
        </p:nvSpPr>
        <p:spPr bwMode="auto">
          <a:xfrm>
            <a:off x="395288" y="981075"/>
            <a:ext cx="5184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spcBef>
                <a:spcPct val="0"/>
              </a:spcBef>
              <a:buFontTx/>
              <a:buNone/>
            </a:pPr>
            <a:r>
              <a:rPr lang="zh-CN" altLang="en-US" sz="2400" b="1">
                <a:solidFill>
                  <a:srgbClr val="0000CC"/>
                </a:solidFill>
                <a:latin typeface="Arial" pitchFamily="34" charset="0"/>
              </a:rPr>
              <a:t>一、无符号数与有符号数</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0">
          <a:gsLst>
            <a:gs pos="2000">
              <a:srgbClr val="FFFFCC"/>
            </a:gs>
            <a:gs pos="100000">
              <a:schemeClr val="bg1"/>
            </a:gs>
          </a:gsLst>
          <a:path path="rect">
            <a:fillToRect r="100000" b="100000"/>
          </a:path>
        </a:gradFill>
        <a:effectLst/>
      </p:bgPr>
    </p:bg>
    <p:spTree>
      <p:nvGrpSpPr>
        <p:cNvPr id="1" name=""/>
        <p:cNvGrpSpPr/>
        <p:nvPr/>
      </p:nvGrpSpPr>
      <p:grpSpPr>
        <a:xfrm>
          <a:off x="0" y="0"/>
          <a:ext cx="0" cy="0"/>
          <a:chOff x="0" y="0"/>
          <a:chExt cx="0" cy="0"/>
        </a:xfrm>
      </p:grpSpPr>
      <p:sp>
        <p:nvSpPr>
          <p:cNvPr id="47106" name="页脚占位符 4"/>
          <p:cNvSpPr>
            <a:spLocks noGrp="1"/>
          </p:cNvSpPr>
          <p:nvPr>
            <p:ph type="ftr" sz="quarter" idx="10"/>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r>
              <a:rPr kumimoji="0" lang="en-US" altLang="zh-CN" sz="1400" smtClean="0">
                <a:solidFill>
                  <a:schemeClr val="tx1"/>
                </a:solidFill>
                <a:latin typeface="Times New Roman" pitchFamily="18" charset="0"/>
                <a:ea typeface="宋体" pitchFamily="2" charset="-122"/>
              </a:rPr>
              <a:t>汇编语言程序设计</a:t>
            </a:r>
          </a:p>
        </p:txBody>
      </p:sp>
      <p:sp>
        <p:nvSpPr>
          <p:cNvPr id="47107" name="灯片编号占位符 5"/>
          <p:cNvSpPr>
            <a:spLocks noGrp="1"/>
          </p:cNvSpPr>
          <p:nvPr>
            <p:ph type="sldNum" sz="quarter" idx="11"/>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r" eaLnBrk="1" hangingPunct="1">
              <a:spcBef>
                <a:spcPct val="0"/>
              </a:spcBef>
              <a:buFontTx/>
              <a:buNone/>
            </a:pPr>
            <a:fld id="{29A9176E-8EC9-4ABD-B7CD-3E89B442E21C}" type="slidenum">
              <a:rPr kumimoji="0" lang="en-US" altLang="zh-CN" sz="1400" smtClean="0">
                <a:solidFill>
                  <a:schemeClr val="tx1"/>
                </a:solidFill>
                <a:latin typeface="Times New Roman" pitchFamily="18" charset="0"/>
                <a:ea typeface="宋体" pitchFamily="2" charset="-122"/>
              </a:rPr>
              <a:pPr algn="r" eaLnBrk="1" hangingPunct="1">
                <a:spcBef>
                  <a:spcPct val="0"/>
                </a:spcBef>
                <a:buFontTx/>
                <a:buNone/>
              </a:pPr>
              <a:t>19</a:t>
            </a:fld>
            <a:endParaRPr kumimoji="0" lang="en-US" altLang="zh-CN" sz="1400" smtClean="0">
              <a:solidFill>
                <a:schemeClr val="tx1"/>
              </a:solidFill>
              <a:latin typeface="Times New Roman" pitchFamily="18" charset="0"/>
              <a:ea typeface="宋体" pitchFamily="2" charset="-122"/>
            </a:endParaRPr>
          </a:p>
        </p:txBody>
      </p:sp>
      <p:sp>
        <p:nvSpPr>
          <p:cNvPr id="47108" name="Text Box 3"/>
          <p:cNvSpPr txBox="1">
            <a:spLocks noChangeArrowheads="1"/>
          </p:cNvSpPr>
          <p:nvPr/>
        </p:nvSpPr>
        <p:spPr bwMode="auto">
          <a:xfrm>
            <a:off x="250825" y="981075"/>
            <a:ext cx="5329238" cy="247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622300"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defTabSz="622300"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defTabSz="622300"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defTabSz="622300"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defTabSz="622300"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defTabSz="6223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defTabSz="6223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defTabSz="6223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defTabSz="6223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just" eaLnBrk="1" hangingPunct="1">
              <a:spcBef>
                <a:spcPct val="50000"/>
              </a:spcBef>
              <a:buFont typeface="Wingdings" pitchFamily="2" charset="2"/>
              <a:buNone/>
            </a:pPr>
            <a:r>
              <a:rPr lang="zh-CN" altLang="en-US" sz="2400" b="1">
                <a:solidFill>
                  <a:srgbClr val="0000CC"/>
                </a:solidFill>
                <a:latin typeface="华文中宋" pitchFamily="2" charset="-122"/>
              </a:rPr>
              <a:t>二、补码运算及其特性</a:t>
            </a:r>
          </a:p>
          <a:p>
            <a:pPr algn="just" eaLnBrk="1" hangingPunct="1">
              <a:spcBef>
                <a:spcPct val="10000"/>
              </a:spcBef>
              <a:buFont typeface="Wingdings" pitchFamily="2" charset="2"/>
              <a:buNone/>
            </a:pPr>
            <a:r>
              <a:rPr lang="zh-CN" altLang="en-US" sz="2400">
                <a:latin typeface="华文中宋" pitchFamily="2" charset="-122"/>
              </a:rPr>
              <a:t>   求补运算：“各位求反、末位加</a:t>
            </a:r>
            <a:r>
              <a:rPr lang="en-US" altLang="zh-CN" sz="2400">
                <a:latin typeface="华文中宋" pitchFamily="2" charset="-122"/>
              </a:rPr>
              <a:t>1”</a:t>
            </a:r>
          </a:p>
          <a:p>
            <a:pPr algn="just" eaLnBrk="1" hangingPunct="1">
              <a:spcBef>
                <a:spcPct val="10000"/>
              </a:spcBef>
              <a:buFont typeface="Wingdings" pitchFamily="2" charset="2"/>
              <a:buNone/>
            </a:pPr>
            <a:r>
              <a:rPr lang="en-US" altLang="zh-CN" sz="2400">
                <a:latin typeface="华文中宋" pitchFamily="2" charset="-122"/>
              </a:rPr>
              <a:t>   </a:t>
            </a:r>
            <a:r>
              <a:rPr lang="zh-CN" altLang="en-US" sz="2400">
                <a:latin typeface="华文中宋" pitchFamily="2" charset="-122"/>
              </a:rPr>
              <a:t>求补就是求相反数。</a:t>
            </a:r>
          </a:p>
          <a:p>
            <a:pPr algn="just" eaLnBrk="1" hangingPunct="1">
              <a:lnSpc>
                <a:spcPct val="50000"/>
              </a:lnSpc>
              <a:spcBef>
                <a:spcPct val="50000"/>
              </a:spcBef>
              <a:buFont typeface="Wingdings" pitchFamily="2" charset="2"/>
              <a:buNone/>
            </a:pPr>
            <a:r>
              <a:rPr lang="zh-CN" altLang="en-US" sz="2000" b="1">
                <a:solidFill>
                  <a:srgbClr val="0000CC"/>
                </a:solidFill>
                <a:latin typeface="宋体" pitchFamily="2" charset="-122"/>
                <a:ea typeface="宋体" pitchFamily="2" charset="-122"/>
              </a:rPr>
              <a:t>          </a:t>
            </a:r>
            <a:r>
              <a:rPr lang="zh-CN" altLang="en-US" sz="1600" b="1">
                <a:solidFill>
                  <a:srgbClr val="0000CC"/>
                </a:solidFill>
                <a:latin typeface="宋体" pitchFamily="2" charset="-122"/>
                <a:ea typeface="宋体" pitchFamily="2" charset="-122"/>
              </a:rPr>
              <a:t>   </a:t>
            </a:r>
            <a:r>
              <a:rPr lang="zh-CN" altLang="en-US" sz="1400" b="1">
                <a:solidFill>
                  <a:srgbClr val="A50021"/>
                </a:solidFill>
                <a:latin typeface="宋体" pitchFamily="2" charset="-122"/>
                <a:ea typeface="宋体" pitchFamily="2" charset="-122"/>
              </a:rPr>
              <a:t>求补</a:t>
            </a:r>
          </a:p>
          <a:p>
            <a:pPr algn="just" eaLnBrk="1" hangingPunct="1">
              <a:lnSpc>
                <a:spcPct val="25000"/>
              </a:lnSpc>
              <a:spcBef>
                <a:spcPct val="25000"/>
              </a:spcBef>
              <a:spcAft>
                <a:spcPct val="50000"/>
              </a:spcAft>
              <a:buFont typeface="Wingdings" pitchFamily="2" charset="2"/>
              <a:buNone/>
            </a:pPr>
            <a:r>
              <a:rPr lang="zh-CN" altLang="en-US" sz="2000" b="1">
                <a:solidFill>
                  <a:srgbClr val="0000CC"/>
                </a:solidFill>
                <a:latin typeface="宋体" pitchFamily="2" charset="-122"/>
                <a:ea typeface="宋体" pitchFamily="2" charset="-122"/>
              </a:rPr>
              <a:t> 	 </a:t>
            </a:r>
            <a:r>
              <a:rPr lang="en-US" altLang="zh-CN" sz="2000" b="1">
                <a:solidFill>
                  <a:srgbClr val="0000CC"/>
                </a:solidFill>
                <a:latin typeface="宋体" pitchFamily="2" charset="-122"/>
                <a:ea typeface="宋体" pitchFamily="2" charset="-122"/>
              </a:rPr>
              <a:t>[x]</a:t>
            </a:r>
            <a:r>
              <a:rPr lang="zh-CN" altLang="en-US" sz="2000" b="1" baseline="-30000">
                <a:solidFill>
                  <a:srgbClr val="0000CC"/>
                </a:solidFill>
                <a:latin typeface="宋体" pitchFamily="2" charset="-122"/>
                <a:ea typeface="宋体" pitchFamily="2" charset="-122"/>
              </a:rPr>
              <a:t>补</a:t>
            </a:r>
            <a:r>
              <a:rPr lang="zh-CN" altLang="en-US" sz="2000" b="1">
                <a:solidFill>
                  <a:srgbClr val="0000CC"/>
                </a:solidFill>
                <a:latin typeface="宋体" pitchFamily="2" charset="-122"/>
                <a:ea typeface="宋体" pitchFamily="2" charset="-122"/>
              </a:rPr>
              <a:t>       </a:t>
            </a:r>
            <a:r>
              <a:rPr lang="en-US" altLang="zh-CN" sz="2000" b="1">
                <a:solidFill>
                  <a:srgbClr val="0000CC"/>
                </a:solidFill>
                <a:latin typeface="宋体" pitchFamily="2" charset="-122"/>
                <a:ea typeface="宋体" pitchFamily="2" charset="-122"/>
              </a:rPr>
              <a:t>[- x]</a:t>
            </a:r>
            <a:r>
              <a:rPr lang="zh-CN" altLang="en-US" sz="2000" b="1" baseline="-30000">
                <a:solidFill>
                  <a:srgbClr val="0000CC"/>
                </a:solidFill>
                <a:latin typeface="宋体" pitchFamily="2" charset="-122"/>
                <a:ea typeface="宋体" pitchFamily="2" charset="-122"/>
              </a:rPr>
              <a:t>补</a:t>
            </a:r>
            <a:endParaRPr lang="zh-CN" altLang="en-US" sz="2000" b="1">
              <a:solidFill>
                <a:srgbClr val="0000CC"/>
              </a:solidFill>
              <a:latin typeface="宋体" pitchFamily="2" charset="-122"/>
              <a:ea typeface="宋体" pitchFamily="2" charset="-122"/>
            </a:endParaRPr>
          </a:p>
          <a:p>
            <a:pPr algn="just" eaLnBrk="1" hangingPunct="1">
              <a:lnSpc>
                <a:spcPct val="25000"/>
              </a:lnSpc>
              <a:spcBef>
                <a:spcPct val="50000"/>
              </a:spcBef>
              <a:spcAft>
                <a:spcPct val="50000"/>
              </a:spcAft>
              <a:buFont typeface="Wingdings" pitchFamily="2" charset="2"/>
              <a:buNone/>
            </a:pPr>
            <a:r>
              <a:rPr lang="zh-CN" altLang="en-US" sz="2000" b="1">
                <a:solidFill>
                  <a:srgbClr val="0000CC"/>
                </a:solidFill>
                <a:latin typeface="宋体" pitchFamily="2" charset="-122"/>
                <a:ea typeface="宋体" pitchFamily="2" charset="-122"/>
              </a:rPr>
              <a:t>  	</a:t>
            </a:r>
            <a:r>
              <a:rPr lang="en-US" altLang="zh-CN" sz="2000" b="1">
                <a:solidFill>
                  <a:srgbClr val="0000CC"/>
                </a:solidFill>
                <a:latin typeface="宋体" pitchFamily="2" charset="-122"/>
                <a:ea typeface="宋体" pitchFamily="2" charset="-122"/>
              </a:rPr>
              <a:t>[x + y]</a:t>
            </a:r>
            <a:r>
              <a:rPr lang="zh-CN" altLang="en-US" sz="2000" b="1" baseline="-30000">
                <a:solidFill>
                  <a:srgbClr val="0000CC"/>
                </a:solidFill>
                <a:latin typeface="宋体" pitchFamily="2" charset="-122"/>
                <a:ea typeface="宋体" pitchFamily="2" charset="-122"/>
              </a:rPr>
              <a:t>补 </a:t>
            </a:r>
            <a:r>
              <a:rPr lang="en-US" altLang="zh-CN" sz="2000" b="1">
                <a:solidFill>
                  <a:srgbClr val="0000CC"/>
                </a:solidFill>
                <a:latin typeface="宋体" pitchFamily="2" charset="-122"/>
                <a:ea typeface="宋体" pitchFamily="2" charset="-122"/>
              </a:rPr>
              <a:t>= [x]</a:t>
            </a:r>
            <a:r>
              <a:rPr lang="zh-CN" altLang="en-US" sz="2000" b="1" baseline="-30000">
                <a:solidFill>
                  <a:srgbClr val="0000CC"/>
                </a:solidFill>
                <a:latin typeface="宋体" pitchFamily="2" charset="-122"/>
                <a:ea typeface="宋体" pitchFamily="2" charset="-122"/>
              </a:rPr>
              <a:t>补 </a:t>
            </a:r>
            <a:r>
              <a:rPr lang="en-US" altLang="zh-CN" sz="2000" b="1">
                <a:solidFill>
                  <a:srgbClr val="0000CC"/>
                </a:solidFill>
                <a:latin typeface="宋体" pitchFamily="2" charset="-122"/>
                <a:ea typeface="宋体" pitchFamily="2" charset="-122"/>
              </a:rPr>
              <a:t>+</a:t>
            </a:r>
            <a:r>
              <a:rPr lang="en-US" altLang="zh-CN" sz="2000" b="1" baseline="-30000">
                <a:solidFill>
                  <a:srgbClr val="0000CC"/>
                </a:solidFill>
                <a:latin typeface="宋体" pitchFamily="2" charset="-122"/>
                <a:ea typeface="宋体" pitchFamily="2" charset="-122"/>
              </a:rPr>
              <a:t> </a:t>
            </a:r>
            <a:r>
              <a:rPr lang="en-US" altLang="zh-CN" sz="2000" b="1">
                <a:solidFill>
                  <a:srgbClr val="0000CC"/>
                </a:solidFill>
                <a:latin typeface="宋体" pitchFamily="2" charset="-122"/>
                <a:ea typeface="宋体" pitchFamily="2" charset="-122"/>
              </a:rPr>
              <a:t>[y]</a:t>
            </a:r>
            <a:r>
              <a:rPr lang="zh-CN" altLang="en-US" sz="2000" b="1" baseline="-30000">
                <a:solidFill>
                  <a:srgbClr val="0000CC"/>
                </a:solidFill>
                <a:latin typeface="宋体" pitchFamily="2" charset="-122"/>
                <a:ea typeface="宋体" pitchFamily="2" charset="-122"/>
              </a:rPr>
              <a:t>补</a:t>
            </a:r>
            <a:endParaRPr lang="zh-CN" altLang="en-US" sz="2000" b="1">
              <a:solidFill>
                <a:srgbClr val="0000CC"/>
              </a:solidFill>
              <a:latin typeface="宋体" pitchFamily="2" charset="-122"/>
              <a:ea typeface="宋体" pitchFamily="2" charset="-122"/>
            </a:endParaRPr>
          </a:p>
          <a:p>
            <a:pPr algn="just" eaLnBrk="1" hangingPunct="1">
              <a:lnSpc>
                <a:spcPct val="25000"/>
              </a:lnSpc>
              <a:spcBef>
                <a:spcPct val="50000"/>
              </a:spcBef>
              <a:spcAft>
                <a:spcPct val="50000"/>
              </a:spcAft>
              <a:buFont typeface="Wingdings" pitchFamily="2" charset="2"/>
              <a:buNone/>
            </a:pPr>
            <a:r>
              <a:rPr lang="zh-CN" altLang="en-US" sz="2000" b="1">
                <a:solidFill>
                  <a:srgbClr val="0000CC"/>
                </a:solidFill>
                <a:latin typeface="宋体" pitchFamily="2" charset="-122"/>
                <a:ea typeface="宋体" pitchFamily="2" charset="-122"/>
              </a:rPr>
              <a:t>  	</a:t>
            </a:r>
            <a:r>
              <a:rPr lang="en-US" altLang="zh-CN" sz="2000" b="1">
                <a:solidFill>
                  <a:srgbClr val="0000CC"/>
                </a:solidFill>
                <a:latin typeface="宋体" pitchFamily="2" charset="-122"/>
                <a:ea typeface="宋体" pitchFamily="2" charset="-122"/>
              </a:rPr>
              <a:t>[x - y]</a:t>
            </a:r>
            <a:r>
              <a:rPr lang="zh-CN" altLang="en-US" sz="2000" b="1" baseline="-30000">
                <a:solidFill>
                  <a:srgbClr val="0000CC"/>
                </a:solidFill>
                <a:latin typeface="宋体" pitchFamily="2" charset="-122"/>
                <a:ea typeface="宋体" pitchFamily="2" charset="-122"/>
              </a:rPr>
              <a:t>补 </a:t>
            </a:r>
            <a:r>
              <a:rPr lang="en-US" altLang="zh-CN" sz="2000" b="1">
                <a:solidFill>
                  <a:srgbClr val="0000CC"/>
                </a:solidFill>
                <a:latin typeface="宋体" pitchFamily="2" charset="-122"/>
                <a:ea typeface="宋体" pitchFamily="2" charset="-122"/>
              </a:rPr>
              <a:t>= [x]</a:t>
            </a:r>
            <a:r>
              <a:rPr lang="zh-CN" altLang="en-US" sz="2000" b="1" baseline="-30000">
                <a:solidFill>
                  <a:srgbClr val="0000CC"/>
                </a:solidFill>
                <a:latin typeface="宋体" pitchFamily="2" charset="-122"/>
                <a:ea typeface="宋体" pitchFamily="2" charset="-122"/>
              </a:rPr>
              <a:t>补 </a:t>
            </a:r>
            <a:r>
              <a:rPr lang="en-US" altLang="zh-CN" sz="2000" b="1">
                <a:solidFill>
                  <a:srgbClr val="0000CC"/>
                </a:solidFill>
                <a:latin typeface="宋体" pitchFamily="2" charset="-122"/>
                <a:ea typeface="宋体" pitchFamily="2" charset="-122"/>
              </a:rPr>
              <a:t>+</a:t>
            </a:r>
            <a:r>
              <a:rPr lang="en-US" altLang="zh-CN" sz="2000" b="1" baseline="-30000">
                <a:solidFill>
                  <a:srgbClr val="0000CC"/>
                </a:solidFill>
                <a:latin typeface="宋体" pitchFamily="2" charset="-122"/>
                <a:ea typeface="宋体" pitchFamily="2" charset="-122"/>
              </a:rPr>
              <a:t> </a:t>
            </a:r>
            <a:r>
              <a:rPr lang="en-US" altLang="zh-CN" sz="2000" b="1">
                <a:solidFill>
                  <a:srgbClr val="0000CC"/>
                </a:solidFill>
                <a:latin typeface="宋体" pitchFamily="2" charset="-122"/>
                <a:ea typeface="宋体" pitchFamily="2" charset="-122"/>
              </a:rPr>
              <a:t>[- y]</a:t>
            </a:r>
            <a:r>
              <a:rPr lang="zh-CN" altLang="en-US" sz="2000" b="1" baseline="-30000">
                <a:solidFill>
                  <a:srgbClr val="0000CC"/>
                </a:solidFill>
                <a:latin typeface="宋体" pitchFamily="2" charset="-122"/>
                <a:ea typeface="宋体" pitchFamily="2" charset="-122"/>
              </a:rPr>
              <a:t>补</a:t>
            </a:r>
            <a:endParaRPr lang="zh-CN" altLang="en-US" sz="2000" b="1">
              <a:solidFill>
                <a:srgbClr val="0000CC"/>
              </a:solidFill>
              <a:latin typeface="宋体" pitchFamily="2" charset="-122"/>
              <a:ea typeface="宋体" pitchFamily="2" charset="-122"/>
            </a:endParaRPr>
          </a:p>
        </p:txBody>
      </p:sp>
      <p:sp>
        <p:nvSpPr>
          <p:cNvPr id="47109" name="AutoShape 10"/>
          <p:cNvSpPr>
            <a:spLocks noChangeArrowheads="1"/>
          </p:cNvSpPr>
          <p:nvPr/>
        </p:nvSpPr>
        <p:spPr bwMode="auto">
          <a:xfrm>
            <a:off x="1763713" y="2492375"/>
            <a:ext cx="609600" cy="147638"/>
          </a:xfrm>
          <a:prstGeom prst="leftRightArrow">
            <a:avLst>
              <a:gd name="adj1" fmla="val 50000"/>
              <a:gd name="adj2" fmla="val 82580"/>
            </a:avLst>
          </a:prstGeom>
          <a:noFill/>
          <a:ln w="9525">
            <a:solidFill>
              <a:srgbClr val="A5002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endParaRPr lang="zh-CN" altLang="zh-CN" sz="2400" b="1">
              <a:solidFill>
                <a:srgbClr val="A50021"/>
              </a:solidFill>
              <a:latin typeface="Times New Roman" pitchFamily="18" charset="0"/>
              <a:ea typeface="宋体" pitchFamily="2" charset="-122"/>
            </a:endParaRPr>
          </a:p>
        </p:txBody>
      </p:sp>
      <p:sp>
        <p:nvSpPr>
          <p:cNvPr id="47110" name="Rectangle 21"/>
          <p:cNvSpPr>
            <a:spLocks noGrp="1" noChangeArrowheads="1"/>
          </p:cNvSpPr>
          <p:nvPr>
            <p:ph type="title"/>
          </p:nvPr>
        </p:nvSpPr>
        <p:spPr>
          <a:xfrm>
            <a:off x="684213" y="333375"/>
            <a:ext cx="7772400" cy="503238"/>
          </a:xfrm>
          <a:noFill/>
        </p:spPr>
        <p:txBody>
          <a:bodyPr/>
          <a:lstStyle/>
          <a:p>
            <a:pPr eaLnBrk="1" hangingPunct="1"/>
            <a:r>
              <a:rPr lang="zh-CN" altLang="en-US" smtClean="0"/>
              <a:t>补码运算和逻辑运算</a:t>
            </a:r>
          </a:p>
        </p:txBody>
      </p:sp>
      <p:graphicFrame>
        <p:nvGraphicFramePr>
          <p:cNvPr id="26980" name="Group 356"/>
          <p:cNvGraphicFramePr>
            <a:graphicFrameLocks noGrp="1"/>
          </p:cNvGraphicFramePr>
          <p:nvPr>
            <p:ph sz="half" idx="1"/>
          </p:nvPr>
        </p:nvGraphicFramePr>
        <p:xfrm>
          <a:off x="3635375" y="4292600"/>
          <a:ext cx="5111750" cy="731838"/>
        </p:xfrm>
        <a:graphic>
          <a:graphicData uri="http://schemas.openxmlformats.org/drawingml/2006/table">
            <a:tbl>
              <a:tblPr/>
              <a:tblGrid>
                <a:gridCol w="1219200"/>
                <a:gridCol w="1365250"/>
                <a:gridCol w="1231900"/>
                <a:gridCol w="1295400"/>
              </a:tblGrid>
              <a:tr h="365919">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endParaRPr kumimoji="1" lang="zh-CN" altLang="zh-CN" sz="1800" b="0" i="0" u="none" strike="noStrike" cap="none" normalizeH="0" baseline="0" smtClean="0">
                        <a:ln>
                          <a:noFill/>
                        </a:ln>
                        <a:solidFill>
                          <a:srgbClr val="000066"/>
                        </a:solidFill>
                        <a:effectLst/>
                        <a:latin typeface="Tahoma" pitchFamily="34" charset="0"/>
                        <a:ea typeface="华文中宋" pitchFamily="2" charset="-122"/>
                      </a:endParaRPr>
                    </a:p>
                  </a:txBody>
                  <a:tcPr marT="45740" marB="45740" anchor="ctr" horzOverflow="overflow">
                    <a:lnL w="12700" cap="flat" cmpd="sng" algn="ctr">
                      <a:solidFill>
                        <a:schemeClr val="tx1"/>
                      </a:solidFill>
                      <a:prstDash val="solid"/>
                      <a:miter lim="800000"/>
                      <a:headEnd type="none" w="med" len="med"/>
                      <a:tailEnd type="none" w="med" len="med"/>
                    </a:lnL>
                    <a:lnR w="1905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rgbClr val="CC0066"/>
                          </a:solidFill>
                          <a:effectLst/>
                          <a:latin typeface="Arial" pitchFamily="34" charset="0"/>
                          <a:ea typeface="华文中宋" pitchFamily="2" charset="-122"/>
                          <a:cs typeface="Arial" pitchFamily="34" charset="0"/>
                        </a:rPr>
                        <a:t>0</a:t>
                      </a:r>
                      <a:r>
                        <a:rPr kumimoji="1" lang="en-US" altLang="zh-CN" sz="1800" b="0" i="0" u="none" strike="noStrike" cap="none" normalizeH="0" baseline="0" smtClean="0">
                          <a:ln>
                            <a:noFill/>
                          </a:ln>
                          <a:solidFill>
                            <a:srgbClr val="0000CC"/>
                          </a:solidFill>
                          <a:effectLst/>
                          <a:latin typeface="Arial" pitchFamily="34" charset="0"/>
                          <a:ea typeface="华文中宋" pitchFamily="2" charset="-122"/>
                          <a:cs typeface="Arial" pitchFamily="34" charset="0"/>
                        </a:rPr>
                        <a:t>1011010</a:t>
                      </a:r>
                      <a:endParaRPr kumimoji="1" lang="en-US" altLang="zh-CN" sz="1800" b="0" i="0" u="none" strike="noStrike" cap="none" normalizeH="0" baseline="0" smtClean="0">
                        <a:ln>
                          <a:noFill/>
                        </a:ln>
                        <a:solidFill>
                          <a:srgbClr val="0000CC"/>
                        </a:solidFill>
                        <a:effectLst/>
                        <a:latin typeface="Times New Roman" pitchFamily="18" charset="0"/>
                        <a:ea typeface="华文中宋" pitchFamily="2" charset="-122"/>
                      </a:endParaRPr>
                    </a:p>
                  </a:txBody>
                  <a:tcPr marT="45740" marB="45740" anchor="ctr" horzOverflow="overflow">
                    <a:lnL w="19050" cap="flat" cmpd="sng" algn="ctr">
                      <a:solidFill>
                        <a:schemeClr val="tx1"/>
                      </a:solidFill>
                      <a:prstDash val="solid"/>
                      <a:miter lim="800000"/>
                      <a:headEnd type="none" w="med" len="med"/>
                      <a:tailEnd type="none" w="med" len="med"/>
                    </a:lnL>
                    <a:lnR w="1905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endParaRPr kumimoji="1" lang="zh-CN" altLang="zh-CN" sz="1800" b="0" i="0" u="none" strike="noStrike" cap="none" normalizeH="0" baseline="0" smtClean="0">
                        <a:ln>
                          <a:noFill/>
                        </a:ln>
                        <a:solidFill>
                          <a:srgbClr val="000066"/>
                        </a:solidFill>
                        <a:effectLst/>
                        <a:latin typeface="Tahoma" pitchFamily="34" charset="0"/>
                        <a:ea typeface="华文中宋" pitchFamily="2" charset="-122"/>
                      </a:endParaRPr>
                    </a:p>
                  </a:txBody>
                  <a:tcPr marT="45740" marB="45740" anchor="ctr" horzOverflow="overflow">
                    <a:lnL w="19050" cap="flat" cmpd="sng" algn="ctr">
                      <a:solidFill>
                        <a:schemeClr val="tx1"/>
                      </a:solidFill>
                      <a:prstDash val="solid"/>
                      <a:miter lim="800000"/>
                      <a:headEnd type="none" w="med" len="med"/>
                      <a:tailEnd type="none" w="med" len="med"/>
                    </a:lnL>
                    <a:lnR w="1905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rgbClr val="CC0066"/>
                          </a:solidFill>
                          <a:effectLst/>
                          <a:latin typeface="Arial" pitchFamily="34" charset="0"/>
                          <a:ea typeface="华文中宋" pitchFamily="2" charset="-122"/>
                          <a:cs typeface="Arial" pitchFamily="34" charset="0"/>
                        </a:rPr>
                        <a:t>1</a:t>
                      </a:r>
                      <a:r>
                        <a:rPr kumimoji="1" lang="en-US" altLang="zh-CN" sz="1800" b="0" i="0" u="none" strike="noStrike" cap="none" normalizeH="0" baseline="0" smtClean="0">
                          <a:ln>
                            <a:noFill/>
                          </a:ln>
                          <a:solidFill>
                            <a:srgbClr val="000066"/>
                          </a:solidFill>
                          <a:effectLst/>
                          <a:latin typeface="Arial" pitchFamily="34" charset="0"/>
                          <a:ea typeface="华文中宋" pitchFamily="2" charset="-122"/>
                          <a:cs typeface="Arial" pitchFamily="34" charset="0"/>
                        </a:rPr>
                        <a:t>0101100</a:t>
                      </a:r>
                      <a:endParaRPr kumimoji="1" lang="en-US" altLang="zh-CN" sz="1800" b="0" i="0" u="none" strike="noStrike" cap="none" normalizeH="0" baseline="0" smtClean="0">
                        <a:ln>
                          <a:noFill/>
                        </a:ln>
                        <a:solidFill>
                          <a:srgbClr val="000066"/>
                        </a:solidFill>
                        <a:effectLst/>
                        <a:latin typeface="Times New Roman" pitchFamily="18" charset="0"/>
                        <a:ea typeface="华文中宋" pitchFamily="2" charset="-122"/>
                      </a:endParaRPr>
                    </a:p>
                  </a:txBody>
                  <a:tcPr marT="45740" marB="45740" anchor="ctr" horzOverflow="overflow">
                    <a:lnL w="1905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919">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rgbClr val="CC0066"/>
                          </a:solidFill>
                          <a:effectLst/>
                          <a:latin typeface="Arial" pitchFamily="34" charset="0"/>
                          <a:ea typeface="华文中宋" pitchFamily="2" charset="-122"/>
                          <a:cs typeface="Arial" pitchFamily="34" charset="0"/>
                        </a:rPr>
                        <a:t>00000000</a:t>
                      </a:r>
                      <a:endParaRPr kumimoji="1" lang="en-US" altLang="zh-CN" sz="1800" b="0" i="0" u="none" strike="noStrike" cap="none" normalizeH="0" baseline="0" smtClean="0">
                        <a:ln>
                          <a:noFill/>
                        </a:ln>
                        <a:solidFill>
                          <a:srgbClr val="CC0066"/>
                        </a:solidFill>
                        <a:effectLst/>
                        <a:latin typeface="Times New Roman" pitchFamily="18" charset="0"/>
                        <a:ea typeface="华文中宋" pitchFamily="2" charset="-122"/>
                      </a:endParaRPr>
                    </a:p>
                  </a:txBody>
                  <a:tcPr marT="45740" marB="45740" anchor="ctr" horzOverflow="overflow">
                    <a:lnL w="12700" cap="flat" cmpd="sng" algn="ctr">
                      <a:solidFill>
                        <a:schemeClr val="tx1"/>
                      </a:solidFill>
                      <a:prstDash val="solid"/>
                      <a:miter lim="800000"/>
                      <a:headEnd type="none" w="med" len="med"/>
                      <a:tailEnd type="none" w="med" len="med"/>
                    </a:lnL>
                    <a:lnR w="1905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rgbClr val="0000CC"/>
                          </a:solidFill>
                          <a:effectLst/>
                          <a:latin typeface="Arial" pitchFamily="34" charset="0"/>
                          <a:ea typeface="华文中宋" pitchFamily="2" charset="-122"/>
                          <a:cs typeface="Arial" pitchFamily="34" charset="0"/>
                        </a:rPr>
                        <a:t>01011010</a:t>
                      </a:r>
                      <a:endParaRPr kumimoji="1" lang="en-US" altLang="zh-CN" sz="1800" b="0" i="0" u="none" strike="noStrike" cap="none" normalizeH="0" baseline="0" smtClean="0">
                        <a:ln>
                          <a:noFill/>
                        </a:ln>
                        <a:solidFill>
                          <a:srgbClr val="0000CC"/>
                        </a:solidFill>
                        <a:effectLst/>
                        <a:latin typeface="Times New Roman" pitchFamily="18" charset="0"/>
                        <a:ea typeface="华文中宋" pitchFamily="2" charset="-122"/>
                      </a:endParaRPr>
                    </a:p>
                  </a:txBody>
                  <a:tcPr marT="45740" marB="45740" anchor="ctr" horzOverflow="overflow">
                    <a:lnL w="19050" cap="flat" cmpd="sng" algn="ctr">
                      <a:solidFill>
                        <a:schemeClr val="tx1"/>
                      </a:solidFill>
                      <a:prstDash val="solid"/>
                      <a:miter lim="800000"/>
                      <a:headEnd type="none" w="med" len="med"/>
                      <a:tailEnd type="none" w="med" len="med"/>
                    </a:lnL>
                    <a:lnR w="1905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rgbClr val="CC0066"/>
                          </a:solidFill>
                          <a:effectLst/>
                          <a:latin typeface="Arial" pitchFamily="34" charset="0"/>
                          <a:ea typeface="华文中宋" pitchFamily="2" charset="-122"/>
                          <a:cs typeface="Arial" pitchFamily="34" charset="0"/>
                        </a:rPr>
                        <a:t>11111111</a:t>
                      </a:r>
                      <a:endParaRPr kumimoji="1" lang="en-US" altLang="zh-CN" sz="1800" b="0" i="0" u="none" strike="noStrike" cap="none" normalizeH="0" baseline="0" smtClean="0">
                        <a:ln>
                          <a:noFill/>
                        </a:ln>
                        <a:solidFill>
                          <a:srgbClr val="CC0066"/>
                        </a:solidFill>
                        <a:effectLst/>
                        <a:latin typeface="Times New Roman" pitchFamily="18" charset="0"/>
                        <a:ea typeface="华文中宋" pitchFamily="2" charset="-122"/>
                      </a:endParaRPr>
                    </a:p>
                  </a:txBody>
                  <a:tcPr marT="45740" marB="45740" anchor="ctr" horzOverflow="overflow">
                    <a:lnL w="19050" cap="flat" cmpd="sng" algn="ctr">
                      <a:solidFill>
                        <a:schemeClr val="tx1"/>
                      </a:solidFill>
                      <a:prstDash val="solid"/>
                      <a:miter lim="800000"/>
                      <a:headEnd type="none" w="med" len="med"/>
                      <a:tailEnd type="none" w="med" len="med"/>
                    </a:lnL>
                    <a:lnR w="1905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rgbClr val="000066"/>
                          </a:solidFill>
                          <a:effectLst/>
                          <a:latin typeface="Arial" pitchFamily="34" charset="0"/>
                          <a:ea typeface="华文中宋" pitchFamily="2" charset="-122"/>
                          <a:cs typeface="Arial" pitchFamily="34" charset="0"/>
                        </a:rPr>
                        <a:t>10101100</a:t>
                      </a:r>
                      <a:endParaRPr kumimoji="1" lang="en-US" altLang="zh-CN" sz="1800" b="0" i="0" u="none" strike="noStrike" cap="none" normalizeH="0" baseline="0" smtClean="0">
                        <a:ln>
                          <a:noFill/>
                        </a:ln>
                        <a:solidFill>
                          <a:srgbClr val="000066"/>
                        </a:solidFill>
                        <a:effectLst/>
                        <a:latin typeface="Times New Roman" pitchFamily="18" charset="0"/>
                        <a:ea typeface="华文中宋" pitchFamily="2" charset="-122"/>
                      </a:endParaRPr>
                    </a:p>
                  </a:txBody>
                  <a:tcPr marT="45740" marB="45740" anchor="ctr" horzOverflow="overflow">
                    <a:lnL w="1905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26802" name="Group 178"/>
          <p:cNvGraphicFramePr>
            <a:graphicFrameLocks noGrp="1"/>
          </p:cNvGraphicFramePr>
          <p:nvPr>
            <p:ph sz="half" idx="2"/>
          </p:nvPr>
        </p:nvGraphicFramePr>
        <p:xfrm>
          <a:off x="684213" y="5516563"/>
          <a:ext cx="8064500" cy="684217"/>
        </p:xfrm>
        <a:graphic>
          <a:graphicData uri="http://schemas.openxmlformats.org/drawingml/2006/table">
            <a:tbl>
              <a:tblPr/>
              <a:tblGrid>
                <a:gridCol w="2016125"/>
                <a:gridCol w="2016125"/>
                <a:gridCol w="2016125"/>
                <a:gridCol w="2016125"/>
              </a:tblGrid>
              <a:tr h="349003">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endParaRPr kumimoji="1" lang="zh-CN" altLang="zh-CN" sz="1600" b="1" i="0" u="none" strike="noStrike" cap="none" normalizeH="0" baseline="0" smtClean="0">
                        <a:ln>
                          <a:noFill/>
                        </a:ln>
                        <a:solidFill>
                          <a:srgbClr val="000066"/>
                        </a:solidFill>
                        <a:effectLst/>
                        <a:latin typeface="Tahoma" pitchFamily="34" charset="0"/>
                        <a:ea typeface="华文中宋" pitchFamily="2" charset="-122"/>
                      </a:endParaRPr>
                    </a:p>
                  </a:txBody>
                  <a:tcPr marT="45687" marB="4568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CC0066"/>
                          </a:solidFill>
                          <a:effectLst/>
                          <a:latin typeface="Arial" pitchFamily="34" charset="0"/>
                          <a:ea typeface="华文中宋" pitchFamily="2" charset="-122"/>
                          <a:cs typeface="Arial" pitchFamily="34" charset="0"/>
                        </a:rPr>
                        <a:t>0</a:t>
                      </a:r>
                      <a:r>
                        <a:rPr kumimoji="1" lang="en-US" altLang="zh-CN" sz="1600" b="1" i="0" u="none" strike="noStrike" cap="none" normalizeH="0" baseline="0" smtClean="0">
                          <a:ln>
                            <a:noFill/>
                          </a:ln>
                          <a:solidFill>
                            <a:srgbClr val="0000CC"/>
                          </a:solidFill>
                          <a:effectLst/>
                          <a:latin typeface="Arial" pitchFamily="34" charset="0"/>
                          <a:ea typeface="华文中宋" pitchFamily="2" charset="-122"/>
                          <a:cs typeface="Arial" pitchFamily="34" charset="0"/>
                        </a:rPr>
                        <a:t>101101111001010</a:t>
                      </a:r>
                      <a:endParaRPr kumimoji="1" lang="en-US" altLang="zh-CN" sz="1600" b="1" i="0" u="none" strike="noStrike" cap="none" normalizeH="0" baseline="0" smtClean="0">
                        <a:ln>
                          <a:noFill/>
                        </a:ln>
                        <a:solidFill>
                          <a:srgbClr val="0000CC"/>
                        </a:solidFill>
                        <a:effectLst/>
                        <a:latin typeface="Times New Roman" pitchFamily="18" charset="0"/>
                        <a:ea typeface="华文中宋" pitchFamily="2" charset="-122"/>
                      </a:endParaRPr>
                    </a:p>
                  </a:txBody>
                  <a:tcPr marT="45687" marB="4568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endParaRPr kumimoji="1" lang="zh-CN" altLang="zh-CN" sz="1600" b="1" i="0" u="none" strike="noStrike" cap="none" normalizeH="0" baseline="0" smtClean="0">
                        <a:ln>
                          <a:noFill/>
                        </a:ln>
                        <a:solidFill>
                          <a:srgbClr val="000066"/>
                        </a:solidFill>
                        <a:effectLst/>
                        <a:latin typeface="Tahoma" pitchFamily="34" charset="0"/>
                        <a:ea typeface="华文中宋" pitchFamily="2" charset="-122"/>
                      </a:endParaRPr>
                    </a:p>
                  </a:txBody>
                  <a:tcPr marT="45687" marB="4568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CC0066"/>
                          </a:solidFill>
                          <a:effectLst/>
                          <a:latin typeface="Arial" pitchFamily="34" charset="0"/>
                          <a:ea typeface="华文中宋" pitchFamily="2" charset="-122"/>
                          <a:cs typeface="Arial" pitchFamily="34" charset="0"/>
                        </a:rPr>
                        <a:t>1</a:t>
                      </a:r>
                      <a:r>
                        <a:rPr kumimoji="1" lang="en-US" altLang="zh-CN" sz="1600" b="1" i="0" u="none" strike="noStrike" cap="none" normalizeH="0" baseline="0" smtClean="0">
                          <a:ln>
                            <a:noFill/>
                          </a:ln>
                          <a:solidFill>
                            <a:srgbClr val="000066"/>
                          </a:solidFill>
                          <a:effectLst/>
                          <a:latin typeface="Arial" pitchFamily="34" charset="0"/>
                          <a:ea typeface="华文中宋" pitchFamily="2" charset="-122"/>
                          <a:cs typeface="Arial" pitchFamily="34" charset="0"/>
                        </a:rPr>
                        <a:t>010111101011011</a:t>
                      </a:r>
                      <a:endParaRPr kumimoji="1" lang="en-US" altLang="zh-CN" sz="1600" b="1" i="0" u="none" strike="noStrike" cap="none" normalizeH="0" baseline="0" smtClean="0">
                        <a:ln>
                          <a:noFill/>
                        </a:ln>
                        <a:solidFill>
                          <a:srgbClr val="000066"/>
                        </a:solidFill>
                        <a:effectLst/>
                        <a:latin typeface="Times New Roman" pitchFamily="18" charset="0"/>
                        <a:ea typeface="华文中宋" pitchFamily="2" charset="-122"/>
                      </a:endParaRPr>
                    </a:p>
                  </a:txBody>
                  <a:tcPr marT="45687" marB="4568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09">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CC0066"/>
                          </a:solidFill>
                          <a:effectLst/>
                          <a:latin typeface="Arial" pitchFamily="34" charset="0"/>
                          <a:ea typeface="华文中宋" pitchFamily="2" charset="-122"/>
                          <a:cs typeface="Arial" pitchFamily="34" charset="0"/>
                        </a:rPr>
                        <a:t>0000000000000000</a:t>
                      </a:r>
                      <a:endParaRPr kumimoji="1" lang="en-US" altLang="zh-CN" sz="1600" b="1" i="0" u="none" strike="noStrike" cap="none" normalizeH="0" baseline="0" smtClean="0">
                        <a:ln>
                          <a:noFill/>
                        </a:ln>
                        <a:solidFill>
                          <a:srgbClr val="CC0066"/>
                        </a:solidFill>
                        <a:effectLst/>
                        <a:latin typeface="Times New Roman" pitchFamily="18" charset="0"/>
                        <a:ea typeface="华文中宋" pitchFamily="2" charset="-122"/>
                      </a:endParaRPr>
                    </a:p>
                  </a:txBody>
                  <a:tcPr marT="45687" marB="4568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0000CC"/>
                          </a:solidFill>
                          <a:effectLst/>
                          <a:latin typeface="Arial" pitchFamily="34" charset="0"/>
                          <a:ea typeface="华文中宋" pitchFamily="2" charset="-122"/>
                          <a:cs typeface="Arial" pitchFamily="34" charset="0"/>
                        </a:rPr>
                        <a:t>0101101111001010</a:t>
                      </a:r>
                      <a:endParaRPr kumimoji="1" lang="en-US" altLang="zh-CN" sz="1600" b="1" i="0" u="none" strike="noStrike" cap="none" normalizeH="0" baseline="0" smtClean="0">
                        <a:ln>
                          <a:noFill/>
                        </a:ln>
                        <a:solidFill>
                          <a:srgbClr val="0000CC"/>
                        </a:solidFill>
                        <a:effectLst/>
                        <a:latin typeface="Times New Roman" pitchFamily="18" charset="0"/>
                        <a:ea typeface="华文中宋" pitchFamily="2" charset="-122"/>
                      </a:endParaRPr>
                    </a:p>
                  </a:txBody>
                  <a:tcPr marT="45687" marB="4568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CC0066"/>
                          </a:solidFill>
                          <a:effectLst/>
                          <a:latin typeface="Arial" pitchFamily="34" charset="0"/>
                          <a:ea typeface="华文中宋" pitchFamily="2" charset="-122"/>
                          <a:cs typeface="Arial" pitchFamily="34" charset="0"/>
                        </a:rPr>
                        <a:t>1111111111111111</a:t>
                      </a:r>
                      <a:endParaRPr kumimoji="1" lang="en-US" altLang="zh-CN" sz="1600" b="1" i="0" u="none" strike="noStrike" cap="none" normalizeH="0" baseline="0" smtClean="0">
                        <a:ln>
                          <a:noFill/>
                        </a:ln>
                        <a:solidFill>
                          <a:srgbClr val="CC0066"/>
                        </a:solidFill>
                        <a:effectLst/>
                        <a:latin typeface="Times New Roman" pitchFamily="18" charset="0"/>
                        <a:ea typeface="华文中宋" pitchFamily="2" charset="-122"/>
                      </a:endParaRPr>
                    </a:p>
                  </a:txBody>
                  <a:tcPr marT="45687" marB="4568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000066"/>
                          </a:solidFill>
                          <a:effectLst/>
                          <a:latin typeface="Arial" pitchFamily="34" charset="0"/>
                          <a:ea typeface="华文中宋" pitchFamily="2" charset="-122"/>
                          <a:cs typeface="Arial" pitchFamily="34" charset="0"/>
                        </a:rPr>
                        <a:t>1010111101011011</a:t>
                      </a:r>
                      <a:endParaRPr kumimoji="1" lang="en-US" altLang="zh-CN" sz="1600" b="1" i="0" u="none" strike="noStrike" cap="none" normalizeH="0" baseline="0" smtClean="0">
                        <a:ln>
                          <a:noFill/>
                        </a:ln>
                        <a:solidFill>
                          <a:srgbClr val="000066"/>
                        </a:solidFill>
                        <a:effectLst/>
                        <a:latin typeface="Times New Roman" pitchFamily="18" charset="0"/>
                        <a:ea typeface="华文中宋" pitchFamily="2" charset="-122"/>
                      </a:endParaRPr>
                    </a:p>
                  </a:txBody>
                  <a:tcPr marT="45687" marB="4568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47145" name="Rectangle 352"/>
          <p:cNvSpPr>
            <a:spLocks noChangeArrowheads="1"/>
          </p:cNvSpPr>
          <p:nvPr/>
        </p:nvSpPr>
        <p:spPr bwMode="auto">
          <a:xfrm>
            <a:off x="611188" y="4149725"/>
            <a:ext cx="2790825"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spcBef>
                <a:spcPct val="0"/>
              </a:spcBef>
              <a:buFontTx/>
              <a:buNone/>
            </a:pPr>
            <a:r>
              <a:rPr lang="en-US" altLang="zh-CN" sz="2000" b="1">
                <a:solidFill>
                  <a:srgbClr val="0000CC"/>
                </a:solidFill>
                <a:latin typeface="宋体" pitchFamily="2" charset="-122"/>
                <a:ea typeface="宋体" pitchFamily="2" charset="-122"/>
              </a:rPr>
              <a:t>“</a:t>
            </a:r>
            <a:r>
              <a:rPr lang="zh-CN" altLang="en-US" sz="2000" b="1">
                <a:solidFill>
                  <a:srgbClr val="0000CC"/>
                </a:solidFill>
                <a:latin typeface="宋体" pitchFamily="2" charset="-122"/>
                <a:ea typeface="宋体" pitchFamily="2" charset="-122"/>
              </a:rPr>
              <a:t>字节→字”的扩展</a:t>
            </a:r>
            <a:r>
              <a:rPr lang="zh-CN" altLang="en-US" sz="2400" b="1">
                <a:solidFill>
                  <a:srgbClr val="0000CC"/>
                </a:solidFill>
                <a:latin typeface="Times New Roman" pitchFamily="18" charset="0"/>
                <a:ea typeface="宋体" pitchFamily="2" charset="-122"/>
              </a:rPr>
              <a:t>→</a:t>
            </a:r>
          </a:p>
          <a:p>
            <a:pPr eaLnBrk="1" hangingPunct="1">
              <a:spcBef>
                <a:spcPct val="0"/>
              </a:spcBef>
              <a:buFontTx/>
              <a:buNone/>
            </a:pPr>
            <a:endParaRPr lang="zh-CN" altLang="en-US" sz="2000" b="1">
              <a:solidFill>
                <a:srgbClr val="0000CC"/>
              </a:solidFill>
              <a:latin typeface="宋体" pitchFamily="2" charset="-122"/>
              <a:ea typeface="宋体" pitchFamily="2" charset="-122"/>
            </a:endParaRPr>
          </a:p>
          <a:p>
            <a:pPr eaLnBrk="1" hangingPunct="1">
              <a:spcBef>
                <a:spcPct val="0"/>
              </a:spcBef>
              <a:buFontTx/>
              <a:buNone/>
            </a:pPr>
            <a:r>
              <a:rPr lang="zh-CN" altLang="en-US" sz="2000" b="1">
                <a:solidFill>
                  <a:srgbClr val="0000CC"/>
                </a:solidFill>
                <a:latin typeface="宋体" pitchFamily="2" charset="-122"/>
                <a:ea typeface="宋体" pitchFamily="2" charset="-122"/>
              </a:rPr>
              <a:t>“字→双字”的扩展</a:t>
            </a:r>
            <a:r>
              <a:rPr lang="zh-CN" altLang="en-US" sz="2400" b="1">
                <a:solidFill>
                  <a:srgbClr val="0000CC"/>
                </a:solidFill>
                <a:latin typeface="Times New Roman" pitchFamily="18" charset="0"/>
                <a:ea typeface="宋体" pitchFamily="2" charset="-122"/>
              </a:rPr>
              <a:t>↓</a:t>
            </a:r>
          </a:p>
        </p:txBody>
      </p:sp>
      <p:sp>
        <p:nvSpPr>
          <p:cNvPr id="47146" name="Text Box 357"/>
          <p:cNvSpPr txBox="1">
            <a:spLocks noChangeArrowheads="1"/>
          </p:cNvSpPr>
          <p:nvPr/>
        </p:nvSpPr>
        <p:spPr bwMode="auto">
          <a:xfrm>
            <a:off x="5724525" y="1341438"/>
            <a:ext cx="2951163"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355600"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defTabSz="355600"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defTabSz="355600"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defTabSz="355600"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defTabSz="355600"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defTabSz="355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defTabSz="355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defTabSz="355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defTabSz="355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lnSpc>
                <a:spcPct val="85000"/>
              </a:lnSpc>
              <a:spcBef>
                <a:spcPct val="0"/>
              </a:spcBef>
              <a:buFontTx/>
              <a:buNone/>
            </a:pPr>
            <a:r>
              <a:rPr lang="en-US" altLang="zh-CN" sz="2000">
                <a:solidFill>
                  <a:srgbClr val="0000CC"/>
                </a:solidFill>
                <a:latin typeface="Times New Roman" pitchFamily="18" charset="0"/>
                <a:ea typeface="宋体" pitchFamily="2" charset="-122"/>
              </a:rPr>
              <a:t> 	57 			00111001</a:t>
            </a:r>
          </a:p>
          <a:p>
            <a:pPr eaLnBrk="1" hangingPunct="1">
              <a:lnSpc>
                <a:spcPct val="85000"/>
              </a:lnSpc>
              <a:spcBef>
                <a:spcPct val="0"/>
              </a:spcBef>
              <a:buFontTx/>
              <a:buNone/>
            </a:pPr>
            <a:r>
              <a:rPr lang="en-US" altLang="zh-CN" sz="1800">
                <a:solidFill>
                  <a:srgbClr val="0000CC"/>
                </a:solidFill>
                <a:latin typeface="宋体" pitchFamily="2" charset="-122"/>
                <a:ea typeface="宋体" pitchFamily="2" charset="-122"/>
              </a:rPr>
              <a:t>(</a:t>
            </a:r>
            <a:r>
              <a:rPr lang="zh-CN" altLang="en-US" sz="1800">
                <a:solidFill>
                  <a:srgbClr val="0000CC"/>
                </a:solidFill>
                <a:latin typeface="宋体" pitchFamily="2" charset="-122"/>
                <a:ea typeface="宋体" pitchFamily="2" charset="-122"/>
              </a:rPr>
              <a:t>－</a:t>
            </a:r>
            <a:r>
              <a:rPr lang="en-US" altLang="zh-CN" sz="2000">
                <a:solidFill>
                  <a:srgbClr val="0000CC"/>
                </a:solidFill>
                <a:latin typeface="Times New Roman" pitchFamily="18" charset="0"/>
                <a:ea typeface="宋体" pitchFamily="2" charset="-122"/>
              </a:rPr>
              <a:t>38)		  +	11011010</a:t>
            </a:r>
          </a:p>
          <a:p>
            <a:pPr eaLnBrk="1" hangingPunct="1">
              <a:lnSpc>
                <a:spcPct val="85000"/>
              </a:lnSpc>
              <a:spcBef>
                <a:spcPct val="0"/>
              </a:spcBef>
              <a:buFontTx/>
              <a:buNone/>
            </a:pPr>
            <a:r>
              <a:rPr lang="en-US" altLang="zh-CN" sz="2000">
                <a:solidFill>
                  <a:srgbClr val="0000CC"/>
                </a:solidFill>
                <a:latin typeface="Times New Roman" pitchFamily="18" charset="0"/>
                <a:ea typeface="宋体" pitchFamily="2" charset="-122"/>
              </a:rPr>
              <a:t> 	19			00010011</a:t>
            </a:r>
          </a:p>
          <a:p>
            <a:pPr eaLnBrk="1" hangingPunct="1">
              <a:lnSpc>
                <a:spcPct val="85000"/>
              </a:lnSpc>
              <a:spcBef>
                <a:spcPct val="0"/>
              </a:spcBef>
              <a:buFontTx/>
              <a:buNone/>
            </a:pPr>
            <a:r>
              <a:rPr lang="en-US" altLang="zh-CN" sz="2000">
                <a:solidFill>
                  <a:srgbClr val="0000CC"/>
                </a:solidFill>
                <a:latin typeface="Times New Roman" pitchFamily="18" charset="0"/>
                <a:ea typeface="宋体" pitchFamily="2" charset="-122"/>
              </a:rPr>
              <a:t>		</a:t>
            </a:r>
            <a:r>
              <a:rPr lang="en-US" altLang="zh-CN" sz="1800">
                <a:solidFill>
                  <a:srgbClr val="0000CC"/>
                </a:solidFill>
                <a:latin typeface="Times New Roman" pitchFamily="18" charset="0"/>
                <a:ea typeface="宋体" pitchFamily="2" charset="-122"/>
              </a:rPr>
              <a:t>	</a:t>
            </a:r>
            <a:r>
              <a:rPr lang="en-US" altLang="zh-CN" sz="1800" b="1">
                <a:solidFill>
                  <a:srgbClr val="0000CC"/>
                </a:solidFill>
                <a:latin typeface="Times New Roman" pitchFamily="18" charset="0"/>
                <a:ea typeface="宋体" pitchFamily="2" charset="-122"/>
              </a:rPr>
              <a:t>↓</a:t>
            </a:r>
            <a:r>
              <a:rPr lang="en-US" altLang="zh-CN" sz="1800">
                <a:solidFill>
                  <a:srgbClr val="0000CC"/>
                </a:solidFill>
                <a:latin typeface="Times New Roman" pitchFamily="18" charset="0"/>
                <a:ea typeface="宋体" pitchFamily="2" charset="-122"/>
              </a:rPr>
              <a:t>1</a:t>
            </a:r>
          </a:p>
        </p:txBody>
      </p:sp>
      <p:sp>
        <p:nvSpPr>
          <p:cNvPr id="47147" name="Line 358"/>
          <p:cNvSpPr>
            <a:spLocks noChangeShapeType="1"/>
          </p:cNvSpPr>
          <p:nvPr/>
        </p:nvSpPr>
        <p:spPr bwMode="auto">
          <a:xfrm>
            <a:off x="5724525" y="1916113"/>
            <a:ext cx="2592388" cy="0"/>
          </a:xfrm>
          <a:prstGeom prst="line">
            <a:avLst/>
          </a:prstGeom>
          <a:noFill/>
          <a:ln w="9525">
            <a:solidFill>
              <a:srgbClr val="0000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48" name="Text Box 359"/>
          <p:cNvSpPr txBox="1">
            <a:spLocks noChangeArrowheads="1"/>
          </p:cNvSpPr>
          <p:nvPr/>
        </p:nvSpPr>
        <p:spPr bwMode="auto">
          <a:xfrm>
            <a:off x="5724525" y="2636838"/>
            <a:ext cx="2951163"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355600"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defTabSz="355600"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defTabSz="355600"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defTabSz="355600"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defTabSz="355600"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defTabSz="355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defTabSz="355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defTabSz="355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defTabSz="355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lnSpc>
                <a:spcPct val="85000"/>
              </a:lnSpc>
              <a:spcBef>
                <a:spcPct val="0"/>
              </a:spcBef>
              <a:buFontTx/>
              <a:buNone/>
            </a:pPr>
            <a:r>
              <a:rPr lang="en-US" altLang="zh-CN" sz="2000">
                <a:solidFill>
                  <a:srgbClr val="0000CC"/>
                </a:solidFill>
                <a:latin typeface="Times New Roman" pitchFamily="18" charset="0"/>
                <a:ea typeface="宋体" pitchFamily="2" charset="-122"/>
              </a:rPr>
              <a:t> 	38 			00100110</a:t>
            </a:r>
          </a:p>
          <a:p>
            <a:pPr eaLnBrk="1" hangingPunct="1">
              <a:lnSpc>
                <a:spcPct val="85000"/>
              </a:lnSpc>
              <a:spcBef>
                <a:spcPct val="0"/>
              </a:spcBef>
              <a:buFontTx/>
              <a:buNone/>
            </a:pPr>
            <a:r>
              <a:rPr lang="en-US" altLang="zh-CN" sz="1800">
                <a:solidFill>
                  <a:srgbClr val="0000CC"/>
                </a:solidFill>
                <a:latin typeface="Times New Roman" pitchFamily="18" charset="0"/>
                <a:ea typeface="宋体" pitchFamily="2" charset="-122"/>
              </a:rPr>
              <a:t> (</a:t>
            </a:r>
            <a:r>
              <a:rPr lang="zh-CN" altLang="en-US" sz="1800">
                <a:solidFill>
                  <a:srgbClr val="0000CC"/>
                </a:solidFill>
                <a:latin typeface="Times New Roman" pitchFamily="18" charset="0"/>
                <a:ea typeface="宋体" pitchFamily="2" charset="-122"/>
              </a:rPr>
              <a:t>－</a:t>
            </a:r>
            <a:r>
              <a:rPr lang="en-US" altLang="zh-CN" sz="1800">
                <a:solidFill>
                  <a:srgbClr val="0000CC"/>
                </a:solidFill>
                <a:latin typeface="Times New Roman" pitchFamily="18" charset="0"/>
                <a:ea typeface="宋体" pitchFamily="2" charset="-122"/>
              </a:rPr>
              <a:t>57)</a:t>
            </a:r>
            <a:r>
              <a:rPr lang="en-US" altLang="zh-CN" sz="2000">
                <a:solidFill>
                  <a:srgbClr val="0000CC"/>
                </a:solidFill>
                <a:latin typeface="Times New Roman" pitchFamily="18" charset="0"/>
                <a:ea typeface="宋体" pitchFamily="2" charset="-122"/>
              </a:rPr>
              <a:t>	  	+	11000111</a:t>
            </a:r>
          </a:p>
          <a:p>
            <a:pPr eaLnBrk="1" hangingPunct="1">
              <a:lnSpc>
                <a:spcPct val="85000"/>
              </a:lnSpc>
              <a:spcBef>
                <a:spcPct val="0"/>
              </a:spcBef>
              <a:buFontTx/>
              <a:buNone/>
            </a:pPr>
            <a:r>
              <a:rPr lang="en-US" altLang="zh-CN" sz="1800">
                <a:solidFill>
                  <a:srgbClr val="0000CC"/>
                </a:solidFill>
                <a:latin typeface="Times New Roman" pitchFamily="18" charset="0"/>
                <a:ea typeface="宋体" pitchFamily="2" charset="-122"/>
              </a:rPr>
              <a:t>  </a:t>
            </a:r>
            <a:r>
              <a:rPr lang="zh-CN" altLang="en-US" sz="1800">
                <a:solidFill>
                  <a:srgbClr val="0000CC"/>
                </a:solidFill>
                <a:latin typeface="Times New Roman" pitchFamily="18" charset="0"/>
                <a:ea typeface="宋体" pitchFamily="2" charset="-122"/>
              </a:rPr>
              <a:t>－</a:t>
            </a:r>
            <a:r>
              <a:rPr lang="en-US" altLang="zh-CN" sz="1800">
                <a:solidFill>
                  <a:srgbClr val="0000CC"/>
                </a:solidFill>
                <a:latin typeface="Times New Roman" pitchFamily="18" charset="0"/>
                <a:ea typeface="宋体" pitchFamily="2" charset="-122"/>
              </a:rPr>
              <a:t>19	</a:t>
            </a:r>
            <a:r>
              <a:rPr lang="en-US" altLang="zh-CN" sz="2000">
                <a:solidFill>
                  <a:srgbClr val="0000CC"/>
                </a:solidFill>
                <a:latin typeface="Times New Roman" pitchFamily="18" charset="0"/>
                <a:ea typeface="宋体" pitchFamily="2" charset="-122"/>
              </a:rPr>
              <a:t>		11101101</a:t>
            </a:r>
          </a:p>
          <a:p>
            <a:pPr eaLnBrk="1" hangingPunct="1">
              <a:lnSpc>
                <a:spcPct val="85000"/>
              </a:lnSpc>
              <a:spcBef>
                <a:spcPct val="0"/>
              </a:spcBef>
              <a:buFontTx/>
              <a:buNone/>
            </a:pPr>
            <a:r>
              <a:rPr lang="en-US" altLang="zh-CN" sz="2000">
                <a:solidFill>
                  <a:srgbClr val="0000CC"/>
                </a:solidFill>
                <a:latin typeface="Times New Roman" pitchFamily="18" charset="0"/>
                <a:ea typeface="宋体" pitchFamily="2" charset="-122"/>
              </a:rPr>
              <a:t>		</a:t>
            </a:r>
            <a:r>
              <a:rPr lang="en-US" altLang="zh-CN" sz="1800">
                <a:solidFill>
                  <a:srgbClr val="0000CC"/>
                </a:solidFill>
                <a:latin typeface="Times New Roman" pitchFamily="18" charset="0"/>
                <a:ea typeface="宋体" pitchFamily="2" charset="-122"/>
              </a:rPr>
              <a:t>	</a:t>
            </a:r>
            <a:r>
              <a:rPr lang="en-US" altLang="zh-CN" sz="1800" b="1">
                <a:solidFill>
                  <a:srgbClr val="0000CC"/>
                </a:solidFill>
                <a:latin typeface="Times New Roman" pitchFamily="18" charset="0"/>
                <a:ea typeface="宋体" pitchFamily="2" charset="-122"/>
              </a:rPr>
              <a:t>↓</a:t>
            </a:r>
            <a:r>
              <a:rPr lang="en-US" altLang="zh-CN" sz="1800">
                <a:solidFill>
                  <a:srgbClr val="0000CC"/>
                </a:solidFill>
                <a:latin typeface="Times New Roman" pitchFamily="18" charset="0"/>
                <a:ea typeface="宋体" pitchFamily="2" charset="-122"/>
              </a:rPr>
              <a:t>1</a:t>
            </a:r>
          </a:p>
        </p:txBody>
      </p:sp>
      <p:sp>
        <p:nvSpPr>
          <p:cNvPr id="47149" name="Line 360"/>
          <p:cNvSpPr>
            <a:spLocks noChangeShapeType="1"/>
          </p:cNvSpPr>
          <p:nvPr/>
        </p:nvSpPr>
        <p:spPr bwMode="auto">
          <a:xfrm>
            <a:off x="5795963" y="3213100"/>
            <a:ext cx="2592387" cy="0"/>
          </a:xfrm>
          <a:prstGeom prst="line">
            <a:avLst/>
          </a:prstGeom>
          <a:noFill/>
          <a:ln w="9525">
            <a:solidFill>
              <a:srgbClr val="0000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684213" y="404813"/>
            <a:ext cx="7772400" cy="576262"/>
          </a:xfrm>
        </p:spPr>
        <p:txBody>
          <a:bodyPr/>
          <a:lstStyle/>
          <a:p>
            <a:pPr eaLnBrk="1" hangingPunct="1"/>
            <a:r>
              <a:rPr lang="zh-CN" altLang="en-US" dirty="0" smtClean="0"/>
              <a:t>第一部分 主要内容</a:t>
            </a:r>
          </a:p>
        </p:txBody>
      </p:sp>
      <p:sp>
        <p:nvSpPr>
          <p:cNvPr id="2051" name="内容占位符 2"/>
          <p:cNvSpPr>
            <a:spLocks noGrp="1"/>
          </p:cNvSpPr>
          <p:nvPr>
            <p:ph idx="1"/>
          </p:nvPr>
        </p:nvSpPr>
        <p:spPr>
          <a:xfrm>
            <a:off x="684213" y="1700213"/>
            <a:ext cx="7991475" cy="4392612"/>
          </a:xfrm>
        </p:spPr>
        <p:txBody>
          <a:bodyPr/>
          <a:lstStyle/>
          <a:p>
            <a:pPr marL="444500" indent="-444500" eaLnBrk="1" hangingPunct="1">
              <a:defRPr/>
            </a:pPr>
            <a:r>
              <a:rPr lang="zh-CN" altLang="en-US" dirty="0" smtClean="0">
                <a:solidFill>
                  <a:srgbClr val="0000CC"/>
                </a:solidFill>
                <a:latin typeface="+mj-ea"/>
                <a:ea typeface="+mj-ea"/>
              </a:rPr>
              <a:t>汇编语言基本概念、源程序例子</a:t>
            </a:r>
            <a:endParaRPr lang="en-US" altLang="zh-CN" dirty="0" smtClean="0">
              <a:solidFill>
                <a:srgbClr val="0000CC"/>
              </a:solidFill>
              <a:latin typeface="+mj-ea"/>
              <a:ea typeface="+mj-ea"/>
            </a:endParaRPr>
          </a:p>
          <a:p>
            <a:pPr marL="444500" indent="-444500" eaLnBrk="1" hangingPunct="1">
              <a:defRPr/>
            </a:pPr>
            <a:r>
              <a:rPr lang="zh-CN" altLang="en-US" dirty="0" smtClean="0">
                <a:solidFill>
                  <a:srgbClr val="0000CC"/>
                </a:solidFill>
                <a:latin typeface="+mj-ea"/>
                <a:ea typeface="+mj-ea"/>
              </a:rPr>
              <a:t>数据</a:t>
            </a:r>
            <a:r>
              <a:rPr lang="zh-CN" altLang="en-US" dirty="0">
                <a:solidFill>
                  <a:srgbClr val="0000CC"/>
                </a:solidFill>
                <a:latin typeface="+mj-ea"/>
                <a:ea typeface="+mj-ea"/>
              </a:rPr>
              <a:t>的</a:t>
            </a:r>
            <a:r>
              <a:rPr lang="zh-CN" altLang="en-US" dirty="0" smtClean="0">
                <a:solidFill>
                  <a:srgbClr val="0000CC"/>
                </a:solidFill>
                <a:latin typeface="+mj-ea"/>
                <a:ea typeface="+mj-ea"/>
              </a:rPr>
              <a:t>表示和补码运算、数制转换* </a:t>
            </a:r>
            <a:endParaRPr lang="en-US" altLang="zh-CN" dirty="0" smtClean="0">
              <a:solidFill>
                <a:srgbClr val="0000CC"/>
              </a:solidFill>
              <a:latin typeface="+mj-ea"/>
              <a:ea typeface="+mj-ea"/>
            </a:endParaRPr>
          </a:p>
          <a:p>
            <a:pPr marL="444500" indent="-444500" eaLnBrk="1" hangingPunct="1">
              <a:defRPr/>
            </a:pPr>
            <a:r>
              <a:rPr lang="en-US" altLang="zh-CN" dirty="0" smtClean="0">
                <a:solidFill>
                  <a:srgbClr val="0000CC"/>
                </a:solidFill>
                <a:latin typeface="+mj-ea"/>
                <a:ea typeface="+mj-ea"/>
              </a:rPr>
              <a:t>Intel 80x86</a:t>
            </a:r>
            <a:r>
              <a:rPr lang="zh-CN" altLang="en-US" dirty="0">
                <a:solidFill>
                  <a:srgbClr val="0000CC"/>
                </a:solidFill>
                <a:latin typeface="+mj-ea"/>
                <a:ea typeface="+mj-ea"/>
              </a:rPr>
              <a:t>计算机</a:t>
            </a:r>
            <a:r>
              <a:rPr lang="zh-CN" altLang="en-US" dirty="0" smtClean="0">
                <a:solidFill>
                  <a:srgbClr val="0000CC"/>
                </a:solidFill>
                <a:latin typeface="+mj-ea"/>
                <a:ea typeface="+mj-ea"/>
              </a:rPr>
              <a:t>组织*</a:t>
            </a:r>
            <a:endParaRPr lang="en-US" altLang="zh-CN" dirty="0" smtClean="0">
              <a:solidFill>
                <a:srgbClr val="0000CC"/>
              </a:solidFill>
              <a:latin typeface="+mj-ea"/>
              <a:ea typeface="+mj-ea"/>
            </a:endParaRPr>
          </a:p>
          <a:p>
            <a:pPr marL="444500" indent="-444500" eaLnBrk="1" hangingPunct="1">
              <a:defRPr/>
            </a:pPr>
            <a:r>
              <a:rPr lang="en-US" altLang="zh-CN" dirty="0" smtClean="0">
                <a:solidFill>
                  <a:srgbClr val="0000CC"/>
                </a:solidFill>
                <a:latin typeface="+mj-ea"/>
                <a:ea typeface="+mj-ea"/>
              </a:rPr>
              <a:t>80x86</a:t>
            </a:r>
            <a:r>
              <a:rPr lang="zh-CN" altLang="en-US" dirty="0" smtClean="0">
                <a:solidFill>
                  <a:srgbClr val="0000CC"/>
                </a:solidFill>
                <a:latin typeface="+mj-ea"/>
                <a:ea typeface="+mj-ea"/>
              </a:rPr>
              <a:t>的寄存器组</a:t>
            </a:r>
            <a:endParaRPr lang="zh-CN" altLang="en-US" dirty="0">
              <a:solidFill>
                <a:srgbClr val="0000CC"/>
              </a:solidFill>
              <a:latin typeface="+mj-ea"/>
              <a:ea typeface="+mj-ea"/>
            </a:endParaRPr>
          </a:p>
          <a:p>
            <a:pPr marL="444500" indent="-444500" eaLnBrk="1" hangingPunct="1">
              <a:defRPr/>
            </a:pPr>
            <a:r>
              <a:rPr lang="zh-CN" altLang="en-US" dirty="0" smtClean="0">
                <a:solidFill>
                  <a:srgbClr val="0000CC"/>
                </a:solidFill>
                <a:latin typeface="+mj-ea"/>
                <a:ea typeface="+mj-ea"/>
              </a:rPr>
              <a:t>存储器与存储单元的地址</a:t>
            </a:r>
            <a:endParaRPr lang="en-US" altLang="zh-CN" dirty="0" smtClean="0">
              <a:solidFill>
                <a:srgbClr val="0000CC"/>
              </a:solidFill>
              <a:latin typeface="+mj-ea"/>
              <a:ea typeface="+mj-ea"/>
            </a:endParaRPr>
          </a:p>
          <a:p>
            <a:pPr marL="444500" indent="-444500" eaLnBrk="1" hangingPunct="1">
              <a:defRPr/>
            </a:pPr>
            <a:r>
              <a:rPr lang="zh-CN" altLang="en-US" dirty="0" smtClean="0">
                <a:solidFill>
                  <a:srgbClr val="0000CC"/>
                </a:solidFill>
                <a:latin typeface="+mj-ea"/>
                <a:ea typeface="+mj-ea"/>
              </a:rPr>
              <a:t>微机的外部设备</a:t>
            </a:r>
            <a:r>
              <a:rPr lang="zh-CN" altLang="en-US" dirty="0">
                <a:solidFill>
                  <a:srgbClr val="0000CC"/>
                </a:solidFill>
                <a:latin typeface="+mj-ea"/>
                <a:ea typeface="+mj-ea"/>
              </a:rPr>
              <a:t>与端口</a:t>
            </a:r>
            <a:r>
              <a:rPr lang="zh-CN" altLang="en-US" dirty="0" smtClean="0">
                <a:solidFill>
                  <a:srgbClr val="0000CC"/>
                </a:solidFill>
                <a:latin typeface="+mj-ea"/>
                <a:ea typeface="+mj-ea"/>
              </a:rPr>
              <a:t>地址</a:t>
            </a:r>
            <a:endParaRPr lang="en-US" altLang="zh-CN" dirty="0">
              <a:solidFill>
                <a:srgbClr val="0000CC"/>
              </a:solidFill>
              <a:latin typeface="+mj-ea"/>
              <a:ea typeface="+mj-ea"/>
            </a:endParaRPr>
          </a:p>
          <a:p>
            <a:pPr marL="444500" indent="-444500" eaLnBrk="1" hangingPunct="1">
              <a:defRPr/>
            </a:pPr>
            <a:r>
              <a:rPr lang="zh-CN" altLang="en-US" dirty="0" smtClean="0">
                <a:solidFill>
                  <a:srgbClr val="0000CC"/>
                </a:solidFill>
                <a:latin typeface="+mj-ea"/>
                <a:ea typeface="+mj-ea"/>
              </a:rPr>
              <a:t>汇编程序的功能和实验过程</a:t>
            </a:r>
            <a:endParaRPr lang="en-US" altLang="zh-CN" dirty="0" smtClean="0">
              <a:solidFill>
                <a:srgbClr val="0000CC"/>
              </a:solidFill>
              <a:latin typeface="+mj-ea"/>
              <a:ea typeface="+mj-ea"/>
            </a:endParaRPr>
          </a:p>
          <a:p>
            <a:pPr marL="444500" indent="-444500" eaLnBrk="1" hangingPunct="1">
              <a:defRPr/>
            </a:pPr>
            <a:endParaRPr lang="zh-CN" altLang="en-US" dirty="0" smtClean="0">
              <a:solidFill>
                <a:srgbClr val="0000CC"/>
              </a:solidFill>
              <a:latin typeface="+mj-ea"/>
              <a:ea typeface="+mj-ea"/>
            </a:endParaRPr>
          </a:p>
        </p:txBody>
      </p:sp>
      <p:sp>
        <p:nvSpPr>
          <p:cNvPr id="29700" name="页脚占位符 3"/>
          <p:cNvSpPr>
            <a:spLocks noGrp="1"/>
          </p:cNvSpPr>
          <p:nvPr>
            <p:ph type="ftr" sz="quarter" idx="4294967295"/>
          </p:nvPr>
        </p:nvSpPr>
        <p:spPr>
          <a:xfrm>
            <a:off x="3132138" y="6400800"/>
            <a:ext cx="2895600" cy="457200"/>
          </a:xfrm>
          <a:prstGeom prst="rect">
            <a:avLst/>
          </a:prstGeom>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r>
              <a:rPr kumimoji="0" lang="en-US" altLang="zh-CN" sz="1400" dirty="0" err="1" smtClean="0">
                <a:solidFill>
                  <a:schemeClr val="tx1"/>
                </a:solidFill>
                <a:latin typeface="Times New Roman" pitchFamily="18" charset="0"/>
                <a:ea typeface="宋体" pitchFamily="2" charset="-122"/>
              </a:rPr>
              <a:t>汇编语言程序设计</a:t>
            </a:r>
            <a:endParaRPr kumimoji="0" lang="en-US" altLang="zh-CN" sz="1400" dirty="0" smtClean="0">
              <a:solidFill>
                <a:schemeClr val="tx1"/>
              </a:solidFill>
              <a:latin typeface="Times New Roman" pitchFamily="18" charset="0"/>
              <a:ea typeface="宋体" pitchFamily="2" charset="-122"/>
            </a:endParaRPr>
          </a:p>
        </p:txBody>
      </p:sp>
      <p:sp>
        <p:nvSpPr>
          <p:cNvPr id="29701" name="灯片编号占位符 4"/>
          <p:cNvSpPr>
            <a:spLocks noGrp="1"/>
          </p:cNvSpPr>
          <p:nvPr>
            <p:ph type="sldNum" sz="quarter" idx="11"/>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r" eaLnBrk="1" hangingPunct="1">
              <a:spcBef>
                <a:spcPct val="0"/>
              </a:spcBef>
              <a:buFontTx/>
              <a:buNone/>
            </a:pPr>
            <a:fld id="{816297DF-4480-4E95-9544-6324B104D744}" type="slidenum">
              <a:rPr kumimoji="0" lang="en-US" altLang="zh-CN" sz="1400" smtClean="0">
                <a:solidFill>
                  <a:schemeClr val="tx1"/>
                </a:solidFill>
                <a:latin typeface="Times New Roman" pitchFamily="18" charset="0"/>
                <a:ea typeface="宋体" pitchFamily="2" charset="-122"/>
              </a:rPr>
              <a:pPr algn="r" eaLnBrk="1" hangingPunct="1">
                <a:spcBef>
                  <a:spcPct val="0"/>
                </a:spcBef>
                <a:buFontTx/>
                <a:buNone/>
              </a:pPr>
              <a:t>2</a:t>
            </a:fld>
            <a:endParaRPr kumimoji="0" lang="en-US" altLang="zh-CN" sz="1400" dirty="0" smtClean="0">
              <a:solidFill>
                <a:schemeClr val="tx1"/>
              </a:solidFill>
              <a:latin typeface="Times New Roman" pitchFamily="18" charset="0"/>
              <a:ea typeface="宋体" pitchFamily="2"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0">
          <a:gsLst>
            <a:gs pos="2000">
              <a:srgbClr val="FFFFCC"/>
            </a:gs>
            <a:gs pos="100000">
              <a:schemeClr val="bg1"/>
            </a:gs>
          </a:gsLst>
          <a:path path="rect">
            <a:fillToRect r="100000" b="100000"/>
          </a:path>
        </a:gradFill>
        <a:effectLst/>
      </p:bgPr>
    </p:bg>
    <p:spTree>
      <p:nvGrpSpPr>
        <p:cNvPr id="1" name=""/>
        <p:cNvGrpSpPr/>
        <p:nvPr/>
      </p:nvGrpSpPr>
      <p:grpSpPr>
        <a:xfrm>
          <a:off x="0" y="0"/>
          <a:ext cx="0" cy="0"/>
          <a:chOff x="0" y="0"/>
          <a:chExt cx="0" cy="0"/>
        </a:xfrm>
      </p:grpSpPr>
      <p:sp>
        <p:nvSpPr>
          <p:cNvPr id="48130" name="页脚占位符 2"/>
          <p:cNvSpPr>
            <a:spLocks noGrp="1"/>
          </p:cNvSpPr>
          <p:nvPr>
            <p:ph type="ftr" sz="quarter" idx="4294967295"/>
          </p:nvPr>
        </p:nvSpPr>
        <p:spPr>
          <a:xfrm>
            <a:off x="3132138" y="6400800"/>
            <a:ext cx="2895600" cy="457200"/>
          </a:xfrm>
          <a:prstGeom prst="rect">
            <a:avLst/>
          </a:prstGeom>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r>
              <a:rPr kumimoji="0" lang="en-US" altLang="zh-CN" sz="1400" smtClean="0">
                <a:solidFill>
                  <a:schemeClr val="tx1"/>
                </a:solidFill>
                <a:latin typeface="Times New Roman" pitchFamily="18" charset="0"/>
                <a:ea typeface="宋体" pitchFamily="2" charset="-122"/>
              </a:rPr>
              <a:t>汇编语言程序设计</a:t>
            </a:r>
          </a:p>
        </p:txBody>
      </p:sp>
      <p:sp>
        <p:nvSpPr>
          <p:cNvPr id="48131" name="灯片编号占位符 3"/>
          <p:cNvSpPr>
            <a:spLocks noGrp="1"/>
          </p:cNvSpPr>
          <p:nvPr>
            <p:ph type="sldNum" sz="quarter" idx="11"/>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r" eaLnBrk="1" hangingPunct="1">
              <a:spcBef>
                <a:spcPct val="0"/>
              </a:spcBef>
              <a:buFontTx/>
              <a:buNone/>
            </a:pPr>
            <a:fld id="{D69424EB-2A3E-47C2-8B7D-751193350035}" type="slidenum">
              <a:rPr kumimoji="0" lang="en-US" altLang="zh-CN" sz="1400" smtClean="0">
                <a:solidFill>
                  <a:schemeClr val="tx1"/>
                </a:solidFill>
                <a:latin typeface="Times New Roman" pitchFamily="18" charset="0"/>
                <a:ea typeface="宋体" pitchFamily="2" charset="-122"/>
              </a:rPr>
              <a:pPr algn="r" eaLnBrk="1" hangingPunct="1">
                <a:spcBef>
                  <a:spcPct val="0"/>
                </a:spcBef>
                <a:buFontTx/>
                <a:buNone/>
              </a:pPr>
              <a:t>20</a:t>
            </a:fld>
            <a:endParaRPr kumimoji="0" lang="en-US" altLang="zh-CN" sz="1400" smtClean="0">
              <a:solidFill>
                <a:schemeClr val="tx1"/>
              </a:solidFill>
              <a:latin typeface="Times New Roman" pitchFamily="18" charset="0"/>
              <a:ea typeface="宋体" pitchFamily="2" charset="-122"/>
            </a:endParaRPr>
          </a:p>
        </p:txBody>
      </p:sp>
      <p:sp>
        <p:nvSpPr>
          <p:cNvPr id="48132" name="Text Box 3"/>
          <p:cNvSpPr txBox="1">
            <a:spLocks noChangeArrowheads="1"/>
          </p:cNvSpPr>
          <p:nvPr/>
        </p:nvSpPr>
        <p:spPr bwMode="auto">
          <a:xfrm>
            <a:off x="250825" y="765175"/>
            <a:ext cx="5113338"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863600"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357188" algn="l" defTabSz="863600"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defTabSz="863600"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defTabSz="863600"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defTabSz="863600"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defTabSz="863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defTabSz="863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defTabSz="863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defTabSz="863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just" eaLnBrk="1" hangingPunct="1">
              <a:spcBef>
                <a:spcPct val="50000"/>
              </a:spcBef>
              <a:buFont typeface="Wingdings" pitchFamily="2" charset="2"/>
              <a:buNone/>
            </a:pPr>
            <a:r>
              <a:rPr lang="zh-CN" altLang="en-US" sz="2400" b="1">
                <a:solidFill>
                  <a:srgbClr val="0000CC"/>
                </a:solidFill>
                <a:latin typeface="华文中宋" pitchFamily="2" charset="-122"/>
              </a:rPr>
              <a:t>三、基本逻辑操作</a:t>
            </a:r>
          </a:p>
          <a:p>
            <a:pPr lvl="1" algn="just" eaLnBrk="1" hangingPunct="1">
              <a:lnSpc>
                <a:spcPct val="75000"/>
              </a:lnSpc>
              <a:spcBef>
                <a:spcPct val="50000"/>
              </a:spcBef>
              <a:buSzPct val="90000"/>
              <a:buFont typeface="Wingdings" pitchFamily="2" charset="2"/>
              <a:buChar char="Ø"/>
            </a:pPr>
            <a:r>
              <a:rPr lang="zh-CN" altLang="en-US" sz="2000">
                <a:latin typeface="华文中宋" pitchFamily="2" charset="-122"/>
              </a:rPr>
              <a:t> </a:t>
            </a:r>
            <a:r>
              <a:rPr lang="en-US" altLang="zh-CN" sz="2000" b="1">
                <a:latin typeface="华文中宋" pitchFamily="2" charset="-122"/>
              </a:rPr>
              <a:t>AND</a:t>
            </a:r>
            <a:r>
              <a:rPr lang="zh-CN" altLang="en-US" sz="2000">
                <a:latin typeface="华文中宋" pitchFamily="2" charset="-122"/>
              </a:rPr>
              <a:t>操作	</a:t>
            </a:r>
            <a:r>
              <a:rPr lang="en-US" altLang="zh-CN" sz="2000" b="1">
                <a:latin typeface="华文中宋" pitchFamily="2" charset="-122"/>
              </a:rPr>
              <a:t>A</a:t>
            </a:r>
            <a:r>
              <a:rPr lang="en-US" altLang="en-US" sz="2000" b="1">
                <a:latin typeface="华文中宋" pitchFamily="2" charset="-122"/>
              </a:rPr>
              <a:t>∧</a:t>
            </a:r>
            <a:r>
              <a:rPr lang="en-US" altLang="zh-CN" sz="2000" b="1">
                <a:latin typeface="华文中宋" pitchFamily="2" charset="-122"/>
              </a:rPr>
              <a:t>B</a:t>
            </a:r>
            <a:r>
              <a:rPr lang="en-US" altLang="zh-CN" sz="2000">
                <a:latin typeface="华文中宋" pitchFamily="2" charset="-122"/>
              </a:rPr>
              <a:t>	</a:t>
            </a:r>
            <a:r>
              <a:rPr lang="zh-CN" altLang="en-US" sz="2000">
                <a:latin typeface="华文中宋" pitchFamily="2" charset="-122"/>
              </a:rPr>
              <a:t>可以使某些位清</a:t>
            </a:r>
            <a:r>
              <a:rPr lang="en-US" altLang="zh-CN" sz="2000">
                <a:latin typeface="华文中宋" pitchFamily="2" charset="-122"/>
              </a:rPr>
              <a:t>0</a:t>
            </a:r>
            <a:r>
              <a:rPr lang="zh-CN" altLang="en-US" sz="2000">
                <a:latin typeface="华文中宋" pitchFamily="2" charset="-122"/>
              </a:rPr>
              <a:t>。</a:t>
            </a:r>
          </a:p>
          <a:p>
            <a:pPr lvl="1" algn="just" eaLnBrk="1" hangingPunct="1">
              <a:lnSpc>
                <a:spcPct val="75000"/>
              </a:lnSpc>
              <a:spcBef>
                <a:spcPct val="50000"/>
              </a:spcBef>
              <a:buSzPct val="90000"/>
              <a:buFont typeface="Wingdings" pitchFamily="2" charset="2"/>
              <a:buChar char="Ø"/>
            </a:pPr>
            <a:r>
              <a:rPr lang="zh-CN" altLang="en-US" sz="2000">
                <a:latin typeface="华文中宋" pitchFamily="2" charset="-122"/>
              </a:rPr>
              <a:t> </a:t>
            </a:r>
            <a:r>
              <a:rPr lang="en-US" altLang="zh-CN" sz="2000" b="1">
                <a:latin typeface="华文中宋" pitchFamily="2" charset="-122"/>
              </a:rPr>
              <a:t>OR </a:t>
            </a:r>
            <a:r>
              <a:rPr lang="zh-CN" altLang="en-US" sz="2000">
                <a:latin typeface="华文中宋" pitchFamily="2" charset="-122"/>
              </a:rPr>
              <a:t>操作	</a:t>
            </a:r>
            <a:r>
              <a:rPr lang="en-US" altLang="zh-CN" sz="2000" b="1">
                <a:latin typeface="华文中宋" pitchFamily="2" charset="-122"/>
              </a:rPr>
              <a:t>A</a:t>
            </a:r>
            <a:r>
              <a:rPr lang="en-US" altLang="en-US" sz="2000" b="1">
                <a:latin typeface="华文中宋" pitchFamily="2" charset="-122"/>
              </a:rPr>
              <a:t>∨</a:t>
            </a:r>
            <a:r>
              <a:rPr lang="en-US" altLang="zh-CN" sz="2000" b="1">
                <a:latin typeface="华文中宋" pitchFamily="2" charset="-122"/>
              </a:rPr>
              <a:t>B</a:t>
            </a:r>
            <a:r>
              <a:rPr lang="en-US" altLang="zh-CN" sz="2000">
                <a:latin typeface="华文中宋" pitchFamily="2" charset="-122"/>
              </a:rPr>
              <a:t>	</a:t>
            </a:r>
            <a:r>
              <a:rPr lang="zh-CN" altLang="en-US" sz="2000">
                <a:latin typeface="华文中宋" pitchFamily="2" charset="-122"/>
              </a:rPr>
              <a:t>可以使某些位置</a:t>
            </a:r>
            <a:r>
              <a:rPr lang="en-US" altLang="zh-CN" sz="2000">
                <a:latin typeface="华文中宋" pitchFamily="2" charset="-122"/>
              </a:rPr>
              <a:t>1</a:t>
            </a:r>
            <a:r>
              <a:rPr lang="zh-CN" altLang="en-US" sz="2000">
                <a:latin typeface="华文中宋" pitchFamily="2" charset="-122"/>
              </a:rPr>
              <a:t>。</a:t>
            </a:r>
          </a:p>
          <a:p>
            <a:pPr lvl="1" algn="just" eaLnBrk="1" hangingPunct="1">
              <a:lnSpc>
                <a:spcPct val="75000"/>
              </a:lnSpc>
              <a:spcBef>
                <a:spcPct val="50000"/>
              </a:spcBef>
              <a:buSzPct val="90000"/>
              <a:buFont typeface="Wingdings" pitchFamily="2" charset="2"/>
              <a:buChar char="Ø"/>
            </a:pPr>
            <a:r>
              <a:rPr lang="zh-CN" altLang="en-US" sz="2000">
                <a:latin typeface="华文中宋" pitchFamily="2" charset="-122"/>
              </a:rPr>
              <a:t> </a:t>
            </a:r>
            <a:r>
              <a:rPr lang="en-US" altLang="zh-CN" sz="2000" b="1">
                <a:latin typeface="华文中宋" pitchFamily="2" charset="-122"/>
              </a:rPr>
              <a:t>NOT</a:t>
            </a:r>
            <a:r>
              <a:rPr lang="zh-CN" altLang="en-US" sz="2000">
                <a:latin typeface="华文中宋" pitchFamily="2" charset="-122"/>
              </a:rPr>
              <a:t>操作	</a:t>
            </a:r>
            <a:r>
              <a:rPr lang="en-US" altLang="zh-CN" sz="2000" b="1">
                <a:latin typeface="华文中宋" pitchFamily="2" charset="-122"/>
              </a:rPr>
              <a:t>Ā	</a:t>
            </a:r>
            <a:r>
              <a:rPr lang="zh-CN" altLang="en-US" sz="2000">
                <a:latin typeface="华文中宋" pitchFamily="2" charset="-122"/>
              </a:rPr>
              <a:t>使每一位的值取反。</a:t>
            </a:r>
          </a:p>
          <a:p>
            <a:pPr lvl="1" algn="just" eaLnBrk="1" hangingPunct="1">
              <a:lnSpc>
                <a:spcPct val="75000"/>
              </a:lnSpc>
              <a:spcBef>
                <a:spcPct val="50000"/>
              </a:spcBef>
              <a:buSzPct val="90000"/>
              <a:buFont typeface="Wingdings" pitchFamily="2" charset="2"/>
              <a:buChar char="Ø"/>
            </a:pPr>
            <a:r>
              <a:rPr lang="zh-CN" altLang="en-US" sz="2000">
                <a:latin typeface="华文中宋" pitchFamily="2" charset="-122"/>
              </a:rPr>
              <a:t> </a:t>
            </a:r>
            <a:r>
              <a:rPr lang="en-US" altLang="zh-CN" sz="2000" b="1">
                <a:latin typeface="华文中宋" pitchFamily="2" charset="-122"/>
              </a:rPr>
              <a:t>XOR</a:t>
            </a:r>
            <a:r>
              <a:rPr lang="zh-CN" altLang="en-US" sz="2000">
                <a:latin typeface="华文中宋" pitchFamily="2" charset="-122"/>
              </a:rPr>
              <a:t>操作	</a:t>
            </a:r>
            <a:r>
              <a:rPr lang="en-US" altLang="zh-CN" sz="2000" b="1">
                <a:latin typeface="华文中宋" pitchFamily="2" charset="-122"/>
              </a:rPr>
              <a:t>A</a:t>
            </a:r>
            <a:r>
              <a:rPr lang="en-US" altLang="en-US" sz="2000" b="1">
                <a:latin typeface="华文中宋" pitchFamily="2" charset="-122"/>
                <a:sym typeface="Symbol" pitchFamily="18" charset="2"/>
              </a:rPr>
              <a:t></a:t>
            </a:r>
            <a:r>
              <a:rPr lang="en-US" altLang="zh-CN" sz="2000" b="1">
                <a:latin typeface="华文中宋" pitchFamily="2" charset="-122"/>
              </a:rPr>
              <a:t>B</a:t>
            </a:r>
            <a:r>
              <a:rPr lang="en-US" altLang="zh-CN" sz="2000">
                <a:latin typeface="华文中宋" pitchFamily="2" charset="-122"/>
              </a:rPr>
              <a:t>	</a:t>
            </a:r>
            <a:r>
              <a:rPr lang="zh-CN" altLang="en-US" sz="2000">
                <a:latin typeface="华文中宋" pitchFamily="2" charset="-122"/>
              </a:rPr>
              <a:t>可以使某些位取反。</a:t>
            </a:r>
          </a:p>
        </p:txBody>
      </p:sp>
      <p:sp>
        <p:nvSpPr>
          <p:cNvPr id="48133" name="Rectangle 16"/>
          <p:cNvSpPr>
            <a:spLocks noChangeArrowheads="1"/>
          </p:cNvSpPr>
          <p:nvPr/>
        </p:nvSpPr>
        <p:spPr bwMode="auto">
          <a:xfrm>
            <a:off x="539750" y="115888"/>
            <a:ext cx="77724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endParaRPr lang="zh-CN" altLang="zh-CN">
              <a:solidFill>
                <a:schemeClr val="tx2"/>
              </a:solidFill>
              <a:ea typeface="隶书" pitchFamily="49" charset="-122"/>
            </a:endParaRPr>
          </a:p>
        </p:txBody>
      </p:sp>
      <p:sp>
        <p:nvSpPr>
          <p:cNvPr id="48134" name="Rectangle 18"/>
          <p:cNvSpPr>
            <a:spLocks noGrp="1" noChangeArrowheads="1"/>
          </p:cNvSpPr>
          <p:nvPr>
            <p:ph type="title"/>
          </p:nvPr>
        </p:nvSpPr>
        <p:spPr>
          <a:xfrm>
            <a:off x="684213" y="188913"/>
            <a:ext cx="7772400" cy="647700"/>
          </a:xfrm>
        </p:spPr>
        <p:txBody>
          <a:bodyPr/>
          <a:lstStyle/>
          <a:p>
            <a:pPr eaLnBrk="1" hangingPunct="1"/>
            <a:r>
              <a:rPr lang="zh-CN" altLang="en-US" smtClean="0">
                <a:solidFill>
                  <a:srgbClr val="660066"/>
                </a:solidFill>
              </a:rPr>
              <a:t>补码运算和逻辑运算</a:t>
            </a:r>
          </a:p>
        </p:txBody>
      </p:sp>
      <p:sp>
        <p:nvSpPr>
          <p:cNvPr id="31763" name="Text Box 19"/>
          <p:cNvSpPr txBox="1">
            <a:spLocks noChangeArrowheads="1"/>
          </p:cNvSpPr>
          <p:nvPr/>
        </p:nvSpPr>
        <p:spPr bwMode="auto">
          <a:xfrm>
            <a:off x="5219700" y="908050"/>
            <a:ext cx="3673475"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lnSpc>
                <a:spcPct val="75000"/>
              </a:lnSpc>
              <a:spcBef>
                <a:spcPct val="0"/>
              </a:spcBef>
              <a:buFontTx/>
              <a:buNone/>
            </a:pPr>
            <a:r>
              <a:rPr kumimoji="0" lang="zh-CN" altLang="en-US" sz="2000" b="1">
                <a:solidFill>
                  <a:srgbClr val="0000CC"/>
                </a:solidFill>
                <a:latin typeface="Times New Roman" pitchFamily="18" charset="0"/>
                <a:ea typeface="宋体" pitchFamily="2" charset="-122"/>
              </a:rPr>
              <a:t>已知： </a:t>
            </a:r>
            <a:r>
              <a:rPr kumimoji="0" lang="en-US" altLang="zh-CN" sz="2000" b="1">
                <a:solidFill>
                  <a:srgbClr val="0000CC"/>
                </a:solidFill>
                <a:latin typeface="Times New Roman" pitchFamily="18" charset="0"/>
                <a:ea typeface="宋体" pitchFamily="2" charset="-122"/>
              </a:rPr>
              <a:t>A = 0FA5H</a:t>
            </a:r>
            <a:r>
              <a:rPr kumimoji="0" lang="zh-CN" altLang="en-US" sz="2000" b="1">
                <a:solidFill>
                  <a:srgbClr val="0000CC"/>
                </a:solidFill>
                <a:latin typeface="Times New Roman" pitchFamily="18" charset="0"/>
                <a:ea typeface="宋体" pitchFamily="2" charset="-122"/>
              </a:rPr>
              <a:t>，</a:t>
            </a:r>
            <a:r>
              <a:rPr kumimoji="0" lang="en-US" altLang="zh-CN" sz="2000" b="1">
                <a:solidFill>
                  <a:srgbClr val="0000CC"/>
                </a:solidFill>
                <a:latin typeface="Times New Roman" pitchFamily="18" charset="0"/>
                <a:ea typeface="宋体" pitchFamily="2" charset="-122"/>
              </a:rPr>
              <a:t>B = 5555H</a:t>
            </a:r>
          </a:p>
          <a:p>
            <a:pPr eaLnBrk="1" hangingPunct="1">
              <a:lnSpc>
                <a:spcPct val="75000"/>
              </a:lnSpc>
              <a:spcBef>
                <a:spcPct val="0"/>
              </a:spcBef>
              <a:buFontTx/>
              <a:buNone/>
            </a:pPr>
            <a:r>
              <a:rPr kumimoji="0" lang="zh-CN" altLang="en-US" sz="2000" b="1">
                <a:solidFill>
                  <a:srgbClr val="0000CC"/>
                </a:solidFill>
                <a:latin typeface="Times New Roman" pitchFamily="18" charset="0"/>
                <a:ea typeface="宋体" pitchFamily="2" charset="-122"/>
              </a:rPr>
              <a:t>求：</a:t>
            </a:r>
          </a:p>
          <a:p>
            <a:pPr eaLnBrk="1" hangingPunct="1">
              <a:lnSpc>
                <a:spcPct val="75000"/>
              </a:lnSpc>
              <a:spcBef>
                <a:spcPct val="25000"/>
              </a:spcBef>
              <a:buFontTx/>
              <a:buNone/>
            </a:pPr>
            <a:r>
              <a:rPr lang="zh-CN" altLang="en-US" sz="2000" b="1">
                <a:solidFill>
                  <a:srgbClr val="0000CC"/>
                </a:solidFill>
                <a:latin typeface="Times New Roman" pitchFamily="18" charset="0"/>
                <a:ea typeface="宋体" pitchFamily="2" charset="-122"/>
              </a:rPr>
              <a:t>	</a:t>
            </a:r>
            <a:r>
              <a:rPr lang="en-US" altLang="zh-CN" sz="2000" b="1">
                <a:solidFill>
                  <a:srgbClr val="0000CC"/>
                </a:solidFill>
                <a:latin typeface="Times New Roman" pitchFamily="18" charset="0"/>
                <a:ea typeface="宋体" pitchFamily="2" charset="-122"/>
              </a:rPr>
              <a:t>A</a:t>
            </a:r>
            <a:r>
              <a:rPr lang="en-US" altLang="en-US" sz="2000" b="1">
                <a:solidFill>
                  <a:srgbClr val="0000CC"/>
                </a:solidFill>
                <a:latin typeface="Times New Roman" pitchFamily="18" charset="0"/>
                <a:ea typeface="宋体" pitchFamily="2" charset="-122"/>
              </a:rPr>
              <a:t>∧</a:t>
            </a:r>
            <a:r>
              <a:rPr lang="en-US" altLang="zh-CN" sz="2000" b="1">
                <a:solidFill>
                  <a:srgbClr val="0000CC"/>
                </a:solidFill>
                <a:latin typeface="Times New Roman" pitchFamily="18" charset="0"/>
                <a:ea typeface="宋体" pitchFamily="2" charset="-122"/>
              </a:rPr>
              <a:t>B = 0505H</a:t>
            </a:r>
            <a:endParaRPr kumimoji="0" lang="en-US" altLang="zh-CN" sz="2000" b="1">
              <a:solidFill>
                <a:srgbClr val="0000CC"/>
              </a:solidFill>
              <a:latin typeface="Times New Roman" pitchFamily="18" charset="0"/>
              <a:ea typeface="宋体" pitchFamily="2" charset="-122"/>
            </a:endParaRPr>
          </a:p>
          <a:p>
            <a:pPr eaLnBrk="1" hangingPunct="1">
              <a:lnSpc>
                <a:spcPct val="75000"/>
              </a:lnSpc>
              <a:spcBef>
                <a:spcPct val="0"/>
              </a:spcBef>
              <a:buFontTx/>
              <a:buNone/>
            </a:pPr>
            <a:r>
              <a:rPr lang="en-US" altLang="zh-CN" sz="2000" b="1">
                <a:solidFill>
                  <a:srgbClr val="0000CC"/>
                </a:solidFill>
                <a:latin typeface="Times New Roman" pitchFamily="18" charset="0"/>
                <a:ea typeface="宋体" pitchFamily="2" charset="-122"/>
              </a:rPr>
              <a:t>	A</a:t>
            </a:r>
            <a:r>
              <a:rPr lang="en-US" altLang="en-US" sz="2000" b="1">
                <a:solidFill>
                  <a:srgbClr val="0000CC"/>
                </a:solidFill>
                <a:latin typeface="Times New Roman" pitchFamily="18" charset="0"/>
                <a:ea typeface="宋体" pitchFamily="2" charset="-122"/>
              </a:rPr>
              <a:t>∨</a:t>
            </a:r>
            <a:r>
              <a:rPr lang="en-US" altLang="zh-CN" sz="2000" b="1">
                <a:solidFill>
                  <a:srgbClr val="0000CC"/>
                </a:solidFill>
                <a:latin typeface="Times New Roman" pitchFamily="18" charset="0"/>
                <a:ea typeface="宋体" pitchFamily="2" charset="-122"/>
              </a:rPr>
              <a:t>B = 5FF5H</a:t>
            </a:r>
          </a:p>
          <a:p>
            <a:pPr eaLnBrk="1" hangingPunct="1">
              <a:lnSpc>
                <a:spcPct val="75000"/>
              </a:lnSpc>
              <a:spcBef>
                <a:spcPct val="25000"/>
              </a:spcBef>
              <a:buFontTx/>
              <a:buNone/>
            </a:pPr>
            <a:r>
              <a:rPr lang="en-US" altLang="zh-CN" sz="2000" b="1">
                <a:solidFill>
                  <a:srgbClr val="0000CC"/>
                </a:solidFill>
                <a:latin typeface="Times New Roman" pitchFamily="18" charset="0"/>
                <a:ea typeface="宋体" pitchFamily="2" charset="-122"/>
              </a:rPr>
              <a:t>	       Ā = F05AH	</a:t>
            </a:r>
          </a:p>
          <a:p>
            <a:pPr eaLnBrk="1" hangingPunct="1">
              <a:lnSpc>
                <a:spcPct val="75000"/>
              </a:lnSpc>
              <a:spcBef>
                <a:spcPct val="25000"/>
              </a:spcBef>
              <a:buFontTx/>
              <a:buNone/>
            </a:pPr>
            <a:r>
              <a:rPr lang="en-US" altLang="zh-CN" sz="2000" b="1">
                <a:solidFill>
                  <a:srgbClr val="0000CC"/>
                </a:solidFill>
                <a:latin typeface="Times New Roman" pitchFamily="18" charset="0"/>
                <a:ea typeface="宋体" pitchFamily="2" charset="-122"/>
              </a:rPr>
              <a:t>	 A</a:t>
            </a:r>
            <a:r>
              <a:rPr lang="en-US" altLang="en-US" sz="2000" b="1">
                <a:solidFill>
                  <a:srgbClr val="0000CC"/>
                </a:solidFill>
                <a:latin typeface="Times New Roman" pitchFamily="18" charset="0"/>
                <a:ea typeface="宋体" pitchFamily="2" charset="-122"/>
                <a:sym typeface="Symbol" pitchFamily="18" charset="2"/>
              </a:rPr>
              <a:t></a:t>
            </a:r>
            <a:r>
              <a:rPr lang="en-US" altLang="zh-CN" sz="2000" b="1">
                <a:solidFill>
                  <a:srgbClr val="0000CC"/>
                </a:solidFill>
                <a:latin typeface="Times New Roman" pitchFamily="18" charset="0"/>
                <a:ea typeface="宋体" pitchFamily="2" charset="-122"/>
              </a:rPr>
              <a:t>B = 5AF0H</a:t>
            </a:r>
          </a:p>
        </p:txBody>
      </p:sp>
      <p:sp>
        <p:nvSpPr>
          <p:cNvPr id="31764" name="Text Box 20"/>
          <p:cNvSpPr txBox="1">
            <a:spLocks noChangeArrowheads="1"/>
          </p:cNvSpPr>
          <p:nvPr/>
        </p:nvSpPr>
        <p:spPr bwMode="auto">
          <a:xfrm>
            <a:off x="4716463" y="2636838"/>
            <a:ext cx="4211637"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355600"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defTabSz="355600"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defTabSz="355600"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defTabSz="355600"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defTabSz="355600"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defTabSz="355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defTabSz="355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defTabSz="355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defTabSz="355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lnSpc>
                <a:spcPct val="95000"/>
              </a:lnSpc>
              <a:spcBef>
                <a:spcPct val="0"/>
              </a:spcBef>
              <a:buFontTx/>
              <a:buNone/>
            </a:pPr>
            <a:r>
              <a:rPr kumimoji="0" lang="en-US" altLang="zh-CN" sz="1800" b="1" dirty="0">
                <a:solidFill>
                  <a:srgbClr val="0000CC"/>
                </a:solidFill>
                <a:latin typeface="Times New Roman" pitchFamily="18" charset="0"/>
                <a:ea typeface="宋体" pitchFamily="2" charset="-122"/>
              </a:rPr>
              <a:t>    </a:t>
            </a:r>
            <a:r>
              <a:rPr kumimoji="0" lang="zh-CN" altLang="en-US" sz="1800" b="1" dirty="0">
                <a:solidFill>
                  <a:srgbClr val="0000CC"/>
                </a:solidFill>
                <a:latin typeface="Times New Roman" pitchFamily="18" charset="0"/>
                <a:ea typeface="宋体" pitchFamily="2" charset="-122"/>
              </a:rPr>
              <a:t>运算过程：</a:t>
            </a:r>
            <a:r>
              <a:rPr kumimoji="0" lang="zh-CN" altLang="en-US" sz="2000" b="1" dirty="0">
                <a:solidFill>
                  <a:srgbClr val="0000CC"/>
                </a:solidFill>
                <a:latin typeface="Times New Roman" pitchFamily="18" charset="0"/>
                <a:ea typeface="宋体" pitchFamily="2" charset="-122"/>
              </a:rPr>
              <a:t> </a:t>
            </a:r>
          </a:p>
          <a:p>
            <a:pPr eaLnBrk="1" hangingPunct="1">
              <a:lnSpc>
                <a:spcPct val="95000"/>
              </a:lnSpc>
              <a:spcBef>
                <a:spcPct val="0"/>
              </a:spcBef>
              <a:buFontTx/>
              <a:buNone/>
            </a:pPr>
            <a:r>
              <a:rPr kumimoji="0" lang="en-US" altLang="zh-CN" sz="2000" b="1" dirty="0">
                <a:solidFill>
                  <a:srgbClr val="0000CC"/>
                </a:solidFill>
                <a:latin typeface="Times New Roman" pitchFamily="18" charset="0"/>
                <a:ea typeface="宋体" pitchFamily="2" charset="-122"/>
              </a:rPr>
              <a:t>A = 0FA5H= 0000 1111 1010 0101 B</a:t>
            </a:r>
          </a:p>
          <a:p>
            <a:pPr eaLnBrk="1" hangingPunct="1">
              <a:lnSpc>
                <a:spcPct val="95000"/>
              </a:lnSpc>
              <a:spcBef>
                <a:spcPct val="0"/>
              </a:spcBef>
              <a:buFontTx/>
              <a:buNone/>
            </a:pPr>
            <a:r>
              <a:rPr kumimoji="0" lang="en-US" altLang="zh-CN" sz="2000" b="1" dirty="0">
                <a:solidFill>
                  <a:srgbClr val="0000CC"/>
                </a:solidFill>
                <a:latin typeface="Times New Roman" pitchFamily="18" charset="0"/>
                <a:ea typeface="宋体" pitchFamily="2" charset="-122"/>
              </a:rPr>
              <a:t>B = 5555H = 0101 0101 0101 0101 B</a:t>
            </a:r>
          </a:p>
          <a:p>
            <a:pPr eaLnBrk="1" hangingPunct="1">
              <a:lnSpc>
                <a:spcPct val="95000"/>
              </a:lnSpc>
              <a:spcBef>
                <a:spcPct val="0"/>
              </a:spcBef>
              <a:buFontTx/>
              <a:buNone/>
            </a:pPr>
            <a:r>
              <a:rPr lang="en-US" altLang="zh-CN" sz="2000" b="1" dirty="0">
                <a:solidFill>
                  <a:srgbClr val="0000CC"/>
                </a:solidFill>
                <a:latin typeface="Times New Roman" pitchFamily="18" charset="0"/>
                <a:ea typeface="宋体" pitchFamily="2" charset="-122"/>
              </a:rPr>
              <a:t>	   A</a:t>
            </a:r>
            <a:r>
              <a:rPr lang="en-US" altLang="en-US" sz="2000" b="1" dirty="0">
                <a:solidFill>
                  <a:srgbClr val="0000CC"/>
                </a:solidFill>
                <a:latin typeface="Times New Roman" pitchFamily="18" charset="0"/>
                <a:ea typeface="宋体" pitchFamily="2" charset="-122"/>
              </a:rPr>
              <a:t>∧</a:t>
            </a:r>
            <a:r>
              <a:rPr lang="en-US" altLang="zh-CN" sz="2000" b="1" dirty="0">
                <a:solidFill>
                  <a:srgbClr val="0000CC"/>
                </a:solidFill>
                <a:latin typeface="Times New Roman" pitchFamily="18" charset="0"/>
                <a:ea typeface="宋体" pitchFamily="2" charset="-122"/>
              </a:rPr>
              <a:t>B = 0000 0101 0000 0101 B</a:t>
            </a:r>
            <a:endParaRPr kumimoji="0" lang="en-US" altLang="zh-CN" sz="2000" b="1" dirty="0">
              <a:solidFill>
                <a:srgbClr val="0000CC"/>
              </a:solidFill>
              <a:latin typeface="Times New Roman" pitchFamily="18" charset="0"/>
              <a:ea typeface="宋体" pitchFamily="2" charset="-122"/>
            </a:endParaRPr>
          </a:p>
          <a:p>
            <a:pPr eaLnBrk="1" hangingPunct="1">
              <a:lnSpc>
                <a:spcPct val="95000"/>
              </a:lnSpc>
              <a:spcBef>
                <a:spcPct val="0"/>
              </a:spcBef>
              <a:buFontTx/>
              <a:buNone/>
            </a:pPr>
            <a:r>
              <a:rPr lang="en-US" altLang="zh-CN" sz="2000" b="1" dirty="0">
                <a:solidFill>
                  <a:srgbClr val="0000CC"/>
                </a:solidFill>
                <a:latin typeface="Times New Roman" pitchFamily="18" charset="0"/>
                <a:ea typeface="宋体" pitchFamily="2" charset="-122"/>
              </a:rPr>
              <a:t>	   A</a:t>
            </a:r>
            <a:r>
              <a:rPr lang="en-US" altLang="en-US" sz="2000" b="1" dirty="0">
                <a:solidFill>
                  <a:srgbClr val="0000CC"/>
                </a:solidFill>
                <a:latin typeface="Times New Roman" pitchFamily="18" charset="0"/>
                <a:ea typeface="宋体" pitchFamily="2" charset="-122"/>
              </a:rPr>
              <a:t>∨</a:t>
            </a:r>
            <a:r>
              <a:rPr lang="en-US" altLang="zh-CN" sz="2000" b="1" dirty="0">
                <a:solidFill>
                  <a:srgbClr val="0000CC"/>
                </a:solidFill>
                <a:latin typeface="Times New Roman" pitchFamily="18" charset="0"/>
                <a:ea typeface="宋体" pitchFamily="2" charset="-122"/>
              </a:rPr>
              <a:t>B = 0101 1111 1111 0101 B</a:t>
            </a:r>
          </a:p>
          <a:p>
            <a:pPr eaLnBrk="1" hangingPunct="1">
              <a:lnSpc>
                <a:spcPct val="95000"/>
              </a:lnSpc>
              <a:spcBef>
                <a:spcPct val="0"/>
              </a:spcBef>
              <a:buFontTx/>
              <a:buNone/>
            </a:pPr>
            <a:r>
              <a:rPr lang="en-US" altLang="zh-CN" sz="2000" b="1" dirty="0">
                <a:solidFill>
                  <a:srgbClr val="0000CC"/>
                </a:solidFill>
                <a:latin typeface="Times New Roman" pitchFamily="18" charset="0"/>
                <a:ea typeface="宋体" pitchFamily="2" charset="-122"/>
              </a:rPr>
              <a:t>	          Ā = 1111 0000 0101 1010 B</a:t>
            </a:r>
          </a:p>
          <a:p>
            <a:pPr eaLnBrk="1" hangingPunct="1">
              <a:lnSpc>
                <a:spcPct val="95000"/>
              </a:lnSpc>
              <a:spcBef>
                <a:spcPct val="0"/>
              </a:spcBef>
              <a:buFontTx/>
              <a:buNone/>
            </a:pPr>
            <a:r>
              <a:rPr lang="en-US" altLang="zh-CN" sz="2000" b="1" dirty="0">
                <a:solidFill>
                  <a:srgbClr val="0000CC"/>
                </a:solidFill>
                <a:latin typeface="Times New Roman" pitchFamily="18" charset="0"/>
                <a:ea typeface="宋体" pitchFamily="2" charset="-122"/>
              </a:rPr>
              <a:t>	    A</a:t>
            </a:r>
            <a:r>
              <a:rPr lang="en-US" altLang="en-US" sz="2000" b="1" dirty="0">
                <a:solidFill>
                  <a:srgbClr val="0000CC"/>
                </a:solidFill>
                <a:latin typeface="Times New Roman" pitchFamily="18" charset="0"/>
                <a:ea typeface="宋体" pitchFamily="2" charset="-122"/>
                <a:sym typeface="Symbol" pitchFamily="18" charset="2"/>
              </a:rPr>
              <a:t></a:t>
            </a:r>
            <a:r>
              <a:rPr lang="en-US" altLang="zh-CN" sz="2000" b="1" dirty="0">
                <a:solidFill>
                  <a:srgbClr val="0000CC"/>
                </a:solidFill>
                <a:latin typeface="Times New Roman" pitchFamily="18" charset="0"/>
                <a:ea typeface="宋体" pitchFamily="2" charset="-122"/>
              </a:rPr>
              <a:t>B = 0101 1010 1111 0000 B</a:t>
            </a:r>
          </a:p>
        </p:txBody>
      </p:sp>
      <p:sp>
        <p:nvSpPr>
          <p:cNvPr id="48137" name="Rectangle 21"/>
          <p:cNvSpPr>
            <a:spLocks noChangeArrowheads="1"/>
          </p:cNvSpPr>
          <p:nvPr/>
        </p:nvSpPr>
        <p:spPr bwMode="auto">
          <a:xfrm>
            <a:off x="250825" y="2924175"/>
            <a:ext cx="4535488"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266700"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357188" indent="-177800" algn="l" defTabSz="266700"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defTabSz="266700"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defTabSz="266700"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defTabSz="266700"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defTabSz="2667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defTabSz="2667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defTabSz="2667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defTabSz="2667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spcBef>
                <a:spcPct val="0"/>
              </a:spcBef>
              <a:buFontTx/>
              <a:buNone/>
            </a:pPr>
            <a:r>
              <a:rPr lang="zh-CN" altLang="en-US" sz="2000" b="1" dirty="0">
                <a:solidFill>
                  <a:srgbClr val="0000CC"/>
                </a:solidFill>
                <a:latin typeface="华文中宋" pitchFamily="2" charset="-122"/>
              </a:rPr>
              <a:t>移位操作</a:t>
            </a:r>
          </a:p>
          <a:p>
            <a:pPr lvl="1" eaLnBrk="1" hangingPunct="1">
              <a:spcBef>
                <a:spcPct val="0"/>
              </a:spcBef>
              <a:buSzPct val="90000"/>
              <a:buFont typeface="Wingdings" pitchFamily="2" charset="2"/>
              <a:buChar char="Ø"/>
            </a:pPr>
            <a:r>
              <a:rPr lang="zh-CN" altLang="en-US" sz="2000" dirty="0">
                <a:latin typeface="华文中宋" pitchFamily="2" charset="-122"/>
              </a:rPr>
              <a:t> </a:t>
            </a:r>
            <a:r>
              <a:rPr lang="zh-CN" altLang="en-US" sz="2000" b="1" dirty="0">
                <a:latin typeface="华文中宋" pitchFamily="2" charset="-122"/>
              </a:rPr>
              <a:t>左移</a:t>
            </a:r>
            <a:r>
              <a:rPr lang="zh-CN" altLang="en-US" sz="2000" dirty="0">
                <a:latin typeface="华文中宋" pitchFamily="2" charset="-122"/>
              </a:rPr>
              <a:t>：最低位移入</a:t>
            </a:r>
            <a:r>
              <a:rPr lang="en-US" altLang="zh-CN" sz="2000" dirty="0">
                <a:latin typeface="华文中宋" pitchFamily="2" charset="-122"/>
              </a:rPr>
              <a:t>0</a:t>
            </a:r>
            <a:r>
              <a:rPr lang="zh-CN" altLang="en-US" sz="2000" dirty="0">
                <a:latin typeface="华文中宋" pitchFamily="2" charset="-122"/>
              </a:rPr>
              <a:t>。在不溢出的情况下，左移</a:t>
            </a:r>
            <a:r>
              <a:rPr lang="en-US" altLang="zh-CN" sz="2000" dirty="0">
                <a:latin typeface="华文中宋" pitchFamily="2" charset="-122"/>
              </a:rPr>
              <a:t>1</a:t>
            </a:r>
            <a:r>
              <a:rPr lang="zh-CN" altLang="en-US" sz="2000" dirty="0">
                <a:latin typeface="华文中宋" pitchFamily="2" charset="-122"/>
              </a:rPr>
              <a:t>位相当于乘以</a:t>
            </a:r>
            <a:r>
              <a:rPr lang="en-US" altLang="zh-CN" sz="2000" dirty="0">
                <a:latin typeface="华文中宋" pitchFamily="2" charset="-122"/>
              </a:rPr>
              <a:t>2</a:t>
            </a:r>
            <a:r>
              <a:rPr lang="zh-CN" altLang="en-US" sz="2000" dirty="0">
                <a:latin typeface="华文中宋" pitchFamily="2" charset="-122"/>
              </a:rPr>
              <a:t>。</a:t>
            </a:r>
          </a:p>
          <a:p>
            <a:pPr lvl="1" eaLnBrk="1" hangingPunct="1">
              <a:spcBef>
                <a:spcPct val="0"/>
              </a:spcBef>
              <a:buSzPct val="90000"/>
              <a:buFont typeface="Wingdings" pitchFamily="2" charset="2"/>
              <a:buChar char="Ø"/>
            </a:pPr>
            <a:r>
              <a:rPr lang="zh-CN" altLang="en-US" sz="2000" dirty="0">
                <a:latin typeface="华文中宋" pitchFamily="2" charset="-122"/>
              </a:rPr>
              <a:t> </a:t>
            </a:r>
            <a:r>
              <a:rPr lang="zh-CN" altLang="en-US" sz="2000" b="1" dirty="0">
                <a:latin typeface="华文中宋" pitchFamily="2" charset="-122"/>
              </a:rPr>
              <a:t>逻辑右移</a:t>
            </a:r>
            <a:r>
              <a:rPr lang="zh-CN" altLang="en-US" sz="2000" dirty="0">
                <a:latin typeface="华文中宋" pitchFamily="2" charset="-122"/>
              </a:rPr>
              <a:t>：最高位移入</a:t>
            </a:r>
            <a:r>
              <a:rPr lang="en-US" altLang="zh-CN" sz="2000" dirty="0">
                <a:latin typeface="华文中宋" pitchFamily="2" charset="-122"/>
              </a:rPr>
              <a:t>0</a:t>
            </a:r>
            <a:r>
              <a:rPr lang="zh-CN" altLang="en-US" sz="2000" dirty="0">
                <a:latin typeface="华文中宋" pitchFamily="2" charset="-122"/>
              </a:rPr>
              <a:t>。逻辑右移</a:t>
            </a:r>
            <a:r>
              <a:rPr lang="en-US" altLang="zh-CN" sz="2000" dirty="0">
                <a:latin typeface="华文中宋" pitchFamily="2" charset="-122"/>
              </a:rPr>
              <a:t>1</a:t>
            </a:r>
            <a:r>
              <a:rPr lang="zh-CN" altLang="en-US" sz="2000" dirty="0">
                <a:latin typeface="华文中宋" pitchFamily="2" charset="-122"/>
              </a:rPr>
              <a:t>位	约等于无符号数除以</a:t>
            </a:r>
            <a:r>
              <a:rPr lang="en-US" altLang="zh-CN" sz="2000" dirty="0">
                <a:latin typeface="华文中宋" pitchFamily="2" charset="-122"/>
              </a:rPr>
              <a:t>2</a:t>
            </a:r>
            <a:r>
              <a:rPr lang="zh-CN" altLang="en-US" sz="2000" dirty="0">
                <a:latin typeface="华文中宋" pitchFamily="2" charset="-122"/>
              </a:rPr>
              <a:t>。</a:t>
            </a:r>
          </a:p>
          <a:p>
            <a:pPr lvl="1" eaLnBrk="1" hangingPunct="1">
              <a:spcBef>
                <a:spcPct val="0"/>
              </a:spcBef>
              <a:buSzPct val="90000"/>
              <a:buFont typeface="Wingdings" pitchFamily="2" charset="2"/>
              <a:buChar char="Ø"/>
            </a:pPr>
            <a:r>
              <a:rPr lang="zh-CN" altLang="en-US" sz="2000" dirty="0">
                <a:latin typeface="华文中宋" pitchFamily="2" charset="-122"/>
              </a:rPr>
              <a:t> </a:t>
            </a:r>
            <a:r>
              <a:rPr lang="zh-CN" altLang="en-US" sz="2000" b="1" dirty="0">
                <a:latin typeface="华文中宋" pitchFamily="2" charset="-122"/>
              </a:rPr>
              <a:t>算术右移</a:t>
            </a:r>
            <a:r>
              <a:rPr lang="zh-CN" altLang="en-US" sz="2000" dirty="0">
                <a:latin typeface="华文中宋" pitchFamily="2" charset="-122"/>
              </a:rPr>
              <a:t>：最高位不变。算术右移</a:t>
            </a:r>
            <a:r>
              <a:rPr lang="en-US" altLang="zh-CN" sz="2000" dirty="0">
                <a:latin typeface="华文中宋" pitchFamily="2" charset="-122"/>
              </a:rPr>
              <a:t>1</a:t>
            </a:r>
            <a:r>
              <a:rPr lang="zh-CN" altLang="en-US" sz="2000" dirty="0">
                <a:latin typeface="华文中宋" pitchFamily="2" charset="-122"/>
              </a:rPr>
              <a:t>位约	等于带符号数除以</a:t>
            </a:r>
            <a:r>
              <a:rPr lang="en-US" altLang="zh-CN" sz="2000" dirty="0">
                <a:latin typeface="华文中宋" pitchFamily="2" charset="-122"/>
              </a:rPr>
              <a:t>2</a:t>
            </a:r>
            <a:r>
              <a:rPr lang="zh-CN" altLang="en-US" sz="2000" dirty="0">
                <a:latin typeface="华文中宋" pitchFamily="2" charset="-122"/>
              </a:rPr>
              <a:t>。</a:t>
            </a:r>
          </a:p>
          <a:p>
            <a:pPr lvl="1" eaLnBrk="1" hangingPunct="1">
              <a:spcBef>
                <a:spcPct val="0"/>
              </a:spcBef>
              <a:buSzPct val="90000"/>
              <a:buFont typeface="Wingdings" pitchFamily="2" charset="2"/>
              <a:buChar char="Ø"/>
            </a:pPr>
            <a:r>
              <a:rPr lang="zh-CN" altLang="en-US" sz="2000" dirty="0">
                <a:latin typeface="华文中宋" pitchFamily="2" charset="-122"/>
              </a:rPr>
              <a:t> </a:t>
            </a:r>
            <a:r>
              <a:rPr lang="zh-CN" altLang="en-US" sz="2000" b="1" dirty="0">
                <a:latin typeface="华文中宋" pitchFamily="2" charset="-122"/>
              </a:rPr>
              <a:t>循环左移</a:t>
            </a:r>
            <a:r>
              <a:rPr lang="zh-CN" altLang="en-US" sz="2000" dirty="0">
                <a:latin typeface="华文中宋" pitchFamily="2" charset="-122"/>
              </a:rPr>
              <a:t>：各位向左移位，从高端移出的位要移到最低位。</a:t>
            </a:r>
          </a:p>
          <a:p>
            <a:pPr lvl="1" eaLnBrk="1" hangingPunct="1">
              <a:spcBef>
                <a:spcPct val="0"/>
              </a:spcBef>
              <a:buSzPct val="90000"/>
              <a:buFont typeface="Wingdings" pitchFamily="2" charset="2"/>
              <a:buChar char="Ø"/>
            </a:pPr>
            <a:r>
              <a:rPr lang="zh-CN" altLang="en-US" sz="2000" b="1" dirty="0">
                <a:latin typeface="华文中宋" pitchFamily="2" charset="-122"/>
              </a:rPr>
              <a:t> 循环右移</a:t>
            </a:r>
            <a:r>
              <a:rPr lang="zh-CN" altLang="en-US" sz="2000" dirty="0">
                <a:latin typeface="华文中宋" pitchFamily="2" charset="-122"/>
              </a:rPr>
              <a:t>：各位向右移位，从低端移出的位要移到最高位。</a:t>
            </a:r>
          </a:p>
        </p:txBody>
      </p:sp>
      <p:sp>
        <p:nvSpPr>
          <p:cNvPr id="31766" name="Text Box 22"/>
          <p:cNvSpPr txBox="1">
            <a:spLocks noChangeArrowheads="1"/>
          </p:cNvSpPr>
          <p:nvPr/>
        </p:nvSpPr>
        <p:spPr bwMode="auto">
          <a:xfrm>
            <a:off x="5437188" y="4868863"/>
            <a:ext cx="3455987"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lnSpc>
                <a:spcPct val="90000"/>
              </a:lnSpc>
              <a:spcBef>
                <a:spcPct val="0"/>
              </a:spcBef>
              <a:buFontTx/>
              <a:buNone/>
            </a:pPr>
            <a:r>
              <a:rPr lang="en-US" altLang="zh-CN" sz="2000" b="1" dirty="0">
                <a:solidFill>
                  <a:srgbClr val="0000CC"/>
                </a:solidFill>
                <a:latin typeface="宋体" pitchFamily="2" charset="-122"/>
                <a:ea typeface="宋体" pitchFamily="2" charset="-122"/>
              </a:rPr>
              <a:t>   </a:t>
            </a:r>
            <a:r>
              <a:rPr lang="zh-CN" altLang="en-US" sz="2000" b="1" dirty="0">
                <a:solidFill>
                  <a:srgbClr val="0000CC"/>
                </a:solidFill>
                <a:latin typeface="宋体" pitchFamily="2" charset="-122"/>
                <a:ea typeface="宋体" pitchFamily="2" charset="-122"/>
              </a:rPr>
              <a:t>已知： </a:t>
            </a:r>
            <a:r>
              <a:rPr lang="en-US" altLang="zh-CN" sz="2000" b="1" dirty="0">
                <a:solidFill>
                  <a:srgbClr val="0000CC"/>
                </a:solidFill>
                <a:latin typeface="宋体" pitchFamily="2" charset="-122"/>
                <a:ea typeface="宋体" pitchFamily="2" charset="-122"/>
              </a:rPr>
              <a:t>X = 10010011 B</a:t>
            </a:r>
          </a:p>
          <a:p>
            <a:pPr eaLnBrk="1" hangingPunct="1">
              <a:lnSpc>
                <a:spcPct val="90000"/>
              </a:lnSpc>
              <a:spcBef>
                <a:spcPct val="0"/>
              </a:spcBef>
              <a:buFontTx/>
              <a:buNone/>
            </a:pPr>
            <a:r>
              <a:rPr lang="zh-CN" altLang="en-US" sz="2000" b="1" dirty="0">
                <a:solidFill>
                  <a:srgbClr val="0000CC"/>
                </a:solidFill>
                <a:latin typeface="宋体" pitchFamily="2" charset="-122"/>
                <a:ea typeface="宋体" pitchFamily="2" charset="-122"/>
              </a:rPr>
              <a:t>左移</a:t>
            </a:r>
            <a:r>
              <a:rPr lang="en-US" altLang="zh-CN" sz="2000" b="1" dirty="0">
                <a:solidFill>
                  <a:srgbClr val="0000CC"/>
                </a:solidFill>
                <a:latin typeface="宋体" pitchFamily="2" charset="-122"/>
                <a:ea typeface="宋体" pitchFamily="2" charset="-122"/>
              </a:rPr>
              <a:t>1</a:t>
            </a:r>
            <a:r>
              <a:rPr lang="zh-CN" altLang="en-US" sz="2000" b="1" dirty="0">
                <a:solidFill>
                  <a:srgbClr val="0000CC"/>
                </a:solidFill>
                <a:latin typeface="宋体" pitchFamily="2" charset="-122"/>
                <a:ea typeface="宋体" pitchFamily="2" charset="-122"/>
              </a:rPr>
              <a:t>位结果</a:t>
            </a:r>
            <a:r>
              <a:rPr lang="en-US" altLang="zh-CN" sz="2000" b="1" dirty="0">
                <a:solidFill>
                  <a:srgbClr val="0000CC"/>
                </a:solidFill>
                <a:latin typeface="宋体" pitchFamily="2" charset="-122"/>
                <a:ea typeface="宋体" pitchFamily="2" charset="-122"/>
              </a:rPr>
              <a:t>:	00100110</a:t>
            </a:r>
          </a:p>
          <a:p>
            <a:pPr eaLnBrk="1" hangingPunct="1">
              <a:lnSpc>
                <a:spcPct val="90000"/>
              </a:lnSpc>
              <a:spcBef>
                <a:spcPct val="0"/>
              </a:spcBef>
              <a:buFontTx/>
              <a:buNone/>
            </a:pPr>
            <a:r>
              <a:rPr lang="zh-CN" altLang="en-US" sz="2000" b="1" dirty="0">
                <a:solidFill>
                  <a:srgbClr val="0000CC"/>
                </a:solidFill>
                <a:latin typeface="宋体" pitchFamily="2" charset="-122"/>
                <a:ea typeface="宋体" pitchFamily="2" charset="-122"/>
              </a:rPr>
              <a:t>逻辑右移</a:t>
            </a:r>
            <a:r>
              <a:rPr lang="en-US" altLang="zh-CN" sz="2000" b="1" dirty="0">
                <a:solidFill>
                  <a:srgbClr val="0000CC"/>
                </a:solidFill>
                <a:latin typeface="宋体" pitchFamily="2" charset="-122"/>
                <a:ea typeface="宋体" pitchFamily="2" charset="-122"/>
              </a:rPr>
              <a:t>1</a:t>
            </a:r>
            <a:r>
              <a:rPr lang="zh-CN" altLang="en-US" sz="2000" b="1" dirty="0">
                <a:solidFill>
                  <a:srgbClr val="0000CC"/>
                </a:solidFill>
                <a:latin typeface="宋体" pitchFamily="2" charset="-122"/>
                <a:ea typeface="宋体" pitchFamily="2" charset="-122"/>
              </a:rPr>
              <a:t>位</a:t>
            </a:r>
            <a:r>
              <a:rPr lang="en-US" altLang="zh-CN" sz="2000" b="1" dirty="0">
                <a:solidFill>
                  <a:srgbClr val="0000CC"/>
                </a:solidFill>
                <a:latin typeface="宋体" pitchFamily="2" charset="-122"/>
                <a:ea typeface="宋体" pitchFamily="2" charset="-122"/>
              </a:rPr>
              <a:t>:	01001001</a:t>
            </a:r>
          </a:p>
          <a:p>
            <a:pPr eaLnBrk="1" hangingPunct="1">
              <a:lnSpc>
                <a:spcPct val="90000"/>
              </a:lnSpc>
              <a:spcBef>
                <a:spcPct val="0"/>
              </a:spcBef>
              <a:buFontTx/>
              <a:buNone/>
            </a:pPr>
            <a:r>
              <a:rPr lang="zh-CN" altLang="en-US" sz="2000" b="1" dirty="0">
                <a:solidFill>
                  <a:srgbClr val="0000CC"/>
                </a:solidFill>
                <a:latin typeface="Times New Roman" pitchFamily="18" charset="0"/>
                <a:ea typeface="宋体" pitchFamily="2" charset="-122"/>
              </a:rPr>
              <a:t>算术</a:t>
            </a:r>
            <a:r>
              <a:rPr lang="zh-CN" altLang="en-US" sz="2000" b="1" dirty="0">
                <a:solidFill>
                  <a:srgbClr val="0000CC"/>
                </a:solidFill>
                <a:latin typeface="宋体" pitchFamily="2" charset="-122"/>
                <a:ea typeface="宋体" pitchFamily="2" charset="-122"/>
              </a:rPr>
              <a:t>右移</a:t>
            </a:r>
            <a:r>
              <a:rPr lang="en-US" altLang="zh-CN" sz="2000" b="1" dirty="0">
                <a:solidFill>
                  <a:srgbClr val="0000CC"/>
                </a:solidFill>
                <a:latin typeface="宋体" pitchFamily="2" charset="-122"/>
                <a:ea typeface="宋体" pitchFamily="2" charset="-122"/>
              </a:rPr>
              <a:t>1</a:t>
            </a:r>
            <a:r>
              <a:rPr lang="zh-CN" altLang="en-US" sz="2000" b="1" dirty="0">
                <a:solidFill>
                  <a:srgbClr val="0000CC"/>
                </a:solidFill>
                <a:latin typeface="宋体" pitchFamily="2" charset="-122"/>
                <a:ea typeface="宋体" pitchFamily="2" charset="-122"/>
              </a:rPr>
              <a:t>位</a:t>
            </a:r>
            <a:r>
              <a:rPr lang="en-US" altLang="zh-CN" sz="2000" b="1" dirty="0">
                <a:solidFill>
                  <a:srgbClr val="0000CC"/>
                </a:solidFill>
                <a:latin typeface="宋体" pitchFamily="2" charset="-122"/>
                <a:ea typeface="宋体" pitchFamily="2" charset="-122"/>
              </a:rPr>
              <a:t>:	11001001</a:t>
            </a:r>
          </a:p>
          <a:p>
            <a:pPr eaLnBrk="1" hangingPunct="1">
              <a:lnSpc>
                <a:spcPct val="90000"/>
              </a:lnSpc>
              <a:spcBef>
                <a:spcPct val="0"/>
              </a:spcBef>
              <a:buFontTx/>
              <a:buNone/>
            </a:pPr>
            <a:r>
              <a:rPr lang="zh-CN" altLang="en-US" sz="2000" b="1" dirty="0">
                <a:solidFill>
                  <a:srgbClr val="0000CC"/>
                </a:solidFill>
                <a:latin typeface="宋体" pitchFamily="2" charset="-122"/>
                <a:ea typeface="宋体" pitchFamily="2" charset="-122"/>
              </a:rPr>
              <a:t>循环左移</a:t>
            </a:r>
            <a:r>
              <a:rPr lang="en-US" altLang="zh-CN" sz="2000" b="1" dirty="0">
                <a:solidFill>
                  <a:srgbClr val="0000CC"/>
                </a:solidFill>
                <a:latin typeface="宋体" pitchFamily="2" charset="-122"/>
                <a:ea typeface="宋体" pitchFamily="2" charset="-122"/>
              </a:rPr>
              <a:t>1</a:t>
            </a:r>
            <a:r>
              <a:rPr lang="zh-CN" altLang="en-US" sz="2000" b="1" dirty="0">
                <a:solidFill>
                  <a:srgbClr val="0000CC"/>
                </a:solidFill>
                <a:latin typeface="宋体" pitchFamily="2" charset="-122"/>
                <a:ea typeface="宋体" pitchFamily="2" charset="-122"/>
              </a:rPr>
              <a:t>位</a:t>
            </a:r>
            <a:r>
              <a:rPr lang="en-US" altLang="zh-CN" sz="2000" b="1" dirty="0">
                <a:solidFill>
                  <a:srgbClr val="0000CC"/>
                </a:solidFill>
                <a:latin typeface="宋体" pitchFamily="2" charset="-122"/>
                <a:ea typeface="宋体" pitchFamily="2" charset="-122"/>
              </a:rPr>
              <a:t>:	00100111</a:t>
            </a:r>
          </a:p>
          <a:p>
            <a:pPr eaLnBrk="1" hangingPunct="1">
              <a:lnSpc>
                <a:spcPct val="90000"/>
              </a:lnSpc>
              <a:spcBef>
                <a:spcPct val="0"/>
              </a:spcBef>
              <a:buFontTx/>
              <a:buNone/>
            </a:pPr>
            <a:r>
              <a:rPr lang="zh-CN" altLang="en-US" sz="2000" b="1" dirty="0">
                <a:solidFill>
                  <a:srgbClr val="0000CC"/>
                </a:solidFill>
                <a:latin typeface="宋体" pitchFamily="2" charset="-122"/>
                <a:ea typeface="宋体" pitchFamily="2" charset="-122"/>
              </a:rPr>
              <a:t>循环右移</a:t>
            </a:r>
            <a:r>
              <a:rPr lang="en-US" altLang="zh-CN" sz="2000" b="1" dirty="0">
                <a:solidFill>
                  <a:srgbClr val="0000CC"/>
                </a:solidFill>
                <a:latin typeface="宋体" pitchFamily="2" charset="-122"/>
                <a:ea typeface="宋体" pitchFamily="2" charset="-122"/>
              </a:rPr>
              <a:t>1</a:t>
            </a:r>
            <a:r>
              <a:rPr lang="zh-CN" altLang="en-US" sz="2000" b="1" dirty="0">
                <a:solidFill>
                  <a:srgbClr val="0000CC"/>
                </a:solidFill>
                <a:latin typeface="宋体" pitchFamily="2" charset="-122"/>
                <a:ea typeface="宋体" pitchFamily="2" charset="-122"/>
              </a:rPr>
              <a:t>位</a:t>
            </a:r>
            <a:r>
              <a:rPr lang="en-US" altLang="zh-CN" sz="2000" b="1" dirty="0">
                <a:solidFill>
                  <a:srgbClr val="0000CC"/>
                </a:solidFill>
                <a:latin typeface="宋体" pitchFamily="2" charset="-122"/>
                <a:ea typeface="宋体" pitchFamily="2" charset="-122"/>
              </a:rPr>
              <a:t>:	11001001</a:t>
            </a:r>
          </a:p>
        </p:txBody>
      </p:sp>
      <p:sp>
        <p:nvSpPr>
          <p:cNvPr id="48139" name="Line 23"/>
          <p:cNvSpPr>
            <a:spLocks noChangeShapeType="1"/>
          </p:cNvSpPr>
          <p:nvPr/>
        </p:nvSpPr>
        <p:spPr bwMode="auto">
          <a:xfrm>
            <a:off x="5219700" y="4797425"/>
            <a:ext cx="3673475" cy="0"/>
          </a:xfrm>
          <a:prstGeom prst="line">
            <a:avLst/>
          </a:prstGeom>
          <a:noFill/>
          <a:ln w="38100">
            <a:solidFill>
              <a:srgbClr val="CC0066"/>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1763"/>
                                        </p:tgtEl>
                                        <p:attrNameLst>
                                          <p:attrName>style.visibility</p:attrName>
                                        </p:attrNameLst>
                                      </p:cBhvr>
                                      <p:to>
                                        <p:strVal val="visible"/>
                                      </p:to>
                                    </p:set>
                                    <p:anim to="" calcmode="lin" valueType="num">
                                      <p:cBhvr>
                                        <p:cTn id="7" dur="1" fill="hold"/>
                                        <p:tgtEl>
                                          <p:spTgt spid="31763"/>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1764">
                                            <p:txEl>
                                              <p:pRg st="0" end="0"/>
                                            </p:txEl>
                                          </p:spTgt>
                                        </p:tgtEl>
                                        <p:attrNameLst>
                                          <p:attrName>style.visibility</p:attrName>
                                        </p:attrNameLst>
                                      </p:cBhvr>
                                      <p:to>
                                        <p:strVal val="visible"/>
                                      </p:to>
                                    </p:set>
                                    <p:anim to="" calcmode="lin" valueType="num">
                                      <p:cBhvr>
                                        <p:cTn id="12" dur="1" fill="hold"/>
                                        <p:tgtEl>
                                          <p:spTgt spid="31764">
                                            <p:txEl>
                                              <p:pRg st="0" end="0"/>
                                            </p:txEl>
                                          </p:spTgt>
                                        </p:tgtEl>
                                        <p:attrNameLst>
                                          <p:attrName/>
                                        </p:attrNameLst>
                                      </p:cBhvr>
                                    </p:anim>
                                  </p:childTnLst>
                                </p:cTn>
                              </p:par>
                            </p:childTnLst>
                          </p:cTn>
                        </p:par>
                        <p:par>
                          <p:cTn id="13" fill="hold" nodeType="afterGroup">
                            <p:stCondLst>
                              <p:cond delay="0"/>
                            </p:stCondLst>
                            <p:childTnLst>
                              <p:par>
                                <p:cTn id="14" presetID="24" presetClass="entr" presetSubtype="0" fill="hold" grpId="0" nodeType="afterEffect">
                                  <p:stCondLst>
                                    <p:cond delay="0"/>
                                  </p:stCondLst>
                                  <p:childTnLst>
                                    <p:set>
                                      <p:cBhvr>
                                        <p:cTn id="15" dur="1" fill="hold">
                                          <p:stCondLst>
                                            <p:cond delay="0"/>
                                          </p:stCondLst>
                                        </p:cTn>
                                        <p:tgtEl>
                                          <p:spTgt spid="31764">
                                            <p:txEl>
                                              <p:pRg st="1" end="1"/>
                                            </p:txEl>
                                          </p:spTgt>
                                        </p:tgtEl>
                                        <p:attrNameLst>
                                          <p:attrName>style.visibility</p:attrName>
                                        </p:attrNameLst>
                                      </p:cBhvr>
                                      <p:to>
                                        <p:strVal val="visible"/>
                                      </p:to>
                                    </p:set>
                                    <p:anim to="" calcmode="lin" valueType="num">
                                      <p:cBhvr>
                                        <p:cTn id="16" dur="1" fill="hold"/>
                                        <p:tgtEl>
                                          <p:spTgt spid="31764">
                                            <p:txEl>
                                              <p:pRg st="1" end="1"/>
                                            </p:txEl>
                                          </p:spTgt>
                                        </p:tgtEl>
                                        <p:attrNameLst>
                                          <p:attrName/>
                                        </p:attrNameLst>
                                      </p:cBhvr>
                                    </p:anim>
                                  </p:childTnLst>
                                </p:cTn>
                              </p:par>
                            </p:childTnLst>
                          </p:cTn>
                        </p:par>
                        <p:par>
                          <p:cTn id="17" fill="hold" nodeType="afterGroup">
                            <p:stCondLst>
                              <p:cond delay="0"/>
                            </p:stCondLst>
                            <p:childTnLst>
                              <p:par>
                                <p:cTn id="18" presetID="24" presetClass="entr" presetSubtype="0" fill="hold" grpId="0" nodeType="afterEffect">
                                  <p:stCondLst>
                                    <p:cond delay="0"/>
                                  </p:stCondLst>
                                  <p:childTnLst>
                                    <p:set>
                                      <p:cBhvr>
                                        <p:cTn id="19" dur="1" fill="hold">
                                          <p:stCondLst>
                                            <p:cond delay="0"/>
                                          </p:stCondLst>
                                        </p:cTn>
                                        <p:tgtEl>
                                          <p:spTgt spid="31764">
                                            <p:txEl>
                                              <p:pRg st="2" end="2"/>
                                            </p:txEl>
                                          </p:spTgt>
                                        </p:tgtEl>
                                        <p:attrNameLst>
                                          <p:attrName>style.visibility</p:attrName>
                                        </p:attrNameLst>
                                      </p:cBhvr>
                                      <p:to>
                                        <p:strVal val="visible"/>
                                      </p:to>
                                    </p:set>
                                    <p:anim to="" calcmode="lin" valueType="num">
                                      <p:cBhvr>
                                        <p:cTn id="20" dur="1" fill="hold"/>
                                        <p:tgtEl>
                                          <p:spTgt spid="31764">
                                            <p:txEl>
                                              <p:pRg st="2" end="2"/>
                                            </p:txEl>
                                          </p:spTgt>
                                        </p:tgtEl>
                                        <p:attrNameLst>
                                          <p:attrName/>
                                        </p:attrNameLst>
                                      </p:cBhvr>
                                    </p:anim>
                                  </p:childTnLst>
                                </p:cTn>
                              </p:par>
                            </p:childTnLst>
                          </p:cTn>
                        </p:par>
                        <p:par>
                          <p:cTn id="21" fill="hold" nodeType="afterGroup">
                            <p:stCondLst>
                              <p:cond delay="0"/>
                            </p:stCondLst>
                            <p:childTnLst>
                              <p:par>
                                <p:cTn id="22" presetID="24" presetClass="entr" presetSubtype="0" fill="hold" grpId="0" nodeType="afterEffect">
                                  <p:stCondLst>
                                    <p:cond delay="0"/>
                                  </p:stCondLst>
                                  <p:childTnLst>
                                    <p:set>
                                      <p:cBhvr>
                                        <p:cTn id="23" dur="1" fill="hold">
                                          <p:stCondLst>
                                            <p:cond delay="0"/>
                                          </p:stCondLst>
                                        </p:cTn>
                                        <p:tgtEl>
                                          <p:spTgt spid="31764">
                                            <p:txEl>
                                              <p:pRg st="3" end="3"/>
                                            </p:txEl>
                                          </p:spTgt>
                                        </p:tgtEl>
                                        <p:attrNameLst>
                                          <p:attrName>style.visibility</p:attrName>
                                        </p:attrNameLst>
                                      </p:cBhvr>
                                      <p:to>
                                        <p:strVal val="visible"/>
                                      </p:to>
                                    </p:set>
                                    <p:anim to="" calcmode="lin" valueType="num">
                                      <p:cBhvr>
                                        <p:cTn id="24" dur="1" fill="hold"/>
                                        <p:tgtEl>
                                          <p:spTgt spid="31764">
                                            <p:txEl>
                                              <p:pRg st="3" end="3"/>
                                            </p:txEl>
                                          </p:spTgt>
                                        </p:tgtEl>
                                        <p:attrNameLst>
                                          <p:attrName/>
                                        </p:attrNameLst>
                                      </p:cBhvr>
                                    </p:anim>
                                  </p:childTnLst>
                                </p:cTn>
                              </p:par>
                            </p:childTnLst>
                          </p:cTn>
                        </p:par>
                        <p:par>
                          <p:cTn id="25" fill="hold" nodeType="afterGroup">
                            <p:stCondLst>
                              <p:cond delay="0"/>
                            </p:stCondLst>
                            <p:childTnLst>
                              <p:par>
                                <p:cTn id="26" presetID="24" presetClass="entr" presetSubtype="0" fill="hold" grpId="0" nodeType="afterEffect">
                                  <p:stCondLst>
                                    <p:cond delay="0"/>
                                  </p:stCondLst>
                                  <p:childTnLst>
                                    <p:set>
                                      <p:cBhvr>
                                        <p:cTn id="27" dur="1" fill="hold">
                                          <p:stCondLst>
                                            <p:cond delay="0"/>
                                          </p:stCondLst>
                                        </p:cTn>
                                        <p:tgtEl>
                                          <p:spTgt spid="31764">
                                            <p:txEl>
                                              <p:pRg st="4" end="4"/>
                                            </p:txEl>
                                          </p:spTgt>
                                        </p:tgtEl>
                                        <p:attrNameLst>
                                          <p:attrName>style.visibility</p:attrName>
                                        </p:attrNameLst>
                                      </p:cBhvr>
                                      <p:to>
                                        <p:strVal val="visible"/>
                                      </p:to>
                                    </p:set>
                                    <p:anim to="" calcmode="lin" valueType="num">
                                      <p:cBhvr>
                                        <p:cTn id="28" dur="1" fill="hold"/>
                                        <p:tgtEl>
                                          <p:spTgt spid="31764">
                                            <p:txEl>
                                              <p:pRg st="4" end="4"/>
                                            </p:txEl>
                                          </p:spTgt>
                                        </p:tgtEl>
                                        <p:attrNameLst>
                                          <p:attrName/>
                                        </p:attrNameLst>
                                      </p:cBhvr>
                                    </p:anim>
                                  </p:childTnLst>
                                </p:cTn>
                              </p:par>
                            </p:childTnLst>
                          </p:cTn>
                        </p:par>
                        <p:par>
                          <p:cTn id="29" fill="hold" nodeType="afterGroup">
                            <p:stCondLst>
                              <p:cond delay="0"/>
                            </p:stCondLst>
                            <p:childTnLst>
                              <p:par>
                                <p:cTn id="30" presetID="24" presetClass="entr" presetSubtype="0" fill="hold" grpId="0" nodeType="afterEffect">
                                  <p:stCondLst>
                                    <p:cond delay="0"/>
                                  </p:stCondLst>
                                  <p:childTnLst>
                                    <p:set>
                                      <p:cBhvr>
                                        <p:cTn id="31" dur="1" fill="hold">
                                          <p:stCondLst>
                                            <p:cond delay="0"/>
                                          </p:stCondLst>
                                        </p:cTn>
                                        <p:tgtEl>
                                          <p:spTgt spid="31764">
                                            <p:txEl>
                                              <p:pRg st="5" end="5"/>
                                            </p:txEl>
                                          </p:spTgt>
                                        </p:tgtEl>
                                        <p:attrNameLst>
                                          <p:attrName>style.visibility</p:attrName>
                                        </p:attrNameLst>
                                      </p:cBhvr>
                                      <p:to>
                                        <p:strVal val="visible"/>
                                      </p:to>
                                    </p:set>
                                    <p:anim to="" calcmode="lin" valueType="num">
                                      <p:cBhvr>
                                        <p:cTn id="32" dur="1" fill="hold"/>
                                        <p:tgtEl>
                                          <p:spTgt spid="31764">
                                            <p:txEl>
                                              <p:pRg st="5" end="5"/>
                                            </p:txEl>
                                          </p:spTgt>
                                        </p:tgtEl>
                                        <p:attrNameLst>
                                          <p:attrName/>
                                        </p:attrNameLst>
                                      </p:cBhvr>
                                    </p:anim>
                                  </p:childTnLst>
                                </p:cTn>
                              </p:par>
                            </p:childTnLst>
                          </p:cTn>
                        </p:par>
                        <p:par>
                          <p:cTn id="33" fill="hold" nodeType="afterGroup">
                            <p:stCondLst>
                              <p:cond delay="0"/>
                            </p:stCondLst>
                            <p:childTnLst>
                              <p:par>
                                <p:cTn id="34" presetID="24" presetClass="entr" presetSubtype="0" fill="hold" grpId="0" nodeType="afterEffect">
                                  <p:stCondLst>
                                    <p:cond delay="0"/>
                                  </p:stCondLst>
                                  <p:childTnLst>
                                    <p:set>
                                      <p:cBhvr>
                                        <p:cTn id="35" dur="1" fill="hold">
                                          <p:stCondLst>
                                            <p:cond delay="0"/>
                                          </p:stCondLst>
                                        </p:cTn>
                                        <p:tgtEl>
                                          <p:spTgt spid="31764">
                                            <p:txEl>
                                              <p:pRg st="6" end="6"/>
                                            </p:txEl>
                                          </p:spTgt>
                                        </p:tgtEl>
                                        <p:attrNameLst>
                                          <p:attrName>style.visibility</p:attrName>
                                        </p:attrNameLst>
                                      </p:cBhvr>
                                      <p:to>
                                        <p:strVal val="visible"/>
                                      </p:to>
                                    </p:set>
                                    <p:anim to="" calcmode="lin" valueType="num">
                                      <p:cBhvr>
                                        <p:cTn id="36" dur="1" fill="hold"/>
                                        <p:tgtEl>
                                          <p:spTgt spid="31764">
                                            <p:txEl>
                                              <p:pRg st="6" end="6"/>
                                            </p:txEl>
                                          </p:spTgt>
                                        </p:tgtEl>
                                        <p:attrNameLst>
                                          <p:attrName/>
                                        </p:attrNameLst>
                                      </p:cBhvr>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4" presetClass="entr" presetSubtype="0" fill="hold" grpId="0" nodeType="clickEffect">
                                  <p:stCondLst>
                                    <p:cond delay="0"/>
                                  </p:stCondLst>
                                  <p:childTnLst>
                                    <p:set>
                                      <p:cBhvr>
                                        <p:cTn id="40" dur="1" fill="hold">
                                          <p:stCondLst>
                                            <p:cond delay="0"/>
                                          </p:stCondLst>
                                        </p:cTn>
                                        <p:tgtEl>
                                          <p:spTgt spid="31766"/>
                                        </p:tgtEl>
                                        <p:attrNameLst>
                                          <p:attrName>style.visibility</p:attrName>
                                        </p:attrNameLst>
                                      </p:cBhvr>
                                      <p:to>
                                        <p:strVal val="visible"/>
                                      </p:to>
                                    </p:set>
                                    <p:anim to="" calcmode="lin" valueType="num">
                                      <p:cBhvr>
                                        <p:cTn id="41" dur="1" fill="hold"/>
                                        <p:tgtEl>
                                          <p:spTgt spid="3176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3" grpId="0"/>
      <p:bldP spid="31764" grpId="0" build="p"/>
      <p:bldP spid="31766"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0">
          <a:gsLst>
            <a:gs pos="2000">
              <a:srgbClr val="FFFFCC"/>
            </a:gs>
            <a:gs pos="100000">
              <a:schemeClr val="bg1"/>
            </a:gs>
          </a:gsLst>
          <a:path path="rect">
            <a:fillToRect r="100000" b="100000"/>
          </a:path>
        </a:gradFill>
        <a:effectLst/>
      </p:bgPr>
    </p:bg>
    <p:spTree>
      <p:nvGrpSpPr>
        <p:cNvPr id="1" name=""/>
        <p:cNvGrpSpPr/>
        <p:nvPr/>
      </p:nvGrpSpPr>
      <p:grpSpPr>
        <a:xfrm>
          <a:off x="0" y="0"/>
          <a:ext cx="0" cy="0"/>
          <a:chOff x="0" y="0"/>
          <a:chExt cx="0" cy="0"/>
        </a:xfrm>
      </p:grpSpPr>
      <p:sp>
        <p:nvSpPr>
          <p:cNvPr id="49154" name="页脚占位符 3"/>
          <p:cNvSpPr>
            <a:spLocks noGrp="1"/>
          </p:cNvSpPr>
          <p:nvPr>
            <p:ph type="ftr" sz="quarter" idx="4294967295"/>
          </p:nvPr>
        </p:nvSpPr>
        <p:spPr>
          <a:xfrm>
            <a:off x="3132138" y="6400800"/>
            <a:ext cx="2895600" cy="457200"/>
          </a:xfrm>
          <a:prstGeom prst="rect">
            <a:avLst/>
          </a:prstGeom>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r>
              <a:rPr kumimoji="0" lang="en-US" altLang="zh-CN" sz="1400" smtClean="0">
                <a:solidFill>
                  <a:schemeClr val="tx1"/>
                </a:solidFill>
                <a:latin typeface="Times New Roman" pitchFamily="18" charset="0"/>
                <a:ea typeface="宋体" pitchFamily="2" charset="-122"/>
              </a:rPr>
              <a:t>汇编语言程序设计</a:t>
            </a:r>
          </a:p>
        </p:txBody>
      </p:sp>
      <p:sp>
        <p:nvSpPr>
          <p:cNvPr id="49155" name="灯片编号占位符 4"/>
          <p:cNvSpPr>
            <a:spLocks noGrp="1"/>
          </p:cNvSpPr>
          <p:nvPr>
            <p:ph type="sldNum" sz="quarter" idx="11"/>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r" eaLnBrk="1" hangingPunct="1">
              <a:spcBef>
                <a:spcPct val="0"/>
              </a:spcBef>
              <a:buFontTx/>
              <a:buNone/>
            </a:pPr>
            <a:fld id="{9761A40E-275C-4049-96FB-D09A9FC63E4F}" type="slidenum">
              <a:rPr kumimoji="0" lang="en-US" altLang="zh-CN" sz="1400" smtClean="0">
                <a:solidFill>
                  <a:schemeClr val="tx1"/>
                </a:solidFill>
                <a:latin typeface="Times New Roman" pitchFamily="18" charset="0"/>
                <a:ea typeface="宋体" pitchFamily="2" charset="-122"/>
              </a:rPr>
              <a:pPr algn="r" eaLnBrk="1" hangingPunct="1">
                <a:spcBef>
                  <a:spcPct val="0"/>
                </a:spcBef>
                <a:buFontTx/>
                <a:buNone/>
              </a:pPr>
              <a:t>21</a:t>
            </a:fld>
            <a:endParaRPr kumimoji="0" lang="en-US" altLang="zh-CN" sz="1400" smtClean="0">
              <a:solidFill>
                <a:schemeClr val="tx1"/>
              </a:solidFill>
              <a:latin typeface="Times New Roman" pitchFamily="18" charset="0"/>
              <a:ea typeface="宋体" pitchFamily="2" charset="-122"/>
            </a:endParaRPr>
          </a:p>
        </p:txBody>
      </p:sp>
      <p:sp>
        <p:nvSpPr>
          <p:cNvPr id="49156" name="Rectangle 2"/>
          <p:cNvSpPr>
            <a:spLocks noGrp="1" noChangeArrowheads="1"/>
          </p:cNvSpPr>
          <p:nvPr>
            <p:ph type="title"/>
          </p:nvPr>
        </p:nvSpPr>
        <p:spPr>
          <a:xfrm>
            <a:off x="611188" y="692150"/>
            <a:ext cx="7772400" cy="534988"/>
          </a:xfrm>
        </p:spPr>
        <p:txBody>
          <a:bodyPr/>
          <a:lstStyle/>
          <a:p>
            <a:pPr eaLnBrk="1" hangingPunct="1"/>
            <a:r>
              <a:rPr lang="zh-CN" altLang="en-US" smtClean="0">
                <a:solidFill>
                  <a:srgbClr val="0000CC"/>
                </a:solidFill>
                <a:latin typeface="隶书" pitchFamily="49" charset="-122"/>
              </a:rPr>
              <a:t>本章小结   </a:t>
            </a:r>
          </a:p>
        </p:txBody>
      </p:sp>
      <p:sp>
        <p:nvSpPr>
          <p:cNvPr id="49157" name="Text Box 3"/>
          <p:cNvSpPr txBox="1">
            <a:spLocks noChangeArrowheads="1"/>
          </p:cNvSpPr>
          <p:nvPr/>
        </p:nvSpPr>
        <p:spPr bwMode="auto">
          <a:xfrm>
            <a:off x="468313" y="1484313"/>
            <a:ext cx="8207375"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6700" indent="-266700"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just" eaLnBrk="1" hangingPunct="1">
              <a:spcBef>
                <a:spcPct val="50000"/>
              </a:spcBef>
              <a:buSzPct val="90000"/>
              <a:buFont typeface="Wingdings" pitchFamily="2" charset="2"/>
              <a:buChar char="Ø"/>
            </a:pPr>
            <a:r>
              <a:rPr lang="zh-CN" altLang="en-US" sz="2400">
                <a:latin typeface="华文中宋" pitchFamily="2" charset="-122"/>
              </a:rPr>
              <a:t>汇编语言是机器语言的符号表示，与机器语言无本质区别。</a:t>
            </a:r>
          </a:p>
          <a:p>
            <a:pPr algn="just" eaLnBrk="1" hangingPunct="1">
              <a:spcBef>
                <a:spcPct val="50000"/>
              </a:spcBef>
              <a:buSzPct val="90000"/>
              <a:buFont typeface="Wingdings" pitchFamily="2" charset="2"/>
              <a:buChar char="Ø"/>
            </a:pPr>
            <a:r>
              <a:rPr lang="zh-CN" altLang="en-US" sz="2400">
                <a:latin typeface="华文中宋" pitchFamily="2" charset="-122"/>
              </a:rPr>
              <a:t>现代计算机系统使用</a:t>
            </a:r>
            <a:r>
              <a:rPr lang="en-US" altLang="zh-CN" sz="2400">
                <a:latin typeface="华文中宋" pitchFamily="2" charset="-122"/>
              </a:rPr>
              <a:t>2</a:t>
            </a:r>
            <a:r>
              <a:rPr lang="zh-CN" altLang="en-US" sz="2400">
                <a:latin typeface="华文中宋" pitchFamily="2" charset="-122"/>
              </a:rPr>
              <a:t>进制表示数据。为了描述方便，书写时常采用</a:t>
            </a:r>
            <a:r>
              <a:rPr lang="en-US" altLang="zh-CN" sz="2400">
                <a:latin typeface="华文中宋" pitchFamily="2" charset="-122"/>
              </a:rPr>
              <a:t>16</a:t>
            </a:r>
            <a:r>
              <a:rPr lang="zh-CN" altLang="en-US" sz="2400">
                <a:latin typeface="华文中宋" pitchFamily="2" charset="-122"/>
              </a:rPr>
              <a:t>进制形式。</a:t>
            </a:r>
          </a:p>
          <a:p>
            <a:pPr algn="just" eaLnBrk="1" hangingPunct="1">
              <a:spcBef>
                <a:spcPct val="50000"/>
              </a:spcBef>
              <a:buSzPct val="90000"/>
              <a:buFont typeface="Wingdings" pitchFamily="2" charset="2"/>
              <a:buChar char="Ø"/>
            </a:pPr>
            <a:r>
              <a:rPr lang="zh-CN" altLang="en-US" sz="2400">
                <a:latin typeface="华文中宋" pitchFamily="2" charset="-122"/>
              </a:rPr>
              <a:t>以补码表示的带符号数在基于不同位数时，其二进制形式可能完全不同。</a:t>
            </a:r>
          </a:p>
          <a:p>
            <a:pPr algn="just" eaLnBrk="1" hangingPunct="1">
              <a:spcBef>
                <a:spcPct val="50000"/>
              </a:spcBef>
              <a:buSzPct val="90000"/>
              <a:buFont typeface="Wingdings" pitchFamily="2" charset="2"/>
              <a:buChar char="Ø"/>
            </a:pPr>
            <a:r>
              <a:rPr lang="zh-CN" altLang="en-US" sz="2400">
                <a:latin typeface="华文中宋" pitchFamily="2" charset="-122"/>
              </a:rPr>
              <a:t>二进制只是一种表示，一个二进制数的具体含义由使用者解释。</a:t>
            </a:r>
          </a:p>
          <a:p>
            <a:pPr algn="just" eaLnBrk="1" hangingPunct="1">
              <a:spcBef>
                <a:spcPct val="50000"/>
              </a:spcBef>
              <a:buSzPct val="90000"/>
              <a:buFont typeface="Wingdings" pitchFamily="2" charset="2"/>
              <a:buChar char="Ø"/>
            </a:pPr>
            <a:r>
              <a:rPr lang="en-US" altLang="zh-CN" sz="2400">
                <a:latin typeface="华文中宋" pitchFamily="2" charset="-122"/>
              </a:rPr>
              <a:t>AND</a:t>
            </a:r>
            <a:r>
              <a:rPr lang="zh-CN" altLang="en-US" sz="2400">
                <a:latin typeface="华文中宋" pitchFamily="2" charset="-122"/>
              </a:rPr>
              <a:t>、</a:t>
            </a:r>
            <a:r>
              <a:rPr lang="en-US" altLang="zh-CN" sz="2400">
                <a:latin typeface="华文中宋" pitchFamily="2" charset="-122"/>
              </a:rPr>
              <a:t>OR</a:t>
            </a:r>
            <a:r>
              <a:rPr lang="zh-CN" altLang="en-US" sz="2400">
                <a:latin typeface="华文中宋" pitchFamily="2" charset="-122"/>
              </a:rPr>
              <a:t>、</a:t>
            </a:r>
            <a:r>
              <a:rPr lang="en-US" altLang="zh-CN" sz="2400">
                <a:latin typeface="华文中宋" pitchFamily="2" charset="-122"/>
              </a:rPr>
              <a:t>NOT</a:t>
            </a:r>
            <a:r>
              <a:rPr lang="zh-CN" altLang="en-US" sz="2400">
                <a:latin typeface="华文中宋" pitchFamily="2" charset="-122"/>
              </a:rPr>
              <a:t>和</a:t>
            </a:r>
            <a:r>
              <a:rPr lang="en-US" altLang="zh-CN" sz="2400">
                <a:latin typeface="华文中宋" pitchFamily="2" charset="-122"/>
              </a:rPr>
              <a:t>XOR</a:t>
            </a:r>
            <a:r>
              <a:rPr lang="zh-CN" altLang="en-US" sz="2400">
                <a:latin typeface="华文中宋" pitchFamily="2" charset="-122"/>
              </a:rPr>
              <a:t>等二进制逻辑操作，可用于有选择地对某些位进行处理。</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页脚占位符 3"/>
          <p:cNvSpPr>
            <a:spLocks noGrp="1"/>
          </p:cNvSpPr>
          <p:nvPr>
            <p:ph type="ftr" sz="quarter" idx="4294967295"/>
          </p:nvPr>
        </p:nvSpPr>
        <p:spPr>
          <a:xfrm>
            <a:off x="3132138" y="6400800"/>
            <a:ext cx="2895600" cy="457200"/>
          </a:xfrm>
          <a:prstGeom prst="rect">
            <a:avLst/>
          </a:prstGeom>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r>
              <a:rPr kumimoji="0" lang="en-US" altLang="zh-CN" sz="1400" smtClean="0">
                <a:solidFill>
                  <a:schemeClr val="tx1"/>
                </a:solidFill>
                <a:latin typeface="Times New Roman" pitchFamily="18" charset="0"/>
                <a:ea typeface="宋体" pitchFamily="2" charset="-122"/>
              </a:rPr>
              <a:t>汇编语言程序设计</a:t>
            </a:r>
          </a:p>
        </p:txBody>
      </p:sp>
      <p:sp>
        <p:nvSpPr>
          <p:cNvPr id="51203" name="灯片编号占位符 4"/>
          <p:cNvSpPr>
            <a:spLocks noGrp="1"/>
          </p:cNvSpPr>
          <p:nvPr>
            <p:ph type="sldNum" sz="quarter" idx="11"/>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r" eaLnBrk="1" hangingPunct="1">
              <a:spcBef>
                <a:spcPct val="0"/>
              </a:spcBef>
              <a:buFontTx/>
              <a:buNone/>
            </a:pPr>
            <a:fld id="{5D16D1C9-DA0E-4C42-83C9-5F55C603D939}" type="slidenum">
              <a:rPr kumimoji="0" lang="en-US" altLang="zh-CN" sz="1400" smtClean="0">
                <a:solidFill>
                  <a:schemeClr val="tx1"/>
                </a:solidFill>
                <a:latin typeface="Times New Roman" pitchFamily="18" charset="0"/>
                <a:ea typeface="宋体" pitchFamily="2" charset="-122"/>
              </a:rPr>
              <a:pPr algn="r" eaLnBrk="1" hangingPunct="1">
                <a:spcBef>
                  <a:spcPct val="0"/>
                </a:spcBef>
                <a:buFontTx/>
                <a:buNone/>
              </a:pPr>
              <a:t>22</a:t>
            </a:fld>
            <a:endParaRPr kumimoji="0" lang="en-US" altLang="zh-CN" sz="1400" smtClean="0">
              <a:solidFill>
                <a:schemeClr val="tx1"/>
              </a:solidFill>
              <a:latin typeface="Times New Roman" pitchFamily="18" charset="0"/>
              <a:ea typeface="宋体" pitchFamily="2" charset="-122"/>
            </a:endParaRPr>
          </a:p>
        </p:txBody>
      </p:sp>
      <p:sp>
        <p:nvSpPr>
          <p:cNvPr id="51204" name="Rectangle 2"/>
          <p:cNvSpPr>
            <a:spLocks noGrp="1" noChangeArrowheads="1"/>
          </p:cNvSpPr>
          <p:nvPr>
            <p:ph type="title"/>
          </p:nvPr>
        </p:nvSpPr>
        <p:spPr>
          <a:xfrm>
            <a:off x="684213" y="188913"/>
            <a:ext cx="7772400" cy="615950"/>
          </a:xfrm>
        </p:spPr>
        <p:txBody>
          <a:bodyPr/>
          <a:lstStyle/>
          <a:p>
            <a:r>
              <a:rPr lang="en-US" altLang="zh-CN" smtClean="0">
                <a:latin typeface="隶书" pitchFamily="49" charset="-122"/>
              </a:rPr>
              <a:t>80x86 </a:t>
            </a:r>
            <a:r>
              <a:rPr lang="zh-CN" altLang="en-US" smtClean="0">
                <a:latin typeface="隶书" pitchFamily="49" charset="-122"/>
              </a:rPr>
              <a:t>计算机的基本结构 </a:t>
            </a:r>
          </a:p>
        </p:txBody>
      </p:sp>
      <p:sp>
        <p:nvSpPr>
          <p:cNvPr id="51205" name="Text Box 3"/>
          <p:cNvSpPr txBox="1">
            <a:spLocks noChangeArrowheads="1"/>
          </p:cNvSpPr>
          <p:nvPr/>
        </p:nvSpPr>
        <p:spPr bwMode="auto">
          <a:xfrm>
            <a:off x="250825" y="836613"/>
            <a:ext cx="4679950" cy="234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179388"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just" eaLnBrk="1" hangingPunct="1">
              <a:spcBef>
                <a:spcPct val="25000"/>
              </a:spcBef>
              <a:buFontTx/>
              <a:buNone/>
            </a:pPr>
            <a:r>
              <a:rPr lang="zh-CN" altLang="en-US" sz="2800" b="1">
                <a:solidFill>
                  <a:srgbClr val="0000CC"/>
                </a:solidFill>
                <a:latin typeface="华文中宋" pitchFamily="2" charset="-122"/>
                <a:cs typeface="Times New Roman" pitchFamily="18" charset="0"/>
              </a:rPr>
              <a:t>一、</a:t>
            </a:r>
            <a:r>
              <a:rPr lang="en-US" altLang="zh-CN" sz="2800" b="1">
                <a:solidFill>
                  <a:srgbClr val="0000CC"/>
                </a:solidFill>
                <a:latin typeface="华文中宋" pitchFamily="2" charset="-122"/>
                <a:cs typeface="Times New Roman" pitchFamily="18" charset="0"/>
              </a:rPr>
              <a:t>80x86</a:t>
            </a:r>
            <a:r>
              <a:rPr lang="zh-CN" altLang="en-US" sz="2800" b="1">
                <a:solidFill>
                  <a:srgbClr val="0000CC"/>
                </a:solidFill>
                <a:latin typeface="华文中宋" pitchFamily="2" charset="-122"/>
                <a:cs typeface="Times New Roman" pitchFamily="18" charset="0"/>
              </a:rPr>
              <a:t>计算机的组成：</a:t>
            </a:r>
          </a:p>
          <a:p>
            <a:pPr lvl="1" algn="just" eaLnBrk="1" hangingPunct="1">
              <a:spcBef>
                <a:spcPct val="25000"/>
              </a:spcBef>
              <a:buSzTx/>
              <a:buFont typeface="Wingdings" pitchFamily="2" charset="2"/>
              <a:buChar char="²"/>
            </a:pPr>
            <a:r>
              <a:rPr lang="zh-CN" altLang="en-US" sz="2400" b="1">
                <a:solidFill>
                  <a:srgbClr val="0000CC"/>
                </a:solidFill>
                <a:latin typeface="宋体" pitchFamily="2" charset="-122"/>
                <a:cs typeface="Times New Roman" pitchFamily="18" charset="0"/>
              </a:rPr>
              <a:t> </a:t>
            </a:r>
            <a:r>
              <a:rPr lang="en-US" altLang="zh-CN" sz="2400" b="1">
                <a:solidFill>
                  <a:srgbClr val="0000CC"/>
                </a:solidFill>
                <a:latin typeface="宋体" pitchFamily="2" charset="-122"/>
                <a:cs typeface="Times New Roman" pitchFamily="18" charset="0"/>
              </a:rPr>
              <a:t>CPU</a:t>
            </a:r>
          </a:p>
          <a:p>
            <a:pPr lvl="1" algn="just" eaLnBrk="1" hangingPunct="1">
              <a:spcBef>
                <a:spcPct val="25000"/>
              </a:spcBef>
              <a:buSzTx/>
              <a:buFont typeface="Wingdings" pitchFamily="2" charset="2"/>
              <a:buChar char="²"/>
            </a:pPr>
            <a:r>
              <a:rPr lang="en-US" altLang="zh-CN" sz="2400" b="1">
                <a:solidFill>
                  <a:srgbClr val="0000CC"/>
                </a:solidFill>
                <a:latin typeface="宋体" pitchFamily="2" charset="-122"/>
                <a:cs typeface="Times New Roman" pitchFamily="18" charset="0"/>
              </a:rPr>
              <a:t> </a:t>
            </a:r>
            <a:r>
              <a:rPr lang="zh-CN" altLang="en-US" sz="2400" b="1">
                <a:solidFill>
                  <a:srgbClr val="0000CC"/>
                </a:solidFill>
                <a:latin typeface="宋体" pitchFamily="2" charset="-122"/>
                <a:cs typeface="Times New Roman" pitchFamily="18" charset="0"/>
              </a:rPr>
              <a:t>内存</a:t>
            </a:r>
          </a:p>
          <a:p>
            <a:pPr lvl="1" algn="just" eaLnBrk="1" hangingPunct="1">
              <a:spcBef>
                <a:spcPct val="25000"/>
              </a:spcBef>
              <a:buSzTx/>
              <a:buFont typeface="Wingdings" pitchFamily="2" charset="2"/>
              <a:buChar char="²"/>
            </a:pPr>
            <a:r>
              <a:rPr lang="zh-CN" altLang="en-US" sz="2400" b="1">
                <a:solidFill>
                  <a:srgbClr val="0000CC"/>
                </a:solidFill>
                <a:latin typeface="宋体" pitchFamily="2" charset="-122"/>
                <a:cs typeface="Times New Roman" pitchFamily="18" charset="0"/>
              </a:rPr>
              <a:t> </a:t>
            </a:r>
            <a:r>
              <a:rPr lang="en-US" altLang="zh-CN" sz="2400" b="1">
                <a:solidFill>
                  <a:srgbClr val="0000CC"/>
                </a:solidFill>
                <a:latin typeface="宋体" pitchFamily="2" charset="-122"/>
                <a:cs typeface="Times New Roman" pitchFamily="18" charset="0"/>
              </a:rPr>
              <a:t>I/O</a:t>
            </a:r>
            <a:r>
              <a:rPr lang="zh-CN" altLang="en-US" sz="2400" b="1">
                <a:solidFill>
                  <a:srgbClr val="0000CC"/>
                </a:solidFill>
                <a:latin typeface="宋体" pitchFamily="2" charset="-122"/>
                <a:cs typeface="Times New Roman" pitchFamily="18" charset="0"/>
              </a:rPr>
              <a:t>子系统</a:t>
            </a:r>
          </a:p>
          <a:p>
            <a:pPr lvl="1" algn="just" eaLnBrk="1" hangingPunct="1">
              <a:spcBef>
                <a:spcPct val="25000"/>
              </a:spcBef>
              <a:buSzTx/>
              <a:buFont typeface="Wingdings" pitchFamily="2" charset="2"/>
              <a:buChar char="²"/>
            </a:pPr>
            <a:r>
              <a:rPr lang="zh-CN" altLang="en-US" sz="2400" b="1">
                <a:solidFill>
                  <a:srgbClr val="0000CC"/>
                </a:solidFill>
                <a:latin typeface="宋体" pitchFamily="2" charset="-122"/>
                <a:cs typeface="Times New Roman" pitchFamily="18" charset="0"/>
              </a:rPr>
              <a:t> 系统总线</a:t>
            </a:r>
          </a:p>
        </p:txBody>
      </p:sp>
      <p:sp>
        <p:nvSpPr>
          <p:cNvPr id="39948" name="Rectangle 12"/>
          <p:cNvSpPr>
            <a:spLocks noChangeArrowheads="1"/>
          </p:cNvSpPr>
          <p:nvPr/>
        </p:nvSpPr>
        <p:spPr bwMode="auto">
          <a:xfrm>
            <a:off x="611188" y="4652963"/>
            <a:ext cx="80645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spcBef>
                <a:spcPct val="0"/>
              </a:spcBef>
              <a:buFontTx/>
              <a:buNone/>
            </a:pPr>
            <a:r>
              <a:rPr lang="en-US" altLang="zh-CN" sz="2400" dirty="0">
                <a:latin typeface="Times New Roman" pitchFamily="18" charset="0"/>
              </a:rPr>
              <a:t> </a:t>
            </a:r>
            <a:r>
              <a:rPr lang="zh-CN" altLang="en-US" sz="2400" dirty="0">
                <a:latin typeface="Times New Roman" pitchFamily="18" charset="0"/>
              </a:rPr>
              <a:t>通常将</a:t>
            </a:r>
            <a:r>
              <a:rPr lang="en-US" altLang="zh-CN" sz="2400" dirty="0">
                <a:latin typeface="Times New Roman" pitchFamily="18" charset="0"/>
              </a:rPr>
              <a:t>Intel</a:t>
            </a:r>
            <a:r>
              <a:rPr lang="zh-CN" altLang="en-US" sz="2400" dirty="0">
                <a:latin typeface="Times New Roman" pitchFamily="18" charset="0"/>
              </a:rPr>
              <a:t>公司生产的</a:t>
            </a:r>
            <a:r>
              <a:rPr lang="en-US" altLang="zh-CN" sz="2400" dirty="0">
                <a:latin typeface="Times New Roman" pitchFamily="18" charset="0"/>
              </a:rPr>
              <a:t>8086/8088</a:t>
            </a:r>
            <a:r>
              <a:rPr lang="zh-CN" altLang="en-US" sz="2400" dirty="0">
                <a:latin typeface="Times New Roman" pitchFamily="18" charset="0"/>
              </a:rPr>
              <a:t>、</a:t>
            </a:r>
            <a:r>
              <a:rPr lang="en-US" altLang="zh-CN" sz="2400" dirty="0">
                <a:latin typeface="Times New Roman" pitchFamily="18" charset="0"/>
              </a:rPr>
              <a:t>80286</a:t>
            </a:r>
            <a:r>
              <a:rPr lang="zh-CN" altLang="en-US" sz="2400" dirty="0">
                <a:latin typeface="Times New Roman" pitchFamily="18" charset="0"/>
              </a:rPr>
              <a:t>、</a:t>
            </a:r>
            <a:r>
              <a:rPr lang="en-US" altLang="zh-CN" sz="2400" dirty="0">
                <a:latin typeface="Times New Roman" pitchFamily="18" charset="0"/>
              </a:rPr>
              <a:t>80386</a:t>
            </a:r>
            <a:r>
              <a:rPr lang="zh-CN" altLang="en-US" sz="2400" dirty="0">
                <a:latin typeface="Times New Roman" pitchFamily="18" charset="0"/>
              </a:rPr>
              <a:t>、</a:t>
            </a:r>
            <a:r>
              <a:rPr lang="en-US" altLang="zh-CN" sz="2400" dirty="0">
                <a:latin typeface="Times New Roman" pitchFamily="18" charset="0"/>
              </a:rPr>
              <a:t>80486</a:t>
            </a:r>
            <a:r>
              <a:rPr lang="zh-CN" altLang="en-US" sz="2400" dirty="0">
                <a:latin typeface="Times New Roman" pitchFamily="18" charset="0"/>
              </a:rPr>
              <a:t>、</a:t>
            </a:r>
            <a:r>
              <a:rPr lang="en-US" altLang="zh-CN" sz="2400" dirty="0">
                <a:latin typeface="Times New Roman" pitchFamily="18" charset="0"/>
              </a:rPr>
              <a:t>Pentium</a:t>
            </a:r>
            <a:r>
              <a:rPr lang="zh-CN" altLang="en-US" sz="2400" dirty="0">
                <a:latin typeface="Times New Roman" pitchFamily="18" charset="0"/>
              </a:rPr>
              <a:t>、</a:t>
            </a:r>
            <a:r>
              <a:rPr lang="en-US" altLang="zh-CN" sz="2400" dirty="0">
                <a:latin typeface="Times New Roman" pitchFamily="18" charset="0"/>
              </a:rPr>
              <a:t>Pentium Pro</a:t>
            </a:r>
            <a:r>
              <a:rPr lang="zh-CN" altLang="en-US" sz="2400" dirty="0">
                <a:latin typeface="Times New Roman" pitchFamily="18" charset="0"/>
              </a:rPr>
              <a:t>、</a:t>
            </a:r>
            <a:r>
              <a:rPr lang="en-US" altLang="zh-CN" sz="2400" dirty="0">
                <a:latin typeface="Times New Roman" pitchFamily="18" charset="0"/>
              </a:rPr>
              <a:t>Pentium II</a:t>
            </a:r>
            <a:r>
              <a:rPr lang="zh-CN" altLang="en-US" sz="2400" dirty="0">
                <a:latin typeface="Times New Roman" pitchFamily="18" charset="0"/>
              </a:rPr>
              <a:t>、</a:t>
            </a:r>
            <a:r>
              <a:rPr lang="en-US" altLang="zh-CN" sz="2400" dirty="0">
                <a:latin typeface="Times New Roman" pitchFamily="18" charset="0"/>
              </a:rPr>
              <a:t>Pentium III</a:t>
            </a:r>
            <a:r>
              <a:rPr lang="zh-CN" altLang="en-US" sz="2400" dirty="0">
                <a:latin typeface="Times New Roman" pitchFamily="18" charset="0"/>
              </a:rPr>
              <a:t>、</a:t>
            </a:r>
            <a:r>
              <a:rPr lang="en-US" altLang="zh-CN" sz="2400" dirty="0">
                <a:latin typeface="Times New Roman" pitchFamily="18" charset="0"/>
              </a:rPr>
              <a:t>Pentium 4 </a:t>
            </a:r>
            <a:r>
              <a:rPr lang="zh-CN" altLang="en-US" sz="2400" dirty="0">
                <a:latin typeface="Times New Roman" pitchFamily="18" charset="0"/>
              </a:rPr>
              <a:t>及其兼容的</a:t>
            </a:r>
            <a:r>
              <a:rPr lang="en-US" altLang="zh-CN" sz="2400" dirty="0">
                <a:latin typeface="Times New Roman" pitchFamily="18" charset="0"/>
              </a:rPr>
              <a:t>CPU</a:t>
            </a:r>
            <a:r>
              <a:rPr lang="zh-CN" altLang="en-US" sz="2400" dirty="0">
                <a:latin typeface="Times New Roman" pitchFamily="18" charset="0"/>
              </a:rPr>
              <a:t>，统称为</a:t>
            </a:r>
            <a:r>
              <a:rPr lang="en-US" altLang="zh-CN" sz="2400" dirty="0">
                <a:latin typeface="Times New Roman" pitchFamily="18" charset="0"/>
              </a:rPr>
              <a:t>80x86 CPU</a:t>
            </a:r>
            <a:r>
              <a:rPr lang="zh-CN" altLang="en-US" sz="2400" dirty="0">
                <a:latin typeface="Times New Roman" pitchFamily="18" charset="0"/>
              </a:rPr>
              <a:t>或</a:t>
            </a:r>
            <a:r>
              <a:rPr lang="en-US" altLang="zh-CN" sz="2400" dirty="0">
                <a:latin typeface="Times New Roman" pitchFamily="18" charset="0"/>
              </a:rPr>
              <a:t>x86 CPU</a:t>
            </a:r>
            <a:r>
              <a:rPr lang="zh-CN" altLang="en-US" sz="2400" dirty="0">
                <a:latin typeface="Times New Roman" pitchFamily="18" charset="0"/>
              </a:rPr>
              <a:t>，将基于这些</a:t>
            </a:r>
            <a:r>
              <a:rPr lang="en-US" altLang="zh-CN" sz="2400" dirty="0">
                <a:latin typeface="Times New Roman" pitchFamily="18" charset="0"/>
              </a:rPr>
              <a:t>CPU</a:t>
            </a:r>
            <a:r>
              <a:rPr lang="zh-CN" altLang="en-US" sz="2400" dirty="0">
                <a:latin typeface="Times New Roman" pitchFamily="18" charset="0"/>
              </a:rPr>
              <a:t>的计算机，称为</a:t>
            </a:r>
            <a:r>
              <a:rPr lang="en-US" altLang="zh-CN" sz="2400" dirty="0">
                <a:latin typeface="Times New Roman" pitchFamily="18" charset="0"/>
              </a:rPr>
              <a:t>80x86</a:t>
            </a:r>
            <a:r>
              <a:rPr lang="zh-CN" altLang="en-US" sz="2400" dirty="0">
                <a:latin typeface="Times New Roman" pitchFamily="18" charset="0"/>
              </a:rPr>
              <a:t>计算机或</a:t>
            </a:r>
            <a:r>
              <a:rPr lang="en-US" altLang="zh-CN" sz="2400" dirty="0">
                <a:latin typeface="Times New Roman" pitchFamily="18" charset="0"/>
              </a:rPr>
              <a:t>x86</a:t>
            </a:r>
            <a:r>
              <a:rPr lang="zh-CN" altLang="en-US" sz="2400" dirty="0">
                <a:latin typeface="Times New Roman" pitchFamily="18" charset="0"/>
              </a:rPr>
              <a:t>计算机。</a:t>
            </a:r>
          </a:p>
        </p:txBody>
      </p:sp>
      <p:pic>
        <p:nvPicPr>
          <p:cNvPr id="39953"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1557338"/>
            <a:ext cx="6372225" cy="276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nodeType="clickEffect">
                                  <p:stCondLst>
                                    <p:cond delay="0"/>
                                  </p:stCondLst>
                                  <p:childTnLst>
                                    <p:set>
                                      <p:cBhvr>
                                        <p:cTn id="6" dur="1" fill="hold">
                                          <p:stCondLst>
                                            <p:cond delay="0"/>
                                          </p:stCondLst>
                                        </p:cTn>
                                        <p:tgtEl>
                                          <p:spTgt spid="39953"/>
                                        </p:tgtEl>
                                        <p:attrNameLst>
                                          <p:attrName>style.visibility</p:attrName>
                                        </p:attrNameLst>
                                      </p:cBhvr>
                                      <p:to>
                                        <p:strVal val="visible"/>
                                      </p:to>
                                    </p:set>
                                    <p:animEffect transition="in" filter="wheel(4)">
                                      <p:cBhvr>
                                        <p:cTn id="7" dur="500"/>
                                        <p:tgtEl>
                                          <p:spTgt spid="399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5" presetClass="entr" presetSubtype="0" fill="hold" grpId="0" nodeType="clickEffect">
                                  <p:stCondLst>
                                    <p:cond delay="0"/>
                                  </p:stCondLst>
                                  <p:childTnLst>
                                    <p:set>
                                      <p:cBhvr>
                                        <p:cTn id="11" dur="1" fill="hold">
                                          <p:stCondLst>
                                            <p:cond delay="0"/>
                                          </p:stCondLst>
                                        </p:cTn>
                                        <p:tgtEl>
                                          <p:spTgt spid="39948"/>
                                        </p:tgtEl>
                                        <p:attrNameLst>
                                          <p:attrName>style.visibility</p:attrName>
                                        </p:attrNameLst>
                                      </p:cBhvr>
                                      <p:to>
                                        <p:strVal val="visible"/>
                                      </p:to>
                                    </p:set>
                                    <p:anim calcmode="lin" valueType="num">
                                      <p:cBhvr>
                                        <p:cTn id="12" dur="500" decel="50000" fill="hold">
                                          <p:stCondLst>
                                            <p:cond delay="0"/>
                                          </p:stCondLst>
                                        </p:cTn>
                                        <p:tgtEl>
                                          <p:spTgt spid="39948"/>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39948"/>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39948"/>
                                        </p:tgtEl>
                                        <p:attrNameLst>
                                          <p:attrName>ppt_w</p:attrName>
                                        </p:attrNameLst>
                                      </p:cBhvr>
                                      <p:tavLst>
                                        <p:tav tm="0">
                                          <p:val>
                                            <p:strVal val="#ppt_w*.05"/>
                                          </p:val>
                                        </p:tav>
                                        <p:tav tm="100000">
                                          <p:val>
                                            <p:strVal val="#ppt_w"/>
                                          </p:val>
                                        </p:tav>
                                      </p:tavLst>
                                    </p:anim>
                                    <p:anim calcmode="lin" valueType="num">
                                      <p:cBhvr>
                                        <p:cTn id="15" dur="1000" fill="hold"/>
                                        <p:tgtEl>
                                          <p:spTgt spid="39948"/>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39948"/>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39948"/>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39948"/>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39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页脚占位符 2"/>
          <p:cNvSpPr>
            <a:spLocks noGrp="1"/>
          </p:cNvSpPr>
          <p:nvPr>
            <p:ph type="ftr" sz="quarter" idx="4294967295"/>
          </p:nvPr>
        </p:nvSpPr>
        <p:spPr>
          <a:xfrm>
            <a:off x="3132138" y="6400800"/>
            <a:ext cx="2895600" cy="457200"/>
          </a:xfrm>
          <a:prstGeom prst="rect">
            <a:avLst/>
          </a:prstGeom>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r>
              <a:rPr kumimoji="0" lang="en-US" altLang="zh-CN" sz="1400" smtClean="0">
                <a:solidFill>
                  <a:schemeClr val="tx1"/>
                </a:solidFill>
                <a:latin typeface="Times New Roman" pitchFamily="18" charset="0"/>
                <a:ea typeface="宋体" pitchFamily="2" charset="-122"/>
              </a:rPr>
              <a:t>汇编语言程序设计</a:t>
            </a:r>
          </a:p>
        </p:txBody>
      </p:sp>
      <p:sp>
        <p:nvSpPr>
          <p:cNvPr id="52227" name="灯片编号占位符 3"/>
          <p:cNvSpPr>
            <a:spLocks noGrp="1"/>
          </p:cNvSpPr>
          <p:nvPr>
            <p:ph type="sldNum" sz="quarter" idx="11"/>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r" eaLnBrk="1" hangingPunct="1">
              <a:spcBef>
                <a:spcPct val="0"/>
              </a:spcBef>
              <a:buFontTx/>
              <a:buNone/>
            </a:pPr>
            <a:fld id="{2EE10441-07AD-4F61-A18D-C0017D23E49D}" type="slidenum">
              <a:rPr kumimoji="0" lang="en-US" altLang="zh-CN" sz="1400" smtClean="0">
                <a:solidFill>
                  <a:schemeClr val="tx1"/>
                </a:solidFill>
                <a:latin typeface="Times New Roman" pitchFamily="18" charset="0"/>
                <a:ea typeface="宋体" pitchFamily="2" charset="-122"/>
              </a:rPr>
              <a:pPr algn="r" eaLnBrk="1" hangingPunct="1">
                <a:spcBef>
                  <a:spcPct val="0"/>
                </a:spcBef>
                <a:buFontTx/>
                <a:buNone/>
              </a:pPr>
              <a:t>23</a:t>
            </a:fld>
            <a:endParaRPr kumimoji="0" lang="en-US" altLang="zh-CN" sz="1400" smtClean="0">
              <a:solidFill>
                <a:schemeClr val="tx1"/>
              </a:solidFill>
              <a:latin typeface="Times New Roman" pitchFamily="18" charset="0"/>
              <a:ea typeface="宋体" pitchFamily="2" charset="-122"/>
            </a:endParaRPr>
          </a:p>
        </p:txBody>
      </p:sp>
      <p:sp>
        <p:nvSpPr>
          <p:cNvPr id="52228" name="Rectangle 4"/>
          <p:cNvSpPr>
            <a:spLocks noGrp="1" noChangeArrowheads="1"/>
          </p:cNvSpPr>
          <p:nvPr>
            <p:ph type="title"/>
          </p:nvPr>
        </p:nvSpPr>
        <p:spPr>
          <a:xfrm>
            <a:off x="468313" y="260350"/>
            <a:ext cx="8280400" cy="1081088"/>
          </a:xfrm>
        </p:spPr>
        <p:txBody>
          <a:bodyPr/>
          <a:lstStyle/>
          <a:p>
            <a:pPr algn="l">
              <a:lnSpc>
                <a:spcPct val="85000"/>
              </a:lnSpc>
            </a:pPr>
            <a:r>
              <a:rPr lang="zh-CN" altLang="en-US" smtClean="0">
                <a:latin typeface="隶书" pitchFamily="49" charset="-122"/>
              </a:rPr>
              <a:t>计算机系统的组成：</a:t>
            </a:r>
            <a:br>
              <a:rPr lang="zh-CN" altLang="en-US" smtClean="0">
                <a:latin typeface="隶书" pitchFamily="49" charset="-122"/>
              </a:rPr>
            </a:br>
            <a:r>
              <a:rPr lang="zh-CN" altLang="en-US" sz="3200" smtClean="0">
                <a:latin typeface="隶书" pitchFamily="49" charset="-122"/>
              </a:rPr>
              <a:t>通常包括硬件和软件两大部分</a:t>
            </a:r>
          </a:p>
        </p:txBody>
      </p:sp>
      <p:sp>
        <p:nvSpPr>
          <p:cNvPr id="52229" name="Text Box 8"/>
          <p:cNvSpPr txBox="1">
            <a:spLocks noChangeArrowheads="1"/>
          </p:cNvSpPr>
          <p:nvPr/>
        </p:nvSpPr>
        <p:spPr bwMode="auto">
          <a:xfrm>
            <a:off x="323850" y="1557338"/>
            <a:ext cx="8497888" cy="134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spcBef>
                <a:spcPct val="0"/>
              </a:spcBef>
              <a:spcAft>
                <a:spcPct val="25000"/>
              </a:spcAft>
              <a:buFontTx/>
              <a:buNone/>
            </a:pPr>
            <a:r>
              <a:rPr lang="zh-CN" altLang="en-US" sz="2800" u="sng">
                <a:latin typeface="华文中宋" pitchFamily="2" charset="-122"/>
              </a:rPr>
              <a:t>硬件</a:t>
            </a:r>
            <a:r>
              <a:rPr lang="zh-CN" altLang="en-US" sz="2800">
                <a:latin typeface="华文中宋" pitchFamily="2" charset="-122"/>
              </a:rPr>
              <a:t> </a:t>
            </a:r>
            <a:r>
              <a:rPr lang="zh-CN" altLang="en-US" sz="2400">
                <a:latin typeface="华文中宋" pitchFamily="2" charset="-122"/>
              </a:rPr>
              <a:t>是指构成计算机的物理装置，看得见、摸得着，是一些实实在在的有形实体。</a:t>
            </a:r>
          </a:p>
          <a:p>
            <a:pPr eaLnBrk="1" hangingPunct="1">
              <a:spcBef>
                <a:spcPct val="0"/>
              </a:spcBef>
              <a:spcAft>
                <a:spcPct val="25000"/>
              </a:spcAft>
              <a:buFontTx/>
              <a:buNone/>
            </a:pPr>
            <a:r>
              <a:rPr lang="zh-CN" altLang="en-US" sz="2400">
                <a:latin typeface="华文中宋" pitchFamily="2" charset="-122"/>
              </a:rPr>
              <a:t>微机硬件包括：主板、电源、插件板、硬盘、机箱</a:t>
            </a:r>
            <a:r>
              <a:rPr lang="en-US" altLang="zh-CN" sz="2400">
                <a:latin typeface="华文中宋" pitchFamily="2" charset="-122"/>
              </a:rPr>
              <a:t>......</a:t>
            </a:r>
            <a:r>
              <a:rPr lang="zh-CN" altLang="en-US" sz="2400">
                <a:latin typeface="华文中宋" pitchFamily="2" charset="-122"/>
              </a:rPr>
              <a:t>等。</a:t>
            </a:r>
          </a:p>
        </p:txBody>
      </p:sp>
      <p:sp>
        <p:nvSpPr>
          <p:cNvPr id="130057" name="Rectangle 9"/>
          <p:cNvSpPr>
            <a:spLocks noChangeArrowheads="1"/>
          </p:cNvSpPr>
          <p:nvPr/>
        </p:nvSpPr>
        <p:spPr bwMode="auto">
          <a:xfrm>
            <a:off x="323850" y="3213100"/>
            <a:ext cx="8569325" cy="316547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lnSpc>
                <a:spcPct val="90000"/>
              </a:lnSpc>
              <a:spcBef>
                <a:spcPct val="0"/>
              </a:spcBef>
              <a:buFontTx/>
              <a:buNone/>
            </a:pPr>
            <a:r>
              <a:rPr lang="zh-CN" altLang="en-US" sz="2800" b="1" u="sng">
                <a:solidFill>
                  <a:srgbClr val="003300"/>
                </a:solidFill>
                <a:latin typeface="宋体" pitchFamily="2" charset="-122"/>
                <a:ea typeface="宋体" pitchFamily="2" charset="-122"/>
              </a:rPr>
              <a:t>软件</a:t>
            </a:r>
            <a:r>
              <a:rPr lang="zh-CN" altLang="en-US" sz="2800">
                <a:solidFill>
                  <a:srgbClr val="003300"/>
                </a:solidFill>
                <a:latin typeface="华文新魏" pitchFamily="2" charset="-122"/>
                <a:ea typeface="华文新魏" pitchFamily="2" charset="-122"/>
              </a:rPr>
              <a:t>是指在计算机上运行的程序、数据及其使用和维护文档的总和。根据所起的作用不同，计算机软件可分为系统软件和应用软件两大类。</a:t>
            </a:r>
          </a:p>
          <a:p>
            <a:pPr eaLnBrk="1" hangingPunct="1">
              <a:lnSpc>
                <a:spcPct val="90000"/>
              </a:lnSpc>
              <a:spcBef>
                <a:spcPct val="0"/>
              </a:spcBef>
              <a:buFontTx/>
              <a:buNone/>
            </a:pPr>
            <a:r>
              <a:rPr lang="zh-CN" altLang="en-US" sz="2800" u="sng">
                <a:solidFill>
                  <a:srgbClr val="003300"/>
                </a:solidFill>
                <a:latin typeface="华文新魏" pitchFamily="2" charset="-122"/>
                <a:ea typeface="华文新魏" pitchFamily="2" charset="-122"/>
              </a:rPr>
              <a:t>系统软件</a:t>
            </a:r>
            <a:r>
              <a:rPr lang="zh-CN" altLang="en-US" sz="2800">
                <a:solidFill>
                  <a:srgbClr val="003300"/>
                </a:solidFill>
                <a:latin typeface="华文新魏" pitchFamily="2" charset="-122"/>
                <a:ea typeface="华文新魏" pitchFamily="2" charset="-122"/>
              </a:rPr>
              <a:t>有操作系统、程序语言处理系统、数据库系统、诊断和控制系统、系统实用程序等。</a:t>
            </a:r>
          </a:p>
          <a:p>
            <a:pPr eaLnBrk="1" hangingPunct="1">
              <a:lnSpc>
                <a:spcPct val="90000"/>
              </a:lnSpc>
              <a:spcBef>
                <a:spcPct val="0"/>
              </a:spcBef>
              <a:buFontTx/>
              <a:buNone/>
            </a:pPr>
            <a:r>
              <a:rPr lang="zh-CN" altLang="en-US" sz="2800" u="sng">
                <a:solidFill>
                  <a:srgbClr val="003300"/>
                </a:solidFill>
                <a:latin typeface="华文新魏" pitchFamily="2" charset="-122"/>
                <a:ea typeface="华文新魏" pitchFamily="2" charset="-122"/>
              </a:rPr>
              <a:t>应用软件</a:t>
            </a:r>
            <a:r>
              <a:rPr lang="zh-CN" altLang="en-US" sz="2800">
                <a:solidFill>
                  <a:srgbClr val="003300"/>
                </a:solidFill>
                <a:latin typeface="华文新魏" pitchFamily="2" charset="-122"/>
                <a:ea typeface="华文新魏" pitchFamily="2" charset="-122"/>
              </a:rPr>
              <a:t>是计算机系统支持下的所有面对实际问题和具体用户群的应用程序的总和。</a:t>
            </a:r>
            <a:r>
              <a:rPr lang="zh-CN" altLang="en-US" sz="2800">
                <a:solidFill>
                  <a:srgbClr val="003300"/>
                </a:solidFill>
                <a:latin typeface="Times New Roman" pitchFamily="18" charset="0"/>
                <a:ea typeface="华文新魏" pitchFamily="2" charset="-122"/>
              </a:rPr>
              <a:t>如</a:t>
            </a:r>
            <a:r>
              <a:rPr lang="en-US" altLang="zh-CN" sz="2800">
                <a:solidFill>
                  <a:srgbClr val="003300"/>
                </a:solidFill>
                <a:latin typeface="Times New Roman" pitchFamily="18" charset="0"/>
                <a:ea typeface="华文新魏" pitchFamily="2" charset="-122"/>
              </a:rPr>
              <a:t>CAD</a:t>
            </a:r>
            <a:r>
              <a:rPr lang="zh-CN" altLang="en-US" sz="2800">
                <a:solidFill>
                  <a:srgbClr val="003300"/>
                </a:solidFill>
                <a:latin typeface="Times New Roman" pitchFamily="18" charset="0"/>
                <a:ea typeface="华文新魏" pitchFamily="2" charset="-122"/>
              </a:rPr>
              <a:t>、</a:t>
            </a:r>
            <a:r>
              <a:rPr lang="en-US" altLang="zh-CN" sz="2800">
                <a:solidFill>
                  <a:srgbClr val="003300"/>
                </a:solidFill>
                <a:latin typeface="Times New Roman" pitchFamily="18" charset="0"/>
                <a:ea typeface="华文新魏" pitchFamily="2" charset="-122"/>
              </a:rPr>
              <a:t>CAM</a:t>
            </a:r>
            <a:r>
              <a:rPr lang="zh-CN" altLang="en-US" sz="2800">
                <a:solidFill>
                  <a:srgbClr val="003300"/>
                </a:solidFill>
                <a:latin typeface="Times New Roman" pitchFamily="18" charset="0"/>
                <a:ea typeface="华文新魏" pitchFamily="2" charset="-122"/>
              </a:rPr>
              <a:t>、</a:t>
            </a:r>
            <a:r>
              <a:rPr lang="en-US" altLang="zh-CN" sz="2800">
                <a:solidFill>
                  <a:srgbClr val="003300"/>
                </a:solidFill>
                <a:latin typeface="Times New Roman" pitchFamily="18" charset="0"/>
                <a:ea typeface="华文新魏" pitchFamily="2" charset="-122"/>
              </a:rPr>
              <a:t>CAI</a:t>
            </a:r>
            <a:r>
              <a:rPr lang="zh-CN" altLang="en-US" sz="2800">
                <a:solidFill>
                  <a:srgbClr val="003300"/>
                </a:solidFill>
                <a:latin typeface="Times New Roman" pitchFamily="18" charset="0"/>
                <a:ea typeface="华文新魏" pitchFamily="2" charset="-122"/>
              </a:rPr>
              <a:t>、</a:t>
            </a:r>
            <a:r>
              <a:rPr lang="en-US" altLang="zh-CN" sz="2800">
                <a:solidFill>
                  <a:srgbClr val="003300"/>
                </a:solidFill>
                <a:latin typeface="Times New Roman" pitchFamily="18" charset="0"/>
                <a:ea typeface="华文新魏" pitchFamily="2" charset="-122"/>
              </a:rPr>
              <a:t>OA</a:t>
            </a:r>
            <a:r>
              <a:rPr lang="zh-CN" altLang="en-US" sz="2800">
                <a:solidFill>
                  <a:srgbClr val="003300"/>
                </a:solidFill>
                <a:latin typeface="Times New Roman" pitchFamily="18" charset="0"/>
                <a:ea typeface="华文新魏" pitchFamily="2" charset="-122"/>
              </a:rPr>
              <a:t>、</a:t>
            </a:r>
            <a:r>
              <a:rPr lang="en-US" altLang="zh-CN" sz="2800">
                <a:solidFill>
                  <a:srgbClr val="003300"/>
                </a:solidFill>
                <a:latin typeface="Times New Roman" pitchFamily="18" charset="0"/>
                <a:ea typeface="华文新魏" pitchFamily="2" charset="-122"/>
              </a:rPr>
              <a:t>IMS</a:t>
            </a:r>
            <a:r>
              <a:rPr lang="zh-CN" altLang="en-US" sz="2800">
                <a:solidFill>
                  <a:srgbClr val="003300"/>
                </a:solidFill>
                <a:latin typeface="Times New Roman" pitchFamily="18" charset="0"/>
                <a:ea typeface="华文新魏" pitchFamily="2" charset="-122"/>
              </a:rPr>
              <a:t>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0057"/>
                                        </p:tgtEl>
                                        <p:attrNameLst>
                                          <p:attrName>style.visibility</p:attrName>
                                        </p:attrNameLst>
                                      </p:cBhvr>
                                      <p:to>
                                        <p:strVal val="visible"/>
                                      </p:to>
                                    </p:set>
                                    <p:animEffect transition="in" filter="wheel(4)">
                                      <p:cBhvr>
                                        <p:cTn id="7" dur="1000"/>
                                        <p:tgtEl>
                                          <p:spTgt spid="1300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xit" presetSubtype="0" fill="hold" grpId="1" nodeType="clickEffect">
                                  <p:stCondLst>
                                    <p:cond delay="0"/>
                                  </p:stCondLst>
                                  <p:childTnLst>
                                    <p:animEffect transition="out" filter="wedge">
                                      <p:cBhvr>
                                        <p:cTn id="11" dur="1000"/>
                                        <p:tgtEl>
                                          <p:spTgt spid="130057"/>
                                        </p:tgtEl>
                                      </p:cBhvr>
                                    </p:animEffect>
                                    <p:set>
                                      <p:cBhvr>
                                        <p:cTn id="12" dur="1" fill="hold">
                                          <p:stCondLst>
                                            <p:cond delay="999"/>
                                          </p:stCondLst>
                                        </p:cTn>
                                        <p:tgtEl>
                                          <p:spTgt spid="13005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7" grpId="0"/>
      <p:bldP spid="130057"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页脚占位符 2"/>
          <p:cNvSpPr>
            <a:spLocks noGrp="1"/>
          </p:cNvSpPr>
          <p:nvPr>
            <p:ph type="ftr" sz="quarter" idx="4294967295"/>
          </p:nvPr>
        </p:nvSpPr>
        <p:spPr>
          <a:xfrm>
            <a:off x="3132138" y="6400800"/>
            <a:ext cx="2895600" cy="457200"/>
          </a:xfrm>
          <a:prstGeom prst="rect">
            <a:avLst/>
          </a:prstGeom>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r>
              <a:rPr kumimoji="0" lang="en-US" altLang="zh-CN" sz="1400" smtClean="0">
                <a:solidFill>
                  <a:schemeClr val="tx1"/>
                </a:solidFill>
                <a:latin typeface="Times New Roman" pitchFamily="18" charset="0"/>
                <a:ea typeface="宋体" pitchFamily="2" charset="-122"/>
              </a:rPr>
              <a:t>汇编语言程序设计</a:t>
            </a:r>
          </a:p>
        </p:txBody>
      </p:sp>
      <p:sp>
        <p:nvSpPr>
          <p:cNvPr id="53251" name="灯片编号占位符 3"/>
          <p:cNvSpPr>
            <a:spLocks noGrp="1"/>
          </p:cNvSpPr>
          <p:nvPr>
            <p:ph type="sldNum" sz="quarter" idx="11"/>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r" eaLnBrk="1" hangingPunct="1">
              <a:spcBef>
                <a:spcPct val="0"/>
              </a:spcBef>
              <a:buFontTx/>
              <a:buNone/>
            </a:pPr>
            <a:fld id="{99A26E5C-C005-4352-ABA1-ADC81CEE1E52}" type="slidenum">
              <a:rPr kumimoji="0" lang="en-US" altLang="zh-CN" sz="1400" smtClean="0">
                <a:solidFill>
                  <a:schemeClr val="tx1"/>
                </a:solidFill>
                <a:latin typeface="Times New Roman" pitchFamily="18" charset="0"/>
                <a:ea typeface="宋体" pitchFamily="2" charset="-122"/>
              </a:rPr>
              <a:pPr algn="r" eaLnBrk="1" hangingPunct="1">
                <a:spcBef>
                  <a:spcPct val="0"/>
                </a:spcBef>
                <a:buFontTx/>
                <a:buNone/>
              </a:pPr>
              <a:t>24</a:t>
            </a:fld>
            <a:endParaRPr kumimoji="0" lang="en-US" altLang="zh-CN" sz="1400" smtClean="0">
              <a:solidFill>
                <a:schemeClr val="tx1"/>
              </a:solidFill>
              <a:latin typeface="Times New Roman" pitchFamily="18" charset="0"/>
              <a:ea typeface="宋体" pitchFamily="2" charset="-122"/>
            </a:endParaRPr>
          </a:p>
        </p:txBody>
      </p:sp>
      <p:sp>
        <p:nvSpPr>
          <p:cNvPr id="53252" name="Rectangle 2"/>
          <p:cNvSpPr>
            <a:spLocks noGrp="1" noChangeArrowheads="1"/>
          </p:cNvSpPr>
          <p:nvPr>
            <p:ph type="title"/>
          </p:nvPr>
        </p:nvSpPr>
        <p:spPr>
          <a:xfrm>
            <a:off x="684213" y="188913"/>
            <a:ext cx="7772400" cy="506412"/>
          </a:xfrm>
        </p:spPr>
        <p:txBody>
          <a:bodyPr/>
          <a:lstStyle/>
          <a:p>
            <a:r>
              <a:rPr lang="en-US" altLang="zh-CN" smtClean="0">
                <a:latin typeface="隶书" pitchFamily="49" charset="-122"/>
              </a:rPr>
              <a:t>80x86 </a:t>
            </a:r>
            <a:r>
              <a:rPr lang="zh-CN" altLang="en-US" smtClean="0">
                <a:latin typeface="隶书" pitchFamily="49" charset="-122"/>
              </a:rPr>
              <a:t>计算机的基本结构</a:t>
            </a:r>
          </a:p>
        </p:txBody>
      </p:sp>
      <p:sp>
        <p:nvSpPr>
          <p:cNvPr id="53253" name="Rectangle 8"/>
          <p:cNvSpPr>
            <a:spLocks noGrp="1" noChangeArrowheads="1"/>
          </p:cNvSpPr>
          <p:nvPr>
            <p:ph type="body" idx="4294967295"/>
          </p:nvPr>
        </p:nvSpPr>
        <p:spPr>
          <a:xfrm>
            <a:off x="395288" y="908050"/>
            <a:ext cx="6408737" cy="503238"/>
          </a:xfrm>
        </p:spPr>
        <p:txBody>
          <a:bodyPr/>
          <a:lstStyle/>
          <a:p>
            <a:pPr>
              <a:lnSpc>
                <a:spcPct val="90000"/>
              </a:lnSpc>
              <a:buFont typeface="Wingdings 2" pitchFamily="18" charset="2"/>
              <a:buNone/>
            </a:pPr>
            <a:r>
              <a:rPr lang="zh-CN" altLang="en-US" sz="2800" b="1" smtClean="0">
                <a:solidFill>
                  <a:srgbClr val="0000CC"/>
                </a:solidFill>
                <a:latin typeface="华文中宋" pitchFamily="2" charset="-122"/>
              </a:rPr>
              <a:t>二、中央处理器 </a:t>
            </a:r>
            <a:r>
              <a:rPr lang="en-US" altLang="zh-CN" sz="2800" b="1" smtClean="0">
                <a:solidFill>
                  <a:srgbClr val="0000CC"/>
                </a:solidFill>
                <a:latin typeface="华文中宋" pitchFamily="2" charset="-122"/>
              </a:rPr>
              <a:t>CPU </a:t>
            </a:r>
            <a:r>
              <a:rPr lang="zh-CN" altLang="en-US" sz="2800" b="1" smtClean="0">
                <a:solidFill>
                  <a:srgbClr val="0000CC"/>
                </a:solidFill>
                <a:latin typeface="华文中宋" pitchFamily="2" charset="-122"/>
              </a:rPr>
              <a:t>的组成</a:t>
            </a:r>
          </a:p>
        </p:txBody>
      </p:sp>
      <p:sp>
        <p:nvSpPr>
          <p:cNvPr id="40963" name="Text Box 3"/>
          <p:cNvSpPr txBox="1">
            <a:spLocks noChangeArrowheads="1"/>
          </p:cNvSpPr>
          <p:nvPr/>
        </p:nvSpPr>
        <p:spPr bwMode="auto">
          <a:xfrm>
            <a:off x="323850" y="1412875"/>
            <a:ext cx="8604250" cy="493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23900" indent="-27940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just" eaLnBrk="1" hangingPunct="1">
              <a:spcBef>
                <a:spcPct val="50000"/>
              </a:spcBef>
              <a:buFont typeface="Wingdings" pitchFamily="2" charset="2"/>
              <a:buNone/>
            </a:pPr>
            <a:r>
              <a:rPr lang="en-US" altLang="zh-CN" sz="2400" dirty="0">
                <a:latin typeface="华文中宋" pitchFamily="2" charset="-122"/>
              </a:rPr>
              <a:t>CPU </a:t>
            </a:r>
            <a:r>
              <a:rPr lang="zh-CN" altLang="en-US" sz="2400" dirty="0">
                <a:latin typeface="华文中宋" pitchFamily="2" charset="-122"/>
              </a:rPr>
              <a:t>的组成：</a:t>
            </a:r>
          </a:p>
          <a:p>
            <a:pPr lvl="1" algn="just" eaLnBrk="1" hangingPunct="1">
              <a:spcBef>
                <a:spcPct val="25000"/>
              </a:spcBef>
              <a:buSzPct val="90000"/>
              <a:buFont typeface="Wingdings" pitchFamily="2" charset="2"/>
              <a:buChar char="Ø"/>
            </a:pPr>
            <a:r>
              <a:rPr lang="zh-CN" altLang="en-US" sz="2400" dirty="0">
                <a:latin typeface="华文中宋" pitchFamily="2" charset="-122"/>
              </a:rPr>
              <a:t>算术逻辑部件，用来进行算术和逻辑运算</a:t>
            </a:r>
            <a:r>
              <a:rPr lang="en-US" altLang="zh-CN" sz="2400" dirty="0">
                <a:latin typeface="华文中宋" pitchFamily="2" charset="-122"/>
              </a:rPr>
              <a:t>(</a:t>
            </a:r>
            <a:r>
              <a:rPr lang="zh-CN" altLang="en-US" sz="2400" dirty="0">
                <a:latin typeface="华文中宋" pitchFamily="2" charset="-122"/>
              </a:rPr>
              <a:t>简称</a:t>
            </a:r>
            <a:r>
              <a:rPr lang="en-US" altLang="zh-CN" sz="2400" dirty="0">
                <a:latin typeface="华文中宋" pitchFamily="2" charset="-122"/>
              </a:rPr>
              <a:t>ALU)</a:t>
            </a:r>
          </a:p>
          <a:p>
            <a:pPr lvl="1" algn="just" eaLnBrk="1" hangingPunct="1">
              <a:spcBef>
                <a:spcPct val="25000"/>
              </a:spcBef>
              <a:buSzPct val="90000"/>
              <a:buFont typeface="Wingdings" pitchFamily="2" charset="2"/>
              <a:buChar char="Ø"/>
            </a:pPr>
            <a:r>
              <a:rPr lang="zh-CN" altLang="en-US" sz="2400" dirty="0">
                <a:latin typeface="华文中宋" pitchFamily="2" charset="-122"/>
              </a:rPr>
              <a:t>控制逻辑部件，负责所有控制工作，包括取指令、译码、传送控制等</a:t>
            </a:r>
          </a:p>
          <a:p>
            <a:pPr lvl="1" algn="just" eaLnBrk="1" hangingPunct="1">
              <a:spcBef>
                <a:spcPct val="25000"/>
              </a:spcBef>
              <a:buSzPct val="90000"/>
              <a:buFont typeface="Wingdings" pitchFamily="2" charset="2"/>
              <a:buChar char="Ø"/>
            </a:pPr>
            <a:r>
              <a:rPr lang="zh-CN" altLang="en-US" sz="2400" dirty="0">
                <a:latin typeface="华文中宋" pitchFamily="2" charset="-122"/>
              </a:rPr>
              <a:t>工作寄存器组，用来存放计算过程中所需要的或得到的各种信息</a:t>
            </a:r>
          </a:p>
          <a:p>
            <a:pPr algn="just" eaLnBrk="1" hangingPunct="1">
              <a:spcBef>
                <a:spcPct val="50000"/>
              </a:spcBef>
              <a:buFont typeface="Wingdings" pitchFamily="2" charset="2"/>
              <a:buNone/>
            </a:pPr>
            <a:r>
              <a:rPr lang="en-US" altLang="zh-CN" sz="2400" dirty="0">
                <a:latin typeface="华文中宋" pitchFamily="2" charset="-122"/>
              </a:rPr>
              <a:t>CPU </a:t>
            </a:r>
            <a:r>
              <a:rPr lang="zh-CN" altLang="en-US" sz="2400" dirty="0">
                <a:latin typeface="华文中宋" pitchFamily="2" charset="-122"/>
              </a:rPr>
              <a:t>的作用：</a:t>
            </a:r>
          </a:p>
          <a:p>
            <a:pPr lvl="1" algn="just" eaLnBrk="1" hangingPunct="1">
              <a:spcBef>
                <a:spcPct val="25000"/>
              </a:spcBef>
              <a:buSzPct val="90000"/>
              <a:buFont typeface="Wingdings" pitchFamily="2" charset="2"/>
              <a:buChar char="Ø"/>
            </a:pPr>
            <a:r>
              <a:rPr lang="zh-CN" altLang="en-US" sz="2400" dirty="0">
                <a:latin typeface="华文中宋" pitchFamily="2" charset="-122"/>
              </a:rPr>
              <a:t> 执行存放在存储器中的指令序列</a:t>
            </a:r>
          </a:p>
          <a:p>
            <a:pPr lvl="1" algn="just" eaLnBrk="1" hangingPunct="1">
              <a:spcBef>
                <a:spcPct val="25000"/>
              </a:spcBef>
              <a:buSzPct val="90000"/>
              <a:buFont typeface="Wingdings" pitchFamily="2" charset="2"/>
              <a:buChar char="Ø"/>
            </a:pPr>
            <a:r>
              <a:rPr lang="zh-CN" altLang="en-US" sz="2400" dirty="0">
                <a:latin typeface="华文中宋" pitchFamily="2" charset="-122"/>
              </a:rPr>
              <a:t> 完成算术逻辑操作</a:t>
            </a:r>
          </a:p>
          <a:p>
            <a:pPr lvl="1" algn="just" eaLnBrk="1" hangingPunct="1">
              <a:spcBef>
                <a:spcPct val="25000"/>
              </a:spcBef>
              <a:buSzPct val="90000"/>
              <a:buFont typeface="Wingdings" pitchFamily="2" charset="2"/>
              <a:buChar char="Ø"/>
            </a:pPr>
            <a:r>
              <a:rPr lang="zh-CN" altLang="en-US" sz="2400" dirty="0">
                <a:latin typeface="华文中宋" pitchFamily="2" charset="-122"/>
              </a:rPr>
              <a:t> 负责</a:t>
            </a:r>
            <a:r>
              <a:rPr lang="en-US" altLang="zh-CN" sz="2400" dirty="0">
                <a:latin typeface="华文中宋" pitchFamily="2" charset="-122"/>
              </a:rPr>
              <a:t>CPU</a:t>
            </a:r>
            <a:r>
              <a:rPr lang="zh-CN" altLang="en-US" sz="2400" dirty="0">
                <a:latin typeface="华文中宋" pitchFamily="2" charset="-122"/>
              </a:rPr>
              <a:t>与存储器和</a:t>
            </a:r>
            <a:r>
              <a:rPr lang="en-US" altLang="zh-CN" sz="2400" dirty="0">
                <a:latin typeface="华文中宋" pitchFamily="2" charset="-122"/>
              </a:rPr>
              <a:t>I/O</a:t>
            </a:r>
            <a:r>
              <a:rPr lang="zh-CN" altLang="en-US" sz="2400" dirty="0">
                <a:latin typeface="华文中宋" pitchFamily="2" charset="-122"/>
              </a:rPr>
              <a:t>设备间的数据传送</a:t>
            </a:r>
          </a:p>
          <a:p>
            <a:pPr lvl="1" algn="just" eaLnBrk="1" hangingPunct="1">
              <a:spcBef>
                <a:spcPct val="25000"/>
              </a:spcBef>
              <a:buSzPct val="90000"/>
              <a:buFont typeface="Wingdings" pitchFamily="2" charset="2"/>
              <a:buChar char="Ø"/>
            </a:pPr>
            <a:r>
              <a:rPr lang="zh-CN" altLang="en-US" sz="2400" dirty="0">
                <a:latin typeface="华文中宋" pitchFamily="2" charset="-122"/>
              </a:rPr>
              <a:t> 控制指令的执行</a:t>
            </a:r>
          </a:p>
        </p:txBody>
      </p:sp>
      <p:pic>
        <p:nvPicPr>
          <p:cNvPr id="40969"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5963" y="3573463"/>
            <a:ext cx="2806700"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iterate type="wd">
                                    <p:tmPct val="10000"/>
                                  </p:iterate>
                                  <p:childTnLst>
                                    <p:set>
                                      <p:cBhvr>
                                        <p:cTn id="6" dur="1" fill="hold">
                                          <p:stCondLst>
                                            <p:cond delay="0"/>
                                          </p:stCondLst>
                                        </p:cTn>
                                        <p:tgtEl>
                                          <p:spTgt spid="40963"/>
                                        </p:tgtEl>
                                        <p:attrNameLst>
                                          <p:attrName>style.visibility</p:attrName>
                                        </p:attrNameLst>
                                      </p:cBhvr>
                                      <p:to>
                                        <p:strVal val="visible"/>
                                      </p:to>
                                    </p:set>
                                    <p:anim calcmode="lin" valueType="num">
                                      <p:cBhvr>
                                        <p:cTn id="7" dur="500" fill="hold"/>
                                        <p:tgtEl>
                                          <p:spTgt spid="40963"/>
                                        </p:tgtEl>
                                        <p:attrNameLst>
                                          <p:attrName>ppt_w</p:attrName>
                                        </p:attrNameLst>
                                      </p:cBhvr>
                                      <p:tavLst>
                                        <p:tav tm="0">
                                          <p:val>
                                            <p:strVal val="#ppt_w*0.70"/>
                                          </p:val>
                                        </p:tav>
                                        <p:tav tm="100000">
                                          <p:val>
                                            <p:strVal val="#ppt_w"/>
                                          </p:val>
                                        </p:tav>
                                      </p:tavLst>
                                    </p:anim>
                                    <p:anim calcmode="lin" valueType="num">
                                      <p:cBhvr>
                                        <p:cTn id="8" dur="500" fill="hold"/>
                                        <p:tgtEl>
                                          <p:spTgt spid="40963"/>
                                        </p:tgtEl>
                                        <p:attrNameLst>
                                          <p:attrName>ppt_h</p:attrName>
                                        </p:attrNameLst>
                                      </p:cBhvr>
                                      <p:tavLst>
                                        <p:tav tm="0">
                                          <p:val>
                                            <p:strVal val="#ppt_h"/>
                                          </p:val>
                                        </p:tav>
                                        <p:tav tm="100000">
                                          <p:val>
                                            <p:strVal val="#ppt_h"/>
                                          </p:val>
                                        </p:tav>
                                      </p:tavLst>
                                    </p:anim>
                                    <p:animEffect transition="in" filter="fade">
                                      <p:cBhvr>
                                        <p:cTn id="9" dur="500"/>
                                        <p:tgtEl>
                                          <p:spTgt spid="4096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3" fill="hold" nodeType="clickEffect">
                                  <p:stCondLst>
                                    <p:cond delay="0"/>
                                  </p:stCondLst>
                                  <p:childTnLst>
                                    <p:set>
                                      <p:cBhvr>
                                        <p:cTn id="13" dur="1" fill="hold">
                                          <p:stCondLst>
                                            <p:cond delay="0"/>
                                          </p:stCondLst>
                                        </p:cTn>
                                        <p:tgtEl>
                                          <p:spTgt spid="40969"/>
                                        </p:tgtEl>
                                        <p:attrNameLst>
                                          <p:attrName>style.visibility</p:attrName>
                                        </p:attrNameLst>
                                      </p:cBhvr>
                                      <p:to>
                                        <p:strVal val="visible"/>
                                      </p:to>
                                    </p:set>
                                    <p:anim calcmode="lin" valueType="num">
                                      <p:cBhvr additive="base">
                                        <p:cTn id="14" dur="500" fill="hold"/>
                                        <p:tgtEl>
                                          <p:spTgt spid="40969"/>
                                        </p:tgtEl>
                                        <p:attrNameLst>
                                          <p:attrName>ppt_x</p:attrName>
                                        </p:attrNameLst>
                                      </p:cBhvr>
                                      <p:tavLst>
                                        <p:tav tm="0">
                                          <p:val>
                                            <p:strVal val="1+#ppt_w/2"/>
                                          </p:val>
                                        </p:tav>
                                        <p:tav tm="100000">
                                          <p:val>
                                            <p:strVal val="#ppt_x"/>
                                          </p:val>
                                        </p:tav>
                                      </p:tavLst>
                                    </p:anim>
                                    <p:anim calcmode="lin" valueType="num">
                                      <p:cBhvr additive="base">
                                        <p:cTn id="15" dur="500" fill="hold"/>
                                        <p:tgtEl>
                                          <p:spTgt spid="40969"/>
                                        </p:tgtEl>
                                        <p:attrNameLst>
                                          <p:attrName>ppt_y</p:attrName>
                                        </p:attrNameLst>
                                      </p:cBhvr>
                                      <p:tavLst>
                                        <p:tav tm="0">
                                          <p:val>
                                            <p:strVal val="0-#ppt_h/2"/>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xit" presetSubtype="12" fill="hold" nodeType="clickEffect">
                                  <p:stCondLst>
                                    <p:cond delay="0"/>
                                  </p:stCondLst>
                                  <p:childTnLst>
                                    <p:anim calcmode="lin" valueType="num">
                                      <p:cBhvr additive="base">
                                        <p:cTn id="19" dur="500"/>
                                        <p:tgtEl>
                                          <p:spTgt spid="40969"/>
                                        </p:tgtEl>
                                        <p:attrNameLst>
                                          <p:attrName>ppt_x</p:attrName>
                                        </p:attrNameLst>
                                      </p:cBhvr>
                                      <p:tavLst>
                                        <p:tav tm="0">
                                          <p:val>
                                            <p:strVal val="ppt_x"/>
                                          </p:val>
                                        </p:tav>
                                        <p:tav tm="100000">
                                          <p:val>
                                            <p:strVal val="0-ppt_w/2"/>
                                          </p:val>
                                        </p:tav>
                                      </p:tavLst>
                                    </p:anim>
                                    <p:anim calcmode="lin" valueType="num">
                                      <p:cBhvr additive="base">
                                        <p:cTn id="20" dur="500"/>
                                        <p:tgtEl>
                                          <p:spTgt spid="40969"/>
                                        </p:tgtEl>
                                        <p:attrNameLst>
                                          <p:attrName>ppt_y</p:attrName>
                                        </p:attrNameLst>
                                      </p:cBhvr>
                                      <p:tavLst>
                                        <p:tav tm="0">
                                          <p:val>
                                            <p:strVal val="ppt_y"/>
                                          </p:val>
                                        </p:tav>
                                        <p:tav tm="100000">
                                          <p:val>
                                            <p:strVal val="1+ppt_h/2"/>
                                          </p:val>
                                        </p:tav>
                                      </p:tavLst>
                                    </p:anim>
                                    <p:set>
                                      <p:cBhvr>
                                        <p:cTn id="21" dur="1" fill="hold">
                                          <p:stCondLst>
                                            <p:cond delay="499"/>
                                          </p:stCondLst>
                                        </p:cTn>
                                        <p:tgtEl>
                                          <p:spTgt spid="409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页脚占位符 3"/>
          <p:cNvSpPr>
            <a:spLocks noGrp="1"/>
          </p:cNvSpPr>
          <p:nvPr>
            <p:ph type="ftr" sz="quarter" idx="4294967295"/>
          </p:nvPr>
        </p:nvSpPr>
        <p:spPr>
          <a:xfrm>
            <a:off x="3132138" y="6400800"/>
            <a:ext cx="2895600" cy="457200"/>
          </a:xfrm>
          <a:prstGeom prst="rect">
            <a:avLst/>
          </a:prstGeom>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r>
              <a:rPr kumimoji="0" lang="en-US" altLang="zh-CN" sz="1400" smtClean="0">
                <a:solidFill>
                  <a:schemeClr val="tx1"/>
                </a:solidFill>
                <a:latin typeface="Times New Roman" pitchFamily="18" charset="0"/>
                <a:ea typeface="宋体" pitchFamily="2" charset="-122"/>
              </a:rPr>
              <a:t>汇编语言程序设计</a:t>
            </a:r>
          </a:p>
        </p:txBody>
      </p:sp>
      <p:sp>
        <p:nvSpPr>
          <p:cNvPr id="54275" name="灯片编号占位符 4"/>
          <p:cNvSpPr>
            <a:spLocks noGrp="1"/>
          </p:cNvSpPr>
          <p:nvPr>
            <p:ph type="sldNum" sz="quarter" idx="11"/>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r" eaLnBrk="1" hangingPunct="1">
              <a:spcBef>
                <a:spcPct val="0"/>
              </a:spcBef>
              <a:buFontTx/>
              <a:buNone/>
            </a:pPr>
            <a:fld id="{8733853E-E7A4-4907-A7DF-48367427668C}" type="slidenum">
              <a:rPr kumimoji="0" lang="en-US" altLang="zh-CN" sz="1400" smtClean="0">
                <a:solidFill>
                  <a:schemeClr val="tx1"/>
                </a:solidFill>
                <a:latin typeface="Times New Roman" pitchFamily="18" charset="0"/>
                <a:ea typeface="宋体" pitchFamily="2" charset="-122"/>
              </a:rPr>
              <a:pPr algn="r" eaLnBrk="1" hangingPunct="1">
                <a:spcBef>
                  <a:spcPct val="0"/>
                </a:spcBef>
                <a:buFontTx/>
                <a:buNone/>
              </a:pPr>
              <a:t>25</a:t>
            </a:fld>
            <a:endParaRPr kumimoji="0" lang="en-US" altLang="zh-CN" sz="1400" smtClean="0">
              <a:solidFill>
                <a:schemeClr val="tx1"/>
              </a:solidFill>
              <a:latin typeface="Times New Roman" pitchFamily="18" charset="0"/>
              <a:ea typeface="宋体" pitchFamily="2" charset="-122"/>
            </a:endParaRPr>
          </a:p>
        </p:txBody>
      </p:sp>
      <p:sp>
        <p:nvSpPr>
          <p:cNvPr id="54276" name="Rectangle 2"/>
          <p:cNvSpPr>
            <a:spLocks noGrp="1" noChangeArrowheads="1"/>
          </p:cNvSpPr>
          <p:nvPr>
            <p:ph type="title"/>
          </p:nvPr>
        </p:nvSpPr>
        <p:spPr>
          <a:xfrm>
            <a:off x="684213" y="188913"/>
            <a:ext cx="7772400" cy="560387"/>
          </a:xfrm>
        </p:spPr>
        <p:txBody>
          <a:bodyPr/>
          <a:lstStyle/>
          <a:p>
            <a:r>
              <a:rPr lang="en-US" altLang="zh-CN" smtClean="0">
                <a:latin typeface="隶书" pitchFamily="49" charset="-122"/>
              </a:rPr>
              <a:t>80x86 </a:t>
            </a:r>
            <a:r>
              <a:rPr lang="zh-CN" altLang="en-US" smtClean="0">
                <a:latin typeface="隶书" pitchFamily="49" charset="-122"/>
              </a:rPr>
              <a:t>计算机的基本结构</a:t>
            </a:r>
          </a:p>
        </p:txBody>
      </p:sp>
      <p:sp>
        <p:nvSpPr>
          <p:cNvPr id="44035" name="Text Box 3"/>
          <p:cNvSpPr txBox="1">
            <a:spLocks noChangeArrowheads="1"/>
          </p:cNvSpPr>
          <p:nvPr/>
        </p:nvSpPr>
        <p:spPr bwMode="auto">
          <a:xfrm>
            <a:off x="468313" y="1700213"/>
            <a:ext cx="8370887"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533400" indent="-354013"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lvl="1" algn="just" eaLnBrk="1" hangingPunct="1">
              <a:spcBef>
                <a:spcPct val="30000"/>
              </a:spcBef>
              <a:buSzPct val="90000"/>
              <a:buFont typeface="Wingdings" pitchFamily="2" charset="2"/>
              <a:buChar char="Ø"/>
            </a:pPr>
            <a:r>
              <a:rPr lang="zh-CN" altLang="en-US" sz="2400">
                <a:latin typeface="华文中宋" pitchFamily="2" charset="-122"/>
              </a:rPr>
              <a:t>内存是存放指令和数据的部件，由若干内存单元构成。</a:t>
            </a:r>
          </a:p>
          <a:p>
            <a:pPr lvl="1" algn="just" eaLnBrk="1" hangingPunct="1">
              <a:spcBef>
                <a:spcPct val="30000"/>
              </a:spcBef>
              <a:buSzPct val="90000"/>
              <a:buFont typeface="Wingdings" pitchFamily="2" charset="2"/>
              <a:buChar char="Ø"/>
            </a:pPr>
            <a:r>
              <a:rPr lang="en-US" altLang="zh-CN" sz="2400">
                <a:latin typeface="华文中宋" pitchFamily="2" charset="-122"/>
              </a:rPr>
              <a:t>80x86</a:t>
            </a:r>
            <a:r>
              <a:rPr lang="zh-CN" altLang="en-US" sz="2400">
                <a:latin typeface="华文中宋" pitchFamily="2" charset="-122"/>
              </a:rPr>
              <a:t>的内存以字节编址：每个内存单元有唯一的地址，可存放</a:t>
            </a:r>
            <a:r>
              <a:rPr lang="en-US" altLang="zh-CN" sz="2400">
                <a:latin typeface="华文中宋" pitchFamily="2" charset="-122"/>
              </a:rPr>
              <a:t>1</a:t>
            </a:r>
            <a:r>
              <a:rPr lang="zh-CN" altLang="en-US" sz="2400">
                <a:latin typeface="华文中宋" pitchFamily="2" charset="-122"/>
              </a:rPr>
              <a:t>个字节。</a:t>
            </a:r>
          </a:p>
          <a:p>
            <a:pPr lvl="1" algn="just" eaLnBrk="1" hangingPunct="1">
              <a:spcBef>
                <a:spcPct val="30000"/>
              </a:spcBef>
              <a:buSzPct val="90000"/>
              <a:buFont typeface="Wingdings" pitchFamily="2" charset="2"/>
              <a:buChar char="Ø"/>
            </a:pPr>
            <a:r>
              <a:rPr lang="zh-CN" altLang="en-US" sz="2400">
                <a:latin typeface="华文中宋" pitchFamily="2" charset="-122"/>
              </a:rPr>
              <a:t>要正确理解内存单元的</a:t>
            </a:r>
            <a:r>
              <a:rPr lang="en-US" altLang="zh-CN" sz="2400">
                <a:latin typeface="华文中宋" pitchFamily="2" charset="-122"/>
              </a:rPr>
              <a:t>2</a:t>
            </a:r>
            <a:r>
              <a:rPr lang="zh-CN" altLang="en-US" sz="2400">
                <a:latin typeface="华文中宋" pitchFamily="2" charset="-122"/>
              </a:rPr>
              <a:t>个要素：地址（编号）与值（内容）。</a:t>
            </a:r>
          </a:p>
          <a:p>
            <a:pPr lvl="1" algn="just" eaLnBrk="1" hangingPunct="1">
              <a:spcBef>
                <a:spcPct val="30000"/>
              </a:spcBef>
              <a:buSzPct val="90000"/>
              <a:buFont typeface="Wingdings" pitchFamily="2" charset="2"/>
              <a:buChar char="Ø"/>
            </a:pPr>
            <a:r>
              <a:rPr lang="en-US" altLang="zh-CN" sz="2400">
                <a:latin typeface="华文中宋" pitchFamily="2" charset="-122"/>
              </a:rPr>
              <a:t>1</a:t>
            </a:r>
            <a:r>
              <a:rPr lang="zh-CN" altLang="en-US" sz="2400">
                <a:latin typeface="华文中宋" pitchFamily="2" charset="-122"/>
              </a:rPr>
              <a:t>个字占据</a:t>
            </a:r>
            <a:r>
              <a:rPr lang="en-US" altLang="zh-CN" sz="2400">
                <a:latin typeface="华文中宋" pitchFamily="2" charset="-122"/>
              </a:rPr>
              <a:t>2</a:t>
            </a:r>
            <a:r>
              <a:rPr lang="zh-CN" altLang="en-US" sz="2400">
                <a:latin typeface="华文中宋" pitchFamily="2" charset="-122"/>
              </a:rPr>
              <a:t>个相邻的内存单元；低字节在低地址单元，高字节在高地址单元；字的地址由其低地址来表示。双字也类似。</a:t>
            </a:r>
          </a:p>
          <a:p>
            <a:pPr lvl="1" algn="just" eaLnBrk="1" hangingPunct="1">
              <a:spcBef>
                <a:spcPct val="30000"/>
              </a:spcBef>
              <a:buSzPct val="90000"/>
              <a:buFont typeface="Wingdings" pitchFamily="2" charset="2"/>
              <a:buChar char="Ø"/>
            </a:pPr>
            <a:r>
              <a:rPr lang="zh-CN" altLang="en-US" sz="2400">
                <a:latin typeface="华文中宋" pitchFamily="2" charset="-122"/>
              </a:rPr>
              <a:t>同一地址可以看作是字节、字或双字单元的地址，取决于具体的使用方式。</a:t>
            </a:r>
          </a:p>
        </p:txBody>
      </p:sp>
      <p:sp>
        <p:nvSpPr>
          <p:cNvPr id="54278" name="Rectangle 4"/>
          <p:cNvSpPr>
            <a:spLocks noChangeArrowheads="1"/>
          </p:cNvSpPr>
          <p:nvPr/>
        </p:nvSpPr>
        <p:spPr bwMode="auto">
          <a:xfrm>
            <a:off x="468313" y="981075"/>
            <a:ext cx="2879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spcBef>
                <a:spcPct val="0"/>
              </a:spcBef>
              <a:buFontTx/>
              <a:buNone/>
            </a:pPr>
            <a:r>
              <a:rPr lang="zh-CN" altLang="en-US" sz="2800" b="1">
                <a:solidFill>
                  <a:srgbClr val="0000CC"/>
                </a:solidFill>
                <a:latin typeface="Times New Roman" pitchFamily="18" charset="0"/>
              </a:rPr>
              <a:t>三、内部存储器</a:t>
            </a:r>
          </a:p>
        </p:txBody>
      </p:sp>
      <p:pic>
        <p:nvPicPr>
          <p:cNvPr id="4403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4163" y="981075"/>
            <a:ext cx="3452812" cy="5113338"/>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rgbClr val="A7CCD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iterate type="wd">
                                    <p:tmPct val="10000"/>
                                  </p:iterate>
                                  <p:childTnLst>
                                    <p:set>
                                      <p:cBhvr>
                                        <p:cTn id="6" dur="1" fill="hold">
                                          <p:stCondLst>
                                            <p:cond delay="0"/>
                                          </p:stCondLst>
                                        </p:cTn>
                                        <p:tgtEl>
                                          <p:spTgt spid="44035"/>
                                        </p:tgtEl>
                                        <p:attrNameLst>
                                          <p:attrName>style.visibility</p:attrName>
                                        </p:attrNameLst>
                                      </p:cBhvr>
                                      <p:to>
                                        <p:strVal val="visible"/>
                                      </p:to>
                                    </p:set>
                                    <p:animEffect transition="in" filter="checkerboard(across)">
                                      <p:cBhvr>
                                        <p:cTn id="7" dur="500"/>
                                        <p:tgtEl>
                                          <p:spTgt spid="440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44037"/>
                                        </p:tgtEl>
                                        <p:attrNameLst>
                                          <p:attrName>style.visibility</p:attrName>
                                        </p:attrNameLst>
                                      </p:cBhvr>
                                      <p:to>
                                        <p:strVal val="visible"/>
                                      </p:to>
                                    </p:set>
                                    <p:anim calcmode="lin" valueType="num">
                                      <p:cBhvr additive="base">
                                        <p:cTn id="12" dur="500" fill="hold"/>
                                        <p:tgtEl>
                                          <p:spTgt spid="44037"/>
                                        </p:tgtEl>
                                        <p:attrNameLst>
                                          <p:attrName>ppt_x</p:attrName>
                                        </p:attrNameLst>
                                      </p:cBhvr>
                                      <p:tavLst>
                                        <p:tav tm="0">
                                          <p:val>
                                            <p:strVal val="0-#ppt_w/2"/>
                                          </p:val>
                                        </p:tav>
                                        <p:tav tm="100000">
                                          <p:val>
                                            <p:strVal val="#ppt_x"/>
                                          </p:val>
                                        </p:tav>
                                      </p:tavLst>
                                    </p:anim>
                                    <p:anim calcmode="lin" valueType="num">
                                      <p:cBhvr additive="base">
                                        <p:cTn id="13" dur="500" fill="hold"/>
                                        <p:tgtEl>
                                          <p:spTgt spid="44037"/>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xit" presetSubtype="2" fill="hold" nodeType="clickEffect">
                                  <p:stCondLst>
                                    <p:cond delay="0"/>
                                  </p:stCondLst>
                                  <p:childTnLst>
                                    <p:anim calcmode="lin" valueType="num">
                                      <p:cBhvr additive="base">
                                        <p:cTn id="17" dur="500"/>
                                        <p:tgtEl>
                                          <p:spTgt spid="44037"/>
                                        </p:tgtEl>
                                        <p:attrNameLst>
                                          <p:attrName>ppt_x</p:attrName>
                                        </p:attrNameLst>
                                      </p:cBhvr>
                                      <p:tavLst>
                                        <p:tav tm="0">
                                          <p:val>
                                            <p:strVal val="ppt_x"/>
                                          </p:val>
                                        </p:tav>
                                        <p:tav tm="100000">
                                          <p:val>
                                            <p:strVal val="1+ppt_w/2"/>
                                          </p:val>
                                        </p:tav>
                                      </p:tavLst>
                                    </p:anim>
                                    <p:anim calcmode="lin" valueType="num">
                                      <p:cBhvr additive="base">
                                        <p:cTn id="18" dur="500"/>
                                        <p:tgtEl>
                                          <p:spTgt spid="44037"/>
                                        </p:tgtEl>
                                        <p:attrNameLst>
                                          <p:attrName>ppt_y</p:attrName>
                                        </p:attrNameLst>
                                      </p:cBhvr>
                                      <p:tavLst>
                                        <p:tav tm="0">
                                          <p:val>
                                            <p:strVal val="ppt_y"/>
                                          </p:val>
                                        </p:tav>
                                        <p:tav tm="100000">
                                          <p:val>
                                            <p:strVal val="ppt_y"/>
                                          </p:val>
                                        </p:tav>
                                      </p:tavLst>
                                    </p:anim>
                                    <p:set>
                                      <p:cBhvr>
                                        <p:cTn id="19" dur="1" fill="hold">
                                          <p:stCondLst>
                                            <p:cond delay="499"/>
                                          </p:stCondLst>
                                        </p:cTn>
                                        <p:tgtEl>
                                          <p:spTgt spid="440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页脚占位符 3"/>
          <p:cNvSpPr>
            <a:spLocks noGrp="1"/>
          </p:cNvSpPr>
          <p:nvPr>
            <p:ph type="ftr" sz="quarter" idx="4294967295"/>
          </p:nvPr>
        </p:nvSpPr>
        <p:spPr>
          <a:xfrm>
            <a:off x="3132138" y="6400800"/>
            <a:ext cx="2895600" cy="457200"/>
          </a:xfrm>
          <a:prstGeom prst="rect">
            <a:avLst/>
          </a:prstGeom>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r>
              <a:rPr kumimoji="0" lang="en-US" altLang="zh-CN" sz="1400" smtClean="0">
                <a:solidFill>
                  <a:schemeClr val="tx1"/>
                </a:solidFill>
                <a:latin typeface="Times New Roman" pitchFamily="18" charset="0"/>
                <a:ea typeface="宋体" pitchFamily="2" charset="-122"/>
              </a:rPr>
              <a:t>汇编语言程序设计</a:t>
            </a:r>
          </a:p>
        </p:txBody>
      </p:sp>
      <p:sp>
        <p:nvSpPr>
          <p:cNvPr id="55299" name="灯片编号占位符 4"/>
          <p:cNvSpPr>
            <a:spLocks noGrp="1"/>
          </p:cNvSpPr>
          <p:nvPr>
            <p:ph type="sldNum" sz="quarter" idx="11"/>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r" eaLnBrk="1" hangingPunct="1">
              <a:spcBef>
                <a:spcPct val="0"/>
              </a:spcBef>
              <a:buFontTx/>
              <a:buNone/>
            </a:pPr>
            <a:fld id="{528D52AA-E387-45BA-BB6F-93940ED06A64}" type="slidenum">
              <a:rPr kumimoji="0" lang="en-US" altLang="zh-CN" sz="1400" smtClean="0">
                <a:solidFill>
                  <a:schemeClr val="tx1"/>
                </a:solidFill>
                <a:latin typeface="Times New Roman" pitchFamily="18" charset="0"/>
                <a:ea typeface="宋体" pitchFamily="2" charset="-122"/>
              </a:rPr>
              <a:pPr algn="r" eaLnBrk="1" hangingPunct="1">
                <a:spcBef>
                  <a:spcPct val="0"/>
                </a:spcBef>
                <a:buFontTx/>
                <a:buNone/>
              </a:pPr>
              <a:t>26</a:t>
            </a:fld>
            <a:endParaRPr kumimoji="0" lang="en-US" altLang="zh-CN" sz="1400" smtClean="0">
              <a:solidFill>
                <a:schemeClr val="tx1"/>
              </a:solidFill>
              <a:latin typeface="Times New Roman" pitchFamily="18" charset="0"/>
              <a:ea typeface="宋体" pitchFamily="2" charset="-122"/>
            </a:endParaRPr>
          </a:p>
        </p:txBody>
      </p:sp>
      <p:sp>
        <p:nvSpPr>
          <p:cNvPr id="55300" name="Rectangle 2"/>
          <p:cNvSpPr>
            <a:spLocks noGrp="1" noChangeArrowheads="1"/>
          </p:cNvSpPr>
          <p:nvPr>
            <p:ph type="title"/>
          </p:nvPr>
        </p:nvSpPr>
        <p:spPr>
          <a:xfrm>
            <a:off x="733425" y="423863"/>
            <a:ext cx="6607175" cy="495300"/>
          </a:xfrm>
        </p:spPr>
        <p:txBody>
          <a:bodyPr/>
          <a:lstStyle/>
          <a:p>
            <a:r>
              <a:rPr lang="zh-CN" altLang="en-US" smtClean="0">
                <a:solidFill>
                  <a:srgbClr val="A50021"/>
                </a:solidFill>
              </a:rPr>
              <a:t>地址线条数与主存容量</a:t>
            </a:r>
          </a:p>
        </p:txBody>
      </p:sp>
      <p:sp>
        <p:nvSpPr>
          <p:cNvPr id="55301" name="Rectangle 3"/>
          <p:cNvSpPr>
            <a:spLocks noGrp="1" noChangeArrowheads="1"/>
          </p:cNvSpPr>
          <p:nvPr>
            <p:ph type="body" idx="1"/>
          </p:nvPr>
        </p:nvSpPr>
        <p:spPr>
          <a:xfrm>
            <a:off x="611188" y="1268413"/>
            <a:ext cx="7921625" cy="2736850"/>
          </a:xfrm>
        </p:spPr>
        <p:txBody>
          <a:bodyPr/>
          <a:lstStyle/>
          <a:p>
            <a:pPr marL="0" indent="0">
              <a:buFont typeface="Wingdings 2" pitchFamily="18" charset="2"/>
              <a:buNone/>
              <a:tabLst>
                <a:tab pos="3589338" algn="ctr"/>
                <a:tab pos="5554663" algn="ctr"/>
              </a:tabLst>
            </a:pPr>
            <a:r>
              <a:rPr lang="en-US" altLang="zh-CN" smtClean="0"/>
              <a:t>Intel80x86	</a:t>
            </a:r>
            <a:r>
              <a:rPr lang="zh-CN" altLang="en-US" smtClean="0"/>
              <a:t>地址条数	存储容量</a:t>
            </a:r>
          </a:p>
          <a:p>
            <a:pPr marL="0" indent="0">
              <a:buFont typeface="Wingdings 2" pitchFamily="18" charset="2"/>
              <a:buNone/>
              <a:tabLst>
                <a:tab pos="3589338" algn="ctr"/>
                <a:tab pos="5554663" algn="ctr"/>
              </a:tabLst>
            </a:pPr>
            <a:r>
              <a:rPr lang="en-US" altLang="zh-CN" smtClean="0"/>
              <a:t>8086	20	1MB</a:t>
            </a:r>
          </a:p>
          <a:p>
            <a:pPr marL="0" indent="0">
              <a:buFont typeface="Wingdings 2" pitchFamily="18" charset="2"/>
              <a:buNone/>
              <a:tabLst>
                <a:tab pos="3589338" algn="ctr"/>
                <a:tab pos="5554663" algn="ctr"/>
              </a:tabLst>
            </a:pPr>
            <a:r>
              <a:rPr lang="en-US" altLang="zh-CN" smtClean="0">
                <a:solidFill>
                  <a:schemeClr val="tx2"/>
                </a:solidFill>
              </a:rPr>
              <a:t>8088	20	1MB</a:t>
            </a:r>
          </a:p>
          <a:p>
            <a:pPr marL="0" indent="0">
              <a:buFont typeface="Wingdings 2" pitchFamily="18" charset="2"/>
              <a:buNone/>
              <a:tabLst>
                <a:tab pos="3589338" algn="ctr"/>
                <a:tab pos="5554663" algn="ctr"/>
              </a:tabLst>
            </a:pPr>
            <a:r>
              <a:rPr lang="en-US" altLang="zh-CN" smtClean="0"/>
              <a:t>80286	24	16MB</a:t>
            </a:r>
          </a:p>
          <a:p>
            <a:pPr marL="0" indent="0">
              <a:buFont typeface="Wingdings 2" pitchFamily="18" charset="2"/>
              <a:buNone/>
              <a:tabLst>
                <a:tab pos="3589338" algn="ctr"/>
                <a:tab pos="5554663" algn="ctr"/>
              </a:tabLst>
            </a:pPr>
            <a:r>
              <a:rPr lang="en-US" altLang="zh-CN" smtClean="0">
                <a:solidFill>
                  <a:schemeClr val="tx2"/>
                </a:solidFill>
              </a:rPr>
              <a:t>IA-32	32	4GB</a:t>
            </a:r>
          </a:p>
        </p:txBody>
      </p:sp>
      <p:sp>
        <p:nvSpPr>
          <p:cNvPr id="55302" name="AutoShape 4"/>
          <p:cNvSpPr>
            <a:spLocks noChangeArrowheads="1"/>
          </p:cNvSpPr>
          <p:nvPr/>
        </p:nvSpPr>
        <p:spPr bwMode="auto">
          <a:xfrm>
            <a:off x="539750" y="4941888"/>
            <a:ext cx="3671888" cy="1500187"/>
          </a:xfrm>
          <a:prstGeom prst="roundRect">
            <a:avLst>
              <a:gd name="adj" fmla="val 16667"/>
            </a:avLst>
          </a:prstGeom>
          <a:solidFill>
            <a:srgbClr val="CCECFF"/>
          </a:solidFill>
          <a:ln w="12700">
            <a:solidFill>
              <a:schemeClr val="accent1"/>
            </a:solidFill>
            <a:round/>
            <a:headEnd/>
            <a:tailEnd/>
          </a:ln>
          <a:effectLst>
            <a:outerShdw dist="35921" dir="2700000" algn="ctr" rotWithShape="0">
              <a:schemeClr val="bg2">
                <a:alpha val="50000"/>
              </a:schemeClr>
            </a:outerShdw>
          </a:effectLst>
        </p:spPr>
        <p:txBody>
          <a:bodyPr wrap="none" anchor="ct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just" eaLnBrk="1" hangingPunct="1">
              <a:spcBef>
                <a:spcPct val="0"/>
              </a:spcBef>
              <a:buFontTx/>
              <a:buNone/>
            </a:pPr>
            <a:r>
              <a:rPr kumimoji="0" lang="zh-CN" altLang="en-US" sz="2800" b="1">
                <a:latin typeface="Arial" pitchFamily="34" charset="0"/>
                <a:ea typeface="宋体" pitchFamily="2" charset="-122"/>
              </a:rPr>
              <a:t>一个信号对应</a:t>
            </a:r>
          </a:p>
          <a:p>
            <a:pPr algn="just" eaLnBrk="1" hangingPunct="1">
              <a:spcBef>
                <a:spcPct val="0"/>
              </a:spcBef>
              <a:buFontTx/>
              <a:buNone/>
            </a:pPr>
            <a:r>
              <a:rPr kumimoji="0" lang="zh-CN" altLang="en-US" sz="2800" b="1">
                <a:latin typeface="Arial" pitchFamily="34" charset="0"/>
                <a:ea typeface="宋体" pitchFamily="2" charset="-122"/>
              </a:rPr>
              <a:t>两种状态：高或低</a:t>
            </a:r>
          </a:p>
          <a:p>
            <a:pPr algn="just" eaLnBrk="1" hangingPunct="1">
              <a:spcBef>
                <a:spcPct val="0"/>
              </a:spcBef>
              <a:buFontTx/>
              <a:buNone/>
            </a:pPr>
            <a:r>
              <a:rPr kumimoji="0" lang="zh-CN" altLang="en-US" sz="2800" b="1">
                <a:latin typeface="Arial" pitchFamily="34" charset="0"/>
                <a:ea typeface="宋体" pitchFamily="2" charset="-122"/>
              </a:rPr>
              <a:t>两种编码：</a:t>
            </a:r>
            <a:r>
              <a:rPr kumimoji="0" lang="en-US" altLang="zh-CN" sz="2800" b="1">
                <a:latin typeface="Arial" pitchFamily="34" charset="0"/>
                <a:ea typeface="宋体" pitchFamily="2" charset="-122"/>
              </a:rPr>
              <a:t>1</a:t>
            </a:r>
            <a:r>
              <a:rPr kumimoji="0" lang="zh-CN" altLang="en-US" sz="2800" b="1">
                <a:latin typeface="Arial" pitchFamily="34" charset="0"/>
                <a:ea typeface="宋体" pitchFamily="2" charset="-122"/>
              </a:rPr>
              <a:t>或</a:t>
            </a:r>
            <a:r>
              <a:rPr kumimoji="0" lang="en-US" altLang="zh-CN" sz="2800" b="1">
                <a:latin typeface="Arial" pitchFamily="34" charset="0"/>
                <a:ea typeface="宋体" pitchFamily="2" charset="-122"/>
              </a:rPr>
              <a:t>0</a:t>
            </a:r>
          </a:p>
        </p:txBody>
      </p:sp>
      <p:sp>
        <p:nvSpPr>
          <p:cNvPr id="55303" name="AutoShape 5"/>
          <p:cNvSpPr>
            <a:spLocks noChangeArrowheads="1"/>
          </p:cNvSpPr>
          <p:nvPr/>
        </p:nvSpPr>
        <p:spPr bwMode="auto">
          <a:xfrm>
            <a:off x="3657600" y="4114800"/>
            <a:ext cx="2089150" cy="720725"/>
          </a:xfrm>
          <a:prstGeom prst="cloudCallout">
            <a:avLst>
              <a:gd name="adj1" fmla="val -63602"/>
              <a:gd name="adj2" fmla="val 91852"/>
            </a:avLst>
          </a:prstGeom>
          <a:solidFill>
            <a:srgbClr val="CCECFF"/>
          </a:solidFill>
          <a:ln w="9525">
            <a:solidFill>
              <a:schemeClr val="accent1"/>
            </a:solidFill>
            <a:round/>
            <a:headEnd/>
            <a:tailEnd/>
          </a:ln>
          <a:effectLst>
            <a:outerShdw dist="35921" dir="2700000" algn="ctr" rotWithShape="0">
              <a:schemeClr val="bg2"/>
            </a:outerShdw>
          </a:effectLst>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r>
              <a:rPr kumimoji="0" lang="en-US" altLang="zh-CN" sz="2800" b="1">
                <a:solidFill>
                  <a:srgbClr val="0000CC"/>
                </a:solidFill>
                <a:latin typeface="Arial" pitchFamily="34" charset="0"/>
                <a:ea typeface="宋体" pitchFamily="2" charset="-122"/>
              </a:rPr>
              <a:t>N</a:t>
            </a:r>
            <a:r>
              <a:rPr kumimoji="0" lang="zh-CN" altLang="en-US" sz="2800" b="1">
                <a:solidFill>
                  <a:srgbClr val="0000CC"/>
                </a:solidFill>
                <a:latin typeface="Arial" pitchFamily="34" charset="0"/>
                <a:ea typeface="宋体" pitchFamily="2" charset="-122"/>
              </a:rPr>
              <a:t>：</a:t>
            </a:r>
            <a:r>
              <a:rPr kumimoji="0" lang="en-US" altLang="zh-CN" sz="2800" b="1">
                <a:solidFill>
                  <a:srgbClr val="0000CC"/>
                </a:solidFill>
                <a:latin typeface="Arial" pitchFamily="34" charset="0"/>
                <a:ea typeface="宋体" pitchFamily="2" charset="-122"/>
              </a:rPr>
              <a:t>2</a:t>
            </a:r>
            <a:r>
              <a:rPr kumimoji="0" lang="en-US" altLang="zh-CN" sz="2800" b="1" baseline="30000">
                <a:solidFill>
                  <a:srgbClr val="0000CC"/>
                </a:solidFill>
                <a:latin typeface="Arial" pitchFamily="34" charset="0"/>
                <a:ea typeface="宋体" pitchFamily="2" charset="-122"/>
              </a:rPr>
              <a:t>N</a:t>
            </a:r>
          </a:p>
        </p:txBody>
      </p:sp>
      <p:sp>
        <p:nvSpPr>
          <p:cNvPr id="55304" name="AutoShape 6"/>
          <p:cNvSpPr>
            <a:spLocks noChangeArrowheads="1"/>
          </p:cNvSpPr>
          <p:nvPr/>
        </p:nvSpPr>
        <p:spPr bwMode="auto">
          <a:xfrm>
            <a:off x="4572000" y="4953000"/>
            <a:ext cx="4248150" cy="1655763"/>
          </a:xfrm>
          <a:prstGeom prst="roundRect">
            <a:avLst>
              <a:gd name="adj" fmla="val 16667"/>
            </a:avLst>
          </a:prstGeom>
          <a:solidFill>
            <a:srgbClr val="CCECFF"/>
          </a:solidFill>
          <a:ln w="12700">
            <a:solidFill>
              <a:schemeClr val="accent1"/>
            </a:solidFill>
            <a:round/>
            <a:headEnd/>
            <a:tailEnd/>
          </a:ln>
          <a:effectLst>
            <a:outerShdw dist="35921" dir="2700000" algn="ctr" rotWithShape="0">
              <a:schemeClr val="bg2">
                <a:alpha val="50000"/>
              </a:schemeClr>
            </a:outerShdw>
          </a:effectLst>
        </p:spPr>
        <p:txBody>
          <a:bodyPr wrap="none" anchor="ct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just" eaLnBrk="1" hangingPunct="1">
              <a:spcBef>
                <a:spcPct val="0"/>
              </a:spcBef>
              <a:buFontTx/>
              <a:buNone/>
            </a:pPr>
            <a:r>
              <a:rPr kumimoji="0" lang="en-US" altLang="zh-CN" sz="2800" b="1">
                <a:latin typeface="Arial" pitchFamily="34" charset="0"/>
                <a:ea typeface="宋体" pitchFamily="2" charset="-122"/>
              </a:rPr>
              <a:t>1KB</a:t>
            </a:r>
            <a:r>
              <a:rPr kumimoji="0" lang="zh-CN" altLang="en-US" sz="2800" b="1">
                <a:latin typeface="Arial" pitchFamily="34" charset="0"/>
                <a:ea typeface="宋体" pitchFamily="2" charset="-122"/>
              </a:rPr>
              <a:t>＝</a:t>
            </a:r>
            <a:r>
              <a:rPr kumimoji="0" lang="en-US" altLang="zh-CN" sz="2800" b="1">
                <a:latin typeface="Arial" pitchFamily="34" charset="0"/>
                <a:ea typeface="宋体" pitchFamily="2" charset="-122"/>
              </a:rPr>
              <a:t>2</a:t>
            </a:r>
            <a:r>
              <a:rPr kumimoji="0" lang="en-US" altLang="zh-CN" sz="2800" b="1" baseline="30000">
                <a:latin typeface="Arial" pitchFamily="34" charset="0"/>
                <a:ea typeface="宋体" pitchFamily="2" charset="-122"/>
              </a:rPr>
              <a:t>10</a:t>
            </a:r>
            <a:r>
              <a:rPr kumimoji="0" lang="en-US" altLang="zh-CN" sz="2800" b="1">
                <a:latin typeface="Arial" pitchFamily="34" charset="0"/>
                <a:ea typeface="宋体" pitchFamily="2" charset="-122"/>
              </a:rPr>
              <a:t> B</a:t>
            </a:r>
            <a:r>
              <a:rPr kumimoji="0" lang="zh-CN" altLang="en-US" sz="2800" b="1">
                <a:latin typeface="Arial" pitchFamily="34" charset="0"/>
                <a:ea typeface="宋体" pitchFamily="2" charset="-122"/>
              </a:rPr>
              <a:t>＝</a:t>
            </a:r>
            <a:r>
              <a:rPr kumimoji="0" lang="en-US" altLang="zh-CN" sz="2800" b="1">
                <a:latin typeface="Arial" pitchFamily="34" charset="0"/>
                <a:ea typeface="宋体" pitchFamily="2" charset="-122"/>
              </a:rPr>
              <a:t>1024 B</a:t>
            </a:r>
          </a:p>
          <a:p>
            <a:pPr algn="just" eaLnBrk="1" hangingPunct="1">
              <a:spcBef>
                <a:spcPct val="0"/>
              </a:spcBef>
              <a:buFontTx/>
              <a:buNone/>
            </a:pPr>
            <a:r>
              <a:rPr kumimoji="0" lang="en-US" altLang="zh-CN" sz="2800" b="1">
                <a:latin typeface="Arial" pitchFamily="34" charset="0"/>
                <a:ea typeface="宋体" pitchFamily="2" charset="-122"/>
              </a:rPr>
              <a:t>1MB</a:t>
            </a:r>
            <a:r>
              <a:rPr kumimoji="0" lang="zh-CN" altLang="en-US" sz="2800" b="1">
                <a:latin typeface="Arial" pitchFamily="34" charset="0"/>
                <a:ea typeface="宋体" pitchFamily="2" charset="-122"/>
              </a:rPr>
              <a:t>＝</a:t>
            </a:r>
            <a:r>
              <a:rPr kumimoji="0" lang="en-US" altLang="zh-CN" sz="2800" b="1">
                <a:latin typeface="Arial" pitchFamily="34" charset="0"/>
                <a:ea typeface="宋体" pitchFamily="2" charset="-122"/>
              </a:rPr>
              <a:t>2</a:t>
            </a:r>
            <a:r>
              <a:rPr kumimoji="0" lang="en-US" altLang="zh-CN" sz="2800" b="1" baseline="30000">
                <a:latin typeface="Arial" pitchFamily="34" charset="0"/>
                <a:ea typeface="宋体" pitchFamily="2" charset="-122"/>
              </a:rPr>
              <a:t>20</a:t>
            </a:r>
            <a:r>
              <a:rPr kumimoji="0" lang="en-US" altLang="zh-CN" sz="2800" b="1">
                <a:latin typeface="Arial" pitchFamily="34" charset="0"/>
                <a:ea typeface="宋体" pitchFamily="2" charset="-122"/>
              </a:rPr>
              <a:t> B</a:t>
            </a:r>
            <a:r>
              <a:rPr kumimoji="0" lang="zh-CN" altLang="en-US" sz="2800" b="1">
                <a:latin typeface="Arial" pitchFamily="34" charset="0"/>
                <a:ea typeface="宋体" pitchFamily="2" charset="-122"/>
              </a:rPr>
              <a:t>＝</a:t>
            </a:r>
            <a:r>
              <a:rPr kumimoji="0" lang="en-US" altLang="zh-CN" sz="2800" b="1">
                <a:latin typeface="Arial" pitchFamily="34" charset="0"/>
                <a:ea typeface="宋体" pitchFamily="2" charset="-122"/>
              </a:rPr>
              <a:t>1024 KB</a:t>
            </a:r>
          </a:p>
          <a:p>
            <a:pPr algn="just" eaLnBrk="1" hangingPunct="1">
              <a:spcBef>
                <a:spcPct val="0"/>
              </a:spcBef>
              <a:buFontTx/>
              <a:buNone/>
            </a:pPr>
            <a:r>
              <a:rPr kumimoji="0" lang="en-US" altLang="zh-CN" sz="2800" b="1">
                <a:latin typeface="Arial" pitchFamily="34" charset="0"/>
                <a:ea typeface="宋体" pitchFamily="2" charset="-122"/>
              </a:rPr>
              <a:t>1GB</a:t>
            </a:r>
            <a:r>
              <a:rPr kumimoji="0" lang="zh-CN" altLang="en-US" sz="2800" b="1">
                <a:latin typeface="Arial" pitchFamily="34" charset="0"/>
                <a:ea typeface="宋体" pitchFamily="2" charset="-122"/>
              </a:rPr>
              <a:t>＝</a:t>
            </a:r>
            <a:r>
              <a:rPr kumimoji="0" lang="en-US" altLang="zh-CN" sz="2800" b="1">
                <a:latin typeface="Arial" pitchFamily="34" charset="0"/>
                <a:ea typeface="宋体" pitchFamily="2" charset="-122"/>
              </a:rPr>
              <a:t>2</a:t>
            </a:r>
            <a:r>
              <a:rPr kumimoji="0" lang="en-US" altLang="zh-CN" sz="2800" b="1" baseline="30000">
                <a:latin typeface="Arial" pitchFamily="34" charset="0"/>
                <a:ea typeface="宋体" pitchFamily="2" charset="-122"/>
              </a:rPr>
              <a:t>30</a:t>
            </a:r>
            <a:r>
              <a:rPr kumimoji="0" lang="en-US" altLang="zh-CN" sz="2800" b="1">
                <a:latin typeface="Arial" pitchFamily="34" charset="0"/>
                <a:ea typeface="宋体" pitchFamily="2" charset="-122"/>
              </a:rPr>
              <a:t> B</a:t>
            </a:r>
            <a:r>
              <a:rPr kumimoji="0" lang="zh-CN" altLang="en-US" sz="2800" b="1">
                <a:latin typeface="Arial" pitchFamily="34" charset="0"/>
                <a:ea typeface="宋体" pitchFamily="2" charset="-122"/>
              </a:rPr>
              <a:t>＝</a:t>
            </a:r>
            <a:r>
              <a:rPr kumimoji="0" lang="en-US" altLang="zh-CN" sz="2800" b="1">
                <a:latin typeface="Arial" pitchFamily="34" charset="0"/>
                <a:ea typeface="宋体" pitchFamily="2" charset="-122"/>
              </a:rPr>
              <a:t>1024 MB</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页脚占位符 3"/>
          <p:cNvSpPr>
            <a:spLocks noGrp="1"/>
          </p:cNvSpPr>
          <p:nvPr>
            <p:ph type="ftr" sz="quarter" idx="4294967295"/>
          </p:nvPr>
        </p:nvSpPr>
        <p:spPr>
          <a:xfrm>
            <a:off x="3132138" y="6400800"/>
            <a:ext cx="2895600" cy="457200"/>
          </a:xfrm>
          <a:prstGeom prst="rect">
            <a:avLst/>
          </a:prstGeom>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r>
              <a:rPr kumimoji="0" lang="en-US" altLang="zh-CN" sz="1400" smtClean="0">
                <a:solidFill>
                  <a:schemeClr val="tx1"/>
                </a:solidFill>
                <a:latin typeface="Times New Roman" pitchFamily="18" charset="0"/>
                <a:ea typeface="宋体" pitchFamily="2" charset="-122"/>
              </a:rPr>
              <a:t>汇编语言程序设计</a:t>
            </a:r>
          </a:p>
        </p:txBody>
      </p:sp>
      <p:sp>
        <p:nvSpPr>
          <p:cNvPr id="56323" name="灯片编号占位符 4"/>
          <p:cNvSpPr>
            <a:spLocks noGrp="1"/>
          </p:cNvSpPr>
          <p:nvPr>
            <p:ph type="sldNum" sz="quarter" idx="11"/>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r" eaLnBrk="1" hangingPunct="1">
              <a:spcBef>
                <a:spcPct val="0"/>
              </a:spcBef>
              <a:buFontTx/>
              <a:buNone/>
            </a:pPr>
            <a:fld id="{B0FD63DB-D52C-4B8D-9005-A84184995462}" type="slidenum">
              <a:rPr kumimoji="0" lang="en-US" altLang="zh-CN" sz="1400" smtClean="0">
                <a:solidFill>
                  <a:schemeClr val="tx1"/>
                </a:solidFill>
                <a:latin typeface="Times New Roman" pitchFamily="18" charset="0"/>
                <a:ea typeface="宋体" pitchFamily="2" charset="-122"/>
              </a:rPr>
              <a:pPr algn="r" eaLnBrk="1" hangingPunct="1">
                <a:spcBef>
                  <a:spcPct val="0"/>
                </a:spcBef>
                <a:buFontTx/>
                <a:buNone/>
              </a:pPr>
              <a:t>27</a:t>
            </a:fld>
            <a:endParaRPr kumimoji="0" lang="en-US" altLang="zh-CN" sz="1400" smtClean="0">
              <a:solidFill>
                <a:schemeClr val="tx1"/>
              </a:solidFill>
              <a:latin typeface="Times New Roman" pitchFamily="18" charset="0"/>
              <a:ea typeface="宋体" pitchFamily="2" charset="-122"/>
            </a:endParaRPr>
          </a:p>
        </p:txBody>
      </p:sp>
      <p:sp>
        <p:nvSpPr>
          <p:cNvPr id="56324" name="Rectangle 2"/>
          <p:cNvSpPr>
            <a:spLocks noGrp="1" noChangeArrowheads="1"/>
          </p:cNvSpPr>
          <p:nvPr>
            <p:ph type="title"/>
          </p:nvPr>
        </p:nvSpPr>
        <p:spPr>
          <a:xfrm>
            <a:off x="684213" y="333375"/>
            <a:ext cx="7772400" cy="574675"/>
          </a:xfrm>
        </p:spPr>
        <p:txBody>
          <a:bodyPr/>
          <a:lstStyle/>
          <a:p>
            <a:r>
              <a:rPr lang="en-US" altLang="zh-CN" smtClean="0">
                <a:latin typeface="隶书" pitchFamily="49" charset="-122"/>
              </a:rPr>
              <a:t>80x86 </a:t>
            </a:r>
            <a:r>
              <a:rPr lang="zh-CN" altLang="en-US" smtClean="0">
                <a:latin typeface="隶书" pitchFamily="49" charset="-122"/>
              </a:rPr>
              <a:t>计算机的基本结构</a:t>
            </a:r>
          </a:p>
        </p:txBody>
      </p:sp>
      <p:sp>
        <p:nvSpPr>
          <p:cNvPr id="45059" name="Text Box 3"/>
          <p:cNvSpPr txBox="1">
            <a:spLocks noChangeArrowheads="1"/>
          </p:cNvSpPr>
          <p:nvPr/>
        </p:nvSpPr>
        <p:spPr bwMode="auto">
          <a:xfrm>
            <a:off x="468313" y="1844675"/>
            <a:ext cx="8280400" cy="323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533400" indent="-354013"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lvl="1" algn="just" eaLnBrk="1" hangingPunct="1">
              <a:spcBef>
                <a:spcPct val="30000"/>
              </a:spcBef>
              <a:buSzPct val="90000"/>
              <a:buFont typeface="Wingdings" pitchFamily="2" charset="2"/>
              <a:buChar char="Ø"/>
            </a:pPr>
            <a:r>
              <a:rPr lang="zh-CN" altLang="en-US" sz="2400">
                <a:latin typeface="Times New Roman" pitchFamily="18" charset="0"/>
              </a:rPr>
              <a:t>每个</a:t>
            </a:r>
            <a:r>
              <a:rPr lang="en-US" altLang="zh-CN" sz="2400">
                <a:latin typeface="Times New Roman" pitchFamily="18" charset="0"/>
              </a:rPr>
              <a:t>I/O</a:t>
            </a:r>
            <a:r>
              <a:rPr lang="zh-CN" altLang="en-US" sz="2400">
                <a:latin typeface="Times New Roman" pitchFamily="18" charset="0"/>
              </a:rPr>
              <a:t>设备必须通过专门的</a:t>
            </a:r>
            <a:r>
              <a:rPr lang="en-US" altLang="zh-CN" sz="2400">
                <a:latin typeface="Times New Roman" pitchFamily="18" charset="0"/>
              </a:rPr>
              <a:t>I/O</a:t>
            </a:r>
            <a:r>
              <a:rPr lang="zh-CN" altLang="en-US" sz="2400">
                <a:latin typeface="Times New Roman" pitchFamily="18" charset="0"/>
              </a:rPr>
              <a:t>接口电路与主机（</a:t>
            </a:r>
            <a:r>
              <a:rPr lang="en-US" altLang="zh-CN" sz="2400">
                <a:latin typeface="Times New Roman" pitchFamily="18" charset="0"/>
              </a:rPr>
              <a:t>CPU</a:t>
            </a:r>
            <a:r>
              <a:rPr lang="zh-CN" altLang="en-US" sz="2400">
                <a:latin typeface="Times New Roman" pitchFamily="18" charset="0"/>
              </a:rPr>
              <a:t>和内存）相连。</a:t>
            </a:r>
          </a:p>
          <a:p>
            <a:pPr lvl="1" algn="just" eaLnBrk="1" hangingPunct="1">
              <a:spcBef>
                <a:spcPct val="30000"/>
              </a:spcBef>
              <a:buSzPct val="90000"/>
              <a:buFont typeface="Wingdings" pitchFamily="2" charset="2"/>
              <a:buChar char="Ø"/>
            </a:pPr>
            <a:r>
              <a:rPr lang="en-US" altLang="zh-CN" sz="2400">
                <a:latin typeface="Times New Roman" pitchFamily="18" charset="0"/>
              </a:rPr>
              <a:t>I/O</a:t>
            </a:r>
            <a:r>
              <a:rPr lang="zh-CN" altLang="en-US" sz="2400">
                <a:latin typeface="Times New Roman" pitchFamily="18" charset="0"/>
              </a:rPr>
              <a:t>端口：即</a:t>
            </a:r>
            <a:r>
              <a:rPr lang="en-US" altLang="zh-CN" sz="2400">
                <a:latin typeface="Times New Roman" pitchFamily="18" charset="0"/>
              </a:rPr>
              <a:t>I/O</a:t>
            </a:r>
            <a:r>
              <a:rPr lang="zh-CN" altLang="en-US" sz="2400">
                <a:latin typeface="Times New Roman" pitchFamily="18" charset="0"/>
              </a:rPr>
              <a:t>地址，是区分</a:t>
            </a:r>
            <a:r>
              <a:rPr lang="en-US" altLang="zh-CN" sz="2400">
                <a:latin typeface="Times New Roman" pitchFamily="18" charset="0"/>
              </a:rPr>
              <a:t>I/O</a:t>
            </a:r>
            <a:r>
              <a:rPr lang="zh-CN" altLang="en-US" sz="2400">
                <a:latin typeface="Times New Roman" pitchFamily="18" charset="0"/>
              </a:rPr>
              <a:t>设备及其寄存器的编号。</a:t>
            </a:r>
          </a:p>
          <a:p>
            <a:pPr lvl="1" algn="just" eaLnBrk="1" hangingPunct="1">
              <a:spcBef>
                <a:spcPct val="30000"/>
              </a:spcBef>
              <a:buSzPct val="90000"/>
              <a:buFont typeface="Wingdings" pitchFamily="2" charset="2"/>
              <a:buChar char="Ø"/>
            </a:pPr>
            <a:r>
              <a:rPr lang="en-US" altLang="zh-CN" sz="2400">
                <a:latin typeface="Times New Roman" pitchFamily="18" charset="0"/>
              </a:rPr>
              <a:t>80x86 </a:t>
            </a:r>
            <a:r>
              <a:rPr lang="zh-CN" altLang="en-US" sz="2400">
                <a:latin typeface="Times New Roman" pitchFamily="18" charset="0"/>
              </a:rPr>
              <a:t>的</a:t>
            </a:r>
            <a:r>
              <a:rPr lang="en-US" altLang="zh-CN" sz="2400">
                <a:latin typeface="Times New Roman" pitchFamily="18" charset="0"/>
              </a:rPr>
              <a:t>I/O</a:t>
            </a:r>
            <a:r>
              <a:rPr lang="zh-CN" altLang="en-US" sz="2400">
                <a:latin typeface="Times New Roman" pitchFamily="18" charset="0"/>
              </a:rPr>
              <a:t>端口为</a:t>
            </a:r>
            <a:r>
              <a:rPr lang="en-US" altLang="zh-CN" sz="2400">
                <a:latin typeface="Times New Roman" pitchFamily="18" charset="0"/>
              </a:rPr>
              <a:t>16</a:t>
            </a:r>
            <a:r>
              <a:rPr lang="zh-CN" altLang="en-US" sz="2400">
                <a:latin typeface="Times New Roman" pitchFamily="18" charset="0"/>
              </a:rPr>
              <a:t>位，独立编址。</a:t>
            </a:r>
          </a:p>
          <a:p>
            <a:pPr lvl="1" algn="just" eaLnBrk="1" hangingPunct="1">
              <a:spcBef>
                <a:spcPct val="30000"/>
              </a:spcBef>
              <a:buSzPct val="90000"/>
              <a:buFont typeface="Wingdings" pitchFamily="2" charset="2"/>
              <a:buChar char="Ø"/>
            </a:pPr>
            <a:r>
              <a:rPr lang="en-US" altLang="zh-CN" sz="2400">
                <a:latin typeface="Times New Roman" pitchFamily="18" charset="0"/>
              </a:rPr>
              <a:t>I/O</a:t>
            </a:r>
            <a:r>
              <a:rPr lang="zh-CN" altLang="en-US" sz="2400">
                <a:latin typeface="Times New Roman" pitchFamily="18" charset="0"/>
              </a:rPr>
              <a:t>端口类似于内存单元，只是对应于</a:t>
            </a:r>
            <a:r>
              <a:rPr lang="en-US" altLang="zh-CN" sz="2400">
                <a:latin typeface="Times New Roman" pitchFamily="18" charset="0"/>
              </a:rPr>
              <a:t>I/O</a:t>
            </a:r>
            <a:r>
              <a:rPr lang="zh-CN" altLang="en-US" sz="2400">
                <a:latin typeface="Times New Roman" pitchFamily="18" charset="0"/>
              </a:rPr>
              <a:t>设备。</a:t>
            </a:r>
          </a:p>
          <a:p>
            <a:pPr lvl="1" algn="just" eaLnBrk="1" hangingPunct="1">
              <a:spcBef>
                <a:spcPct val="30000"/>
              </a:spcBef>
              <a:buSzPct val="90000"/>
              <a:buFont typeface="Wingdings" pitchFamily="2" charset="2"/>
              <a:buChar char="Ø"/>
            </a:pPr>
            <a:r>
              <a:rPr lang="zh-CN" altLang="en-US" sz="2400">
                <a:latin typeface="Times New Roman" pitchFamily="18" charset="0"/>
              </a:rPr>
              <a:t>大多数设备使用多个</a:t>
            </a:r>
            <a:r>
              <a:rPr lang="en-US" altLang="zh-CN" sz="2400">
                <a:latin typeface="Times New Roman" pitchFamily="18" charset="0"/>
              </a:rPr>
              <a:t>I/O</a:t>
            </a:r>
            <a:r>
              <a:rPr lang="zh-CN" altLang="en-US" sz="2400">
                <a:latin typeface="Times New Roman" pitchFamily="18" charset="0"/>
              </a:rPr>
              <a:t>端口（数据端口、状态端口等）。</a:t>
            </a:r>
          </a:p>
          <a:p>
            <a:pPr lvl="1" algn="just" eaLnBrk="1" hangingPunct="1">
              <a:spcBef>
                <a:spcPct val="30000"/>
              </a:spcBef>
              <a:buSzPct val="90000"/>
              <a:buFont typeface="Wingdings" pitchFamily="2" charset="2"/>
              <a:buChar char="Ø"/>
            </a:pPr>
            <a:r>
              <a:rPr lang="en-US" altLang="zh-CN" sz="2400">
                <a:latin typeface="Times New Roman" pitchFamily="18" charset="0"/>
              </a:rPr>
              <a:t>CPU</a:t>
            </a:r>
            <a:r>
              <a:rPr lang="zh-CN" altLang="en-US" sz="2400">
                <a:latin typeface="Times New Roman" pitchFamily="18" charset="0"/>
              </a:rPr>
              <a:t>是通过端口与</a:t>
            </a:r>
            <a:r>
              <a:rPr lang="en-US" altLang="zh-CN" sz="2400">
                <a:latin typeface="Times New Roman" pitchFamily="18" charset="0"/>
              </a:rPr>
              <a:t>I/O</a:t>
            </a:r>
            <a:r>
              <a:rPr lang="zh-CN" altLang="en-US" sz="2400">
                <a:latin typeface="Times New Roman" pitchFamily="18" charset="0"/>
              </a:rPr>
              <a:t>设备通信的。</a:t>
            </a:r>
          </a:p>
        </p:txBody>
      </p:sp>
      <p:sp>
        <p:nvSpPr>
          <p:cNvPr id="56326" name="Rectangle 4"/>
          <p:cNvSpPr>
            <a:spLocks noChangeArrowheads="1"/>
          </p:cNvSpPr>
          <p:nvPr/>
        </p:nvSpPr>
        <p:spPr bwMode="auto">
          <a:xfrm>
            <a:off x="468313" y="1052513"/>
            <a:ext cx="6913562"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spcBef>
                <a:spcPct val="0"/>
              </a:spcBef>
              <a:buFontTx/>
              <a:buNone/>
            </a:pPr>
            <a:r>
              <a:rPr lang="zh-CN" altLang="en-US" sz="2800" b="1">
                <a:solidFill>
                  <a:srgbClr val="0000CC"/>
                </a:solidFill>
                <a:latin typeface="华文中宋" pitchFamily="2" charset="-122"/>
              </a:rPr>
              <a:t>四、</a:t>
            </a:r>
            <a:r>
              <a:rPr lang="en-US" altLang="zh-CN" sz="2800" b="1">
                <a:solidFill>
                  <a:srgbClr val="0000CC"/>
                </a:solidFill>
                <a:latin typeface="华文中宋" pitchFamily="2" charset="-122"/>
              </a:rPr>
              <a:t>I/O </a:t>
            </a:r>
            <a:r>
              <a:rPr lang="zh-CN" altLang="en-US" sz="2800" b="1">
                <a:solidFill>
                  <a:srgbClr val="0000CC"/>
                </a:solidFill>
                <a:latin typeface="华文中宋" pitchFamily="2" charset="-122"/>
              </a:rPr>
              <a:t>子系统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iterate type="wd">
                                    <p:tmPct val="10000"/>
                                  </p:iterate>
                                  <p:childTnLst>
                                    <p:set>
                                      <p:cBhvr>
                                        <p:cTn id="6" dur="1" fill="hold">
                                          <p:stCondLst>
                                            <p:cond delay="0"/>
                                          </p:stCondLst>
                                        </p:cTn>
                                        <p:tgtEl>
                                          <p:spTgt spid="45059"/>
                                        </p:tgtEl>
                                        <p:attrNameLst>
                                          <p:attrName>style.visibility</p:attrName>
                                        </p:attrNameLst>
                                      </p:cBhvr>
                                      <p:to>
                                        <p:strVal val="visible"/>
                                      </p:to>
                                    </p:set>
                                    <p:anim calcmode="lin" valueType="num">
                                      <p:cBhvr>
                                        <p:cTn id="7" dur="500" fill="hold"/>
                                        <p:tgtEl>
                                          <p:spTgt spid="45059"/>
                                        </p:tgtEl>
                                        <p:attrNameLst>
                                          <p:attrName>ppt_w</p:attrName>
                                        </p:attrNameLst>
                                      </p:cBhvr>
                                      <p:tavLst>
                                        <p:tav tm="0">
                                          <p:val>
                                            <p:strVal val="#ppt_w*0.70"/>
                                          </p:val>
                                        </p:tav>
                                        <p:tav tm="100000">
                                          <p:val>
                                            <p:strVal val="#ppt_w"/>
                                          </p:val>
                                        </p:tav>
                                      </p:tavLst>
                                    </p:anim>
                                    <p:anim calcmode="lin" valueType="num">
                                      <p:cBhvr>
                                        <p:cTn id="8" dur="500" fill="hold"/>
                                        <p:tgtEl>
                                          <p:spTgt spid="45059"/>
                                        </p:tgtEl>
                                        <p:attrNameLst>
                                          <p:attrName>ppt_h</p:attrName>
                                        </p:attrNameLst>
                                      </p:cBhvr>
                                      <p:tavLst>
                                        <p:tav tm="0">
                                          <p:val>
                                            <p:strVal val="#ppt_h"/>
                                          </p:val>
                                        </p:tav>
                                        <p:tav tm="100000">
                                          <p:val>
                                            <p:strVal val="#ppt_h"/>
                                          </p:val>
                                        </p:tav>
                                      </p:tavLst>
                                    </p:anim>
                                    <p:animEffect transition="in" filter="fade">
                                      <p:cBhvr>
                                        <p:cTn id="9" dur="500"/>
                                        <p:tgtEl>
                                          <p:spTgt spid="45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页脚占位符 3"/>
          <p:cNvSpPr>
            <a:spLocks noGrp="1"/>
          </p:cNvSpPr>
          <p:nvPr>
            <p:ph type="ftr" sz="quarter" idx="4294967295"/>
          </p:nvPr>
        </p:nvSpPr>
        <p:spPr>
          <a:xfrm>
            <a:off x="3132138" y="6400800"/>
            <a:ext cx="2895600" cy="457200"/>
          </a:xfrm>
          <a:prstGeom prst="rect">
            <a:avLst/>
          </a:prstGeom>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r>
              <a:rPr kumimoji="0" lang="en-US" altLang="zh-CN" sz="1400" smtClean="0">
                <a:solidFill>
                  <a:schemeClr val="tx1"/>
                </a:solidFill>
                <a:latin typeface="Times New Roman" pitchFamily="18" charset="0"/>
                <a:ea typeface="宋体" pitchFamily="2" charset="-122"/>
              </a:rPr>
              <a:t>汇编语言程序设计</a:t>
            </a:r>
          </a:p>
        </p:txBody>
      </p:sp>
      <p:sp>
        <p:nvSpPr>
          <p:cNvPr id="57347" name="灯片编号占位符 4"/>
          <p:cNvSpPr>
            <a:spLocks noGrp="1"/>
          </p:cNvSpPr>
          <p:nvPr>
            <p:ph type="sldNum" sz="quarter" idx="11"/>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r" eaLnBrk="1" hangingPunct="1">
              <a:spcBef>
                <a:spcPct val="0"/>
              </a:spcBef>
              <a:buFontTx/>
              <a:buNone/>
            </a:pPr>
            <a:fld id="{4AC30D3E-208E-46D2-9992-430852AE689B}" type="slidenum">
              <a:rPr kumimoji="0" lang="en-US" altLang="zh-CN" sz="1400" smtClean="0">
                <a:solidFill>
                  <a:schemeClr val="tx1"/>
                </a:solidFill>
                <a:latin typeface="Times New Roman" pitchFamily="18" charset="0"/>
                <a:ea typeface="宋体" pitchFamily="2" charset="-122"/>
              </a:rPr>
              <a:pPr algn="r" eaLnBrk="1" hangingPunct="1">
                <a:spcBef>
                  <a:spcPct val="0"/>
                </a:spcBef>
                <a:buFontTx/>
                <a:buNone/>
              </a:pPr>
              <a:t>28</a:t>
            </a:fld>
            <a:endParaRPr kumimoji="0" lang="en-US" altLang="zh-CN" sz="1400" smtClean="0">
              <a:solidFill>
                <a:schemeClr val="tx1"/>
              </a:solidFill>
              <a:latin typeface="Times New Roman" pitchFamily="18" charset="0"/>
              <a:ea typeface="宋体" pitchFamily="2" charset="-122"/>
            </a:endParaRPr>
          </a:p>
        </p:txBody>
      </p:sp>
      <p:sp>
        <p:nvSpPr>
          <p:cNvPr id="57348" name="Rectangle 2"/>
          <p:cNvSpPr>
            <a:spLocks noGrp="1" noChangeArrowheads="1"/>
          </p:cNvSpPr>
          <p:nvPr>
            <p:ph type="title"/>
          </p:nvPr>
        </p:nvSpPr>
        <p:spPr>
          <a:xfrm>
            <a:off x="1187450" y="333375"/>
            <a:ext cx="6913563" cy="539750"/>
          </a:xfrm>
        </p:spPr>
        <p:txBody>
          <a:bodyPr/>
          <a:lstStyle/>
          <a:p>
            <a:r>
              <a:rPr lang="en-US" altLang="zh-CN" smtClean="0">
                <a:latin typeface="隶书" pitchFamily="49" charset="-122"/>
              </a:rPr>
              <a:t>80x86 </a:t>
            </a:r>
            <a:r>
              <a:rPr lang="zh-CN" altLang="en-US" smtClean="0">
                <a:latin typeface="隶书" pitchFamily="49" charset="-122"/>
              </a:rPr>
              <a:t>计算机的基本结构</a:t>
            </a:r>
          </a:p>
        </p:txBody>
      </p:sp>
      <p:sp>
        <p:nvSpPr>
          <p:cNvPr id="41987" name="Text Box 3"/>
          <p:cNvSpPr txBox="1">
            <a:spLocks noChangeArrowheads="1"/>
          </p:cNvSpPr>
          <p:nvPr/>
        </p:nvSpPr>
        <p:spPr bwMode="auto">
          <a:xfrm>
            <a:off x="395288" y="1341438"/>
            <a:ext cx="8569325"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533400" indent="-354013"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just" eaLnBrk="1" hangingPunct="1">
              <a:spcBef>
                <a:spcPct val="0"/>
              </a:spcBef>
              <a:buFontTx/>
              <a:buNone/>
            </a:pPr>
            <a:r>
              <a:rPr lang="en-US" altLang="zh-CN" sz="2400" b="1">
                <a:latin typeface="华文中宋" pitchFamily="2" charset="-122"/>
              </a:rPr>
              <a:t>1.</a:t>
            </a:r>
            <a:r>
              <a:rPr lang="zh-CN" altLang="en-US" sz="2400" b="1">
                <a:latin typeface="华文中宋" pitchFamily="2" charset="-122"/>
              </a:rPr>
              <a:t>数据总线</a:t>
            </a:r>
          </a:p>
          <a:p>
            <a:pPr lvl="1" algn="just" eaLnBrk="1" hangingPunct="1">
              <a:spcBef>
                <a:spcPct val="0"/>
              </a:spcBef>
              <a:buSzPct val="90000"/>
              <a:buFont typeface="Wingdings" pitchFamily="2" charset="2"/>
              <a:buChar char="Ø"/>
            </a:pPr>
            <a:r>
              <a:rPr lang="zh-CN" altLang="en-US" sz="2400">
                <a:latin typeface="华文中宋" pitchFamily="2" charset="-122"/>
              </a:rPr>
              <a:t>数据总线是用来传递数据的，定义了</a:t>
            </a:r>
            <a:r>
              <a:rPr lang="en-US" altLang="zh-CN" sz="2400">
                <a:latin typeface="华文中宋" pitchFamily="2" charset="-122"/>
              </a:rPr>
              <a:t>CPU</a:t>
            </a:r>
            <a:r>
              <a:rPr lang="zh-CN" altLang="en-US" sz="2400">
                <a:latin typeface="华文中宋" pitchFamily="2" charset="-122"/>
              </a:rPr>
              <a:t>在每个内存周期所能存取数据的位数。</a:t>
            </a:r>
          </a:p>
          <a:p>
            <a:pPr lvl="1" algn="just" eaLnBrk="1" hangingPunct="1">
              <a:spcBef>
                <a:spcPct val="0"/>
              </a:spcBef>
              <a:buSzPct val="90000"/>
              <a:buFont typeface="Wingdings" pitchFamily="2" charset="2"/>
              <a:buChar char="Ø"/>
            </a:pPr>
            <a:r>
              <a:rPr lang="en-US" altLang="zh-CN" sz="2400">
                <a:latin typeface="华文中宋" pitchFamily="2" charset="-122"/>
              </a:rPr>
              <a:t>80x86</a:t>
            </a:r>
            <a:r>
              <a:rPr lang="zh-CN" altLang="en-US" sz="2400">
                <a:latin typeface="华文中宋" pitchFamily="2" charset="-122"/>
              </a:rPr>
              <a:t>系列</a:t>
            </a:r>
            <a:r>
              <a:rPr lang="en-US" altLang="zh-CN" sz="2400">
                <a:latin typeface="华文中宋" pitchFamily="2" charset="-122"/>
              </a:rPr>
              <a:t>CPU</a:t>
            </a:r>
            <a:r>
              <a:rPr lang="zh-CN" altLang="en-US" sz="2400">
                <a:latin typeface="华文中宋" pitchFamily="2" charset="-122"/>
              </a:rPr>
              <a:t>的数据总线为</a:t>
            </a:r>
            <a:r>
              <a:rPr lang="en-US" altLang="zh-CN" sz="2400">
                <a:latin typeface="华文中宋" pitchFamily="2" charset="-122"/>
              </a:rPr>
              <a:t>8</a:t>
            </a:r>
            <a:r>
              <a:rPr lang="zh-CN" altLang="en-US" sz="2400">
                <a:latin typeface="华文中宋" pitchFamily="2" charset="-122"/>
              </a:rPr>
              <a:t>位、</a:t>
            </a:r>
            <a:r>
              <a:rPr lang="en-US" altLang="zh-CN" sz="2400">
                <a:latin typeface="华文中宋" pitchFamily="2" charset="-122"/>
              </a:rPr>
              <a:t>16</a:t>
            </a:r>
            <a:r>
              <a:rPr lang="zh-CN" altLang="en-US" sz="2400">
                <a:latin typeface="华文中宋" pitchFamily="2" charset="-122"/>
              </a:rPr>
              <a:t>位、</a:t>
            </a:r>
            <a:r>
              <a:rPr lang="en-US" altLang="zh-CN" sz="2400">
                <a:latin typeface="华文中宋" pitchFamily="2" charset="-122"/>
              </a:rPr>
              <a:t>32</a:t>
            </a:r>
            <a:r>
              <a:rPr lang="zh-CN" altLang="en-US" sz="2400">
                <a:latin typeface="华文中宋" pitchFamily="2" charset="-122"/>
              </a:rPr>
              <a:t>位或</a:t>
            </a:r>
            <a:r>
              <a:rPr lang="en-US" altLang="zh-CN" sz="2400">
                <a:latin typeface="华文中宋" pitchFamily="2" charset="-122"/>
              </a:rPr>
              <a:t>64</a:t>
            </a:r>
            <a:r>
              <a:rPr lang="zh-CN" altLang="en-US" sz="2400">
                <a:latin typeface="华文中宋" pitchFamily="2" charset="-122"/>
              </a:rPr>
              <a:t>位。</a:t>
            </a:r>
          </a:p>
          <a:p>
            <a:pPr lvl="1" algn="just" eaLnBrk="1" hangingPunct="1">
              <a:spcBef>
                <a:spcPct val="0"/>
              </a:spcBef>
              <a:buSzPct val="90000"/>
              <a:buFont typeface="Wingdings" pitchFamily="2" charset="2"/>
              <a:buChar char="Ø"/>
            </a:pPr>
            <a:r>
              <a:rPr lang="zh-CN" altLang="en-US" sz="2400">
                <a:latin typeface="华文中宋" pitchFamily="2" charset="-122"/>
              </a:rPr>
              <a:t>数据总线越宽，处理能力越强。</a:t>
            </a:r>
          </a:p>
          <a:p>
            <a:pPr lvl="1" algn="just" eaLnBrk="1" hangingPunct="1">
              <a:spcBef>
                <a:spcPct val="0"/>
              </a:spcBef>
              <a:buSzPct val="90000"/>
              <a:buFont typeface="Wingdings" pitchFamily="2" charset="2"/>
              <a:buChar char="Ø"/>
            </a:pPr>
            <a:r>
              <a:rPr lang="zh-CN" altLang="en-US" sz="2400">
                <a:latin typeface="华文中宋" pitchFamily="2" charset="-122"/>
              </a:rPr>
              <a:t>具有</a:t>
            </a:r>
            <a:r>
              <a:rPr lang="en-US" altLang="zh-CN" sz="2400">
                <a:latin typeface="华文中宋" pitchFamily="2" charset="-122"/>
              </a:rPr>
              <a:t>N</a:t>
            </a:r>
            <a:r>
              <a:rPr lang="zh-CN" altLang="en-US" sz="2400">
                <a:latin typeface="华文中宋" pitchFamily="2" charset="-122"/>
              </a:rPr>
              <a:t>位数据总线并不意味着</a:t>
            </a:r>
            <a:r>
              <a:rPr lang="en-US" altLang="zh-CN" sz="2400">
                <a:latin typeface="华文中宋" pitchFamily="2" charset="-122"/>
              </a:rPr>
              <a:t>CPU</a:t>
            </a:r>
            <a:r>
              <a:rPr lang="zh-CN" altLang="en-US" sz="2400">
                <a:latin typeface="华文中宋" pitchFamily="2" charset="-122"/>
              </a:rPr>
              <a:t>只能处理</a:t>
            </a:r>
            <a:r>
              <a:rPr lang="en-US" altLang="zh-CN" sz="2400">
                <a:latin typeface="华文中宋" pitchFamily="2" charset="-122"/>
              </a:rPr>
              <a:t>N</a:t>
            </a:r>
            <a:r>
              <a:rPr lang="zh-CN" altLang="en-US" sz="2400">
                <a:latin typeface="华文中宋" pitchFamily="2" charset="-122"/>
              </a:rPr>
              <a:t>位数据。</a:t>
            </a:r>
          </a:p>
        </p:txBody>
      </p:sp>
      <p:sp>
        <p:nvSpPr>
          <p:cNvPr id="57350" name="Rectangle 7"/>
          <p:cNvSpPr>
            <a:spLocks noChangeArrowheads="1"/>
          </p:cNvSpPr>
          <p:nvPr/>
        </p:nvSpPr>
        <p:spPr bwMode="auto">
          <a:xfrm>
            <a:off x="395288" y="836613"/>
            <a:ext cx="3384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spcBef>
                <a:spcPct val="0"/>
              </a:spcBef>
              <a:buFontTx/>
              <a:buNone/>
            </a:pPr>
            <a:r>
              <a:rPr lang="zh-CN" altLang="en-US" sz="2800" b="1">
                <a:solidFill>
                  <a:srgbClr val="0000CC"/>
                </a:solidFill>
                <a:latin typeface="华文中宋" pitchFamily="2" charset="-122"/>
              </a:rPr>
              <a:t>五、系统总线                                                       </a:t>
            </a:r>
          </a:p>
        </p:txBody>
      </p:sp>
      <p:sp>
        <p:nvSpPr>
          <p:cNvPr id="41996" name="Rectangle 12"/>
          <p:cNvSpPr>
            <a:spLocks noChangeArrowheads="1"/>
          </p:cNvSpPr>
          <p:nvPr/>
        </p:nvSpPr>
        <p:spPr bwMode="auto">
          <a:xfrm>
            <a:off x="323850" y="3933825"/>
            <a:ext cx="8569325" cy="2647950"/>
          </a:xfrm>
          <a:prstGeom prst="rect">
            <a:avLst/>
          </a:prstGeom>
          <a:solidFill>
            <a:srgbClr val="CC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spcBef>
                <a:spcPct val="0"/>
              </a:spcBef>
              <a:buFontTx/>
              <a:buNone/>
            </a:pPr>
            <a:r>
              <a:rPr lang="en-US" altLang="zh-CN" sz="2400" b="1">
                <a:latin typeface="华文中宋" pitchFamily="2" charset="-122"/>
              </a:rPr>
              <a:t>2.</a:t>
            </a:r>
            <a:r>
              <a:rPr lang="zh-CN" altLang="en-US" sz="2400" b="1">
                <a:latin typeface="华文中宋" pitchFamily="2" charset="-122"/>
              </a:rPr>
              <a:t>地址总线</a:t>
            </a:r>
          </a:p>
          <a:p>
            <a:pPr lvl="1" eaLnBrk="1" hangingPunct="1">
              <a:spcBef>
                <a:spcPct val="0"/>
              </a:spcBef>
              <a:buSzPct val="90000"/>
              <a:buFont typeface="Wingdings" pitchFamily="2" charset="2"/>
              <a:buChar char="Ø"/>
            </a:pPr>
            <a:r>
              <a:rPr lang="zh-CN" altLang="en-US" sz="2400">
                <a:latin typeface="华文中宋" pitchFamily="2" charset="-122"/>
              </a:rPr>
              <a:t>地址总线用来指出数据的地址（内存或</a:t>
            </a:r>
            <a:r>
              <a:rPr lang="en-US" altLang="zh-CN" sz="2400">
                <a:latin typeface="华文中宋" pitchFamily="2" charset="-122"/>
              </a:rPr>
              <a:t>I/O</a:t>
            </a:r>
            <a:r>
              <a:rPr lang="zh-CN" altLang="en-US" sz="2400">
                <a:latin typeface="华文中宋" pitchFamily="2" charset="-122"/>
              </a:rPr>
              <a:t>）。</a:t>
            </a:r>
          </a:p>
          <a:p>
            <a:pPr lvl="1" eaLnBrk="1" hangingPunct="1">
              <a:spcBef>
                <a:spcPct val="0"/>
              </a:spcBef>
              <a:buSzPct val="90000"/>
              <a:buFont typeface="Wingdings" pitchFamily="2" charset="2"/>
              <a:buChar char="Ø"/>
            </a:pPr>
            <a:r>
              <a:rPr lang="zh-CN" altLang="en-US" sz="2400">
                <a:latin typeface="华文中宋" pitchFamily="2" charset="-122"/>
              </a:rPr>
              <a:t>地址总线的位数决定了最大可编址的内存与</a:t>
            </a:r>
            <a:r>
              <a:rPr lang="en-US" altLang="zh-CN" sz="2400">
                <a:latin typeface="华文中宋" pitchFamily="2" charset="-122"/>
              </a:rPr>
              <a:t>I/O</a:t>
            </a:r>
            <a:r>
              <a:rPr lang="zh-CN" altLang="en-US" sz="2400">
                <a:latin typeface="华文中宋" pitchFamily="2" charset="-122"/>
              </a:rPr>
              <a:t>空间。</a:t>
            </a:r>
          </a:p>
          <a:p>
            <a:pPr lvl="1" eaLnBrk="1" hangingPunct="1">
              <a:spcBef>
                <a:spcPct val="0"/>
              </a:spcBef>
              <a:buSzPct val="90000"/>
              <a:buFont typeface="Wingdings" pitchFamily="2" charset="2"/>
              <a:buChar char="Ø"/>
            </a:pPr>
            <a:r>
              <a:rPr lang="zh-CN" altLang="en-US" sz="2400">
                <a:latin typeface="华文中宋" pitchFamily="2" charset="-122"/>
              </a:rPr>
              <a:t>对于</a:t>
            </a:r>
            <a:r>
              <a:rPr lang="en-US" altLang="zh-CN" sz="2400">
                <a:latin typeface="华文中宋" pitchFamily="2" charset="-122"/>
              </a:rPr>
              <a:t>N</a:t>
            </a:r>
            <a:r>
              <a:rPr lang="zh-CN" altLang="en-US" sz="2400">
                <a:latin typeface="华文中宋" pitchFamily="2" charset="-122"/>
              </a:rPr>
              <a:t>位地址总线，</a:t>
            </a:r>
            <a:r>
              <a:rPr lang="en-US" altLang="zh-CN" sz="2400">
                <a:latin typeface="华文中宋" pitchFamily="2" charset="-122"/>
              </a:rPr>
              <a:t>CPU</a:t>
            </a:r>
            <a:r>
              <a:rPr lang="zh-CN" altLang="en-US" sz="2400">
                <a:latin typeface="华文中宋" pitchFamily="2" charset="-122"/>
              </a:rPr>
              <a:t>可以提供</a:t>
            </a:r>
            <a:r>
              <a:rPr lang="en-US" altLang="zh-CN" sz="2400">
                <a:latin typeface="华文中宋" pitchFamily="2" charset="-122"/>
              </a:rPr>
              <a:t>2</a:t>
            </a:r>
            <a:r>
              <a:rPr lang="en-US" altLang="zh-CN" sz="2400" baseline="30000">
                <a:latin typeface="华文中宋" pitchFamily="2" charset="-122"/>
              </a:rPr>
              <a:t>N</a:t>
            </a:r>
            <a:r>
              <a:rPr lang="zh-CN" altLang="en-US" sz="2400">
                <a:latin typeface="华文中宋" pitchFamily="2" charset="-122"/>
              </a:rPr>
              <a:t>个不同地址：</a:t>
            </a:r>
            <a:r>
              <a:rPr lang="en-US" altLang="zh-CN" sz="2400">
                <a:latin typeface="华文中宋" pitchFamily="2" charset="-122"/>
              </a:rPr>
              <a:t>0</a:t>
            </a:r>
            <a:r>
              <a:rPr lang="zh-CN" altLang="en-US" sz="2400">
                <a:latin typeface="华文中宋" pitchFamily="2" charset="-122"/>
              </a:rPr>
              <a:t>～</a:t>
            </a:r>
            <a:r>
              <a:rPr lang="en-US" altLang="zh-CN" sz="2400">
                <a:latin typeface="华文中宋" pitchFamily="2" charset="-122"/>
              </a:rPr>
              <a:t>2</a:t>
            </a:r>
            <a:r>
              <a:rPr lang="en-US" altLang="zh-CN" sz="2400" baseline="30000">
                <a:latin typeface="华文中宋" pitchFamily="2" charset="-122"/>
              </a:rPr>
              <a:t>N</a:t>
            </a:r>
            <a:r>
              <a:rPr lang="en-US" altLang="zh-CN" sz="2400">
                <a:latin typeface="华文中宋" pitchFamily="2" charset="-122"/>
              </a:rPr>
              <a:t>-1</a:t>
            </a:r>
            <a:r>
              <a:rPr lang="zh-CN" altLang="en-US" sz="2400">
                <a:latin typeface="华文中宋" pitchFamily="2" charset="-122"/>
              </a:rPr>
              <a:t>。</a:t>
            </a:r>
          </a:p>
          <a:p>
            <a:pPr lvl="1" eaLnBrk="1" hangingPunct="1">
              <a:spcBef>
                <a:spcPct val="0"/>
              </a:spcBef>
              <a:buSzPct val="90000"/>
              <a:buFont typeface="Wingdings" pitchFamily="2" charset="2"/>
              <a:buChar char="Ø"/>
            </a:pPr>
            <a:r>
              <a:rPr lang="zh-CN" altLang="en-US" sz="2400">
                <a:latin typeface="华文中宋" pitchFamily="2" charset="-122"/>
              </a:rPr>
              <a:t>地址总线由内存与</a:t>
            </a:r>
            <a:r>
              <a:rPr lang="en-US" altLang="zh-CN" sz="2400">
                <a:latin typeface="华文中宋" pitchFamily="2" charset="-122"/>
              </a:rPr>
              <a:t>I/O</a:t>
            </a:r>
            <a:r>
              <a:rPr lang="zh-CN" altLang="en-US" sz="2400">
                <a:latin typeface="华文中宋" pitchFamily="2" charset="-122"/>
              </a:rPr>
              <a:t>子系统共享使用（</a:t>
            </a:r>
            <a:r>
              <a:rPr lang="en-US" altLang="zh-CN" sz="2400">
                <a:latin typeface="华文中宋" pitchFamily="2" charset="-122"/>
              </a:rPr>
              <a:t>I/O</a:t>
            </a:r>
            <a:r>
              <a:rPr lang="zh-CN" altLang="en-US" sz="2400">
                <a:latin typeface="华文中宋" pitchFamily="2" charset="-122"/>
              </a:rPr>
              <a:t>只用低</a:t>
            </a:r>
            <a:r>
              <a:rPr lang="en-US" altLang="zh-CN" sz="2400">
                <a:latin typeface="华文中宋" pitchFamily="2" charset="-122"/>
              </a:rPr>
              <a:t>16</a:t>
            </a:r>
            <a:r>
              <a:rPr lang="zh-CN" altLang="en-US" sz="2400">
                <a:latin typeface="华文中宋" pitchFamily="2" charset="-122"/>
              </a:rPr>
              <a:t>位）。</a:t>
            </a:r>
            <a:r>
              <a:rPr lang="zh-CN" altLang="en-US" sz="2000">
                <a:latin typeface="华文中宋" pitchFamily="2" charset="-122"/>
              </a:rPr>
              <a:t> </a:t>
            </a:r>
          </a:p>
        </p:txBody>
      </p:sp>
      <p:sp>
        <p:nvSpPr>
          <p:cNvPr id="41994" name="Rectangle 10"/>
          <p:cNvSpPr>
            <a:spLocks noChangeArrowheads="1"/>
          </p:cNvSpPr>
          <p:nvPr/>
        </p:nvSpPr>
        <p:spPr bwMode="auto">
          <a:xfrm>
            <a:off x="250825" y="5013325"/>
            <a:ext cx="8569325" cy="1187450"/>
          </a:xfrm>
          <a:prstGeom prst="rect">
            <a:avLst/>
          </a:prstGeom>
          <a:solidFill>
            <a:srgbClr val="CC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defTabSz="622300" eaLnBrk="0" hangingPunct="0">
              <a:spcBef>
                <a:spcPct val="20000"/>
              </a:spcBef>
              <a:buFont typeface="Wingdings 2" pitchFamily="18" charset="2"/>
              <a:buChar char="ô"/>
              <a:tabLst>
                <a:tab pos="533400" algn="l"/>
              </a:tabLst>
              <a:defRPr kumimoji="1" sz="3200">
                <a:solidFill>
                  <a:srgbClr val="000066"/>
                </a:solidFill>
                <a:latin typeface="Tahoma" pitchFamily="34" charset="0"/>
                <a:ea typeface="华文中宋" pitchFamily="2" charset="-122"/>
              </a:defRPr>
            </a:lvl1pPr>
            <a:lvl2pPr marL="742950" indent="-285750" algn="l" defTabSz="622300" eaLnBrk="0" hangingPunct="0">
              <a:spcBef>
                <a:spcPct val="20000"/>
              </a:spcBef>
              <a:buSzPct val="80000"/>
              <a:buBlip>
                <a:blip r:embed="rId2"/>
              </a:buBlip>
              <a:tabLst>
                <a:tab pos="533400" algn="l"/>
              </a:tabLst>
              <a:defRPr kumimoji="1" sz="2800">
                <a:solidFill>
                  <a:srgbClr val="000066"/>
                </a:solidFill>
                <a:latin typeface="Tahoma" pitchFamily="34" charset="0"/>
                <a:ea typeface="华文中宋" pitchFamily="2" charset="-122"/>
              </a:defRPr>
            </a:lvl2pPr>
            <a:lvl3pPr marL="1143000" indent="-228600" algn="l" defTabSz="622300" eaLnBrk="0" hangingPunct="0">
              <a:spcBef>
                <a:spcPct val="20000"/>
              </a:spcBef>
              <a:buSzPct val="70000"/>
              <a:buBlip>
                <a:blip r:embed="rId3"/>
              </a:buBlip>
              <a:tabLst>
                <a:tab pos="533400" algn="l"/>
              </a:tabLst>
              <a:defRPr kumimoji="1" sz="2400">
                <a:solidFill>
                  <a:srgbClr val="000066"/>
                </a:solidFill>
                <a:latin typeface="Tahoma" pitchFamily="34" charset="0"/>
                <a:ea typeface="华文中宋" pitchFamily="2" charset="-122"/>
              </a:defRPr>
            </a:lvl3pPr>
            <a:lvl4pPr marL="1600200" indent="-228600" algn="l" defTabSz="622300" eaLnBrk="0" hangingPunct="0">
              <a:spcBef>
                <a:spcPct val="20000"/>
              </a:spcBef>
              <a:buSzPct val="70000"/>
              <a:buFont typeface="Wingdings" pitchFamily="2" charset="2"/>
              <a:buChar char="Ø"/>
              <a:tabLst>
                <a:tab pos="533400" algn="l"/>
              </a:tabLst>
              <a:defRPr kumimoji="1" sz="2000">
                <a:solidFill>
                  <a:srgbClr val="000066"/>
                </a:solidFill>
                <a:latin typeface="Tahoma" pitchFamily="34" charset="0"/>
                <a:ea typeface="华文中宋" pitchFamily="2" charset="-122"/>
              </a:defRPr>
            </a:lvl4pPr>
            <a:lvl5pPr marL="2057400" indent="-228600" algn="l" defTabSz="622300" eaLnBrk="0" hangingPunct="0">
              <a:spcBef>
                <a:spcPct val="20000"/>
              </a:spcBef>
              <a:buSzPct val="70000"/>
              <a:buBlip>
                <a:blip r:embed="rId4"/>
              </a:buBlip>
              <a:tabLst>
                <a:tab pos="533400" algn="l"/>
              </a:tabLst>
              <a:defRPr kumimoji="1" sz="2000">
                <a:solidFill>
                  <a:srgbClr val="000066"/>
                </a:solidFill>
                <a:latin typeface="Tahoma" pitchFamily="34" charset="0"/>
                <a:ea typeface="华文中宋" pitchFamily="2" charset="-122"/>
              </a:defRPr>
            </a:lvl5pPr>
            <a:lvl6pPr marL="2514600" indent="-228600" defTabSz="622300" eaLnBrk="0" fontAlgn="base" hangingPunct="0">
              <a:spcBef>
                <a:spcPct val="20000"/>
              </a:spcBef>
              <a:spcAft>
                <a:spcPct val="0"/>
              </a:spcAft>
              <a:buSzPct val="70000"/>
              <a:buBlip>
                <a:blip r:embed="rId4"/>
              </a:buBlip>
              <a:tabLst>
                <a:tab pos="533400" algn="l"/>
              </a:tabLst>
              <a:defRPr kumimoji="1" sz="2000">
                <a:solidFill>
                  <a:srgbClr val="000066"/>
                </a:solidFill>
                <a:latin typeface="Tahoma" pitchFamily="34" charset="0"/>
                <a:ea typeface="华文中宋" pitchFamily="2" charset="-122"/>
              </a:defRPr>
            </a:lvl6pPr>
            <a:lvl7pPr marL="2971800" indent="-228600" defTabSz="622300" eaLnBrk="0" fontAlgn="base" hangingPunct="0">
              <a:spcBef>
                <a:spcPct val="20000"/>
              </a:spcBef>
              <a:spcAft>
                <a:spcPct val="0"/>
              </a:spcAft>
              <a:buSzPct val="70000"/>
              <a:buBlip>
                <a:blip r:embed="rId4"/>
              </a:buBlip>
              <a:tabLst>
                <a:tab pos="533400" algn="l"/>
              </a:tabLst>
              <a:defRPr kumimoji="1" sz="2000">
                <a:solidFill>
                  <a:srgbClr val="000066"/>
                </a:solidFill>
                <a:latin typeface="Tahoma" pitchFamily="34" charset="0"/>
                <a:ea typeface="华文中宋" pitchFamily="2" charset="-122"/>
              </a:defRPr>
            </a:lvl7pPr>
            <a:lvl8pPr marL="3429000" indent="-228600" defTabSz="622300" eaLnBrk="0" fontAlgn="base" hangingPunct="0">
              <a:spcBef>
                <a:spcPct val="20000"/>
              </a:spcBef>
              <a:spcAft>
                <a:spcPct val="0"/>
              </a:spcAft>
              <a:buSzPct val="70000"/>
              <a:buBlip>
                <a:blip r:embed="rId4"/>
              </a:buBlip>
              <a:tabLst>
                <a:tab pos="533400" algn="l"/>
              </a:tabLst>
              <a:defRPr kumimoji="1" sz="2000">
                <a:solidFill>
                  <a:srgbClr val="000066"/>
                </a:solidFill>
                <a:latin typeface="Tahoma" pitchFamily="34" charset="0"/>
                <a:ea typeface="华文中宋" pitchFamily="2" charset="-122"/>
              </a:defRPr>
            </a:lvl8pPr>
            <a:lvl9pPr marL="3886200" indent="-228600" defTabSz="622300" eaLnBrk="0" fontAlgn="base" hangingPunct="0">
              <a:spcBef>
                <a:spcPct val="20000"/>
              </a:spcBef>
              <a:spcAft>
                <a:spcPct val="0"/>
              </a:spcAft>
              <a:buSzPct val="70000"/>
              <a:buBlip>
                <a:blip r:embed="rId4"/>
              </a:buBlip>
              <a:tabLst>
                <a:tab pos="533400" algn="l"/>
              </a:tabLst>
              <a:defRPr kumimoji="1" sz="2000">
                <a:solidFill>
                  <a:srgbClr val="000066"/>
                </a:solidFill>
                <a:latin typeface="Tahoma" pitchFamily="34" charset="0"/>
                <a:ea typeface="华文中宋" pitchFamily="2" charset="-122"/>
              </a:defRPr>
            </a:lvl9pPr>
          </a:lstStyle>
          <a:p>
            <a:pPr eaLnBrk="1" hangingPunct="1">
              <a:spcBef>
                <a:spcPct val="0"/>
              </a:spcBef>
              <a:buFontTx/>
              <a:buNone/>
            </a:pPr>
            <a:r>
              <a:rPr lang="en-US" altLang="zh-CN" sz="2400" b="1">
                <a:latin typeface="华文中宋" pitchFamily="2" charset="-122"/>
              </a:rPr>
              <a:t>3.</a:t>
            </a:r>
            <a:r>
              <a:rPr lang="zh-CN" altLang="en-US" sz="2400" b="1">
                <a:latin typeface="华文中宋" pitchFamily="2" charset="-122"/>
              </a:rPr>
              <a:t>控制总线</a:t>
            </a:r>
          </a:p>
          <a:p>
            <a:pPr eaLnBrk="1" hangingPunct="1">
              <a:spcBef>
                <a:spcPct val="0"/>
              </a:spcBef>
              <a:buFontTx/>
              <a:buNone/>
            </a:pPr>
            <a:r>
              <a:rPr lang="zh-CN" altLang="en-US" sz="2400">
                <a:latin typeface="华文中宋" pitchFamily="2" charset="-122"/>
              </a:rPr>
              <a:t>  	用来控制</a:t>
            </a:r>
            <a:r>
              <a:rPr lang="en-US" altLang="zh-CN" sz="2400">
                <a:latin typeface="华文中宋" pitchFamily="2" charset="-122"/>
              </a:rPr>
              <a:t>CPU</a:t>
            </a:r>
            <a:r>
              <a:rPr lang="zh-CN" altLang="en-US" sz="2400">
                <a:latin typeface="华文中宋" pitchFamily="2" charset="-122"/>
              </a:rPr>
              <a:t>与内存和</a:t>
            </a:r>
            <a:r>
              <a:rPr lang="en-US" altLang="zh-CN" sz="2400">
                <a:latin typeface="华文中宋" pitchFamily="2" charset="-122"/>
              </a:rPr>
              <a:t>I/O</a:t>
            </a:r>
            <a:r>
              <a:rPr lang="zh-CN" altLang="en-US" sz="2400">
                <a:latin typeface="华文中宋" pitchFamily="2" charset="-122"/>
              </a:rPr>
              <a:t>设备之间的数据传送方式（如	传送方向）。</a:t>
            </a:r>
          </a:p>
        </p:txBody>
      </p:sp>
      <p:pic>
        <p:nvPicPr>
          <p:cNvPr id="41997" name="Picture 13" descr="http://www.zjxqkjpx.net/fudanjiaoxue/guomao/computer/chapter1/images/lesson1_2_1h.gif"/>
          <p:cNvPicPr>
            <a:picLocks noChangeAspect="1" noChangeArrowheads="1"/>
          </p:cNvPicPr>
          <p:nvPr/>
        </p:nvPicPr>
        <p:blipFill>
          <a:blip r:embed="rId5" r:link="rId6">
            <a:clrChange>
              <a:clrFrom>
                <a:srgbClr val="FFFFFF"/>
              </a:clrFrom>
              <a:clrTo>
                <a:srgbClr val="FFFFFF">
                  <a:alpha val="0"/>
                </a:srgbClr>
              </a:clrTo>
            </a:clrChange>
            <a:lum bright="-38000" contrast="-6000"/>
            <a:extLst>
              <a:ext uri="{28A0092B-C50C-407E-A947-70E740481C1C}">
                <a14:useLocalDpi xmlns:a14="http://schemas.microsoft.com/office/drawing/2010/main" val="0"/>
              </a:ext>
            </a:extLst>
          </a:blip>
          <a:srcRect/>
          <a:stretch>
            <a:fillRect/>
          </a:stretch>
        </p:blipFill>
        <p:spPr bwMode="auto">
          <a:xfrm>
            <a:off x="323850" y="1484313"/>
            <a:ext cx="8424863" cy="2808287"/>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1987"/>
                                        </p:tgtEl>
                                        <p:attrNameLst>
                                          <p:attrName>style.visibility</p:attrName>
                                        </p:attrNameLst>
                                      </p:cBhvr>
                                      <p:to>
                                        <p:strVal val="visible"/>
                                      </p:to>
                                    </p:set>
                                    <p:anim calcmode="lin" valueType="num">
                                      <p:cBhvr additive="base">
                                        <p:cTn id="7" dur="500" fill="hold"/>
                                        <p:tgtEl>
                                          <p:spTgt spid="41987"/>
                                        </p:tgtEl>
                                        <p:attrNameLst>
                                          <p:attrName>ppt_x</p:attrName>
                                        </p:attrNameLst>
                                      </p:cBhvr>
                                      <p:tavLst>
                                        <p:tav tm="0">
                                          <p:val>
                                            <p:strVal val="0-#ppt_w/2"/>
                                          </p:val>
                                        </p:tav>
                                        <p:tav tm="100000">
                                          <p:val>
                                            <p:strVal val="#ppt_x"/>
                                          </p:val>
                                        </p:tav>
                                      </p:tavLst>
                                    </p:anim>
                                    <p:anim calcmode="lin" valueType="num">
                                      <p:cBhvr additive="base">
                                        <p:cTn id="8" dur="500" fill="hold"/>
                                        <p:tgtEl>
                                          <p:spTgt spid="4198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996"/>
                                        </p:tgtEl>
                                        <p:attrNameLst>
                                          <p:attrName>style.visibility</p:attrName>
                                        </p:attrNameLst>
                                      </p:cBhvr>
                                      <p:to>
                                        <p:strVal val="visible"/>
                                      </p:to>
                                    </p:set>
                                    <p:anim calcmode="lin" valueType="num">
                                      <p:cBhvr additive="base">
                                        <p:cTn id="13" dur="500" fill="hold"/>
                                        <p:tgtEl>
                                          <p:spTgt spid="41996"/>
                                        </p:tgtEl>
                                        <p:attrNameLst>
                                          <p:attrName>ppt_x</p:attrName>
                                        </p:attrNameLst>
                                      </p:cBhvr>
                                      <p:tavLst>
                                        <p:tav tm="0">
                                          <p:val>
                                            <p:strVal val="#ppt_x"/>
                                          </p:val>
                                        </p:tav>
                                        <p:tav tm="100000">
                                          <p:val>
                                            <p:strVal val="#ppt_x"/>
                                          </p:val>
                                        </p:tav>
                                      </p:tavLst>
                                    </p:anim>
                                    <p:anim calcmode="lin" valueType="num">
                                      <p:cBhvr additive="base">
                                        <p:cTn id="14" dur="500" fill="hold"/>
                                        <p:tgtEl>
                                          <p:spTgt spid="4199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xit" presetSubtype="4" fill="hold" grpId="1" nodeType="clickEffect">
                                  <p:stCondLst>
                                    <p:cond delay="0"/>
                                  </p:stCondLst>
                                  <p:childTnLst>
                                    <p:anim calcmode="lin" valueType="num">
                                      <p:cBhvr additive="base">
                                        <p:cTn id="18" dur="500"/>
                                        <p:tgtEl>
                                          <p:spTgt spid="41996"/>
                                        </p:tgtEl>
                                        <p:attrNameLst>
                                          <p:attrName>ppt_x</p:attrName>
                                        </p:attrNameLst>
                                      </p:cBhvr>
                                      <p:tavLst>
                                        <p:tav tm="0">
                                          <p:val>
                                            <p:strVal val="ppt_x"/>
                                          </p:val>
                                        </p:tav>
                                        <p:tav tm="100000">
                                          <p:val>
                                            <p:strVal val="ppt_x"/>
                                          </p:val>
                                        </p:tav>
                                      </p:tavLst>
                                    </p:anim>
                                    <p:anim calcmode="lin" valueType="num">
                                      <p:cBhvr additive="base">
                                        <p:cTn id="19" dur="500"/>
                                        <p:tgtEl>
                                          <p:spTgt spid="41996"/>
                                        </p:tgtEl>
                                        <p:attrNameLst>
                                          <p:attrName>ppt_y</p:attrName>
                                        </p:attrNameLst>
                                      </p:cBhvr>
                                      <p:tavLst>
                                        <p:tav tm="0">
                                          <p:val>
                                            <p:strVal val="ppt_y"/>
                                          </p:val>
                                        </p:tav>
                                        <p:tav tm="100000">
                                          <p:val>
                                            <p:strVal val="1+ppt_h/2"/>
                                          </p:val>
                                        </p:tav>
                                      </p:tavLst>
                                    </p:anim>
                                    <p:set>
                                      <p:cBhvr>
                                        <p:cTn id="20" dur="1" fill="hold">
                                          <p:stCondLst>
                                            <p:cond delay="499"/>
                                          </p:stCondLst>
                                        </p:cTn>
                                        <p:tgtEl>
                                          <p:spTgt spid="41996"/>
                                        </p:tgtEl>
                                        <p:attrNameLst>
                                          <p:attrName>style.visibility</p:attrName>
                                        </p:attrNameLst>
                                      </p:cBhvr>
                                      <p:to>
                                        <p:strVal val="hidden"/>
                                      </p:to>
                                    </p:set>
                                  </p:childTnLst>
                                </p:cTn>
                              </p:par>
                            </p:childTnLst>
                          </p:cTn>
                        </p:par>
                        <p:par>
                          <p:cTn id="21" fill="hold" nodeType="afterGroup">
                            <p:stCondLst>
                              <p:cond delay="500"/>
                            </p:stCondLst>
                            <p:childTnLst>
                              <p:par>
                                <p:cTn id="22" presetID="2" presetClass="entr" presetSubtype="2" fill="hold" grpId="0" nodeType="afterEffect">
                                  <p:stCondLst>
                                    <p:cond delay="0"/>
                                  </p:stCondLst>
                                  <p:childTnLst>
                                    <p:set>
                                      <p:cBhvr>
                                        <p:cTn id="23" dur="1" fill="hold">
                                          <p:stCondLst>
                                            <p:cond delay="0"/>
                                          </p:stCondLst>
                                        </p:cTn>
                                        <p:tgtEl>
                                          <p:spTgt spid="41994"/>
                                        </p:tgtEl>
                                        <p:attrNameLst>
                                          <p:attrName>style.visibility</p:attrName>
                                        </p:attrNameLst>
                                      </p:cBhvr>
                                      <p:to>
                                        <p:strVal val="visible"/>
                                      </p:to>
                                    </p:set>
                                    <p:anim calcmode="lin" valueType="num">
                                      <p:cBhvr additive="base">
                                        <p:cTn id="24" dur="500" fill="hold"/>
                                        <p:tgtEl>
                                          <p:spTgt spid="41994"/>
                                        </p:tgtEl>
                                        <p:attrNameLst>
                                          <p:attrName>ppt_x</p:attrName>
                                        </p:attrNameLst>
                                      </p:cBhvr>
                                      <p:tavLst>
                                        <p:tav tm="0">
                                          <p:val>
                                            <p:strVal val="1+#ppt_w/2"/>
                                          </p:val>
                                        </p:tav>
                                        <p:tav tm="100000">
                                          <p:val>
                                            <p:strVal val="#ppt_x"/>
                                          </p:val>
                                        </p:tav>
                                      </p:tavLst>
                                    </p:anim>
                                    <p:anim calcmode="lin" valueType="num">
                                      <p:cBhvr additive="base">
                                        <p:cTn id="25" dur="500" fill="hold"/>
                                        <p:tgtEl>
                                          <p:spTgt spid="41994"/>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nodeType="clickEffect">
                                  <p:stCondLst>
                                    <p:cond delay="0"/>
                                  </p:stCondLst>
                                  <p:childTnLst>
                                    <p:set>
                                      <p:cBhvr>
                                        <p:cTn id="29" dur="1" fill="hold">
                                          <p:stCondLst>
                                            <p:cond delay="0"/>
                                          </p:stCondLst>
                                        </p:cTn>
                                        <p:tgtEl>
                                          <p:spTgt spid="41997"/>
                                        </p:tgtEl>
                                        <p:attrNameLst>
                                          <p:attrName>style.visibility</p:attrName>
                                        </p:attrNameLst>
                                      </p:cBhvr>
                                      <p:to>
                                        <p:strVal val="visible"/>
                                      </p:to>
                                    </p:set>
                                    <p:anim calcmode="lin" valueType="num">
                                      <p:cBhvr additive="base">
                                        <p:cTn id="30" dur="500" fill="hold"/>
                                        <p:tgtEl>
                                          <p:spTgt spid="41997"/>
                                        </p:tgtEl>
                                        <p:attrNameLst>
                                          <p:attrName>ppt_x</p:attrName>
                                        </p:attrNameLst>
                                      </p:cBhvr>
                                      <p:tavLst>
                                        <p:tav tm="0">
                                          <p:val>
                                            <p:strVal val="1+#ppt_w/2"/>
                                          </p:val>
                                        </p:tav>
                                        <p:tav tm="100000">
                                          <p:val>
                                            <p:strVal val="#ppt_x"/>
                                          </p:val>
                                        </p:tav>
                                      </p:tavLst>
                                    </p:anim>
                                    <p:anim calcmode="lin" valueType="num">
                                      <p:cBhvr additive="base">
                                        <p:cTn id="31" dur="500" fill="hold"/>
                                        <p:tgtEl>
                                          <p:spTgt spid="419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p:bldP spid="41996" grpId="0" animBg="1"/>
      <p:bldP spid="41996" grpId="1" animBg="1"/>
      <p:bldP spid="4199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页脚占位符 3"/>
          <p:cNvSpPr>
            <a:spLocks noGrp="1"/>
          </p:cNvSpPr>
          <p:nvPr>
            <p:ph type="ftr" sz="quarter" idx="4294967295"/>
          </p:nvPr>
        </p:nvSpPr>
        <p:spPr>
          <a:xfrm>
            <a:off x="3132138" y="6400800"/>
            <a:ext cx="2895600" cy="457200"/>
          </a:xfrm>
          <a:prstGeom prst="rect">
            <a:avLst/>
          </a:prstGeom>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r>
              <a:rPr kumimoji="0" lang="en-US" altLang="zh-CN" sz="1400" smtClean="0">
                <a:solidFill>
                  <a:schemeClr val="tx1"/>
                </a:solidFill>
                <a:latin typeface="Times New Roman" pitchFamily="18" charset="0"/>
                <a:ea typeface="宋体" pitchFamily="2" charset="-122"/>
              </a:rPr>
              <a:t>汇编语言程序设计</a:t>
            </a:r>
          </a:p>
        </p:txBody>
      </p:sp>
      <p:sp>
        <p:nvSpPr>
          <p:cNvPr id="58371" name="灯片编号占位符 4"/>
          <p:cNvSpPr>
            <a:spLocks noGrp="1"/>
          </p:cNvSpPr>
          <p:nvPr>
            <p:ph type="sldNum" sz="quarter" idx="11"/>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r" eaLnBrk="1" hangingPunct="1">
              <a:spcBef>
                <a:spcPct val="0"/>
              </a:spcBef>
              <a:buFontTx/>
              <a:buNone/>
            </a:pPr>
            <a:fld id="{3B1F2A20-583B-4BA8-A680-7A6EA9A79265}" type="slidenum">
              <a:rPr kumimoji="0" lang="en-US" altLang="zh-CN" sz="1400" smtClean="0">
                <a:solidFill>
                  <a:schemeClr val="tx1"/>
                </a:solidFill>
                <a:latin typeface="Times New Roman" pitchFamily="18" charset="0"/>
                <a:ea typeface="宋体" pitchFamily="2" charset="-122"/>
              </a:rPr>
              <a:pPr algn="r" eaLnBrk="1" hangingPunct="1">
                <a:spcBef>
                  <a:spcPct val="0"/>
                </a:spcBef>
                <a:buFontTx/>
                <a:buNone/>
              </a:pPr>
              <a:t>29</a:t>
            </a:fld>
            <a:endParaRPr kumimoji="0" lang="en-US" altLang="zh-CN" sz="1400" smtClean="0">
              <a:solidFill>
                <a:schemeClr val="tx1"/>
              </a:solidFill>
              <a:latin typeface="Times New Roman" pitchFamily="18" charset="0"/>
              <a:ea typeface="宋体" pitchFamily="2" charset="-122"/>
            </a:endParaRPr>
          </a:p>
        </p:txBody>
      </p:sp>
      <p:sp>
        <p:nvSpPr>
          <p:cNvPr id="58372" name="Rectangle 2"/>
          <p:cNvSpPr>
            <a:spLocks noGrp="1" noChangeArrowheads="1"/>
          </p:cNvSpPr>
          <p:nvPr>
            <p:ph type="title"/>
          </p:nvPr>
        </p:nvSpPr>
        <p:spPr>
          <a:xfrm>
            <a:off x="684213" y="439738"/>
            <a:ext cx="7772400" cy="468312"/>
          </a:xfrm>
        </p:spPr>
        <p:txBody>
          <a:bodyPr/>
          <a:lstStyle/>
          <a:p>
            <a:r>
              <a:rPr lang="en-US" altLang="zh-CN" smtClean="0">
                <a:latin typeface="隶书" pitchFamily="49" charset="-122"/>
              </a:rPr>
              <a:t>80x86 </a:t>
            </a:r>
            <a:r>
              <a:rPr lang="zh-CN" altLang="en-US" smtClean="0">
                <a:latin typeface="隶书" pitchFamily="49" charset="-122"/>
              </a:rPr>
              <a:t>的寄存器组</a:t>
            </a:r>
          </a:p>
        </p:txBody>
      </p:sp>
      <p:sp>
        <p:nvSpPr>
          <p:cNvPr id="58373" name="Text Box 3"/>
          <p:cNvSpPr txBox="1">
            <a:spLocks noChangeArrowheads="1"/>
          </p:cNvSpPr>
          <p:nvPr/>
        </p:nvSpPr>
        <p:spPr bwMode="auto">
          <a:xfrm>
            <a:off x="250825" y="981075"/>
            <a:ext cx="8610600"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94100" indent="-3594100"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just" eaLnBrk="1" hangingPunct="1">
              <a:spcBef>
                <a:spcPct val="50000"/>
              </a:spcBef>
              <a:buFont typeface="Wingdings" pitchFamily="2" charset="2"/>
              <a:buNone/>
            </a:pPr>
            <a:r>
              <a:rPr lang="zh-CN" altLang="en-US" sz="2400" b="1">
                <a:solidFill>
                  <a:srgbClr val="0000CC"/>
                </a:solidFill>
                <a:latin typeface="华文中宋" pitchFamily="2" charset="-122"/>
              </a:rPr>
              <a:t>一、 通用寄存器</a:t>
            </a:r>
            <a:endParaRPr lang="zh-CN" altLang="en-US" sz="2400" b="1">
              <a:solidFill>
                <a:srgbClr val="0000CC"/>
              </a:solidFill>
              <a:latin typeface="华文中宋" pitchFamily="2" charset="-122"/>
              <a:cs typeface="Times New Roman" pitchFamily="18" charset="0"/>
            </a:endParaRPr>
          </a:p>
          <a:p>
            <a:pPr algn="just" eaLnBrk="1" hangingPunct="1">
              <a:spcBef>
                <a:spcPct val="25000"/>
              </a:spcBef>
              <a:buFont typeface="Wingdings" pitchFamily="2" charset="2"/>
              <a:buNone/>
            </a:pPr>
            <a:r>
              <a:rPr lang="zh-CN" altLang="en-US" sz="2400">
                <a:solidFill>
                  <a:srgbClr val="0000CC"/>
                </a:solidFill>
                <a:latin typeface="Times New Roman" pitchFamily="18" charset="0"/>
                <a:ea typeface="宋体" pitchFamily="2" charset="-122"/>
              </a:rPr>
              <a:t>      </a:t>
            </a:r>
            <a:r>
              <a:rPr lang="en-US" altLang="zh-CN" sz="2400">
                <a:latin typeface="Times New Roman" pitchFamily="18" charset="0"/>
              </a:rPr>
              <a:t>8</a:t>
            </a:r>
            <a:r>
              <a:rPr lang="zh-CN" altLang="en-US" sz="2400">
                <a:latin typeface="Times New Roman" pitchFamily="18" charset="0"/>
              </a:rPr>
              <a:t>位通用寄存器</a:t>
            </a:r>
            <a:r>
              <a:rPr lang="en-US" altLang="zh-CN" sz="2400">
                <a:latin typeface="Times New Roman" pitchFamily="18" charset="0"/>
              </a:rPr>
              <a:t>8</a:t>
            </a:r>
            <a:r>
              <a:rPr lang="zh-CN" altLang="en-US" sz="2400">
                <a:latin typeface="Times New Roman" pitchFamily="18" charset="0"/>
              </a:rPr>
              <a:t>个：</a:t>
            </a:r>
            <a:r>
              <a:rPr lang="zh-CN" altLang="en-US" sz="2400">
                <a:latin typeface="宋体" pitchFamily="2" charset="-122"/>
                <a:ea typeface="宋体" pitchFamily="2" charset="-122"/>
              </a:rPr>
              <a:t> </a:t>
            </a:r>
            <a:r>
              <a:rPr lang="en-US" altLang="zh-CN" sz="2400">
                <a:latin typeface="宋体" pitchFamily="2" charset="-122"/>
                <a:ea typeface="宋体" pitchFamily="2" charset="-122"/>
              </a:rPr>
              <a:t>AL</a:t>
            </a:r>
            <a:r>
              <a:rPr lang="zh-CN" altLang="en-US" sz="2400">
                <a:latin typeface="宋体" pitchFamily="2" charset="-122"/>
                <a:ea typeface="宋体" pitchFamily="2" charset="-122"/>
              </a:rPr>
              <a:t>、</a:t>
            </a:r>
            <a:r>
              <a:rPr lang="en-US" altLang="zh-CN" sz="2400">
                <a:latin typeface="宋体" pitchFamily="2" charset="-122"/>
                <a:ea typeface="宋体" pitchFamily="2" charset="-122"/>
              </a:rPr>
              <a:t>AH</a:t>
            </a:r>
            <a:r>
              <a:rPr lang="zh-CN" altLang="en-US" sz="2400">
                <a:latin typeface="宋体" pitchFamily="2" charset="-122"/>
                <a:ea typeface="宋体" pitchFamily="2" charset="-122"/>
              </a:rPr>
              <a:t>、</a:t>
            </a:r>
            <a:r>
              <a:rPr lang="en-US" altLang="zh-CN" sz="2400">
                <a:latin typeface="宋体" pitchFamily="2" charset="-122"/>
                <a:ea typeface="宋体" pitchFamily="2" charset="-122"/>
              </a:rPr>
              <a:t>BL</a:t>
            </a:r>
            <a:r>
              <a:rPr lang="zh-CN" altLang="en-US" sz="2400">
                <a:latin typeface="宋体" pitchFamily="2" charset="-122"/>
                <a:ea typeface="宋体" pitchFamily="2" charset="-122"/>
              </a:rPr>
              <a:t>、</a:t>
            </a:r>
            <a:r>
              <a:rPr lang="en-US" altLang="zh-CN" sz="2400">
                <a:latin typeface="宋体" pitchFamily="2" charset="-122"/>
                <a:ea typeface="宋体" pitchFamily="2" charset="-122"/>
              </a:rPr>
              <a:t>BH</a:t>
            </a:r>
            <a:r>
              <a:rPr lang="zh-CN" altLang="en-US" sz="2400">
                <a:latin typeface="宋体" pitchFamily="2" charset="-122"/>
                <a:ea typeface="宋体" pitchFamily="2" charset="-122"/>
              </a:rPr>
              <a:t>、</a:t>
            </a:r>
            <a:r>
              <a:rPr lang="en-US" altLang="zh-CN" sz="2400">
                <a:latin typeface="宋体" pitchFamily="2" charset="-122"/>
                <a:ea typeface="宋体" pitchFamily="2" charset="-122"/>
              </a:rPr>
              <a:t>CL</a:t>
            </a:r>
            <a:r>
              <a:rPr lang="zh-CN" altLang="en-US" sz="2400">
                <a:latin typeface="宋体" pitchFamily="2" charset="-122"/>
                <a:ea typeface="宋体" pitchFamily="2" charset="-122"/>
              </a:rPr>
              <a:t>、</a:t>
            </a:r>
            <a:r>
              <a:rPr lang="en-US" altLang="zh-CN" sz="2400">
                <a:latin typeface="宋体" pitchFamily="2" charset="-122"/>
                <a:ea typeface="宋体" pitchFamily="2" charset="-122"/>
              </a:rPr>
              <a:t>CH</a:t>
            </a:r>
            <a:r>
              <a:rPr lang="zh-CN" altLang="en-US" sz="2400">
                <a:latin typeface="宋体" pitchFamily="2" charset="-122"/>
                <a:ea typeface="宋体" pitchFamily="2" charset="-122"/>
              </a:rPr>
              <a:t>、</a:t>
            </a:r>
            <a:r>
              <a:rPr lang="en-US" altLang="zh-CN" sz="2400">
                <a:latin typeface="宋体" pitchFamily="2" charset="-122"/>
                <a:ea typeface="宋体" pitchFamily="2" charset="-122"/>
              </a:rPr>
              <a:t>DL</a:t>
            </a:r>
            <a:r>
              <a:rPr lang="zh-CN" altLang="en-US" sz="2400">
                <a:latin typeface="宋体" pitchFamily="2" charset="-122"/>
                <a:ea typeface="宋体" pitchFamily="2" charset="-122"/>
              </a:rPr>
              <a:t>、</a:t>
            </a:r>
            <a:r>
              <a:rPr lang="en-US" altLang="zh-CN" sz="2400">
                <a:latin typeface="宋体" pitchFamily="2" charset="-122"/>
                <a:ea typeface="宋体" pitchFamily="2" charset="-122"/>
              </a:rPr>
              <a:t>DH</a:t>
            </a:r>
            <a:r>
              <a:rPr lang="zh-CN" altLang="en-US" sz="2400">
                <a:latin typeface="宋体" pitchFamily="2" charset="-122"/>
                <a:ea typeface="宋体" pitchFamily="2" charset="-122"/>
              </a:rPr>
              <a:t>。</a:t>
            </a:r>
          </a:p>
          <a:p>
            <a:pPr algn="just" eaLnBrk="1" hangingPunct="1">
              <a:spcBef>
                <a:spcPct val="25000"/>
              </a:spcBef>
              <a:buFont typeface="Wingdings" pitchFamily="2" charset="2"/>
              <a:buNone/>
            </a:pPr>
            <a:r>
              <a:rPr lang="zh-CN" altLang="en-US" sz="2400">
                <a:latin typeface="宋体" pitchFamily="2" charset="-122"/>
                <a:ea typeface="宋体" pitchFamily="2" charset="-122"/>
              </a:rPr>
              <a:t>  </a:t>
            </a:r>
            <a:r>
              <a:rPr lang="en-US" altLang="zh-CN" sz="2400">
                <a:latin typeface="Times New Roman" pitchFamily="18" charset="0"/>
              </a:rPr>
              <a:t>16</a:t>
            </a:r>
            <a:r>
              <a:rPr lang="zh-CN" altLang="en-US" sz="2400">
                <a:latin typeface="Times New Roman" pitchFamily="18" charset="0"/>
              </a:rPr>
              <a:t>位通用寄存器</a:t>
            </a:r>
            <a:r>
              <a:rPr lang="en-US" altLang="zh-CN" sz="2400">
                <a:latin typeface="Times New Roman" pitchFamily="18" charset="0"/>
              </a:rPr>
              <a:t>8</a:t>
            </a:r>
            <a:r>
              <a:rPr lang="zh-CN" altLang="en-US" sz="2400">
                <a:latin typeface="Times New Roman" pitchFamily="18" charset="0"/>
              </a:rPr>
              <a:t>个：</a:t>
            </a:r>
            <a:r>
              <a:rPr lang="en-US" altLang="zh-CN" sz="2400">
                <a:latin typeface="宋体" pitchFamily="2" charset="-122"/>
                <a:ea typeface="宋体" pitchFamily="2" charset="-122"/>
              </a:rPr>
              <a:t>AX</a:t>
            </a:r>
            <a:r>
              <a:rPr lang="zh-CN" altLang="en-US" sz="2400">
                <a:latin typeface="宋体" pitchFamily="2" charset="-122"/>
                <a:ea typeface="宋体" pitchFamily="2" charset="-122"/>
              </a:rPr>
              <a:t>、</a:t>
            </a:r>
            <a:r>
              <a:rPr lang="en-US" altLang="zh-CN" sz="2400">
                <a:latin typeface="宋体" pitchFamily="2" charset="-122"/>
                <a:ea typeface="宋体" pitchFamily="2" charset="-122"/>
              </a:rPr>
              <a:t>BX</a:t>
            </a:r>
            <a:r>
              <a:rPr lang="zh-CN" altLang="en-US" sz="2400">
                <a:latin typeface="宋体" pitchFamily="2" charset="-122"/>
                <a:ea typeface="宋体" pitchFamily="2" charset="-122"/>
              </a:rPr>
              <a:t>、</a:t>
            </a:r>
            <a:r>
              <a:rPr lang="en-US" altLang="zh-CN" sz="2400">
                <a:latin typeface="宋体" pitchFamily="2" charset="-122"/>
                <a:ea typeface="宋体" pitchFamily="2" charset="-122"/>
              </a:rPr>
              <a:t>CX</a:t>
            </a:r>
            <a:r>
              <a:rPr lang="zh-CN" altLang="en-US" sz="2400">
                <a:latin typeface="宋体" pitchFamily="2" charset="-122"/>
                <a:ea typeface="宋体" pitchFamily="2" charset="-122"/>
              </a:rPr>
              <a:t>、</a:t>
            </a:r>
            <a:r>
              <a:rPr lang="en-US" altLang="zh-CN" sz="2400">
                <a:latin typeface="宋体" pitchFamily="2" charset="-122"/>
                <a:ea typeface="宋体" pitchFamily="2" charset="-122"/>
              </a:rPr>
              <a:t>DX</a:t>
            </a:r>
            <a:r>
              <a:rPr lang="zh-CN" altLang="en-US" sz="2400">
                <a:latin typeface="宋体" pitchFamily="2" charset="-122"/>
                <a:ea typeface="宋体" pitchFamily="2" charset="-122"/>
              </a:rPr>
              <a:t>、</a:t>
            </a:r>
            <a:r>
              <a:rPr lang="en-US" altLang="zh-CN" sz="2400">
                <a:latin typeface="宋体" pitchFamily="2" charset="-122"/>
                <a:ea typeface="宋体" pitchFamily="2" charset="-122"/>
              </a:rPr>
              <a:t>SI</a:t>
            </a:r>
            <a:r>
              <a:rPr lang="zh-CN" altLang="en-US" sz="2400">
                <a:latin typeface="宋体" pitchFamily="2" charset="-122"/>
                <a:ea typeface="宋体" pitchFamily="2" charset="-122"/>
              </a:rPr>
              <a:t>、</a:t>
            </a:r>
            <a:r>
              <a:rPr lang="en-US" altLang="zh-CN" sz="2400">
                <a:latin typeface="宋体" pitchFamily="2" charset="-122"/>
                <a:ea typeface="宋体" pitchFamily="2" charset="-122"/>
              </a:rPr>
              <a:t>DI</a:t>
            </a:r>
            <a:r>
              <a:rPr lang="zh-CN" altLang="en-US" sz="2400">
                <a:latin typeface="宋体" pitchFamily="2" charset="-122"/>
                <a:ea typeface="宋体" pitchFamily="2" charset="-122"/>
              </a:rPr>
              <a:t>、</a:t>
            </a:r>
            <a:r>
              <a:rPr lang="en-US" altLang="zh-CN" sz="2400">
                <a:latin typeface="宋体" pitchFamily="2" charset="-122"/>
                <a:ea typeface="宋体" pitchFamily="2" charset="-122"/>
              </a:rPr>
              <a:t>BP</a:t>
            </a:r>
            <a:r>
              <a:rPr lang="zh-CN" altLang="en-US" sz="2400">
                <a:latin typeface="宋体" pitchFamily="2" charset="-122"/>
                <a:ea typeface="宋体" pitchFamily="2" charset="-122"/>
              </a:rPr>
              <a:t>、</a:t>
            </a:r>
            <a:r>
              <a:rPr lang="en-US" altLang="zh-CN" sz="2400">
                <a:latin typeface="宋体" pitchFamily="2" charset="-122"/>
                <a:ea typeface="宋体" pitchFamily="2" charset="-122"/>
              </a:rPr>
              <a:t>SP</a:t>
            </a:r>
            <a:r>
              <a:rPr lang="zh-CN" altLang="en-US" sz="2400">
                <a:latin typeface="宋体" pitchFamily="2" charset="-122"/>
                <a:ea typeface="宋体" pitchFamily="2" charset="-122"/>
              </a:rPr>
              <a:t>。</a:t>
            </a:r>
          </a:p>
          <a:p>
            <a:pPr algn="just" eaLnBrk="1" hangingPunct="1">
              <a:spcBef>
                <a:spcPct val="25000"/>
              </a:spcBef>
              <a:buFont typeface="Wingdings" pitchFamily="2" charset="2"/>
              <a:buNone/>
            </a:pPr>
            <a:r>
              <a:rPr lang="zh-CN" altLang="en-US" sz="2400">
                <a:latin typeface="Times New Roman" pitchFamily="18" charset="0"/>
              </a:rPr>
              <a:t>   </a:t>
            </a:r>
            <a:r>
              <a:rPr lang="en-US" altLang="zh-CN" sz="2400">
                <a:latin typeface="Times New Roman" pitchFamily="18" charset="0"/>
              </a:rPr>
              <a:t>32</a:t>
            </a:r>
            <a:r>
              <a:rPr lang="zh-CN" altLang="en-US" sz="2400">
                <a:latin typeface="Times New Roman" pitchFamily="18" charset="0"/>
              </a:rPr>
              <a:t>位通用寄存器</a:t>
            </a:r>
            <a:r>
              <a:rPr lang="en-US" altLang="zh-CN" sz="2400">
                <a:latin typeface="Times New Roman" pitchFamily="18" charset="0"/>
              </a:rPr>
              <a:t>8</a:t>
            </a:r>
            <a:r>
              <a:rPr lang="zh-CN" altLang="en-US" sz="2400">
                <a:latin typeface="Times New Roman" pitchFamily="18" charset="0"/>
              </a:rPr>
              <a:t>个：</a:t>
            </a:r>
            <a:r>
              <a:rPr lang="en-US" altLang="zh-CN" sz="2400">
                <a:latin typeface="宋体" pitchFamily="2" charset="-122"/>
                <a:ea typeface="宋体" pitchFamily="2" charset="-122"/>
              </a:rPr>
              <a:t>EAX</a:t>
            </a:r>
            <a:r>
              <a:rPr lang="zh-CN" altLang="en-US" sz="2400">
                <a:latin typeface="宋体" pitchFamily="2" charset="-122"/>
                <a:ea typeface="宋体" pitchFamily="2" charset="-122"/>
              </a:rPr>
              <a:t>、</a:t>
            </a:r>
            <a:r>
              <a:rPr lang="en-US" altLang="zh-CN" sz="2400">
                <a:latin typeface="宋体" pitchFamily="2" charset="-122"/>
                <a:ea typeface="宋体" pitchFamily="2" charset="-122"/>
              </a:rPr>
              <a:t>EBX</a:t>
            </a:r>
            <a:r>
              <a:rPr lang="zh-CN" altLang="en-US" sz="2400">
                <a:latin typeface="宋体" pitchFamily="2" charset="-122"/>
                <a:ea typeface="宋体" pitchFamily="2" charset="-122"/>
              </a:rPr>
              <a:t>、</a:t>
            </a:r>
            <a:r>
              <a:rPr lang="en-US" altLang="zh-CN" sz="2400">
                <a:latin typeface="宋体" pitchFamily="2" charset="-122"/>
                <a:ea typeface="宋体" pitchFamily="2" charset="-122"/>
              </a:rPr>
              <a:t>ECX</a:t>
            </a:r>
            <a:r>
              <a:rPr lang="zh-CN" altLang="en-US" sz="2400">
                <a:latin typeface="宋体" pitchFamily="2" charset="-122"/>
                <a:ea typeface="宋体" pitchFamily="2" charset="-122"/>
              </a:rPr>
              <a:t>、</a:t>
            </a:r>
            <a:r>
              <a:rPr lang="en-US" altLang="zh-CN" sz="2400">
                <a:latin typeface="宋体" pitchFamily="2" charset="-122"/>
                <a:ea typeface="宋体" pitchFamily="2" charset="-122"/>
              </a:rPr>
              <a:t>EDX</a:t>
            </a:r>
            <a:r>
              <a:rPr lang="zh-CN" altLang="en-US" sz="2400">
                <a:latin typeface="宋体" pitchFamily="2" charset="-122"/>
                <a:ea typeface="宋体" pitchFamily="2" charset="-122"/>
              </a:rPr>
              <a:t>、</a:t>
            </a:r>
            <a:r>
              <a:rPr lang="en-US" altLang="zh-CN" sz="2400">
                <a:latin typeface="宋体" pitchFamily="2" charset="-122"/>
                <a:ea typeface="宋体" pitchFamily="2" charset="-122"/>
              </a:rPr>
              <a:t>ESI</a:t>
            </a:r>
            <a:r>
              <a:rPr lang="zh-CN" altLang="en-US" sz="2400">
                <a:latin typeface="宋体" pitchFamily="2" charset="-122"/>
                <a:ea typeface="宋体" pitchFamily="2" charset="-122"/>
              </a:rPr>
              <a:t>、</a:t>
            </a:r>
            <a:r>
              <a:rPr lang="en-US" altLang="zh-CN" sz="2400">
                <a:latin typeface="宋体" pitchFamily="2" charset="-122"/>
                <a:ea typeface="宋体" pitchFamily="2" charset="-122"/>
              </a:rPr>
              <a:t>EDI</a:t>
            </a:r>
            <a:r>
              <a:rPr lang="zh-CN" altLang="en-US" sz="2400">
                <a:latin typeface="宋体" pitchFamily="2" charset="-122"/>
                <a:ea typeface="宋体" pitchFamily="2" charset="-122"/>
              </a:rPr>
              <a:t>、</a:t>
            </a:r>
            <a:r>
              <a:rPr lang="en-US" altLang="zh-CN" sz="2400">
                <a:latin typeface="宋体" pitchFamily="2" charset="-122"/>
                <a:ea typeface="宋体" pitchFamily="2" charset="-122"/>
              </a:rPr>
              <a:t>EBP</a:t>
            </a:r>
            <a:r>
              <a:rPr lang="zh-CN" altLang="en-US" sz="2400">
                <a:latin typeface="宋体" pitchFamily="2" charset="-122"/>
                <a:ea typeface="宋体" pitchFamily="2" charset="-122"/>
              </a:rPr>
              <a:t>、</a:t>
            </a:r>
            <a:r>
              <a:rPr lang="en-US" altLang="zh-CN" sz="2400">
                <a:latin typeface="宋体" pitchFamily="2" charset="-122"/>
                <a:ea typeface="宋体" pitchFamily="2" charset="-122"/>
              </a:rPr>
              <a:t>ESP</a:t>
            </a:r>
            <a:r>
              <a:rPr lang="zh-CN" altLang="en-US" sz="2400">
                <a:latin typeface="宋体" pitchFamily="2" charset="-122"/>
                <a:ea typeface="宋体" pitchFamily="2" charset="-122"/>
              </a:rPr>
              <a:t>。</a:t>
            </a:r>
          </a:p>
        </p:txBody>
      </p:sp>
      <p:pic>
        <p:nvPicPr>
          <p:cNvPr id="58374" name="Picture 4" descr="02-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3429000"/>
            <a:ext cx="3024187" cy="295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5" name="Rectangle 5"/>
          <p:cNvSpPr>
            <a:spLocks noChangeArrowheads="1"/>
          </p:cNvSpPr>
          <p:nvPr/>
        </p:nvSpPr>
        <p:spPr bwMode="auto">
          <a:xfrm>
            <a:off x="4067175" y="3500438"/>
            <a:ext cx="4752975" cy="272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spcBef>
                <a:spcPct val="0"/>
              </a:spcBef>
              <a:buClr>
                <a:srgbClr val="000066"/>
              </a:buClr>
              <a:buFont typeface="Wingdings 2" pitchFamily="18" charset="2"/>
              <a:buNone/>
            </a:pPr>
            <a:r>
              <a:rPr lang="en-US" altLang="zh-CN" sz="2400">
                <a:solidFill>
                  <a:schemeClr val="tx1"/>
                </a:solidFill>
                <a:latin typeface="Arial Narrow" pitchFamily="34" charset="0"/>
              </a:rPr>
              <a:t>      </a:t>
            </a:r>
            <a:r>
              <a:rPr lang="en-US" altLang="zh-CN" sz="2400">
                <a:solidFill>
                  <a:srgbClr val="0000CC"/>
                </a:solidFill>
                <a:latin typeface="Arial Narrow" pitchFamily="34" charset="0"/>
              </a:rPr>
              <a:t>AL</a:t>
            </a:r>
            <a:r>
              <a:rPr lang="zh-CN" altLang="en-US" sz="2400">
                <a:solidFill>
                  <a:srgbClr val="0000CC"/>
                </a:solidFill>
                <a:latin typeface="Arial Narrow" pitchFamily="34" charset="0"/>
              </a:rPr>
              <a:t>与</a:t>
            </a:r>
            <a:r>
              <a:rPr lang="en-US" altLang="zh-CN" sz="2400">
                <a:solidFill>
                  <a:srgbClr val="0000CC"/>
                </a:solidFill>
                <a:latin typeface="Arial Narrow" pitchFamily="34" charset="0"/>
              </a:rPr>
              <a:t>AH</a:t>
            </a:r>
            <a:r>
              <a:rPr lang="zh-CN" altLang="en-US" sz="2400">
                <a:solidFill>
                  <a:srgbClr val="0000CC"/>
                </a:solidFill>
                <a:latin typeface="Arial Narrow" pitchFamily="34" charset="0"/>
              </a:rPr>
              <a:t>、</a:t>
            </a:r>
            <a:r>
              <a:rPr lang="en-US" altLang="zh-CN" sz="2400">
                <a:solidFill>
                  <a:srgbClr val="0000CC"/>
                </a:solidFill>
                <a:latin typeface="Arial Narrow" pitchFamily="34" charset="0"/>
              </a:rPr>
              <a:t>BL</a:t>
            </a:r>
            <a:r>
              <a:rPr lang="zh-CN" altLang="en-US" sz="2400">
                <a:solidFill>
                  <a:srgbClr val="0000CC"/>
                </a:solidFill>
                <a:latin typeface="Arial Narrow" pitchFamily="34" charset="0"/>
              </a:rPr>
              <a:t>与</a:t>
            </a:r>
            <a:r>
              <a:rPr lang="en-US" altLang="zh-CN" sz="2400">
                <a:solidFill>
                  <a:srgbClr val="0000CC"/>
                </a:solidFill>
                <a:latin typeface="Arial Narrow" pitchFamily="34" charset="0"/>
              </a:rPr>
              <a:t>BH</a:t>
            </a:r>
            <a:r>
              <a:rPr lang="zh-CN" altLang="en-US" sz="2400">
                <a:solidFill>
                  <a:srgbClr val="0000CC"/>
                </a:solidFill>
                <a:latin typeface="Arial Narrow" pitchFamily="34" charset="0"/>
              </a:rPr>
              <a:t>、</a:t>
            </a:r>
            <a:r>
              <a:rPr lang="en-US" altLang="zh-CN" sz="2400">
                <a:solidFill>
                  <a:srgbClr val="0000CC"/>
                </a:solidFill>
                <a:latin typeface="Arial Narrow" pitchFamily="34" charset="0"/>
              </a:rPr>
              <a:t>CL</a:t>
            </a:r>
            <a:r>
              <a:rPr lang="zh-CN" altLang="en-US" sz="2400">
                <a:solidFill>
                  <a:srgbClr val="0000CC"/>
                </a:solidFill>
                <a:latin typeface="Arial Narrow" pitchFamily="34" charset="0"/>
              </a:rPr>
              <a:t>与</a:t>
            </a:r>
            <a:r>
              <a:rPr lang="en-US" altLang="zh-CN" sz="2400">
                <a:solidFill>
                  <a:srgbClr val="0000CC"/>
                </a:solidFill>
                <a:latin typeface="Arial Narrow" pitchFamily="34" charset="0"/>
              </a:rPr>
              <a:t>CH</a:t>
            </a:r>
            <a:r>
              <a:rPr lang="zh-CN" altLang="en-US" sz="2400">
                <a:solidFill>
                  <a:srgbClr val="0000CC"/>
                </a:solidFill>
                <a:latin typeface="Arial Narrow" pitchFamily="34" charset="0"/>
              </a:rPr>
              <a:t>、</a:t>
            </a:r>
            <a:r>
              <a:rPr lang="en-US" altLang="zh-CN" sz="2400">
                <a:solidFill>
                  <a:srgbClr val="0000CC"/>
                </a:solidFill>
                <a:latin typeface="Arial Narrow" pitchFamily="34" charset="0"/>
              </a:rPr>
              <a:t>DL</a:t>
            </a:r>
            <a:r>
              <a:rPr lang="zh-CN" altLang="en-US" sz="2400">
                <a:solidFill>
                  <a:srgbClr val="0000CC"/>
                </a:solidFill>
                <a:latin typeface="Arial Narrow" pitchFamily="34" charset="0"/>
              </a:rPr>
              <a:t>与</a:t>
            </a:r>
            <a:r>
              <a:rPr lang="en-US" altLang="zh-CN" sz="2400">
                <a:solidFill>
                  <a:srgbClr val="0000CC"/>
                </a:solidFill>
                <a:latin typeface="Arial Narrow" pitchFamily="34" charset="0"/>
              </a:rPr>
              <a:t>DH</a:t>
            </a:r>
            <a:r>
              <a:rPr lang="zh-CN" altLang="en-US" sz="2400">
                <a:solidFill>
                  <a:srgbClr val="0000CC"/>
                </a:solidFill>
                <a:latin typeface="Arial Narrow" pitchFamily="34" charset="0"/>
              </a:rPr>
              <a:t>分别对应于</a:t>
            </a:r>
            <a:r>
              <a:rPr lang="en-US" altLang="zh-CN" sz="2400">
                <a:solidFill>
                  <a:srgbClr val="0000CC"/>
                </a:solidFill>
                <a:latin typeface="Arial Narrow" pitchFamily="34" charset="0"/>
              </a:rPr>
              <a:t>AX</a:t>
            </a:r>
            <a:r>
              <a:rPr lang="zh-CN" altLang="en-US" sz="2400">
                <a:solidFill>
                  <a:srgbClr val="0000CC"/>
                </a:solidFill>
                <a:latin typeface="Arial Narrow" pitchFamily="34" charset="0"/>
              </a:rPr>
              <a:t>、</a:t>
            </a:r>
            <a:r>
              <a:rPr lang="en-US" altLang="zh-CN" sz="2400">
                <a:solidFill>
                  <a:srgbClr val="0000CC"/>
                </a:solidFill>
                <a:latin typeface="Arial Narrow" pitchFamily="34" charset="0"/>
              </a:rPr>
              <a:t>BX</a:t>
            </a:r>
            <a:r>
              <a:rPr lang="zh-CN" altLang="en-US" sz="2400">
                <a:solidFill>
                  <a:srgbClr val="0000CC"/>
                </a:solidFill>
                <a:latin typeface="Arial Narrow" pitchFamily="34" charset="0"/>
              </a:rPr>
              <a:t>、</a:t>
            </a:r>
            <a:r>
              <a:rPr lang="en-US" altLang="zh-CN" sz="2400">
                <a:solidFill>
                  <a:srgbClr val="0000CC"/>
                </a:solidFill>
                <a:latin typeface="Arial Narrow" pitchFamily="34" charset="0"/>
              </a:rPr>
              <a:t>CX</a:t>
            </a:r>
            <a:r>
              <a:rPr lang="zh-CN" altLang="en-US" sz="2400">
                <a:solidFill>
                  <a:srgbClr val="0000CC"/>
                </a:solidFill>
                <a:latin typeface="Arial Narrow" pitchFamily="34" charset="0"/>
              </a:rPr>
              <a:t>和</a:t>
            </a:r>
            <a:r>
              <a:rPr lang="en-US" altLang="zh-CN" sz="2400">
                <a:solidFill>
                  <a:srgbClr val="0000CC"/>
                </a:solidFill>
                <a:latin typeface="Arial Narrow" pitchFamily="34" charset="0"/>
              </a:rPr>
              <a:t>DX</a:t>
            </a:r>
            <a:r>
              <a:rPr lang="zh-CN" altLang="en-US" sz="2400">
                <a:solidFill>
                  <a:srgbClr val="0000CC"/>
                </a:solidFill>
                <a:latin typeface="Arial Narrow" pitchFamily="34" charset="0"/>
              </a:rPr>
              <a:t>的低</a:t>
            </a:r>
            <a:r>
              <a:rPr lang="en-US" altLang="zh-CN" sz="2400">
                <a:solidFill>
                  <a:srgbClr val="0000CC"/>
                </a:solidFill>
                <a:latin typeface="Arial Narrow" pitchFamily="34" charset="0"/>
              </a:rPr>
              <a:t>8</a:t>
            </a:r>
            <a:r>
              <a:rPr lang="zh-CN" altLang="en-US" sz="2400">
                <a:solidFill>
                  <a:srgbClr val="0000CC"/>
                </a:solidFill>
                <a:latin typeface="Arial Narrow" pitchFamily="34" charset="0"/>
              </a:rPr>
              <a:t>位与高</a:t>
            </a:r>
            <a:r>
              <a:rPr lang="en-US" altLang="zh-CN" sz="2400">
                <a:solidFill>
                  <a:srgbClr val="0000CC"/>
                </a:solidFill>
                <a:latin typeface="Arial Narrow" pitchFamily="34" charset="0"/>
              </a:rPr>
              <a:t>8</a:t>
            </a:r>
            <a:r>
              <a:rPr lang="zh-CN" altLang="en-US" sz="2400">
                <a:solidFill>
                  <a:srgbClr val="0000CC"/>
                </a:solidFill>
                <a:latin typeface="Arial Narrow" pitchFamily="34" charset="0"/>
              </a:rPr>
              <a:t>位。</a:t>
            </a:r>
          </a:p>
          <a:p>
            <a:pPr eaLnBrk="1" hangingPunct="1">
              <a:buClr>
                <a:srgbClr val="000066"/>
              </a:buClr>
              <a:buFont typeface="Wingdings 2" pitchFamily="18" charset="2"/>
              <a:buNone/>
            </a:pPr>
            <a:r>
              <a:rPr lang="zh-CN" altLang="en-US" sz="2400">
                <a:solidFill>
                  <a:srgbClr val="0000CC"/>
                </a:solidFill>
                <a:latin typeface="Arial Narrow" pitchFamily="34" charset="0"/>
              </a:rPr>
              <a:t>    </a:t>
            </a:r>
            <a:r>
              <a:rPr lang="en-US" altLang="zh-CN" sz="2400">
                <a:solidFill>
                  <a:srgbClr val="0000CC"/>
                </a:solidFill>
                <a:latin typeface="Arial Narrow" pitchFamily="34" charset="0"/>
              </a:rPr>
              <a:t>AX</a:t>
            </a:r>
            <a:r>
              <a:rPr lang="zh-CN" altLang="en-US" sz="2400">
                <a:solidFill>
                  <a:srgbClr val="0000CC"/>
                </a:solidFill>
                <a:latin typeface="Arial Narrow" pitchFamily="34" charset="0"/>
              </a:rPr>
              <a:t>、</a:t>
            </a:r>
            <a:r>
              <a:rPr lang="en-US" altLang="zh-CN" sz="2400">
                <a:solidFill>
                  <a:srgbClr val="0000CC"/>
                </a:solidFill>
                <a:latin typeface="Arial Narrow" pitchFamily="34" charset="0"/>
              </a:rPr>
              <a:t>BX</a:t>
            </a:r>
            <a:r>
              <a:rPr lang="zh-CN" altLang="en-US" sz="2400">
                <a:solidFill>
                  <a:srgbClr val="0000CC"/>
                </a:solidFill>
                <a:latin typeface="Arial Narrow" pitchFamily="34" charset="0"/>
              </a:rPr>
              <a:t>、</a:t>
            </a:r>
            <a:r>
              <a:rPr lang="en-US" altLang="zh-CN" sz="2400">
                <a:solidFill>
                  <a:srgbClr val="0000CC"/>
                </a:solidFill>
                <a:latin typeface="Arial Narrow" pitchFamily="34" charset="0"/>
              </a:rPr>
              <a:t>CX</a:t>
            </a:r>
            <a:r>
              <a:rPr lang="zh-CN" altLang="en-US" sz="2400">
                <a:solidFill>
                  <a:srgbClr val="0000CC"/>
                </a:solidFill>
                <a:latin typeface="Arial Narrow" pitchFamily="34" charset="0"/>
              </a:rPr>
              <a:t>、</a:t>
            </a:r>
            <a:r>
              <a:rPr lang="en-US" altLang="zh-CN" sz="2400">
                <a:solidFill>
                  <a:srgbClr val="0000CC"/>
                </a:solidFill>
                <a:latin typeface="Arial Narrow" pitchFamily="34" charset="0"/>
              </a:rPr>
              <a:t>DX</a:t>
            </a:r>
            <a:r>
              <a:rPr lang="zh-CN" altLang="en-US" sz="2400">
                <a:solidFill>
                  <a:srgbClr val="0000CC"/>
                </a:solidFill>
                <a:latin typeface="Arial Narrow" pitchFamily="34" charset="0"/>
              </a:rPr>
              <a:t>、</a:t>
            </a:r>
            <a:r>
              <a:rPr lang="en-US" altLang="zh-CN" sz="2400">
                <a:solidFill>
                  <a:srgbClr val="0000CC"/>
                </a:solidFill>
                <a:latin typeface="Arial Narrow" pitchFamily="34" charset="0"/>
              </a:rPr>
              <a:t>SI</a:t>
            </a:r>
            <a:r>
              <a:rPr lang="zh-CN" altLang="en-US" sz="2400">
                <a:solidFill>
                  <a:srgbClr val="0000CC"/>
                </a:solidFill>
                <a:latin typeface="Arial Narrow" pitchFamily="34" charset="0"/>
              </a:rPr>
              <a:t>、</a:t>
            </a:r>
            <a:r>
              <a:rPr lang="en-US" altLang="zh-CN" sz="2400">
                <a:solidFill>
                  <a:srgbClr val="0000CC"/>
                </a:solidFill>
                <a:latin typeface="Arial Narrow" pitchFamily="34" charset="0"/>
              </a:rPr>
              <a:t>DI</a:t>
            </a:r>
            <a:r>
              <a:rPr lang="zh-CN" altLang="en-US" sz="2400">
                <a:solidFill>
                  <a:srgbClr val="0000CC"/>
                </a:solidFill>
                <a:latin typeface="Arial Narrow" pitchFamily="34" charset="0"/>
              </a:rPr>
              <a:t>、</a:t>
            </a:r>
            <a:r>
              <a:rPr lang="en-US" altLang="zh-CN" sz="2400">
                <a:solidFill>
                  <a:srgbClr val="0000CC"/>
                </a:solidFill>
                <a:latin typeface="Arial Narrow" pitchFamily="34" charset="0"/>
              </a:rPr>
              <a:t>BP</a:t>
            </a:r>
            <a:r>
              <a:rPr lang="zh-CN" altLang="en-US" sz="2400">
                <a:solidFill>
                  <a:srgbClr val="0000CC"/>
                </a:solidFill>
                <a:latin typeface="Arial Narrow" pitchFamily="34" charset="0"/>
              </a:rPr>
              <a:t>和</a:t>
            </a:r>
            <a:r>
              <a:rPr lang="en-US" altLang="zh-CN" sz="2400">
                <a:solidFill>
                  <a:srgbClr val="0000CC"/>
                </a:solidFill>
                <a:latin typeface="Arial Narrow" pitchFamily="34" charset="0"/>
              </a:rPr>
              <a:t>SP</a:t>
            </a:r>
            <a:r>
              <a:rPr lang="zh-CN" altLang="en-US" sz="2400">
                <a:solidFill>
                  <a:srgbClr val="0000CC"/>
                </a:solidFill>
                <a:latin typeface="Arial Narrow" pitchFamily="34" charset="0"/>
              </a:rPr>
              <a:t>分别对应于</a:t>
            </a:r>
            <a:r>
              <a:rPr lang="en-US" altLang="zh-CN" sz="2400">
                <a:solidFill>
                  <a:srgbClr val="0000CC"/>
                </a:solidFill>
                <a:latin typeface="Arial Narrow" pitchFamily="34" charset="0"/>
              </a:rPr>
              <a:t>EAX</a:t>
            </a:r>
            <a:r>
              <a:rPr lang="zh-CN" altLang="en-US" sz="2400">
                <a:solidFill>
                  <a:srgbClr val="0000CC"/>
                </a:solidFill>
                <a:latin typeface="Arial Narrow" pitchFamily="34" charset="0"/>
              </a:rPr>
              <a:t>、</a:t>
            </a:r>
            <a:r>
              <a:rPr lang="en-US" altLang="zh-CN" sz="2400">
                <a:solidFill>
                  <a:srgbClr val="0000CC"/>
                </a:solidFill>
                <a:latin typeface="Arial Narrow" pitchFamily="34" charset="0"/>
              </a:rPr>
              <a:t>EBX</a:t>
            </a:r>
            <a:r>
              <a:rPr lang="zh-CN" altLang="en-US" sz="2400">
                <a:solidFill>
                  <a:srgbClr val="0000CC"/>
                </a:solidFill>
                <a:latin typeface="Arial Narrow" pitchFamily="34" charset="0"/>
              </a:rPr>
              <a:t>、</a:t>
            </a:r>
            <a:r>
              <a:rPr lang="en-US" altLang="zh-CN" sz="2400">
                <a:solidFill>
                  <a:srgbClr val="0000CC"/>
                </a:solidFill>
                <a:latin typeface="Arial Narrow" pitchFamily="34" charset="0"/>
              </a:rPr>
              <a:t>ECX</a:t>
            </a:r>
            <a:r>
              <a:rPr lang="zh-CN" altLang="en-US" sz="2400">
                <a:solidFill>
                  <a:srgbClr val="0000CC"/>
                </a:solidFill>
                <a:latin typeface="Arial Narrow" pitchFamily="34" charset="0"/>
              </a:rPr>
              <a:t>、</a:t>
            </a:r>
            <a:r>
              <a:rPr lang="en-US" altLang="zh-CN" sz="2400">
                <a:solidFill>
                  <a:srgbClr val="0000CC"/>
                </a:solidFill>
                <a:latin typeface="Arial Narrow" pitchFamily="34" charset="0"/>
              </a:rPr>
              <a:t>EDX</a:t>
            </a:r>
            <a:r>
              <a:rPr lang="zh-CN" altLang="en-US" sz="2400">
                <a:solidFill>
                  <a:srgbClr val="0000CC"/>
                </a:solidFill>
                <a:latin typeface="Arial Narrow" pitchFamily="34" charset="0"/>
              </a:rPr>
              <a:t>、</a:t>
            </a:r>
            <a:r>
              <a:rPr lang="en-US" altLang="zh-CN" sz="2400">
                <a:solidFill>
                  <a:srgbClr val="0000CC"/>
                </a:solidFill>
                <a:latin typeface="Arial Narrow" pitchFamily="34" charset="0"/>
              </a:rPr>
              <a:t>ESI</a:t>
            </a:r>
            <a:r>
              <a:rPr lang="zh-CN" altLang="en-US" sz="2400">
                <a:solidFill>
                  <a:srgbClr val="0000CC"/>
                </a:solidFill>
                <a:latin typeface="Arial Narrow" pitchFamily="34" charset="0"/>
              </a:rPr>
              <a:t>、</a:t>
            </a:r>
            <a:r>
              <a:rPr lang="en-US" altLang="zh-CN" sz="2400">
                <a:solidFill>
                  <a:srgbClr val="0000CC"/>
                </a:solidFill>
                <a:latin typeface="Arial Narrow" pitchFamily="34" charset="0"/>
              </a:rPr>
              <a:t>EDI</a:t>
            </a:r>
            <a:r>
              <a:rPr lang="zh-CN" altLang="en-US" sz="2400">
                <a:solidFill>
                  <a:srgbClr val="0000CC"/>
                </a:solidFill>
                <a:latin typeface="Arial Narrow" pitchFamily="34" charset="0"/>
              </a:rPr>
              <a:t>、</a:t>
            </a:r>
            <a:r>
              <a:rPr lang="en-US" altLang="zh-CN" sz="2400">
                <a:solidFill>
                  <a:srgbClr val="0000CC"/>
                </a:solidFill>
                <a:latin typeface="Arial Narrow" pitchFamily="34" charset="0"/>
              </a:rPr>
              <a:t>EBP</a:t>
            </a:r>
            <a:r>
              <a:rPr lang="zh-CN" altLang="en-US" sz="2400">
                <a:solidFill>
                  <a:srgbClr val="0000CC"/>
                </a:solidFill>
                <a:latin typeface="Arial Narrow" pitchFamily="34" charset="0"/>
              </a:rPr>
              <a:t>和</a:t>
            </a:r>
            <a:r>
              <a:rPr lang="en-US" altLang="zh-CN" sz="2400">
                <a:solidFill>
                  <a:srgbClr val="0000CC"/>
                </a:solidFill>
                <a:latin typeface="Arial Narrow" pitchFamily="34" charset="0"/>
              </a:rPr>
              <a:t>ESP</a:t>
            </a:r>
            <a:r>
              <a:rPr lang="zh-CN" altLang="en-US" sz="2400">
                <a:solidFill>
                  <a:srgbClr val="0000CC"/>
                </a:solidFill>
                <a:latin typeface="Arial Narrow" pitchFamily="34" charset="0"/>
              </a:rPr>
              <a:t>的低</a:t>
            </a:r>
            <a:r>
              <a:rPr lang="en-US" altLang="zh-CN" sz="2400">
                <a:solidFill>
                  <a:srgbClr val="0000CC"/>
                </a:solidFill>
                <a:latin typeface="Arial Narrow" pitchFamily="34" charset="0"/>
              </a:rPr>
              <a:t>16</a:t>
            </a:r>
            <a:r>
              <a:rPr lang="zh-CN" altLang="en-US" sz="2400">
                <a:solidFill>
                  <a:srgbClr val="0000CC"/>
                </a:solidFill>
                <a:latin typeface="Arial Narrow" pitchFamily="34" charset="0"/>
              </a:rPr>
              <a:t>位。</a:t>
            </a:r>
          </a:p>
        </p:txBody>
      </p:sp>
      <p:sp>
        <p:nvSpPr>
          <p:cNvPr id="58376" name="Rectangle 7"/>
          <p:cNvSpPr>
            <a:spLocks noChangeArrowheads="1"/>
          </p:cNvSpPr>
          <p:nvPr/>
        </p:nvSpPr>
        <p:spPr bwMode="auto">
          <a:xfrm>
            <a:off x="2195513" y="3644900"/>
            <a:ext cx="6477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just" eaLnBrk="1" hangingPunct="1">
              <a:spcBef>
                <a:spcPct val="0"/>
              </a:spcBef>
              <a:buFontTx/>
              <a:buNone/>
            </a:pPr>
            <a:r>
              <a:rPr lang="en-US" altLang="zh-CN" sz="1800" b="1">
                <a:solidFill>
                  <a:srgbClr val="0000FF"/>
                </a:solidFill>
                <a:latin typeface="Times New Roman" pitchFamily="18" charset="0"/>
                <a:ea typeface="宋体" pitchFamily="2" charset="-122"/>
              </a:rPr>
              <a:t>AXBXCXDX</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0">
          <a:gsLst>
            <a:gs pos="2000">
              <a:srgbClr val="FFFFCC"/>
            </a:gs>
            <a:gs pos="100000">
              <a:schemeClr val="bg1"/>
            </a:gs>
          </a:gsLst>
          <a:path path="rect">
            <a:fillToRect r="100000" b="100000"/>
          </a:path>
        </a:gradFill>
        <a:effectLst/>
      </p:bgPr>
    </p:bg>
    <p:spTree>
      <p:nvGrpSpPr>
        <p:cNvPr id="1" name=""/>
        <p:cNvGrpSpPr/>
        <p:nvPr/>
      </p:nvGrpSpPr>
      <p:grpSpPr>
        <a:xfrm>
          <a:off x="0" y="0"/>
          <a:ext cx="0" cy="0"/>
          <a:chOff x="0" y="0"/>
          <a:chExt cx="0" cy="0"/>
        </a:xfrm>
      </p:grpSpPr>
      <p:sp>
        <p:nvSpPr>
          <p:cNvPr id="30722" name="页脚占位符 3"/>
          <p:cNvSpPr>
            <a:spLocks noGrp="1"/>
          </p:cNvSpPr>
          <p:nvPr>
            <p:ph type="ftr" sz="quarter" idx="4294967295"/>
          </p:nvPr>
        </p:nvSpPr>
        <p:spPr>
          <a:xfrm>
            <a:off x="3132138" y="6400800"/>
            <a:ext cx="2895600" cy="457200"/>
          </a:xfrm>
          <a:prstGeom prst="rect">
            <a:avLst/>
          </a:prstGeom>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r>
              <a:rPr kumimoji="0" lang="en-US" altLang="zh-CN" sz="1400" smtClean="0">
                <a:solidFill>
                  <a:schemeClr val="tx1"/>
                </a:solidFill>
                <a:latin typeface="Times New Roman" pitchFamily="18" charset="0"/>
                <a:ea typeface="宋体" pitchFamily="2" charset="-122"/>
              </a:rPr>
              <a:t>汇编语言程序设计</a:t>
            </a:r>
          </a:p>
        </p:txBody>
      </p:sp>
      <p:sp>
        <p:nvSpPr>
          <p:cNvPr id="30723" name="灯片编号占位符 4"/>
          <p:cNvSpPr>
            <a:spLocks noGrp="1"/>
          </p:cNvSpPr>
          <p:nvPr>
            <p:ph type="sldNum" sz="quarter" idx="11"/>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r" eaLnBrk="1" hangingPunct="1">
              <a:spcBef>
                <a:spcPct val="0"/>
              </a:spcBef>
              <a:buFontTx/>
              <a:buNone/>
            </a:pPr>
            <a:fld id="{C05817C3-F2A1-459B-996B-DAC372FA4AF7}" type="slidenum">
              <a:rPr kumimoji="0" lang="en-US" altLang="zh-CN" sz="1400" smtClean="0">
                <a:solidFill>
                  <a:schemeClr val="tx1"/>
                </a:solidFill>
                <a:latin typeface="Times New Roman" pitchFamily="18" charset="0"/>
                <a:ea typeface="宋体" pitchFamily="2" charset="-122"/>
              </a:rPr>
              <a:pPr algn="r" eaLnBrk="1" hangingPunct="1">
                <a:spcBef>
                  <a:spcPct val="0"/>
                </a:spcBef>
                <a:buFontTx/>
                <a:buNone/>
              </a:pPr>
              <a:t>3</a:t>
            </a:fld>
            <a:endParaRPr kumimoji="0" lang="en-US" altLang="zh-CN" sz="1400" smtClean="0">
              <a:solidFill>
                <a:schemeClr val="tx1"/>
              </a:solidFill>
              <a:latin typeface="Times New Roman" pitchFamily="18" charset="0"/>
              <a:ea typeface="宋体" pitchFamily="2" charset="-122"/>
            </a:endParaRPr>
          </a:p>
        </p:txBody>
      </p:sp>
      <p:sp>
        <p:nvSpPr>
          <p:cNvPr id="30724" name="Rectangle 2"/>
          <p:cNvSpPr>
            <a:spLocks noGrp="1" noChangeArrowheads="1"/>
          </p:cNvSpPr>
          <p:nvPr>
            <p:ph type="title"/>
          </p:nvPr>
        </p:nvSpPr>
        <p:spPr>
          <a:xfrm>
            <a:off x="684213" y="333375"/>
            <a:ext cx="7772400" cy="615950"/>
          </a:xfrm>
        </p:spPr>
        <p:txBody>
          <a:bodyPr/>
          <a:lstStyle/>
          <a:p>
            <a:pPr eaLnBrk="1" hangingPunct="1"/>
            <a:r>
              <a:rPr lang="zh-CN" altLang="en-US" smtClean="0">
                <a:latin typeface="宋体" pitchFamily="2" charset="-122"/>
              </a:rPr>
              <a:t>汇编语言</a:t>
            </a:r>
            <a:r>
              <a:rPr lang="zh-CN" altLang="en-US" smtClean="0">
                <a:latin typeface="隶书" pitchFamily="49" charset="-122"/>
              </a:rPr>
              <a:t>基本概念</a:t>
            </a:r>
          </a:p>
        </p:txBody>
      </p:sp>
      <p:sp>
        <p:nvSpPr>
          <p:cNvPr id="21509" name="Text Box 5"/>
          <p:cNvSpPr txBox="1">
            <a:spLocks noChangeArrowheads="1"/>
          </p:cNvSpPr>
          <p:nvPr/>
        </p:nvSpPr>
        <p:spPr bwMode="auto">
          <a:xfrm>
            <a:off x="395288" y="1196975"/>
            <a:ext cx="8424862" cy="474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533400" indent="-26670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just" eaLnBrk="1" hangingPunct="1">
              <a:spcBef>
                <a:spcPct val="25000"/>
              </a:spcBef>
              <a:buFontTx/>
              <a:buNone/>
            </a:pPr>
            <a:r>
              <a:rPr lang="zh-CN" altLang="en-US" sz="2400">
                <a:solidFill>
                  <a:srgbClr val="0000CC"/>
                </a:solidFill>
                <a:latin typeface="华文中宋" pitchFamily="2" charset="-122"/>
              </a:rPr>
              <a:t>一、</a:t>
            </a:r>
            <a:r>
              <a:rPr lang="zh-CN" altLang="en-US" sz="2400" b="1">
                <a:solidFill>
                  <a:srgbClr val="0000CC"/>
                </a:solidFill>
                <a:latin typeface="华文中宋" pitchFamily="2" charset="-122"/>
              </a:rPr>
              <a:t>与计算机相关的语言</a:t>
            </a:r>
          </a:p>
          <a:p>
            <a:pPr lvl="1" eaLnBrk="1" hangingPunct="1">
              <a:spcBef>
                <a:spcPct val="25000"/>
              </a:spcBef>
              <a:buSzPct val="90000"/>
              <a:buFont typeface="Wingdings" pitchFamily="2" charset="2"/>
              <a:buChar char="Ø"/>
            </a:pPr>
            <a:r>
              <a:rPr lang="zh-CN" altLang="en-US" sz="2400" b="1">
                <a:latin typeface="华文中宋" pitchFamily="2" charset="-122"/>
              </a:rPr>
              <a:t>机器语言</a:t>
            </a:r>
            <a:r>
              <a:rPr lang="zh-CN" altLang="en-US" sz="2400">
                <a:latin typeface="华文中宋" pitchFamily="2" charset="-122"/>
              </a:rPr>
              <a:t>：又称为机器指令，是</a:t>
            </a:r>
            <a:r>
              <a:rPr lang="en-US" altLang="zh-CN" sz="2400">
                <a:latin typeface="华文中宋" pitchFamily="2" charset="-122"/>
              </a:rPr>
              <a:t>CPU</a:t>
            </a:r>
            <a:r>
              <a:rPr lang="zh-CN" altLang="en-US" sz="2400">
                <a:latin typeface="华文中宋" pitchFamily="2" charset="-122"/>
              </a:rPr>
              <a:t>能直接识别并执行的指令，它的表现形式是二进制编码。用机器语言编写的程序执行速度快，效率高。缺点：表达的意义不直观，编写、阅读、调试较困难，难以维护。</a:t>
            </a:r>
          </a:p>
          <a:p>
            <a:pPr lvl="1" eaLnBrk="1" hangingPunct="1">
              <a:spcBef>
                <a:spcPct val="25000"/>
              </a:spcBef>
              <a:buSzPct val="90000"/>
              <a:buFont typeface="Wingdings" pitchFamily="2" charset="2"/>
              <a:buChar char="Ø"/>
            </a:pPr>
            <a:r>
              <a:rPr lang="zh-CN" altLang="en-US" sz="2400" b="1">
                <a:latin typeface="华文中宋" pitchFamily="2" charset="-122"/>
              </a:rPr>
              <a:t>汇编语言</a:t>
            </a:r>
            <a:r>
              <a:rPr lang="zh-CN" altLang="en-US" sz="2400">
                <a:latin typeface="华文中宋" pitchFamily="2" charset="-122"/>
              </a:rPr>
              <a:t>：是机器语言的符号化，是汇编指令集、伪指令集和相关规则的统称。与机器语言有类似的优、缺点，但比机器语言更易于被人们所理解。</a:t>
            </a:r>
          </a:p>
          <a:p>
            <a:pPr lvl="1" eaLnBrk="1" hangingPunct="1">
              <a:spcBef>
                <a:spcPct val="25000"/>
              </a:spcBef>
              <a:buSzPct val="90000"/>
              <a:buFont typeface="Wingdings" pitchFamily="2" charset="2"/>
              <a:buChar char="Ø"/>
            </a:pPr>
            <a:r>
              <a:rPr lang="zh-CN" altLang="en-US" sz="2400" b="1">
                <a:latin typeface="华文中宋" pitchFamily="2" charset="-122"/>
              </a:rPr>
              <a:t>高级语言</a:t>
            </a:r>
            <a:r>
              <a:rPr lang="zh-CN" altLang="en-US" sz="2400">
                <a:latin typeface="华文中宋" pitchFamily="2" charset="-122"/>
              </a:rPr>
              <a:t>：面向人的语言，有多种类型。便于阅读，易学易用，不涉及硬件，具有通用性。缺点：目标代码冗长，占用内存多，从而执行时间长，效率不高，不能对某些硬件进行操作。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509">
                                            <p:txEl>
                                              <p:pRg st="1" end="1"/>
                                            </p:txEl>
                                          </p:spTgt>
                                        </p:tgtEl>
                                        <p:attrNameLst>
                                          <p:attrName>style.visibility</p:attrName>
                                        </p:attrNameLst>
                                      </p:cBhvr>
                                      <p:to>
                                        <p:strVal val="visible"/>
                                      </p:to>
                                    </p:set>
                                    <p:anim calcmode="lin" valueType="num">
                                      <p:cBhvr additive="base">
                                        <p:cTn id="7" dur="500" fill="hold"/>
                                        <p:tgtEl>
                                          <p:spTgt spid="2150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1509">
                                            <p:txEl>
                                              <p:pRg st="2" end="2"/>
                                            </p:txEl>
                                          </p:spTgt>
                                        </p:tgtEl>
                                        <p:attrNameLst>
                                          <p:attrName>style.visibility</p:attrName>
                                        </p:attrNameLst>
                                      </p:cBhvr>
                                      <p:to>
                                        <p:strVal val="visible"/>
                                      </p:to>
                                    </p:set>
                                    <p:anim calcmode="lin" valueType="num">
                                      <p:cBhvr additive="base">
                                        <p:cTn id="13" dur="500" fill="hold"/>
                                        <p:tgtEl>
                                          <p:spTgt spid="2150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50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1509">
                                            <p:txEl>
                                              <p:pRg st="3" end="3"/>
                                            </p:txEl>
                                          </p:spTgt>
                                        </p:tgtEl>
                                        <p:attrNameLst>
                                          <p:attrName>style.visibility</p:attrName>
                                        </p:attrNameLst>
                                      </p:cBhvr>
                                      <p:to>
                                        <p:strVal val="visible"/>
                                      </p:to>
                                    </p:set>
                                    <p:anim calcmode="lin" valueType="num">
                                      <p:cBhvr additive="base">
                                        <p:cTn id="19" dur="500" fill="hold"/>
                                        <p:tgtEl>
                                          <p:spTgt spid="2150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50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页脚占位符 2"/>
          <p:cNvSpPr>
            <a:spLocks noGrp="1"/>
          </p:cNvSpPr>
          <p:nvPr>
            <p:ph type="ftr" sz="quarter" idx="4294967295"/>
          </p:nvPr>
        </p:nvSpPr>
        <p:spPr>
          <a:xfrm>
            <a:off x="3132138" y="6400800"/>
            <a:ext cx="2895600" cy="457200"/>
          </a:xfrm>
          <a:prstGeom prst="rect">
            <a:avLst/>
          </a:prstGeom>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r>
              <a:rPr kumimoji="0" lang="en-US" altLang="zh-CN" sz="1400" smtClean="0">
                <a:solidFill>
                  <a:schemeClr val="tx1"/>
                </a:solidFill>
                <a:latin typeface="Times New Roman" pitchFamily="18" charset="0"/>
                <a:ea typeface="宋体" pitchFamily="2" charset="-122"/>
              </a:rPr>
              <a:t>汇编语言程序设计</a:t>
            </a:r>
          </a:p>
        </p:txBody>
      </p:sp>
      <p:sp>
        <p:nvSpPr>
          <p:cNvPr id="59395" name="灯片编号占位符 3"/>
          <p:cNvSpPr>
            <a:spLocks noGrp="1"/>
          </p:cNvSpPr>
          <p:nvPr>
            <p:ph type="sldNum" sz="quarter" idx="11"/>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r" eaLnBrk="1" hangingPunct="1">
              <a:spcBef>
                <a:spcPct val="0"/>
              </a:spcBef>
              <a:buFontTx/>
              <a:buNone/>
            </a:pPr>
            <a:fld id="{08251A68-9F51-4D74-9229-7289AF19972E}" type="slidenum">
              <a:rPr kumimoji="0" lang="en-US" altLang="zh-CN" sz="1400" smtClean="0">
                <a:solidFill>
                  <a:schemeClr val="tx1"/>
                </a:solidFill>
                <a:latin typeface="Times New Roman" pitchFamily="18" charset="0"/>
                <a:ea typeface="宋体" pitchFamily="2" charset="-122"/>
              </a:rPr>
              <a:pPr algn="r" eaLnBrk="1" hangingPunct="1">
                <a:spcBef>
                  <a:spcPct val="0"/>
                </a:spcBef>
                <a:buFontTx/>
                <a:buNone/>
              </a:pPr>
              <a:t>30</a:t>
            </a:fld>
            <a:endParaRPr kumimoji="0" lang="en-US" altLang="zh-CN" sz="1400" smtClean="0">
              <a:solidFill>
                <a:schemeClr val="tx1"/>
              </a:solidFill>
              <a:latin typeface="Times New Roman" pitchFamily="18" charset="0"/>
              <a:ea typeface="宋体" pitchFamily="2" charset="-122"/>
            </a:endParaRPr>
          </a:p>
        </p:txBody>
      </p:sp>
      <p:sp>
        <p:nvSpPr>
          <p:cNvPr id="59396" name="Text Box 2"/>
          <p:cNvSpPr txBox="1">
            <a:spLocks noChangeArrowheads="1"/>
          </p:cNvSpPr>
          <p:nvPr/>
        </p:nvSpPr>
        <p:spPr bwMode="auto">
          <a:xfrm>
            <a:off x="457200" y="1752600"/>
            <a:ext cx="8305800" cy="125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just" eaLnBrk="1" hangingPunct="1">
              <a:spcBef>
                <a:spcPct val="50000"/>
              </a:spcBef>
              <a:buFontTx/>
              <a:buNone/>
            </a:pPr>
            <a:endParaRPr lang="en-US" altLang="zh-CN" sz="1600">
              <a:solidFill>
                <a:srgbClr val="000000"/>
              </a:solidFill>
              <a:latin typeface="楷体_GB2312"/>
              <a:ea typeface="楷体_GB2312"/>
              <a:cs typeface="楷体_GB2312"/>
            </a:endParaRPr>
          </a:p>
          <a:p>
            <a:pPr algn="just" eaLnBrk="1" hangingPunct="1">
              <a:spcBef>
                <a:spcPct val="50000"/>
              </a:spcBef>
              <a:buFontTx/>
              <a:buNone/>
            </a:pPr>
            <a:r>
              <a:rPr lang="en-US" altLang="zh-CN" sz="1600">
                <a:solidFill>
                  <a:srgbClr val="000000"/>
                </a:solidFill>
                <a:latin typeface="楷体_GB2312"/>
                <a:ea typeface="楷体_GB2312"/>
                <a:cs typeface="楷体_GB2312"/>
              </a:rPr>
              <a:t>  </a:t>
            </a:r>
            <a:endParaRPr lang="en-US" altLang="zh-CN" sz="1600">
              <a:solidFill>
                <a:schemeClr val="tx1"/>
              </a:solidFill>
              <a:latin typeface="楷体_GB2312"/>
              <a:ea typeface="楷体_GB2312"/>
              <a:cs typeface="楷体_GB2312"/>
            </a:endParaRPr>
          </a:p>
          <a:p>
            <a:pPr eaLnBrk="1" hangingPunct="1">
              <a:spcBef>
                <a:spcPct val="50000"/>
              </a:spcBef>
              <a:buFontTx/>
              <a:buNone/>
            </a:pPr>
            <a:endParaRPr lang="en-US" altLang="zh-CN" sz="2400">
              <a:solidFill>
                <a:schemeClr val="tx1"/>
              </a:solidFill>
              <a:latin typeface="Times New Roman" pitchFamily="18" charset="0"/>
              <a:ea typeface="宋体" pitchFamily="2" charset="-122"/>
            </a:endParaRPr>
          </a:p>
        </p:txBody>
      </p:sp>
      <p:sp>
        <p:nvSpPr>
          <p:cNvPr id="59397" name="Rectangle 8"/>
          <p:cNvSpPr>
            <a:spLocks noGrp="1" noChangeArrowheads="1"/>
          </p:cNvSpPr>
          <p:nvPr>
            <p:ph type="title"/>
          </p:nvPr>
        </p:nvSpPr>
        <p:spPr>
          <a:xfrm>
            <a:off x="684213" y="188913"/>
            <a:ext cx="7772400" cy="695325"/>
          </a:xfrm>
        </p:spPr>
        <p:txBody>
          <a:bodyPr/>
          <a:lstStyle/>
          <a:p>
            <a:r>
              <a:rPr lang="en-US" altLang="zh-CN" smtClean="0">
                <a:latin typeface="隶书" pitchFamily="49" charset="-122"/>
              </a:rPr>
              <a:t>80x86 </a:t>
            </a:r>
            <a:r>
              <a:rPr lang="zh-CN" altLang="en-US" smtClean="0">
                <a:latin typeface="隶书" pitchFamily="49" charset="-122"/>
              </a:rPr>
              <a:t>的寄存器组</a:t>
            </a:r>
          </a:p>
        </p:txBody>
      </p:sp>
      <p:pic>
        <p:nvPicPr>
          <p:cNvPr id="59398" name="Picture 10" descr="02-1-2"/>
          <p:cNvPicPr>
            <a:picLocks noChangeAspect="1" noChangeArrowheads="1"/>
          </p:cNvPicPr>
          <p:nvPr/>
        </p:nvPicPr>
        <p:blipFill>
          <a:blip r:embed="rId5">
            <a:lum bright="12000" contrast="6000"/>
            <a:extLst>
              <a:ext uri="{28A0092B-C50C-407E-A947-70E740481C1C}">
                <a14:useLocalDpi xmlns:a14="http://schemas.microsoft.com/office/drawing/2010/main" val="0"/>
              </a:ext>
            </a:extLst>
          </a:blip>
          <a:srcRect/>
          <a:stretch>
            <a:fillRect/>
          </a:stretch>
        </p:blipFill>
        <p:spPr bwMode="auto">
          <a:xfrm>
            <a:off x="5651500" y="1317625"/>
            <a:ext cx="32416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9" name="Picture 11" descr="02-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8125" y="3644900"/>
            <a:ext cx="1550988"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00" name="Rectangle 12"/>
          <p:cNvSpPr>
            <a:spLocks noChangeArrowheads="1"/>
          </p:cNvSpPr>
          <p:nvPr/>
        </p:nvSpPr>
        <p:spPr bwMode="auto">
          <a:xfrm>
            <a:off x="395288" y="1052513"/>
            <a:ext cx="5400675" cy="478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444500" indent="-265113"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spcBef>
                <a:spcPct val="0"/>
              </a:spcBef>
              <a:buFontTx/>
              <a:buNone/>
            </a:pPr>
            <a:r>
              <a:rPr lang="zh-CN" altLang="en-US" sz="2400" b="1">
                <a:solidFill>
                  <a:srgbClr val="0000CC"/>
                </a:solidFill>
                <a:latin typeface="Times New Roman" pitchFamily="18" charset="0"/>
              </a:rPr>
              <a:t>二、 专用寄存器</a:t>
            </a:r>
          </a:p>
          <a:p>
            <a:pPr lvl="1" eaLnBrk="1" hangingPunct="1">
              <a:spcBef>
                <a:spcPct val="25000"/>
              </a:spcBef>
              <a:buSzPct val="90000"/>
              <a:buFont typeface="Wingdings" pitchFamily="2" charset="2"/>
              <a:buChar char="Ø"/>
            </a:pPr>
            <a:r>
              <a:rPr lang="zh-CN" altLang="en-US" sz="2400">
                <a:latin typeface="Times New Roman" pitchFamily="18" charset="0"/>
              </a:rPr>
              <a:t>指令指针：</a:t>
            </a:r>
            <a:r>
              <a:rPr lang="en-US" altLang="zh-CN" sz="2400">
                <a:latin typeface="Times New Roman" pitchFamily="18" charset="0"/>
              </a:rPr>
              <a:t>EIP</a:t>
            </a:r>
            <a:r>
              <a:rPr lang="zh-CN" altLang="en-US" sz="2400">
                <a:latin typeface="Times New Roman" pitchFamily="18" charset="0"/>
              </a:rPr>
              <a:t>（</a:t>
            </a:r>
            <a:r>
              <a:rPr lang="en-US" altLang="zh-CN" sz="2400">
                <a:latin typeface="Times New Roman" pitchFamily="18" charset="0"/>
              </a:rPr>
              <a:t>32</a:t>
            </a:r>
            <a:r>
              <a:rPr lang="zh-CN" altLang="en-US" sz="2400">
                <a:latin typeface="Times New Roman" pitchFamily="18" charset="0"/>
              </a:rPr>
              <a:t>位）、</a:t>
            </a:r>
            <a:r>
              <a:rPr lang="en-US" altLang="zh-CN" sz="2400">
                <a:latin typeface="Times New Roman" pitchFamily="18" charset="0"/>
              </a:rPr>
              <a:t>IP</a:t>
            </a:r>
            <a:r>
              <a:rPr lang="zh-CN" altLang="en-US" sz="2400">
                <a:latin typeface="Times New Roman" pitchFamily="18" charset="0"/>
              </a:rPr>
              <a:t>（</a:t>
            </a:r>
            <a:r>
              <a:rPr lang="en-US" altLang="zh-CN" sz="2400">
                <a:latin typeface="Times New Roman" pitchFamily="18" charset="0"/>
              </a:rPr>
              <a:t>16</a:t>
            </a:r>
            <a:r>
              <a:rPr lang="zh-CN" altLang="en-US" sz="2400">
                <a:latin typeface="Times New Roman" pitchFamily="18" charset="0"/>
              </a:rPr>
              <a:t>位）。</a:t>
            </a:r>
            <a:r>
              <a:rPr lang="en-US" altLang="zh-CN" sz="2400">
                <a:latin typeface="Times New Roman" pitchFamily="18" charset="0"/>
              </a:rPr>
              <a:t>IP</a:t>
            </a:r>
            <a:r>
              <a:rPr lang="zh-CN" altLang="en-US" sz="2400">
                <a:latin typeface="Times New Roman" pitchFamily="18" charset="0"/>
              </a:rPr>
              <a:t>是</a:t>
            </a:r>
            <a:r>
              <a:rPr lang="en-US" altLang="zh-CN" sz="2400">
                <a:latin typeface="Times New Roman" pitchFamily="18" charset="0"/>
              </a:rPr>
              <a:t>EIP</a:t>
            </a:r>
            <a:r>
              <a:rPr lang="zh-CN" altLang="en-US" sz="2400">
                <a:latin typeface="Times New Roman" pitchFamily="18" charset="0"/>
              </a:rPr>
              <a:t>的低</a:t>
            </a:r>
            <a:r>
              <a:rPr lang="en-US" altLang="zh-CN" sz="2400">
                <a:latin typeface="Times New Roman" pitchFamily="18" charset="0"/>
              </a:rPr>
              <a:t>16</a:t>
            </a:r>
            <a:r>
              <a:rPr lang="zh-CN" altLang="en-US" sz="2400">
                <a:latin typeface="Times New Roman" pitchFamily="18" charset="0"/>
              </a:rPr>
              <a:t>位。</a:t>
            </a:r>
          </a:p>
          <a:p>
            <a:pPr lvl="1" eaLnBrk="1" hangingPunct="1">
              <a:spcBef>
                <a:spcPct val="25000"/>
              </a:spcBef>
              <a:buSzPct val="90000"/>
              <a:buFont typeface="Wingdings" pitchFamily="2" charset="2"/>
              <a:buChar char="Ø"/>
            </a:pPr>
            <a:r>
              <a:rPr lang="zh-CN" altLang="en-US" sz="2400">
                <a:latin typeface="Times New Roman" pitchFamily="18" charset="0"/>
              </a:rPr>
              <a:t>标志寄存器：</a:t>
            </a:r>
            <a:r>
              <a:rPr lang="en-US" altLang="zh-CN" sz="2400">
                <a:latin typeface="Times New Roman" pitchFamily="18" charset="0"/>
              </a:rPr>
              <a:t>EFLAGS</a:t>
            </a:r>
            <a:r>
              <a:rPr lang="zh-CN" altLang="en-US" sz="2400">
                <a:latin typeface="Times New Roman" pitchFamily="18" charset="0"/>
              </a:rPr>
              <a:t>（</a:t>
            </a:r>
            <a:r>
              <a:rPr lang="en-US" altLang="zh-CN" sz="2400">
                <a:latin typeface="Times New Roman" pitchFamily="18" charset="0"/>
              </a:rPr>
              <a:t>32</a:t>
            </a:r>
            <a:r>
              <a:rPr lang="zh-CN" altLang="en-US" sz="2400">
                <a:latin typeface="Times New Roman" pitchFamily="18" charset="0"/>
              </a:rPr>
              <a:t>位）、</a:t>
            </a:r>
            <a:r>
              <a:rPr lang="en-US" altLang="zh-CN" sz="2400">
                <a:latin typeface="Times New Roman" pitchFamily="18" charset="0"/>
              </a:rPr>
              <a:t>FLAGS</a:t>
            </a:r>
            <a:r>
              <a:rPr lang="zh-CN" altLang="en-US" sz="2400">
                <a:latin typeface="Times New Roman" pitchFamily="18" charset="0"/>
              </a:rPr>
              <a:t>（</a:t>
            </a:r>
            <a:r>
              <a:rPr lang="en-US" altLang="zh-CN" sz="2400">
                <a:latin typeface="Times New Roman" pitchFamily="18" charset="0"/>
              </a:rPr>
              <a:t>16</a:t>
            </a:r>
            <a:r>
              <a:rPr lang="zh-CN" altLang="en-US" sz="2400">
                <a:latin typeface="Times New Roman" pitchFamily="18" charset="0"/>
              </a:rPr>
              <a:t>位）。</a:t>
            </a:r>
            <a:r>
              <a:rPr lang="en-US" altLang="zh-CN" sz="2400">
                <a:latin typeface="Times New Roman" pitchFamily="18" charset="0"/>
              </a:rPr>
              <a:t>FLAGS</a:t>
            </a:r>
            <a:r>
              <a:rPr lang="zh-CN" altLang="en-US" sz="2400">
                <a:latin typeface="Times New Roman" pitchFamily="18" charset="0"/>
              </a:rPr>
              <a:t>是</a:t>
            </a:r>
            <a:r>
              <a:rPr lang="en-US" altLang="zh-CN" sz="2400">
                <a:latin typeface="Times New Roman" pitchFamily="18" charset="0"/>
              </a:rPr>
              <a:t>EFLAGS</a:t>
            </a:r>
            <a:r>
              <a:rPr lang="zh-CN" altLang="en-US" sz="2400">
                <a:latin typeface="Times New Roman" pitchFamily="18" charset="0"/>
              </a:rPr>
              <a:t>的低</a:t>
            </a:r>
            <a:r>
              <a:rPr lang="en-US" altLang="zh-CN" sz="2400">
                <a:latin typeface="Times New Roman" pitchFamily="18" charset="0"/>
              </a:rPr>
              <a:t>16</a:t>
            </a:r>
            <a:r>
              <a:rPr lang="zh-CN" altLang="en-US" sz="2400">
                <a:latin typeface="Times New Roman" pitchFamily="18" charset="0"/>
              </a:rPr>
              <a:t>位。</a:t>
            </a:r>
          </a:p>
          <a:p>
            <a:pPr eaLnBrk="1" hangingPunct="1">
              <a:spcBef>
                <a:spcPct val="0"/>
              </a:spcBef>
              <a:buFontTx/>
              <a:buNone/>
            </a:pPr>
            <a:endParaRPr lang="zh-CN" altLang="en-US" sz="2000">
              <a:latin typeface="Times New Roman" pitchFamily="18" charset="0"/>
            </a:endParaRPr>
          </a:p>
          <a:p>
            <a:pPr eaLnBrk="1" hangingPunct="1">
              <a:spcBef>
                <a:spcPct val="0"/>
              </a:spcBef>
              <a:buFontTx/>
              <a:buNone/>
            </a:pPr>
            <a:r>
              <a:rPr lang="zh-CN" altLang="en-US" sz="2400" b="1">
                <a:solidFill>
                  <a:srgbClr val="0000CC"/>
                </a:solidFill>
                <a:latin typeface="Times New Roman" pitchFamily="18" charset="0"/>
              </a:rPr>
              <a:t>三、 段寄存器</a:t>
            </a:r>
          </a:p>
          <a:p>
            <a:pPr lvl="1" eaLnBrk="1" hangingPunct="1">
              <a:spcBef>
                <a:spcPct val="25000"/>
              </a:spcBef>
              <a:buSzPct val="90000"/>
              <a:buFont typeface="Wingdings" pitchFamily="2" charset="2"/>
              <a:buChar char="Ø"/>
            </a:pPr>
            <a:r>
              <a:rPr lang="en-US" altLang="zh-CN" sz="2400">
                <a:latin typeface="Times New Roman" pitchFamily="18" charset="0"/>
              </a:rPr>
              <a:t>6</a:t>
            </a:r>
            <a:r>
              <a:rPr lang="zh-CN" altLang="en-US" sz="2400">
                <a:latin typeface="Times New Roman" pitchFamily="18" charset="0"/>
              </a:rPr>
              <a:t>个</a:t>
            </a:r>
            <a:r>
              <a:rPr lang="en-US" altLang="zh-CN" sz="2400">
                <a:latin typeface="Times New Roman" pitchFamily="18" charset="0"/>
              </a:rPr>
              <a:t>16</a:t>
            </a:r>
            <a:r>
              <a:rPr lang="zh-CN" altLang="en-US" sz="2400">
                <a:latin typeface="Times New Roman" pitchFamily="18" charset="0"/>
              </a:rPr>
              <a:t>位的段寄存器：</a:t>
            </a:r>
            <a:r>
              <a:rPr lang="en-US" altLang="zh-CN" sz="2400">
                <a:latin typeface="Times New Roman" pitchFamily="18" charset="0"/>
              </a:rPr>
              <a:t>CS</a:t>
            </a:r>
            <a:r>
              <a:rPr lang="zh-CN" altLang="en-US" sz="2400">
                <a:latin typeface="Times New Roman" pitchFamily="18" charset="0"/>
              </a:rPr>
              <a:t>、</a:t>
            </a:r>
            <a:r>
              <a:rPr lang="en-US" altLang="zh-CN" sz="2400">
                <a:latin typeface="Times New Roman" pitchFamily="18" charset="0"/>
              </a:rPr>
              <a:t>DS</a:t>
            </a:r>
            <a:r>
              <a:rPr lang="zh-CN" altLang="en-US" sz="2400">
                <a:latin typeface="Times New Roman" pitchFamily="18" charset="0"/>
              </a:rPr>
              <a:t>、</a:t>
            </a:r>
            <a:r>
              <a:rPr lang="en-US" altLang="zh-CN" sz="2400">
                <a:latin typeface="Times New Roman" pitchFamily="18" charset="0"/>
              </a:rPr>
              <a:t>ES</a:t>
            </a:r>
            <a:r>
              <a:rPr lang="zh-CN" altLang="en-US" sz="2400">
                <a:latin typeface="Times New Roman" pitchFamily="18" charset="0"/>
              </a:rPr>
              <a:t>、</a:t>
            </a:r>
            <a:r>
              <a:rPr lang="en-US" altLang="zh-CN" sz="2400">
                <a:latin typeface="Times New Roman" pitchFamily="18" charset="0"/>
              </a:rPr>
              <a:t>SS</a:t>
            </a:r>
            <a:r>
              <a:rPr lang="zh-CN" altLang="en-US" sz="2400">
                <a:latin typeface="Times New Roman" pitchFamily="18" charset="0"/>
              </a:rPr>
              <a:t>、</a:t>
            </a:r>
            <a:r>
              <a:rPr lang="en-US" altLang="zh-CN" sz="2400">
                <a:latin typeface="Times New Roman" pitchFamily="18" charset="0"/>
              </a:rPr>
              <a:t>FS</a:t>
            </a:r>
            <a:r>
              <a:rPr lang="zh-CN" altLang="en-US" sz="2400">
                <a:latin typeface="Times New Roman" pitchFamily="18" charset="0"/>
              </a:rPr>
              <a:t>和</a:t>
            </a:r>
            <a:r>
              <a:rPr lang="en-US" altLang="zh-CN" sz="2400">
                <a:latin typeface="Times New Roman" pitchFamily="18" charset="0"/>
              </a:rPr>
              <a:t>GS</a:t>
            </a:r>
            <a:r>
              <a:rPr lang="zh-CN" altLang="en-US" sz="2400">
                <a:latin typeface="Times New Roman" pitchFamily="18" charset="0"/>
              </a:rPr>
              <a:t>。</a:t>
            </a:r>
          </a:p>
          <a:p>
            <a:pPr lvl="1" eaLnBrk="1" hangingPunct="1">
              <a:spcBef>
                <a:spcPct val="25000"/>
              </a:spcBef>
              <a:buSzPct val="90000"/>
              <a:buFont typeface="Wingdings" pitchFamily="2" charset="2"/>
              <a:buChar char="Ø"/>
            </a:pPr>
            <a:r>
              <a:rPr lang="zh-CN" altLang="en-US" sz="2400">
                <a:latin typeface="Times New Roman" pitchFamily="18" charset="0"/>
              </a:rPr>
              <a:t>其中</a:t>
            </a:r>
            <a:r>
              <a:rPr lang="en-US" altLang="zh-CN" sz="2400">
                <a:latin typeface="Times New Roman" pitchFamily="18" charset="0"/>
              </a:rPr>
              <a:t>FS</a:t>
            </a:r>
            <a:r>
              <a:rPr lang="zh-CN" altLang="en-US" sz="2400">
                <a:latin typeface="Times New Roman" pitchFamily="18" charset="0"/>
              </a:rPr>
              <a:t>、</a:t>
            </a:r>
            <a:r>
              <a:rPr lang="en-US" altLang="zh-CN" sz="2400">
                <a:latin typeface="Times New Roman" pitchFamily="18" charset="0"/>
              </a:rPr>
              <a:t>GS</a:t>
            </a:r>
            <a:r>
              <a:rPr lang="zh-CN" altLang="en-US" sz="2400">
                <a:latin typeface="Times New Roman" pitchFamily="18" charset="0"/>
              </a:rPr>
              <a:t>以及所有</a:t>
            </a:r>
            <a:r>
              <a:rPr lang="en-US" altLang="zh-CN" sz="2400">
                <a:latin typeface="Times New Roman" pitchFamily="18" charset="0"/>
              </a:rPr>
              <a:t>32</a:t>
            </a:r>
            <a:r>
              <a:rPr lang="zh-CN" altLang="en-US" sz="2400">
                <a:latin typeface="Times New Roman" pitchFamily="18" charset="0"/>
              </a:rPr>
              <a:t>位寄存器是从</a:t>
            </a:r>
            <a:r>
              <a:rPr lang="en-US" altLang="zh-CN" sz="2400">
                <a:latin typeface="Times New Roman" pitchFamily="18" charset="0"/>
              </a:rPr>
              <a:t>80386 CPU</a:t>
            </a:r>
            <a:r>
              <a:rPr lang="zh-CN" altLang="en-US" sz="2400">
                <a:latin typeface="Times New Roman" pitchFamily="18" charset="0"/>
              </a:rPr>
              <a:t>开始引入的。</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页脚占位符 3"/>
          <p:cNvSpPr>
            <a:spLocks noGrp="1"/>
          </p:cNvSpPr>
          <p:nvPr>
            <p:ph type="ftr" sz="quarter" idx="10"/>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r>
              <a:rPr kumimoji="0" lang="en-US" altLang="zh-CN" sz="1400" smtClean="0">
                <a:solidFill>
                  <a:schemeClr val="tx1"/>
                </a:solidFill>
                <a:latin typeface="Times New Roman" pitchFamily="18" charset="0"/>
                <a:ea typeface="宋体" pitchFamily="2" charset="-122"/>
              </a:rPr>
              <a:t>汇编语言程序设计</a:t>
            </a:r>
          </a:p>
        </p:txBody>
      </p:sp>
      <p:sp>
        <p:nvSpPr>
          <p:cNvPr id="60419" name="灯片编号占位符 4"/>
          <p:cNvSpPr>
            <a:spLocks noGrp="1"/>
          </p:cNvSpPr>
          <p:nvPr>
            <p:ph type="sldNum" sz="quarter" idx="11"/>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r" eaLnBrk="1" hangingPunct="1">
              <a:spcBef>
                <a:spcPct val="0"/>
              </a:spcBef>
              <a:buFontTx/>
              <a:buNone/>
            </a:pPr>
            <a:fld id="{2F27F771-93D4-4059-B683-4C0815DC6AC3}" type="slidenum">
              <a:rPr kumimoji="0" lang="en-US" altLang="zh-CN" sz="1400" smtClean="0">
                <a:solidFill>
                  <a:schemeClr val="tx1"/>
                </a:solidFill>
                <a:latin typeface="Times New Roman" pitchFamily="18" charset="0"/>
                <a:ea typeface="宋体" pitchFamily="2" charset="-122"/>
              </a:rPr>
              <a:pPr algn="r" eaLnBrk="1" hangingPunct="1">
                <a:spcBef>
                  <a:spcPct val="0"/>
                </a:spcBef>
                <a:buFontTx/>
                <a:buNone/>
              </a:pPr>
              <a:t>31</a:t>
            </a:fld>
            <a:endParaRPr kumimoji="0" lang="en-US" altLang="zh-CN" sz="1400" smtClean="0">
              <a:solidFill>
                <a:schemeClr val="tx1"/>
              </a:solidFill>
              <a:latin typeface="Times New Roman" pitchFamily="18" charset="0"/>
              <a:ea typeface="宋体" pitchFamily="2" charset="-122"/>
            </a:endParaRPr>
          </a:p>
        </p:txBody>
      </p:sp>
      <p:sp>
        <p:nvSpPr>
          <p:cNvPr id="60420" name="Rectangle 141"/>
          <p:cNvSpPr>
            <a:spLocks noGrp="1" noChangeArrowheads="1"/>
          </p:cNvSpPr>
          <p:nvPr>
            <p:ph type="title"/>
          </p:nvPr>
        </p:nvSpPr>
        <p:spPr>
          <a:xfrm>
            <a:off x="684213" y="188913"/>
            <a:ext cx="7772400" cy="614362"/>
          </a:xfrm>
        </p:spPr>
        <p:txBody>
          <a:bodyPr/>
          <a:lstStyle/>
          <a:p>
            <a:r>
              <a:rPr lang="en-US" altLang="zh-CN" smtClean="0">
                <a:latin typeface="隶书" pitchFamily="49" charset="-122"/>
              </a:rPr>
              <a:t>80x86 </a:t>
            </a:r>
            <a:r>
              <a:rPr lang="zh-CN" altLang="en-US" smtClean="0">
                <a:latin typeface="隶书" pitchFamily="49" charset="-122"/>
              </a:rPr>
              <a:t>的寄存器组</a:t>
            </a:r>
          </a:p>
        </p:txBody>
      </p:sp>
      <p:graphicFrame>
        <p:nvGraphicFramePr>
          <p:cNvPr id="106723" name="Group 227"/>
          <p:cNvGraphicFramePr>
            <a:graphicFrameLocks noGrp="1"/>
          </p:cNvGraphicFramePr>
          <p:nvPr>
            <p:ph idx="1"/>
          </p:nvPr>
        </p:nvGraphicFramePr>
        <p:xfrm>
          <a:off x="395288" y="692150"/>
          <a:ext cx="8353425" cy="6042031"/>
        </p:xfrm>
        <a:graphic>
          <a:graphicData uri="http://schemas.openxmlformats.org/drawingml/2006/table">
            <a:tbl>
              <a:tblPr/>
              <a:tblGrid>
                <a:gridCol w="806450"/>
                <a:gridCol w="73025"/>
                <a:gridCol w="952500"/>
                <a:gridCol w="879475"/>
                <a:gridCol w="71437"/>
                <a:gridCol w="5570538"/>
              </a:tblGrid>
              <a:tr h="295092">
                <a:tc gridSpan="3">
                  <a:txBody>
                    <a:bodyPr/>
                    <a:lstStyle/>
                    <a:p>
                      <a:pPr marL="342900" marR="0" lvl="0" indent="-342900" algn="ctr" defTabSz="914400" rtl="0" eaLnBrk="1" fontAlgn="base" latinLnBrk="0" hangingPunct="1">
                        <a:lnSpc>
                          <a:spcPct val="85000"/>
                        </a:lnSpc>
                        <a:spcBef>
                          <a:spcPct val="0"/>
                        </a:spcBef>
                        <a:spcAft>
                          <a:spcPct val="0"/>
                        </a:spcAft>
                        <a:buClrTx/>
                        <a:buSzTx/>
                        <a:buFontTx/>
                        <a:buNone/>
                        <a:tabLst/>
                      </a:pPr>
                      <a:r>
                        <a:rPr kumimoji="1" lang="zh-CN" altLang="en-US" sz="2000" b="1" i="0" u="none" strike="noStrike" cap="none" normalizeH="0" baseline="0" smtClean="0">
                          <a:ln>
                            <a:noFill/>
                          </a:ln>
                          <a:solidFill>
                            <a:srgbClr val="0000CC"/>
                          </a:solidFill>
                          <a:effectLst/>
                          <a:latin typeface="Arial" pitchFamily="34" charset="0"/>
                          <a:ea typeface="华文中宋" pitchFamily="2" charset="-122"/>
                          <a:cs typeface="Arial" pitchFamily="34" charset="0"/>
                        </a:rPr>
                        <a:t>寄存器的分类</a:t>
                      </a:r>
                      <a:endParaRPr kumimoji="1" lang="zh-CN" altLang="en-US" sz="2000" b="1" i="0" u="none" strike="noStrike" cap="none" normalizeH="0" baseline="0" smtClean="0">
                        <a:ln>
                          <a:noFill/>
                        </a:ln>
                        <a:solidFill>
                          <a:srgbClr val="0000CC"/>
                        </a:solidFill>
                        <a:effectLst/>
                        <a:latin typeface="Times New Roman" pitchFamily="18" charset="0"/>
                        <a:ea typeface="华文中宋" pitchFamily="2" charset="-122"/>
                        <a:cs typeface="Arial" pitchFamily="34" charset="0"/>
                      </a:endParaRPr>
                    </a:p>
                  </a:txBody>
                  <a:tcPr marL="36000" marR="36000" marT="18001" marB="18001" anchor="ctr" horzOverflow="overflow">
                    <a:lnL>
                      <a:noFill/>
                    </a:lnL>
                    <a:lnR>
                      <a:noFill/>
                    </a:lnR>
                    <a:lnT>
                      <a:noFill/>
                    </a:lnT>
                    <a:lnB>
                      <a:noFill/>
                    </a:lnB>
                    <a:lnTlToBr>
                      <a:noFill/>
                    </a:lnTlToBr>
                    <a:lnBlToTr>
                      <a:noFill/>
                    </a:lnBlToTr>
                    <a:solidFill>
                      <a:srgbClr val="FFFF00"/>
                    </a:solidFill>
                  </a:tcPr>
                </a:tc>
                <a:tc hMerge="1">
                  <a:txBody>
                    <a:bodyPr/>
                    <a:lstStyle/>
                    <a:p>
                      <a:endParaRPr lang="zh-CN" altLang="en-US"/>
                    </a:p>
                  </a:txBody>
                  <a:tcPr/>
                </a:tc>
                <a:tc hMerge="1">
                  <a:txBody>
                    <a:bodyPr/>
                    <a:lstStyle/>
                    <a:p>
                      <a:endParaRPr lang="zh-CN" altLang="en-US"/>
                    </a:p>
                  </a:txBody>
                  <a:tcPr/>
                </a:tc>
                <a:tc gridSpan="2">
                  <a:txBody>
                    <a:bodyPr/>
                    <a:lstStyle/>
                    <a:p>
                      <a:pPr marL="342900" marR="0" lvl="0" indent="-342900" algn="ctr" defTabSz="914400" rtl="0" eaLnBrk="1" fontAlgn="base" latinLnBrk="0" hangingPunct="1">
                        <a:lnSpc>
                          <a:spcPct val="85000"/>
                        </a:lnSpc>
                        <a:spcBef>
                          <a:spcPct val="0"/>
                        </a:spcBef>
                        <a:spcAft>
                          <a:spcPct val="0"/>
                        </a:spcAft>
                        <a:buClrTx/>
                        <a:buSzTx/>
                        <a:buFontTx/>
                        <a:buNone/>
                        <a:tabLst/>
                      </a:pPr>
                      <a:r>
                        <a:rPr kumimoji="1" lang="zh-CN" altLang="en-US" sz="2000" b="1" i="0" u="none" strike="noStrike" cap="none" normalizeH="0" baseline="0" smtClean="0">
                          <a:ln>
                            <a:noFill/>
                          </a:ln>
                          <a:solidFill>
                            <a:srgbClr val="0000CC"/>
                          </a:solidFill>
                          <a:effectLst/>
                          <a:latin typeface="Arial" pitchFamily="34" charset="0"/>
                          <a:ea typeface="华文中宋" pitchFamily="2" charset="-122"/>
                          <a:cs typeface="Arial" pitchFamily="34" charset="0"/>
                        </a:rPr>
                        <a:t>寄存器</a:t>
                      </a:r>
                      <a:endParaRPr kumimoji="1" lang="zh-CN" altLang="en-US" sz="2000" b="1" i="0" u="none" strike="noStrike" cap="none" normalizeH="0" baseline="0" smtClean="0">
                        <a:ln>
                          <a:noFill/>
                        </a:ln>
                        <a:solidFill>
                          <a:srgbClr val="0000CC"/>
                        </a:solidFill>
                        <a:effectLst/>
                        <a:latin typeface="Times New Roman" pitchFamily="18" charset="0"/>
                        <a:ea typeface="华文中宋" pitchFamily="2" charset="-122"/>
                        <a:cs typeface="Arial" pitchFamily="34" charset="0"/>
                      </a:endParaRPr>
                    </a:p>
                  </a:txBody>
                  <a:tcPr marL="36000" marR="36000" marT="18001" marB="18001" anchor="ctr" horzOverflow="overflow">
                    <a:lnL>
                      <a:noFill/>
                    </a:lnL>
                    <a:lnR>
                      <a:noFill/>
                    </a:lnR>
                    <a:lnT>
                      <a:noFill/>
                    </a:lnT>
                    <a:lnB>
                      <a:noFill/>
                    </a:lnB>
                    <a:lnTlToBr>
                      <a:noFill/>
                    </a:lnTlToBr>
                    <a:lnBlToTr>
                      <a:noFill/>
                    </a:lnBlToTr>
                    <a:solidFill>
                      <a:srgbClr val="FFFF00"/>
                    </a:solidFill>
                  </a:tcPr>
                </a:tc>
                <a:tc hMerge="1">
                  <a:txBody>
                    <a:bodyPr/>
                    <a:lstStyle/>
                    <a:p>
                      <a:endParaRPr lang="zh-CN" altLang="en-US"/>
                    </a:p>
                  </a:txBody>
                  <a:tcPr/>
                </a:tc>
                <a:tc>
                  <a:txBody>
                    <a:bodyPr/>
                    <a:lstStyle/>
                    <a:p>
                      <a:pPr marL="342900" marR="0" lvl="0" indent="-342900" algn="ctr" defTabSz="914400" rtl="0" eaLnBrk="1" fontAlgn="base" latinLnBrk="0" hangingPunct="1">
                        <a:lnSpc>
                          <a:spcPct val="85000"/>
                        </a:lnSpc>
                        <a:spcBef>
                          <a:spcPct val="0"/>
                        </a:spcBef>
                        <a:spcAft>
                          <a:spcPct val="0"/>
                        </a:spcAft>
                        <a:buClrTx/>
                        <a:buSzTx/>
                        <a:buFontTx/>
                        <a:buNone/>
                        <a:tabLst/>
                      </a:pPr>
                      <a:r>
                        <a:rPr kumimoji="1" lang="zh-CN" altLang="en-US" sz="2000" b="1" i="0" u="none" strike="noStrike" cap="none" normalizeH="0" baseline="0" smtClean="0">
                          <a:ln>
                            <a:noFill/>
                          </a:ln>
                          <a:solidFill>
                            <a:srgbClr val="0000CC"/>
                          </a:solidFill>
                          <a:effectLst/>
                          <a:latin typeface="Arial" pitchFamily="34" charset="0"/>
                          <a:ea typeface="华文中宋" pitchFamily="2" charset="-122"/>
                          <a:cs typeface="Arial" pitchFamily="34" charset="0"/>
                        </a:rPr>
                        <a:t>主　要　用　途</a:t>
                      </a:r>
                      <a:endParaRPr kumimoji="1" lang="zh-CN" altLang="en-US" sz="2000" b="1" i="0" u="none" strike="noStrike" cap="none" normalizeH="0" baseline="0" smtClean="0">
                        <a:ln>
                          <a:noFill/>
                        </a:ln>
                        <a:solidFill>
                          <a:srgbClr val="0000CC"/>
                        </a:solidFill>
                        <a:effectLst/>
                        <a:latin typeface="Times New Roman" pitchFamily="18" charset="0"/>
                        <a:ea typeface="华文中宋" pitchFamily="2" charset="-122"/>
                        <a:cs typeface="Arial" pitchFamily="34" charset="0"/>
                      </a:endParaRPr>
                    </a:p>
                  </a:txBody>
                  <a:tcPr marL="36000" marR="36000" marT="18001" marB="18001" anchor="ctr" horzOverflow="overflow">
                    <a:lnL>
                      <a:noFill/>
                    </a:lnL>
                    <a:lnR>
                      <a:noFill/>
                    </a:lnR>
                    <a:lnT>
                      <a:noFill/>
                    </a:lnT>
                    <a:lnB>
                      <a:noFill/>
                    </a:lnB>
                    <a:lnTlToBr>
                      <a:noFill/>
                    </a:lnTlToBr>
                    <a:lnBlToTr>
                      <a:noFill/>
                    </a:lnBlToTr>
                    <a:solidFill>
                      <a:srgbClr val="FFFF00"/>
                    </a:solidFill>
                  </a:tcPr>
                </a:tc>
              </a:tr>
              <a:tr h="295092">
                <a:tc rowSpan="11" gridSpan="2">
                  <a:txBody>
                    <a:bodyPr/>
                    <a:lstStyle/>
                    <a:p>
                      <a:pPr marL="342900" marR="0" lvl="0" indent="-342900" algn="ctr" defTabSz="914400" rtl="0" eaLnBrk="1" fontAlgn="base" latinLnBrk="0" hangingPunct="1">
                        <a:lnSpc>
                          <a:spcPct val="85000"/>
                        </a:lnSpc>
                        <a:spcBef>
                          <a:spcPct val="0"/>
                        </a:spcBef>
                        <a:spcAft>
                          <a:spcPct val="0"/>
                        </a:spcAft>
                        <a:buClrTx/>
                        <a:buSzTx/>
                        <a:buFontTx/>
                        <a:buNone/>
                        <a:tabLst/>
                      </a:pPr>
                      <a:r>
                        <a:rPr kumimoji="1" lang="zh-CN" altLang="en-US" sz="2400" b="0" i="0" u="none" strike="noStrike" cap="none" normalizeH="0" baseline="0" smtClean="0">
                          <a:ln>
                            <a:noFill/>
                          </a:ln>
                          <a:solidFill>
                            <a:srgbClr val="000066"/>
                          </a:solidFill>
                          <a:effectLst/>
                          <a:latin typeface="Arial" pitchFamily="34" charset="0"/>
                          <a:ea typeface="华文中宋" pitchFamily="2" charset="-122"/>
                          <a:cs typeface="Arial" pitchFamily="34" charset="0"/>
                        </a:rPr>
                        <a:t>通 </a:t>
                      </a:r>
                      <a:endParaRPr kumimoji="1" lang="zh-CN" altLang="en-US" sz="2400" b="0" i="0" u="none" strike="noStrike" cap="none" normalizeH="0" baseline="0" smtClean="0">
                        <a:ln>
                          <a:noFill/>
                        </a:ln>
                        <a:solidFill>
                          <a:srgbClr val="000066"/>
                        </a:solidFill>
                        <a:effectLst/>
                        <a:latin typeface="Times New Roman" pitchFamily="18" charset="0"/>
                        <a:ea typeface="华文中宋" pitchFamily="2" charset="-122"/>
                        <a:cs typeface="Times New Roman" pitchFamily="18" charset="0"/>
                      </a:endParaRPr>
                    </a:p>
                    <a:p>
                      <a:pPr marL="342900" marR="0" lvl="0" indent="-342900" algn="ctr" defTabSz="914400" rtl="0" eaLnBrk="0" fontAlgn="base" latinLnBrk="0" hangingPunct="0">
                        <a:lnSpc>
                          <a:spcPct val="85000"/>
                        </a:lnSpc>
                        <a:spcBef>
                          <a:spcPct val="0"/>
                        </a:spcBef>
                        <a:spcAft>
                          <a:spcPct val="0"/>
                        </a:spcAft>
                        <a:buClrTx/>
                        <a:buSzTx/>
                        <a:buFontTx/>
                        <a:buNone/>
                        <a:tabLst/>
                      </a:pPr>
                      <a:r>
                        <a:rPr kumimoji="1" lang="zh-CN" altLang="en-US" sz="2400" b="0" i="0" u="none" strike="noStrike" cap="none" normalizeH="0" baseline="0" smtClean="0">
                          <a:ln>
                            <a:noFill/>
                          </a:ln>
                          <a:solidFill>
                            <a:srgbClr val="000066"/>
                          </a:solidFill>
                          <a:effectLst/>
                          <a:latin typeface="Arial" pitchFamily="34" charset="0"/>
                          <a:ea typeface="华文中宋" pitchFamily="2" charset="-122"/>
                          <a:cs typeface="Arial" pitchFamily="34" charset="0"/>
                        </a:rPr>
                        <a:t>用</a:t>
                      </a:r>
                      <a:endParaRPr kumimoji="1" lang="zh-CN" altLang="en-US" sz="2400" b="0" i="0" u="none" strike="noStrike" cap="none" normalizeH="0" baseline="0" smtClean="0">
                        <a:ln>
                          <a:noFill/>
                        </a:ln>
                        <a:solidFill>
                          <a:srgbClr val="000066"/>
                        </a:solidFill>
                        <a:effectLst/>
                        <a:latin typeface="Times New Roman" pitchFamily="18" charset="0"/>
                        <a:ea typeface="华文中宋" pitchFamily="2" charset="-122"/>
                        <a:cs typeface="Times New Roman" pitchFamily="18" charset="0"/>
                      </a:endParaRPr>
                    </a:p>
                    <a:p>
                      <a:pPr marL="342900" marR="0" lvl="0" indent="-342900" algn="ctr" defTabSz="914400" rtl="0" eaLnBrk="0" fontAlgn="base" latinLnBrk="0" hangingPunct="0">
                        <a:lnSpc>
                          <a:spcPct val="85000"/>
                        </a:lnSpc>
                        <a:spcBef>
                          <a:spcPct val="0"/>
                        </a:spcBef>
                        <a:spcAft>
                          <a:spcPct val="0"/>
                        </a:spcAft>
                        <a:buClrTx/>
                        <a:buSzTx/>
                        <a:buFontTx/>
                        <a:buNone/>
                        <a:tabLst/>
                      </a:pPr>
                      <a:r>
                        <a:rPr kumimoji="1" lang="zh-CN" altLang="en-US" sz="2400" b="0" i="0" u="none" strike="noStrike" cap="none" normalizeH="0" baseline="0" smtClean="0">
                          <a:ln>
                            <a:noFill/>
                          </a:ln>
                          <a:solidFill>
                            <a:srgbClr val="000066"/>
                          </a:solidFill>
                          <a:effectLst/>
                          <a:latin typeface="Arial" pitchFamily="34" charset="0"/>
                          <a:ea typeface="华文中宋" pitchFamily="2" charset="-122"/>
                          <a:cs typeface="Arial" pitchFamily="34" charset="0"/>
                        </a:rPr>
                        <a:t>寄 </a:t>
                      </a:r>
                      <a:endParaRPr kumimoji="1" lang="zh-CN" altLang="en-US" sz="2400" b="0" i="0" u="none" strike="noStrike" cap="none" normalizeH="0" baseline="0" smtClean="0">
                        <a:ln>
                          <a:noFill/>
                        </a:ln>
                        <a:solidFill>
                          <a:srgbClr val="000066"/>
                        </a:solidFill>
                        <a:effectLst/>
                        <a:latin typeface="Times New Roman" pitchFamily="18" charset="0"/>
                        <a:ea typeface="华文中宋" pitchFamily="2" charset="-122"/>
                        <a:cs typeface="Times New Roman" pitchFamily="18" charset="0"/>
                      </a:endParaRPr>
                    </a:p>
                    <a:p>
                      <a:pPr marL="342900" marR="0" lvl="0" indent="-342900" algn="ctr" defTabSz="914400" rtl="0" eaLnBrk="0" fontAlgn="base" latinLnBrk="0" hangingPunct="0">
                        <a:lnSpc>
                          <a:spcPct val="85000"/>
                        </a:lnSpc>
                        <a:spcBef>
                          <a:spcPct val="0"/>
                        </a:spcBef>
                        <a:spcAft>
                          <a:spcPct val="0"/>
                        </a:spcAft>
                        <a:buClrTx/>
                        <a:buSzTx/>
                        <a:buFontTx/>
                        <a:buNone/>
                        <a:tabLst/>
                      </a:pPr>
                      <a:r>
                        <a:rPr kumimoji="1" lang="zh-CN" altLang="en-US" sz="2400" b="0" i="0" u="none" strike="noStrike" cap="none" normalizeH="0" baseline="0" smtClean="0">
                          <a:ln>
                            <a:noFill/>
                          </a:ln>
                          <a:solidFill>
                            <a:srgbClr val="000066"/>
                          </a:solidFill>
                          <a:effectLst/>
                          <a:latin typeface="Arial" pitchFamily="34" charset="0"/>
                          <a:ea typeface="华文中宋" pitchFamily="2" charset="-122"/>
                          <a:cs typeface="Arial" pitchFamily="34" charset="0"/>
                        </a:rPr>
                        <a:t>存 </a:t>
                      </a:r>
                      <a:endParaRPr kumimoji="1" lang="zh-CN" altLang="en-US" sz="2400" b="0" i="0" u="none" strike="noStrike" cap="none" normalizeH="0" baseline="0" smtClean="0">
                        <a:ln>
                          <a:noFill/>
                        </a:ln>
                        <a:solidFill>
                          <a:srgbClr val="000066"/>
                        </a:solidFill>
                        <a:effectLst/>
                        <a:latin typeface="Times New Roman" pitchFamily="18" charset="0"/>
                        <a:ea typeface="华文中宋" pitchFamily="2" charset="-122"/>
                        <a:cs typeface="Times New Roman" pitchFamily="18" charset="0"/>
                      </a:endParaRPr>
                    </a:p>
                    <a:p>
                      <a:pPr marL="342900" marR="0" lvl="0" indent="-342900" algn="ctr" defTabSz="914400" rtl="0" eaLnBrk="0" fontAlgn="base" latinLnBrk="0" hangingPunct="0">
                        <a:lnSpc>
                          <a:spcPct val="85000"/>
                        </a:lnSpc>
                        <a:spcBef>
                          <a:spcPct val="0"/>
                        </a:spcBef>
                        <a:spcAft>
                          <a:spcPct val="0"/>
                        </a:spcAft>
                        <a:buClrTx/>
                        <a:buSzTx/>
                        <a:buFontTx/>
                        <a:buNone/>
                        <a:tabLst/>
                      </a:pPr>
                      <a:r>
                        <a:rPr kumimoji="1" lang="zh-CN" altLang="en-US" sz="2400" b="0" i="0" u="none" strike="noStrike" cap="none" normalizeH="0" baseline="0" smtClean="0">
                          <a:ln>
                            <a:noFill/>
                          </a:ln>
                          <a:solidFill>
                            <a:srgbClr val="000066"/>
                          </a:solidFill>
                          <a:effectLst/>
                          <a:latin typeface="Arial" pitchFamily="34" charset="0"/>
                          <a:ea typeface="华文中宋" pitchFamily="2" charset="-122"/>
                          <a:cs typeface="Arial" pitchFamily="34" charset="0"/>
                        </a:rPr>
                        <a:t>器</a:t>
                      </a:r>
                      <a:endParaRPr kumimoji="1" lang="zh-CN" altLang="en-US" sz="2400" b="0" i="0" u="none" strike="noStrike" cap="none" normalizeH="0" baseline="0" smtClean="0">
                        <a:ln>
                          <a:noFill/>
                        </a:ln>
                        <a:solidFill>
                          <a:srgbClr val="000066"/>
                        </a:solidFill>
                        <a:effectLst/>
                        <a:latin typeface="Times New Roman" pitchFamily="18" charset="0"/>
                        <a:ea typeface="华文中宋" pitchFamily="2" charset="-122"/>
                      </a:endParaRPr>
                    </a:p>
                  </a:txBody>
                  <a:tcPr marL="36000" marR="36000" marT="18001" marB="18001" anchor="ctr" horzOverflow="overflow">
                    <a:lnL>
                      <a:noFill/>
                    </a:lnL>
                    <a:lnR>
                      <a:noFill/>
                    </a:lnR>
                    <a:lnT>
                      <a:noFill/>
                    </a:lnT>
                    <a:lnB>
                      <a:noFill/>
                    </a:lnB>
                    <a:lnTlToBr>
                      <a:noFill/>
                    </a:lnTlToBr>
                    <a:lnBlToTr>
                      <a:noFill/>
                    </a:lnBlToTr>
                    <a:solidFill>
                      <a:srgbClr val="00FFFF"/>
                    </a:solidFill>
                  </a:tcPr>
                </a:tc>
                <a:tc rowSpan="11" hMerge="1">
                  <a:txBody>
                    <a:bodyPr/>
                    <a:lstStyle/>
                    <a:p>
                      <a:endParaRPr lang="zh-CN" altLang="en-US"/>
                    </a:p>
                  </a:txBody>
                  <a:tcPr/>
                </a:tc>
                <a:tc rowSpan="7">
                  <a:txBody>
                    <a:bodyPr/>
                    <a:lstStyle/>
                    <a:p>
                      <a:pPr marL="342900" marR="0" lvl="0" indent="-342900" algn="ctr" defTabSz="914400" rtl="0" eaLnBrk="1" fontAlgn="base" latinLnBrk="0" hangingPunct="1">
                        <a:lnSpc>
                          <a:spcPct val="85000"/>
                        </a:lnSpc>
                        <a:spcBef>
                          <a:spcPct val="0"/>
                        </a:spcBef>
                        <a:spcAft>
                          <a:spcPct val="0"/>
                        </a:spcAft>
                        <a:buClrTx/>
                        <a:buSzTx/>
                        <a:buFontTx/>
                        <a:buNone/>
                        <a:tabLst/>
                      </a:pPr>
                      <a:r>
                        <a:rPr kumimoji="1" lang="zh-CN" altLang="en-US" sz="1800" b="1" i="0" u="none" strike="noStrike" cap="none" normalizeH="0" baseline="0" smtClean="0">
                          <a:ln>
                            <a:noFill/>
                          </a:ln>
                          <a:solidFill>
                            <a:srgbClr val="000066"/>
                          </a:solidFill>
                          <a:effectLst/>
                          <a:latin typeface="宋体" pitchFamily="2" charset="-122"/>
                          <a:ea typeface="华文中宋" pitchFamily="2" charset="-122"/>
                          <a:cs typeface="Arial" pitchFamily="34" charset="0"/>
                        </a:rPr>
                        <a:t>数据 </a:t>
                      </a:r>
                      <a:endParaRPr kumimoji="1" lang="zh-CN" altLang="en-US" sz="1800" b="1" i="0" u="none" strike="noStrike" cap="none" normalizeH="0" baseline="0" smtClean="0">
                        <a:ln>
                          <a:noFill/>
                        </a:ln>
                        <a:solidFill>
                          <a:srgbClr val="000066"/>
                        </a:solidFill>
                        <a:effectLst/>
                        <a:latin typeface="宋体" pitchFamily="2" charset="-122"/>
                        <a:ea typeface="华文中宋" pitchFamily="2" charset="-122"/>
                        <a:cs typeface="Times New Roman" pitchFamily="18" charset="0"/>
                      </a:endParaRPr>
                    </a:p>
                    <a:p>
                      <a:pPr marL="342900" marR="0" lvl="0" indent="-342900" algn="ctr" defTabSz="914400" rtl="0" eaLnBrk="0" fontAlgn="base" latinLnBrk="0" hangingPunct="0">
                        <a:lnSpc>
                          <a:spcPct val="85000"/>
                        </a:lnSpc>
                        <a:spcBef>
                          <a:spcPct val="0"/>
                        </a:spcBef>
                        <a:spcAft>
                          <a:spcPct val="0"/>
                        </a:spcAft>
                        <a:buClrTx/>
                        <a:buSzTx/>
                        <a:buFontTx/>
                        <a:buNone/>
                        <a:tabLst/>
                      </a:pPr>
                      <a:r>
                        <a:rPr kumimoji="1" lang="zh-CN" altLang="en-US" sz="1800" b="1" i="0" u="none" strike="noStrike" cap="none" normalizeH="0" baseline="0" smtClean="0">
                          <a:ln>
                            <a:noFill/>
                          </a:ln>
                          <a:solidFill>
                            <a:srgbClr val="000066"/>
                          </a:solidFill>
                          <a:effectLst/>
                          <a:latin typeface="宋体" pitchFamily="2" charset="-122"/>
                          <a:ea typeface="华文中宋" pitchFamily="2" charset="-122"/>
                          <a:cs typeface="Arial" pitchFamily="34" charset="0"/>
                        </a:rPr>
                        <a:t>　</a:t>
                      </a:r>
                      <a:endParaRPr kumimoji="1" lang="zh-CN" altLang="en-US" sz="1800" b="1" i="0" u="none" strike="noStrike" cap="none" normalizeH="0" baseline="0" smtClean="0">
                        <a:ln>
                          <a:noFill/>
                        </a:ln>
                        <a:solidFill>
                          <a:srgbClr val="000066"/>
                        </a:solidFill>
                        <a:effectLst/>
                        <a:latin typeface="宋体" pitchFamily="2" charset="-122"/>
                        <a:ea typeface="华文中宋" pitchFamily="2" charset="-122"/>
                        <a:cs typeface="Times New Roman" pitchFamily="18" charset="0"/>
                      </a:endParaRPr>
                    </a:p>
                    <a:p>
                      <a:pPr marL="342900" marR="0" lvl="0" indent="-342900" algn="ctr" defTabSz="914400" rtl="0" eaLnBrk="0" fontAlgn="base" latinLnBrk="0" hangingPunct="0">
                        <a:lnSpc>
                          <a:spcPct val="85000"/>
                        </a:lnSpc>
                        <a:spcBef>
                          <a:spcPct val="0"/>
                        </a:spcBef>
                        <a:spcAft>
                          <a:spcPct val="0"/>
                        </a:spcAft>
                        <a:buClrTx/>
                        <a:buSzTx/>
                        <a:buFontTx/>
                        <a:buNone/>
                        <a:tabLst/>
                      </a:pPr>
                      <a:r>
                        <a:rPr kumimoji="1" lang="zh-CN" altLang="en-US" sz="1800" b="1" i="0" u="none" strike="noStrike" cap="none" normalizeH="0" baseline="0" smtClean="0">
                          <a:ln>
                            <a:noFill/>
                          </a:ln>
                          <a:solidFill>
                            <a:srgbClr val="000066"/>
                          </a:solidFill>
                          <a:effectLst/>
                          <a:latin typeface="宋体" pitchFamily="2" charset="-122"/>
                          <a:ea typeface="华文中宋" pitchFamily="2" charset="-122"/>
                          <a:cs typeface="Arial" pitchFamily="34" charset="0"/>
                        </a:rPr>
                        <a:t>寄存器</a:t>
                      </a:r>
                      <a:endParaRPr kumimoji="1" lang="zh-CN" altLang="en-US" sz="1800" b="1" i="0" u="none" strike="noStrike" cap="none" normalizeH="0" baseline="0" smtClean="0">
                        <a:ln>
                          <a:noFill/>
                        </a:ln>
                        <a:solidFill>
                          <a:srgbClr val="000066"/>
                        </a:solidFill>
                        <a:effectLst/>
                        <a:latin typeface="宋体" pitchFamily="2" charset="-122"/>
                        <a:ea typeface="华文中宋" pitchFamily="2" charset="-122"/>
                      </a:endParaRPr>
                    </a:p>
                  </a:txBody>
                  <a:tcPr marL="36000" marR="36000" marT="18001" marB="18001" anchor="ctr" horzOverflow="overflow">
                    <a:lnL>
                      <a:noFill/>
                    </a:lnL>
                    <a:lnR>
                      <a:noFill/>
                    </a:lnR>
                    <a:lnT>
                      <a:noFill/>
                    </a:lnT>
                    <a:lnB>
                      <a:noFill/>
                    </a:lnB>
                    <a:lnTlToBr>
                      <a:noFill/>
                    </a:lnTlToBr>
                    <a:lnBlToTr>
                      <a:noFill/>
                    </a:lnBlToTr>
                    <a:solidFill>
                      <a:srgbClr val="FFFFCC"/>
                    </a:solidFill>
                  </a:tcPr>
                </a:tc>
                <a:tc gridSpan="2">
                  <a:txBody>
                    <a:bodyPr/>
                    <a:lstStyle/>
                    <a:p>
                      <a:pPr marL="342900" marR="0" lvl="0" indent="-342900" algn="ctr" defTabSz="914400" rtl="0" eaLnBrk="1" fontAlgn="ctr" latinLnBrk="0" hangingPunct="1">
                        <a:lnSpc>
                          <a:spcPct val="85000"/>
                        </a:lnSpc>
                        <a:spcBef>
                          <a:spcPct val="0"/>
                        </a:spcBef>
                        <a:spcAft>
                          <a:spcPct val="0"/>
                        </a:spcAft>
                        <a:buClrTx/>
                        <a:buSzTx/>
                        <a:buFontTx/>
                        <a:buNone/>
                        <a:tabLst/>
                      </a:pPr>
                      <a:r>
                        <a:rPr kumimoji="1" lang="en-US" altLang="zh-CN" sz="1800" b="1" i="0" u="none" strike="noStrike" cap="none" normalizeH="0" baseline="0" smtClean="0">
                          <a:ln>
                            <a:noFill/>
                          </a:ln>
                          <a:solidFill>
                            <a:srgbClr val="0000CC"/>
                          </a:solidFill>
                          <a:effectLst/>
                          <a:latin typeface="Times New Roman" pitchFamily="18" charset="0"/>
                          <a:ea typeface="华文中宋" pitchFamily="2" charset="-122"/>
                          <a:cs typeface="Arial" pitchFamily="34" charset="0"/>
                        </a:rPr>
                        <a:t>AX</a:t>
                      </a:r>
                    </a:p>
                  </a:txBody>
                  <a:tcPr marL="36000" marR="36000" marT="18001" marB="18001" anchor="ctr" horzOverflow="overflow">
                    <a:lnL>
                      <a:noFill/>
                    </a:lnL>
                    <a:lnR>
                      <a:noFill/>
                    </a:lnR>
                    <a:lnT>
                      <a:noFill/>
                    </a:lnT>
                    <a:lnB>
                      <a:noFill/>
                    </a:lnB>
                    <a:lnTlToBr>
                      <a:noFill/>
                    </a:lnTlToBr>
                    <a:lnBlToTr>
                      <a:noFill/>
                    </a:lnBlToTr>
                    <a:solidFill>
                      <a:srgbClr val="00FFFF"/>
                    </a:solidFill>
                  </a:tcPr>
                </a:tc>
                <a:tc hMerge="1">
                  <a:txBody>
                    <a:bodyPr/>
                    <a:lstStyle/>
                    <a:p>
                      <a:endParaRPr lang="zh-CN" altLang="en-US"/>
                    </a:p>
                  </a:txBody>
                  <a:tcPr/>
                </a:tc>
                <a:tc>
                  <a:txBody>
                    <a:bodyPr/>
                    <a:lstStyle/>
                    <a:p>
                      <a:pPr marL="342900" marR="0" lvl="0" indent="-342900" algn="l" defTabSz="914400" rtl="0" eaLnBrk="1" fontAlgn="ctr" latinLnBrk="0" hangingPunct="1">
                        <a:lnSpc>
                          <a:spcPct val="85000"/>
                        </a:lnSpc>
                        <a:spcBef>
                          <a:spcPct val="0"/>
                        </a:spcBef>
                        <a:spcAft>
                          <a:spcPct val="0"/>
                        </a:spcAft>
                        <a:buClrTx/>
                        <a:buSzTx/>
                        <a:buFontTx/>
                        <a:buNone/>
                        <a:tabLst/>
                      </a:pPr>
                      <a:r>
                        <a:rPr kumimoji="1" lang="zh-CN" altLang="en-US" sz="2000" b="0" i="0" u="none" strike="noStrike" cap="none" normalizeH="0" baseline="0" smtClean="0">
                          <a:ln>
                            <a:noFill/>
                          </a:ln>
                          <a:solidFill>
                            <a:srgbClr val="000000"/>
                          </a:solidFill>
                          <a:effectLst/>
                          <a:latin typeface="Arial" pitchFamily="34" charset="0"/>
                          <a:ea typeface="华文中宋" pitchFamily="2" charset="-122"/>
                          <a:cs typeface="Arial" pitchFamily="34" charset="0"/>
                        </a:rPr>
                        <a:t>乘、除运算，字的输入输出，中间结果的缓存</a:t>
                      </a:r>
                      <a:endParaRPr kumimoji="1" lang="zh-CN" altLang="en-US" sz="2000" b="0" i="0" u="none" strike="noStrike" cap="none" normalizeH="0" baseline="0" smtClean="0">
                        <a:ln>
                          <a:noFill/>
                        </a:ln>
                        <a:solidFill>
                          <a:srgbClr val="000000"/>
                        </a:solidFill>
                        <a:effectLst/>
                        <a:latin typeface="Times New Roman" pitchFamily="18" charset="0"/>
                        <a:ea typeface="华文中宋" pitchFamily="2" charset="-122"/>
                        <a:cs typeface="Arial" pitchFamily="34" charset="0"/>
                      </a:endParaRPr>
                    </a:p>
                  </a:txBody>
                  <a:tcPr marL="36000" marR="36000" marT="18001" marB="18001" anchor="ctr" horzOverflow="overflow">
                    <a:lnL>
                      <a:noFill/>
                    </a:lnL>
                    <a:lnR>
                      <a:noFill/>
                    </a:lnR>
                    <a:lnT>
                      <a:noFill/>
                    </a:lnT>
                    <a:lnB>
                      <a:noFill/>
                    </a:lnB>
                    <a:lnTlToBr>
                      <a:noFill/>
                    </a:lnTlToBr>
                    <a:lnBlToTr>
                      <a:noFill/>
                    </a:lnBlToTr>
                    <a:solidFill>
                      <a:srgbClr val="00FFFF"/>
                    </a:solidFill>
                  </a:tcPr>
                </a:tc>
              </a:tr>
              <a:tr h="554181">
                <a:tc gridSpan="2" vMerge="1">
                  <a:txBody>
                    <a:bodyPr/>
                    <a:lstStyle/>
                    <a:p>
                      <a:endParaRPr lang="zh-CN" altLang="en-US"/>
                    </a:p>
                  </a:txBody>
                  <a:tcPr/>
                </a:tc>
                <a:tc hMerge="1" vMerge="1">
                  <a:txBody>
                    <a:bodyPr/>
                    <a:lstStyle/>
                    <a:p>
                      <a:endParaRPr lang="zh-CN" altLang="en-US"/>
                    </a:p>
                  </a:txBody>
                  <a:tcPr/>
                </a:tc>
                <a:tc vMerge="1">
                  <a:txBody>
                    <a:bodyPr/>
                    <a:lstStyle/>
                    <a:p>
                      <a:endParaRPr lang="zh-CN" altLang="en-US"/>
                    </a:p>
                  </a:txBody>
                  <a:tcPr/>
                </a:tc>
                <a:tc gridSpan="2">
                  <a:txBody>
                    <a:bodyPr/>
                    <a:lstStyle/>
                    <a:p>
                      <a:pPr marL="342900" marR="0" lvl="0" indent="-342900" algn="ctr" defTabSz="914400" rtl="0" eaLnBrk="1" fontAlgn="ctr" latinLnBrk="0" hangingPunct="1">
                        <a:lnSpc>
                          <a:spcPct val="85000"/>
                        </a:lnSpc>
                        <a:spcBef>
                          <a:spcPct val="0"/>
                        </a:spcBef>
                        <a:spcAft>
                          <a:spcPct val="0"/>
                        </a:spcAft>
                        <a:buClrTx/>
                        <a:buSzTx/>
                        <a:buFontTx/>
                        <a:buNone/>
                        <a:tabLst/>
                      </a:pPr>
                      <a:r>
                        <a:rPr kumimoji="1" lang="en-US" altLang="zh-CN" sz="1800" b="1" i="0" u="none" strike="noStrike" cap="none" normalizeH="0" baseline="0" smtClean="0">
                          <a:ln>
                            <a:noFill/>
                          </a:ln>
                          <a:solidFill>
                            <a:srgbClr val="0000CC"/>
                          </a:solidFill>
                          <a:effectLst/>
                          <a:latin typeface="Times New Roman" pitchFamily="18" charset="0"/>
                          <a:ea typeface="华文中宋" pitchFamily="2" charset="-122"/>
                          <a:cs typeface="Arial" pitchFamily="34" charset="0"/>
                        </a:rPr>
                        <a:t>AL</a:t>
                      </a:r>
                    </a:p>
                  </a:txBody>
                  <a:tcPr marL="36000" marR="36000" marT="18001" marB="18001" anchor="ctr" horzOverflow="overflow">
                    <a:lnL>
                      <a:noFill/>
                    </a:lnL>
                    <a:lnR>
                      <a:noFill/>
                    </a:lnR>
                    <a:lnT>
                      <a:noFill/>
                    </a:lnT>
                    <a:lnB>
                      <a:noFill/>
                    </a:lnB>
                    <a:lnTlToBr>
                      <a:noFill/>
                    </a:lnTlToBr>
                    <a:lnBlToTr>
                      <a:noFill/>
                    </a:lnBlToTr>
                    <a:noFill/>
                  </a:tcPr>
                </a:tc>
                <a:tc hMerge="1">
                  <a:txBody>
                    <a:bodyPr/>
                    <a:lstStyle/>
                    <a:p>
                      <a:endParaRPr lang="zh-CN" altLang="en-US"/>
                    </a:p>
                  </a:txBody>
                  <a:tcPr/>
                </a:tc>
                <a:tc>
                  <a:txBody>
                    <a:bodyPr/>
                    <a:lstStyle/>
                    <a:p>
                      <a:pPr marL="266700" marR="0" lvl="0" indent="-266700" algn="l" defTabSz="914400" rtl="0" eaLnBrk="1" fontAlgn="ctr" latinLnBrk="0" hangingPunct="1">
                        <a:lnSpc>
                          <a:spcPct val="85000"/>
                        </a:lnSpc>
                        <a:spcBef>
                          <a:spcPct val="0"/>
                        </a:spcBef>
                        <a:spcAft>
                          <a:spcPct val="0"/>
                        </a:spcAft>
                        <a:buClrTx/>
                        <a:buSzTx/>
                        <a:buFontTx/>
                        <a:buNone/>
                        <a:tabLst/>
                      </a:pPr>
                      <a:r>
                        <a:rPr kumimoji="1" lang="zh-CN" altLang="en-US" sz="2000" b="0" i="0" u="none" strike="noStrike" cap="none" normalizeH="0" baseline="0" smtClean="0">
                          <a:ln>
                            <a:noFill/>
                          </a:ln>
                          <a:solidFill>
                            <a:srgbClr val="000000"/>
                          </a:solidFill>
                          <a:effectLst/>
                          <a:latin typeface="Arial" pitchFamily="34" charset="0"/>
                          <a:ea typeface="华文中宋" pitchFamily="2" charset="-122"/>
                          <a:cs typeface="Arial" pitchFamily="34" charset="0"/>
                        </a:rPr>
                        <a:t>字节的乘、除运算，字节的输入输出，十进制算术运算</a:t>
                      </a:r>
                      <a:endParaRPr kumimoji="1" lang="zh-CN" altLang="en-US" sz="2000" b="0" i="0" u="none" strike="noStrike" cap="none" normalizeH="0" baseline="0" smtClean="0">
                        <a:ln>
                          <a:noFill/>
                        </a:ln>
                        <a:solidFill>
                          <a:srgbClr val="000000"/>
                        </a:solidFill>
                        <a:effectLst/>
                        <a:latin typeface="Times New Roman" pitchFamily="18" charset="0"/>
                        <a:ea typeface="华文中宋" pitchFamily="2" charset="-122"/>
                        <a:cs typeface="Arial" pitchFamily="34" charset="0"/>
                      </a:endParaRPr>
                    </a:p>
                  </a:txBody>
                  <a:tcPr marL="36000" marR="36000" marT="18001" marB="18001" anchor="ctr" horzOverflow="overflow">
                    <a:lnL>
                      <a:noFill/>
                    </a:lnL>
                    <a:lnR>
                      <a:noFill/>
                    </a:lnR>
                    <a:lnT>
                      <a:noFill/>
                    </a:lnT>
                    <a:lnB>
                      <a:noFill/>
                    </a:lnB>
                    <a:lnTlToBr>
                      <a:noFill/>
                    </a:lnTlToBr>
                    <a:lnBlToTr>
                      <a:noFill/>
                    </a:lnBlToTr>
                    <a:noFill/>
                  </a:tcPr>
                </a:tc>
              </a:tr>
              <a:tr h="295092">
                <a:tc gridSpan="2" vMerge="1">
                  <a:txBody>
                    <a:bodyPr/>
                    <a:lstStyle/>
                    <a:p>
                      <a:endParaRPr lang="zh-CN" altLang="en-US"/>
                    </a:p>
                  </a:txBody>
                  <a:tcPr/>
                </a:tc>
                <a:tc hMerge="1" vMerge="1">
                  <a:txBody>
                    <a:bodyPr/>
                    <a:lstStyle/>
                    <a:p>
                      <a:endParaRPr lang="zh-CN" altLang="en-US"/>
                    </a:p>
                  </a:txBody>
                  <a:tcPr/>
                </a:tc>
                <a:tc vMerge="1">
                  <a:txBody>
                    <a:bodyPr/>
                    <a:lstStyle/>
                    <a:p>
                      <a:endParaRPr lang="zh-CN" altLang="en-US"/>
                    </a:p>
                  </a:txBody>
                  <a:tcPr/>
                </a:tc>
                <a:tc gridSpan="2">
                  <a:txBody>
                    <a:bodyPr/>
                    <a:lstStyle/>
                    <a:p>
                      <a:pPr marL="342900" marR="0" lvl="0" indent="-342900" algn="ctr" defTabSz="914400" rtl="0" eaLnBrk="1" fontAlgn="ctr" latinLnBrk="0" hangingPunct="1">
                        <a:lnSpc>
                          <a:spcPct val="85000"/>
                        </a:lnSpc>
                        <a:spcBef>
                          <a:spcPct val="0"/>
                        </a:spcBef>
                        <a:spcAft>
                          <a:spcPct val="0"/>
                        </a:spcAft>
                        <a:buClrTx/>
                        <a:buSzTx/>
                        <a:buFontTx/>
                        <a:buNone/>
                        <a:tabLst/>
                      </a:pPr>
                      <a:r>
                        <a:rPr kumimoji="1" lang="en-US" altLang="zh-CN" sz="1800" b="1" i="0" u="none" strike="noStrike" cap="none" normalizeH="0" baseline="0" smtClean="0">
                          <a:ln>
                            <a:noFill/>
                          </a:ln>
                          <a:solidFill>
                            <a:srgbClr val="0000CC"/>
                          </a:solidFill>
                          <a:effectLst/>
                          <a:latin typeface="Times New Roman" pitchFamily="18" charset="0"/>
                          <a:ea typeface="华文中宋" pitchFamily="2" charset="-122"/>
                          <a:cs typeface="Arial" pitchFamily="34" charset="0"/>
                        </a:rPr>
                        <a:t>AH</a:t>
                      </a:r>
                    </a:p>
                  </a:txBody>
                  <a:tcPr marL="36000" marR="36000" marT="18001" marB="18001" anchor="ctr" horzOverflow="overflow">
                    <a:lnL>
                      <a:noFill/>
                    </a:lnL>
                    <a:lnR>
                      <a:noFill/>
                    </a:lnR>
                    <a:lnT>
                      <a:noFill/>
                    </a:lnT>
                    <a:lnB>
                      <a:noFill/>
                    </a:lnB>
                    <a:lnTlToBr>
                      <a:noFill/>
                    </a:lnTlToBr>
                    <a:lnBlToTr>
                      <a:noFill/>
                    </a:lnBlToTr>
                    <a:solidFill>
                      <a:srgbClr val="00FFFF"/>
                    </a:solidFill>
                  </a:tcPr>
                </a:tc>
                <a:tc hMerge="1">
                  <a:txBody>
                    <a:bodyPr/>
                    <a:lstStyle/>
                    <a:p>
                      <a:endParaRPr lang="zh-CN" altLang="en-US"/>
                    </a:p>
                  </a:txBody>
                  <a:tcPr/>
                </a:tc>
                <a:tc>
                  <a:txBody>
                    <a:bodyPr/>
                    <a:lstStyle/>
                    <a:p>
                      <a:pPr marL="342900" marR="0" lvl="0" indent="-342900" algn="l" defTabSz="914400" rtl="0" eaLnBrk="1" fontAlgn="ctr" latinLnBrk="0" hangingPunct="1">
                        <a:lnSpc>
                          <a:spcPct val="85000"/>
                        </a:lnSpc>
                        <a:spcBef>
                          <a:spcPct val="0"/>
                        </a:spcBef>
                        <a:spcAft>
                          <a:spcPct val="0"/>
                        </a:spcAft>
                        <a:buClrTx/>
                        <a:buSzTx/>
                        <a:buFontTx/>
                        <a:buNone/>
                        <a:tabLst/>
                      </a:pPr>
                      <a:r>
                        <a:rPr kumimoji="1" lang="zh-CN" altLang="en-US" sz="2000" b="0" i="0" u="none" strike="noStrike" cap="none" normalizeH="0" baseline="0" smtClean="0">
                          <a:ln>
                            <a:noFill/>
                          </a:ln>
                          <a:solidFill>
                            <a:srgbClr val="000000"/>
                          </a:solidFill>
                          <a:effectLst/>
                          <a:latin typeface="Arial" pitchFamily="34" charset="0"/>
                          <a:ea typeface="华文中宋" pitchFamily="2" charset="-122"/>
                          <a:cs typeface="Arial" pitchFamily="34" charset="0"/>
                        </a:rPr>
                        <a:t>字节的乘、除运算，存放中断的功能号</a:t>
                      </a:r>
                      <a:endParaRPr kumimoji="1" lang="zh-CN" altLang="en-US" sz="2000" b="0" i="0" u="none" strike="noStrike" cap="none" normalizeH="0" baseline="0" smtClean="0">
                        <a:ln>
                          <a:noFill/>
                        </a:ln>
                        <a:solidFill>
                          <a:srgbClr val="000000"/>
                        </a:solidFill>
                        <a:effectLst/>
                        <a:latin typeface="Times New Roman" pitchFamily="18" charset="0"/>
                        <a:ea typeface="华文中宋" pitchFamily="2" charset="-122"/>
                        <a:cs typeface="Arial" pitchFamily="34" charset="0"/>
                      </a:endParaRPr>
                    </a:p>
                  </a:txBody>
                  <a:tcPr marL="36000" marR="36000" marT="18001" marB="18001" anchor="ctr" horzOverflow="overflow">
                    <a:lnL>
                      <a:noFill/>
                    </a:lnL>
                    <a:lnR>
                      <a:noFill/>
                    </a:lnR>
                    <a:lnT>
                      <a:noFill/>
                    </a:lnT>
                    <a:lnB>
                      <a:noFill/>
                    </a:lnB>
                    <a:lnTlToBr>
                      <a:noFill/>
                    </a:lnTlToBr>
                    <a:lnBlToTr>
                      <a:noFill/>
                    </a:lnBlToTr>
                    <a:solidFill>
                      <a:srgbClr val="00FFFF"/>
                    </a:solidFill>
                  </a:tcPr>
                </a:tc>
              </a:tr>
              <a:tr h="295092">
                <a:tc gridSpan="2" vMerge="1">
                  <a:txBody>
                    <a:bodyPr/>
                    <a:lstStyle/>
                    <a:p>
                      <a:endParaRPr lang="zh-CN" altLang="en-US"/>
                    </a:p>
                  </a:txBody>
                  <a:tcPr/>
                </a:tc>
                <a:tc hMerge="1" vMerge="1">
                  <a:txBody>
                    <a:bodyPr/>
                    <a:lstStyle/>
                    <a:p>
                      <a:endParaRPr lang="zh-CN" altLang="en-US"/>
                    </a:p>
                  </a:txBody>
                  <a:tcPr/>
                </a:tc>
                <a:tc vMerge="1">
                  <a:txBody>
                    <a:bodyPr/>
                    <a:lstStyle/>
                    <a:p>
                      <a:endParaRPr lang="zh-CN" altLang="en-US"/>
                    </a:p>
                  </a:txBody>
                  <a:tcPr/>
                </a:tc>
                <a:tc gridSpan="2">
                  <a:txBody>
                    <a:bodyPr/>
                    <a:lstStyle/>
                    <a:p>
                      <a:pPr marL="342900" marR="0" lvl="0" indent="-342900" algn="ctr" defTabSz="914400" rtl="0" eaLnBrk="1" fontAlgn="ctr" latinLnBrk="0" hangingPunct="1">
                        <a:lnSpc>
                          <a:spcPct val="85000"/>
                        </a:lnSpc>
                        <a:spcBef>
                          <a:spcPct val="0"/>
                        </a:spcBef>
                        <a:spcAft>
                          <a:spcPct val="0"/>
                        </a:spcAft>
                        <a:buClrTx/>
                        <a:buSzTx/>
                        <a:buFontTx/>
                        <a:buNone/>
                        <a:tabLst/>
                      </a:pPr>
                      <a:r>
                        <a:rPr kumimoji="1" lang="en-US" altLang="zh-CN" sz="1800" b="1" i="0" u="none" strike="noStrike" cap="none" normalizeH="0" baseline="0" smtClean="0">
                          <a:ln>
                            <a:noFill/>
                          </a:ln>
                          <a:solidFill>
                            <a:srgbClr val="0000CC"/>
                          </a:solidFill>
                          <a:effectLst/>
                          <a:latin typeface="Times New Roman" pitchFamily="18" charset="0"/>
                          <a:ea typeface="华文中宋" pitchFamily="2" charset="-122"/>
                          <a:cs typeface="Arial" pitchFamily="34" charset="0"/>
                        </a:rPr>
                        <a:t>BX</a:t>
                      </a:r>
                    </a:p>
                  </a:txBody>
                  <a:tcPr marL="36000" marR="36000" marT="18001" marB="18001" anchor="ctr" horzOverflow="overflow">
                    <a:lnL>
                      <a:noFill/>
                    </a:lnL>
                    <a:lnR>
                      <a:noFill/>
                    </a:lnR>
                    <a:lnT>
                      <a:noFill/>
                    </a:lnT>
                    <a:lnB>
                      <a:noFill/>
                    </a:lnB>
                    <a:lnTlToBr>
                      <a:noFill/>
                    </a:lnTlToBr>
                    <a:lnBlToTr>
                      <a:noFill/>
                    </a:lnBlToTr>
                    <a:noFill/>
                  </a:tcPr>
                </a:tc>
                <a:tc hMerge="1">
                  <a:txBody>
                    <a:bodyPr/>
                    <a:lstStyle/>
                    <a:p>
                      <a:endParaRPr lang="zh-CN" altLang="en-US"/>
                    </a:p>
                  </a:txBody>
                  <a:tcPr/>
                </a:tc>
                <a:tc>
                  <a:txBody>
                    <a:bodyPr/>
                    <a:lstStyle/>
                    <a:p>
                      <a:pPr marL="342900" marR="0" lvl="0" indent="-342900" algn="l" defTabSz="914400" rtl="0" eaLnBrk="1" fontAlgn="ctr" latinLnBrk="0" hangingPunct="1">
                        <a:lnSpc>
                          <a:spcPct val="85000"/>
                        </a:lnSpc>
                        <a:spcBef>
                          <a:spcPct val="0"/>
                        </a:spcBef>
                        <a:spcAft>
                          <a:spcPct val="0"/>
                        </a:spcAft>
                        <a:buClrTx/>
                        <a:buSzTx/>
                        <a:buFontTx/>
                        <a:buNone/>
                        <a:tabLst/>
                      </a:pPr>
                      <a:r>
                        <a:rPr kumimoji="1" lang="zh-CN" altLang="en-US" sz="2000" b="0" i="0" u="none" strike="noStrike" cap="none" normalizeH="0" baseline="0" smtClean="0">
                          <a:ln>
                            <a:noFill/>
                          </a:ln>
                          <a:solidFill>
                            <a:srgbClr val="000000"/>
                          </a:solidFill>
                          <a:effectLst/>
                          <a:latin typeface="Arial" pitchFamily="34" charset="0"/>
                          <a:ea typeface="华文中宋" pitchFamily="2" charset="-122"/>
                          <a:cs typeface="Arial" pitchFamily="34" charset="0"/>
                        </a:rPr>
                        <a:t>存储器指针</a:t>
                      </a:r>
                      <a:endParaRPr kumimoji="1" lang="zh-CN" altLang="en-US" sz="2000" b="0" i="0" u="none" strike="noStrike" cap="none" normalizeH="0" baseline="0" smtClean="0">
                        <a:ln>
                          <a:noFill/>
                        </a:ln>
                        <a:solidFill>
                          <a:srgbClr val="000000"/>
                        </a:solidFill>
                        <a:effectLst/>
                        <a:latin typeface="Times New Roman" pitchFamily="18" charset="0"/>
                        <a:ea typeface="华文中宋" pitchFamily="2" charset="-122"/>
                        <a:cs typeface="Arial" pitchFamily="34" charset="0"/>
                      </a:endParaRPr>
                    </a:p>
                  </a:txBody>
                  <a:tcPr marL="36000" marR="36000" marT="18001" marB="18001" anchor="ctr" horzOverflow="overflow">
                    <a:lnL>
                      <a:noFill/>
                    </a:lnL>
                    <a:lnR>
                      <a:noFill/>
                    </a:lnR>
                    <a:lnT>
                      <a:noFill/>
                    </a:lnT>
                    <a:lnB>
                      <a:noFill/>
                    </a:lnB>
                    <a:lnTlToBr>
                      <a:noFill/>
                    </a:lnTlToBr>
                    <a:lnBlToTr>
                      <a:noFill/>
                    </a:lnBlToTr>
                    <a:noFill/>
                  </a:tcPr>
                </a:tc>
              </a:tr>
              <a:tr h="295092">
                <a:tc gridSpan="2" vMerge="1">
                  <a:txBody>
                    <a:bodyPr/>
                    <a:lstStyle/>
                    <a:p>
                      <a:endParaRPr lang="zh-CN" altLang="en-US"/>
                    </a:p>
                  </a:txBody>
                  <a:tcPr/>
                </a:tc>
                <a:tc hMerge="1" vMerge="1">
                  <a:txBody>
                    <a:bodyPr/>
                    <a:lstStyle/>
                    <a:p>
                      <a:endParaRPr lang="zh-CN" altLang="en-US"/>
                    </a:p>
                  </a:txBody>
                  <a:tcPr/>
                </a:tc>
                <a:tc vMerge="1">
                  <a:txBody>
                    <a:bodyPr/>
                    <a:lstStyle/>
                    <a:p>
                      <a:endParaRPr lang="zh-CN" altLang="en-US"/>
                    </a:p>
                  </a:txBody>
                  <a:tcPr/>
                </a:tc>
                <a:tc gridSpan="2">
                  <a:txBody>
                    <a:bodyPr/>
                    <a:lstStyle/>
                    <a:p>
                      <a:pPr marL="342900" marR="0" lvl="0" indent="-342900" algn="ctr" defTabSz="914400" rtl="0" eaLnBrk="1" fontAlgn="ctr" latinLnBrk="0" hangingPunct="1">
                        <a:lnSpc>
                          <a:spcPct val="85000"/>
                        </a:lnSpc>
                        <a:spcBef>
                          <a:spcPct val="0"/>
                        </a:spcBef>
                        <a:spcAft>
                          <a:spcPct val="0"/>
                        </a:spcAft>
                        <a:buClrTx/>
                        <a:buSzTx/>
                        <a:buFontTx/>
                        <a:buNone/>
                        <a:tabLst/>
                      </a:pPr>
                      <a:r>
                        <a:rPr kumimoji="1" lang="en-US" altLang="zh-CN" sz="1800" b="1" i="0" u="none" strike="noStrike" cap="none" normalizeH="0" baseline="0" smtClean="0">
                          <a:ln>
                            <a:noFill/>
                          </a:ln>
                          <a:solidFill>
                            <a:srgbClr val="0000CC"/>
                          </a:solidFill>
                          <a:effectLst/>
                          <a:latin typeface="Times New Roman" pitchFamily="18" charset="0"/>
                          <a:ea typeface="华文中宋" pitchFamily="2" charset="-122"/>
                          <a:cs typeface="Arial" pitchFamily="34" charset="0"/>
                        </a:rPr>
                        <a:t>CX</a:t>
                      </a:r>
                    </a:p>
                  </a:txBody>
                  <a:tcPr marL="36000" marR="36000" marT="18001" marB="18001" anchor="ctr" horzOverflow="overflow">
                    <a:lnL>
                      <a:noFill/>
                    </a:lnL>
                    <a:lnR>
                      <a:noFill/>
                    </a:lnR>
                    <a:lnT>
                      <a:noFill/>
                    </a:lnT>
                    <a:lnB>
                      <a:noFill/>
                    </a:lnB>
                    <a:lnTlToBr>
                      <a:noFill/>
                    </a:lnTlToBr>
                    <a:lnBlToTr>
                      <a:noFill/>
                    </a:lnBlToTr>
                    <a:solidFill>
                      <a:srgbClr val="00FFFF"/>
                    </a:solidFill>
                  </a:tcPr>
                </a:tc>
                <a:tc hMerge="1">
                  <a:txBody>
                    <a:bodyPr/>
                    <a:lstStyle/>
                    <a:p>
                      <a:endParaRPr lang="zh-CN" altLang="en-US"/>
                    </a:p>
                  </a:txBody>
                  <a:tcPr/>
                </a:tc>
                <a:tc>
                  <a:txBody>
                    <a:bodyPr/>
                    <a:lstStyle/>
                    <a:p>
                      <a:pPr marL="342900" marR="0" lvl="0" indent="-342900" algn="l" defTabSz="914400" rtl="0" eaLnBrk="1" fontAlgn="ctr" latinLnBrk="0" hangingPunct="1">
                        <a:lnSpc>
                          <a:spcPct val="85000"/>
                        </a:lnSpc>
                        <a:spcBef>
                          <a:spcPct val="0"/>
                        </a:spcBef>
                        <a:spcAft>
                          <a:spcPct val="0"/>
                        </a:spcAft>
                        <a:buClrTx/>
                        <a:buSzTx/>
                        <a:buFontTx/>
                        <a:buNone/>
                        <a:tabLst/>
                      </a:pPr>
                      <a:r>
                        <a:rPr kumimoji="1" lang="zh-CN" altLang="en-US" sz="2000" b="0" i="0" u="none" strike="noStrike" cap="none" normalizeH="0" baseline="0" smtClean="0">
                          <a:ln>
                            <a:noFill/>
                          </a:ln>
                          <a:solidFill>
                            <a:srgbClr val="000000"/>
                          </a:solidFill>
                          <a:effectLst/>
                          <a:latin typeface="Arial" pitchFamily="34" charset="0"/>
                          <a:ea typeface="华文中宋" pitchFamily="2" charset="-122"/>
                          <a:cs typeface="Arial" pitchFamily="34" charset="0"/>
                        </a:rPr>
                        <a:t>串操作、循环控制的计数器</a:t>
                      </a:r>
                      <a:endParaRPr kumimoji="1" lang="zh-CN" altLang="en-US" sz="2000" b="0" i="0" u="none" strike="noStrike" cap="none" normalizeH="0" baseline="0" smtClean="0">
                        <a:ln>
                          <a:noFill/>
                        </a:ln>
                        <a:solidFill>
                          <a:srgbClr val="000000"/>
                        </a:solidFill>
                        <a:effectLst/>
                        <a:latin typeface="Times New Roman" pitchFamily="18" charset="0"/>
                        <a:ea typeface="华文中宋" pitchFamily="2" charset="-122"/>
                        <a:cs typeface="Arial" pitchFamily="34" charset="0"/>
                      </a:endParaRPr>
                    </a:p>
                  </a:txBody>
                  <a:tcPr marL="36000" marR="36000" marT="18001" marB="18001" anchor="ctr" horzOverflow="overflow">
                    <a:lnL>
                      <a:noFill/>
                    </a:lnL>
                    <a:lnR>
                      <a:noFill/>
                    </a:lnR>
                    <a:lnT>
                      <a:noFill/>
                    </a:lnT>
                    <a:lnB>
                      <a:noFill/>
                    </a:lnB>
                    <a:lnTlToBr>
                      <a:noFill/>
                    </a:lnTlToBr>
                    <a:lnBlToTr>
                      <a:noFill/>
                    </a:lnBlToTr>
                    <a:solidFill>
                      <a:srgbClr val="00FFFF"/>
                    </a:solidFill>
                  </a:tcPr>
                </a:tc>
              </a:tr>
              <a:tr h="295092">
                <a:tc gridSpan="2" vMerge="1">
                  <a:txBody>
                    <a:bodyPr/>
                    <a:lstStyle/>
                    <a:p>
                      <a:endParaRPr lang="zh-CN" altLang="en-US"/>
                    </a:p>
                  </a:txBody>
                  <a:tcPr/>
                </a:tc>
                <a:tc hMerge="1" vMerge="1">
                  <a:txBody>
                    <a:bodyPr/>
                    <a:lstStyle/>
                    <a:p>
                      <a:endParaRPr lang="zh-CN" altLang="en-US"/>
                    </a:p>
                  </a:txBody>
                  <a:tcPr/>
                </a:tc>
                <a:tc vMerge="1">
                  <a:txBody>
                    <a:bodyPr/>
                    <a:lstStyle/>
                    <a:p>
                      <a:endParaRPr lang="zh-CN" altLang="en-US"/>
                    </a:p>
                  </a:txBody>
                  <a:tcPr/>
                </a:tc>
                <a:tc gridSpan="2">
                  <a:txBody>
                    <a:bodyPr/>
                    <a:lstStyle/>
                    <a:p>
                      <a:pPr marL="342900" marR="0" lvl="0" indent="-342900" algn="ctr" defTabSz="914400" rtl="0" eaLnBrk="1" fontAlgn="ctr" latinLnBrk="0" hangingPunct="1">
                        <a:lnSpc>
                          <a:spcPct val="85000"/>
                        </a:lnSpc>
                        <a:spcBef>
                          <a:spcPct val="0"/>
                        </a:spcBef>
                        <a:spcAft>
                          <a:spcPct val="0"/>
                        </a:spcAft>
                        <a:buClrTx/>
                        <a:buSzTx/>
                        <a:buFontTx/>
                        <a:buNone/>
                        <a:tabLst/>
                      </a:pPr>
                      <a:r>
                        <a:rPr kumimoji="1" lang="en-US" altLang="zh-CN" sz="1800" b="1" i="0" u="none" strike="noStrike" cap="none" normalizeH="0" baseline="0" smtClean="0">
                          <a:ln>
                            <a:noFill/>
                          </a:ln>
                          <a:solidFill>
                            <a:srgbClr val="0000CC"/>
                          </a:solidFill>
                          <a:effectLst/>
                          <a:latin typeface="Times New Roman" pitchFamily="18" charset="0"/>
                          <a:ea typeface="华文中宋" pitchFamily="2" charset="-122"/>
                          <a:cs typeface="Arial" pitchFamily="34" charset="0"/>
                        </a:rPr>
                        <a:t>CL</a:t>
                      </a:r>
                    </a:p>
                  </a:txBody>
                  <a:tcPr marL="36000" marR="36000" marT="18001" marB="18001" anchor="ctr" horzOverflow="overflow">
                    <a:lnL>
                      <a:noFill/>
                    </a:lnL>
                    <a:lnR>
                      <a:noFill/>
                    </a:lnR>
                    <a:lnT>
                      <a:noFill/>
                    </a:lnT>
                    <a:lnB>
                      <a:noFill/>
                    </a:lnB>
                    <a:lnTlToBr>
                      <a:noFill/>
                    </a:lnTlToBr>
                    <a:lnBlToTr>
                      <a:noFill/>
                    </a:lnBlToTr>
                    <a:noFill/>
                  </a:tcPr>
                </a:tc>
                <a:tc hMerge="1">
                  <a:txBody>
                    <a:bodyPr/>
                    <a:lstStyle/>
                    <a:p>
                      <a:endParaRPr lang="zh-CN" altLang="en-US"/>
                    </a:p>
                  </a:txBody>
                  <a:tcPr/>
                </a:tc>
                <a:tc>
                  <a:txBody>
                    <a:bodyPr/>
                    <a:lstStyle/>
                    <a:p>
                      <a:pPr marL="342900" marR="0" lvl="0" indent="-342900" algn="l" defTabSz="914400" rtl="0" eaLnBrk="1" fontAlgn="ctr" latinLnBrk="0" hangingPunct="1">
                        <a:lnSpc>
                          <a:spcPct val="85000"/>
                        </a:lnSpc>
                        <a:spcBef>
                          <a:spcPct val="0"/>
                        </a:spcBef>
                        <a:spcAft>
                          <a:spcPct val="0"/>
                        </a:spcAft>
                        <a:buClrTx/>
                        <a:buSzTx/>
                        <a:buFontTx/>
                        <a:buNone/>
                        <a:tabLst/>
                      </a:pPr>
                      <a:r>
                        <a:rPr kumimoji="1" lang="zh-CN" altLang="en-US" sz="2000" b="0" i="0" u="none" strike="noStrike" cap="none" normalizeH="0" baseline="0" smtClean="0">
                          <a:ln>
                            <a:noFill/>
                          </a:ln>
                          <a:solidFill>
                            <a:srgbClr val="000000"/>
                          </a:solidFill>
                          <a:effectLst/>
                          <a:latin typeface="Arial" pitchFamily="34" charset="0"/>
                          <a:ea typeface="华文中宋" pitchFamily="2" charset="-122"/>
                          <a:cs typeface="Arial" pitchFamily="34" charset="0"/>
                        </a:rPr>
                        <a:t>移位操作的计数器</a:t>
                      </a:r>
                      <a:endParaRPr kumimoji="1" lang="zh-CN" altLang="en-US" sz="2000" b="0" i="0" u="none" strike="noStrike" cap="none" normalizeH="0" baseline="0" smtClean="0">
                        <a:ln>
                          <a:noFill/>
                        </a:ln>
                        <a:solidFill>
                          <a:srgbClr val="000000"/>
                        </a:solidFill>
                        <a:effectLst/>
                        <a:latin typeface="Times New Roman" pitchFamily="18" charset="0"/>
                        <a:ea typeface="华文中宋" pitchFamily="2" charset="-122"/>
                        <a:cs typeface="Arial" pitchFamily="34" charset="0"/>
                      </a:endParaRPr>
                    </a:p>
                  </a:txBody>
                  <a:tcPr marL="36000" marR="36000" marT="18001" marB="18001" anchor="ctr" horzOverflow="overflow">
                    <a:lnL>
                      <a:noFill/>
                    </a:lnL>
                    <a:lnR>
                      <a:noFill/>
                    </a:lnR>
                    <a:lnT>
                      <a:noFill/>
                    </a:lnT>
                    <a:lnB>
                      <a:noFill/>
                    </a:lnB>
                    <a:lnTlToBr>
                      <a:noFill/>
                    </a:lnTlToBr>
                    <a:lnBlToTr>
                      <a:noFill/>
                    </a:lnBlToTr>
                    <a:noFill/>
                  </a:tcPr>
                </a:tc>
              </a:tr>
              <a:tr h="295092">
                <a:tc gridSpan="2" vMerge="1">
                  <a:txBody>
                    <a:bodyPr/>
                    <a:lstStyle/>
                    <a:p>
                      <a:endParaRPr lang="zh-CN" altLang="en-US"/>
                    </a:p>
                  </a:txBody>
                  <a:tcPr/>
                </a:tc>
                <a:tc hMerge="1" vMerge="1">
                  <a:txBody>
                    <a:bodyPr/>
                    <a:lstStyle/>
                    <a:p>
                      <a:endParaRPr lang="zh-CN" altLang="en-US"/>
                    </a:p>
                  </a:txBody>
                  <a:tcPr/>
                </a:tc>
                <a:tc vMerge="1">
                  <a:txBody>
                    <a:bodyPr/>
                    <a:lstStyle/>
                    <a:p>
                      <a:endParaRPr lang="zh-CN" altLang="en-US"/>
                    </a:p>
                  </a:txBody>
                  <a:tcPr/>
                </a:tc>
                <a:tc gridSpan="2">
                  <a:txBody>
                    <a:bodyPr/>
                    <a:lstStyle/>
                    <a:p>
                      <a:pPr marL="342900" marR="0" lvl="0" indent="-342900" algn="ctr" defTabSz="914400" rtl="0" eaLnBrk="1" fontAlgn="ctr" latinLnBrk="0" hangingPunct="1">
                        <a:lnSpc>
                          <a:spcPct val="85000"/>
                        </a:lnSpc>
                        <a:spcBef>
                          <a:spcPct val="0"/>
                        </a:spcBef>
                        <a:spcAft>
                          <a:spcPct val="0"/>
                        </a:spcAft>
                        <a:buClrTx/>
                        <a:buSzTx/>
                        <a:buFontTx/>
                        <a:buNone/>
                        <a:tabLst/>
                      </a:pPr>
                      <a:r>
                        <a:rPr kumimoji="1" lang="en-US" altLang="zh-CN" sz="1800" b="1" i="0" u="none" strike="noStrike" cap="none" normalizeH="0" baseline="0" smtClean="0">
                          <a:ln>
                            <a:noFill/>
                          </a:ln>
                          <a:solidFill>
                            <a:srgbClr val="0000CC"/>
                          </a:solidFill>
                          <a:effectLst/>
                          <a:latin typeface="Times New Roman" pitchFamily="18" charset="0"/>
                          <a:ea typeface="华文中宋" pitchFamily="2" charset="-122"/>
                          <a:cs typeface="Arial" pitchFamily="34" charset="0"/>
                        </a:rPr>
                        <a:t>DX</a:t>
                      </a:r>
                    </a:p>
                  </a:txBody>
                  <a:tcPr marL="36000" marR="36000" marT="18001" marB="18001" anchor="ctr" horzOverflow="overflow">
                    <a:lnL>
                      <a:noFill/>
                    </a:lnL>
                    <a:lnR>
                      <a:noFill/>
                    </a:lnR>
                    <a:lnT>
                      <a:noFill/>
                    </a:lnT>
                    <a:lnB>
                      <a:noFill/>
                    </a:lnB>
                    <a:lnTlToBr>
                      <a:noFill/>
                    </a:lnTlToBr>
                    <a:lnBlToTr>
                      <a:noFill/>
                    </a:lnBlToTr>
                    <a:solidFill>
                      <a:srgbClr val="00FFFF"/>
                    </a:solidFill>
                  </a:tcPr>
                </a:tc>
                <a:tc hMerge="1">
                  <a:txBody>
                    <a:bodyPr/>
                    <a:lstStyle/>
                    <a:p>
                      <a:endParaRPr lang="zh-CN" altLang="en-US"/>
                    </a:p>
                  </a:txBody>
                  <a:tcPr/>
                </a:tc>
                <a:tc>
                  <a:txBody>
                    <a:bodyPr/>
                    <a:lstStyle/>
                    <a:p>
                      <a:pPr marL="342900" marR="0" lvl="0" indent="-342900" algn="l" defTabSz="914400" rtl="0" eaLnBrk="1" fontAlgn="ctr" latinLnBrk="0" hangingPunct="1">
                        <a:lnSpc>
                          <a:spcPct val="85000"/>
                        </a:lnSpc>
                        <a:spcBef>
                          <a:spcPct val="0"/>
                        </a:spcBef>
                        <a:spcAft>
                          <a:spcPct val="0"/>
                        </a:spcAft>
                        <a:buClrTx/>
                        <a:buSzTx/>
                        <a:buFontTx/>
                        <a:buNone/>
                        <a:tabLst/>
                      </a:pPr>
                      <a:r>
                        <a:rPr kumimoji="1" lang="zh-CN" altLang="en-US" sz="2000" b="0" i="0" u="none" strike="noStrike" cap="none" normalizeH="0" baseline="0" smtClean="0">
                          <a:ln>
                            <a:noFill/>
                          </a:ln>
                          <a:solidFill>
                            <a:srgbClr val="000000"/>
                          </a:solidFill>
                          <a:effectLst/>
                          <a:latin typeface="Arial" pitchFamily="34" charset="0"/>
                          <a:ea typeface="华文中宋" pitchFamily="2" charset="-122"/>
                          <a:cs typeface="Arial" pitchFamily="34" charset="0"/>
                        </a:rPr>
                        <a:t>字的乘、除运算，间接的输入输出</a:t>
                      </a:r>
                      <a:endParaRPr kumimoji="1" lang="zh-CN" altLang="en-US" sz="2000" b="0" i="0" u="none" strike="noStrike" cap="none" normalizeH="0" baseline="0" smtClean="0">
                        <a:ln>
                          <a:noFill/>
                        </a:ln>
                        <a:solidFill>
                          <a:srgbClr val="000000"/>
                        </a:solidFill>
                        <a:effectLst/>
                        <a:latin typeface="Times New Roman" pitchFamily="18" charset="0"/>
                        <a:ea typeface="华文中宋" pitchFamily="2" charset="-122"/>
                        <a:cs typeface="Arial" pitchFamily="34" charset="0"/>
                      </a:endParaRPr>
                    </a:p>
                  </a:txBody>
                  <a:tcPr marL="36000" marR="36000" marT="18001" marB="18001" anchor="ctr" horzOverflow="overflow">
                    <a:lnL>
                      <a:noFill/>
                    </a:lnL>
                    <a:lnR>
                      <a:noFill/>
                    </a:lnR>
                    <a:lnT>
                      <a:noFill/>
                    </a:lnT>
                    <a:lnB>
                      <a:noFill/>
                    </a:lnB>
                    <a:lnTlToBr>
                      <a:noFill/>
                    </a:lnTlToBr>
                    <a:lnBlToTr>
                      <a:noFill/>
                    </a:lnBlToTr>
                    <a:solidFill>
                      <a:srgbClr val="00FFFF"/>
                    </a:solidFill>
                  </a:tcPr>
                </a:tc>
              </a:tr>
              <a:tr h="295092">
                <a:tc gridSpan="2" vMerge="1">
                  <a:txBody>
                    <a:bodyPr/>
                    <a:lstStyle/>
                    <a:p>
                      <a:endParaRPr lang="zh-CN" altLang="en-US"/>
                    </a:p>
                  </a:txBody>
                  <a:tcPr/>
                </a:tc>
                <a:tc hMerge="1" vMerge="1">
                  <a:txBody>
                    <a:bodyPr/>
                    <a:lstStyle/>
                    <a:p>
                      <a:endParaRPr lang="zh-CN" altLang="en-US"/>
                    </a:p>
                  </a:txBody>
                  <a:tcPr/>
                </a:tc>
                <a:tc rowSpan="2">
                  <a:txBody>
                    <a:bodyPr/>
                    <a:lstStyle/>
                    <a:p>
                      <a:pPr marL="88900" marR="0" lvl="0" indent="-88900" algn="ctr" defTabSz="914400" rtl="0" eaLnBrk="1" fontAlgn="base" latinLnBrk="0" hangingPunct="1">
                        <a:lnSpc>
                          <a:spcPct val="85000"/>
                        </a:lnSpc>
                        <a:spcBef>
                          <a:spcPct val="0"/>
                        </a:spcBef>
                        <a:spcAft>
                          <a:spcPct val="0"/>
                        </a:spcAft>
                        <a:buClrTx/>
                        <a:buSzTx/>
                        <a:buFontTx/>
                        <a:buNone/>
                        <a:tabLst/>
                      </a:pPr>
                      <a:r>
                        <a:rPr kumimoji="1" lang="zh-CN" altLang="en-US" sz="1800" b="1" i="0" u="none" strike="noStrike" cap="none" normalizeH="0" baseline="0" smtClean="0">
                          <a:ln>
                            <a:noFill/>
                          </a:ln>
                          <a:solidFill>
                            <a:srgbClr val="000066"/>
                          </a:solidFill>
                          <a:effectLst/>
                          <a:latin typeface="宋体" pitchFamily="2" charset="-122"/>
                          <a:ea typeface="华文中宋" pitchFamily="2" charset="-122"/>
                          <a:cs typeface="Arial" pitchFamily="34" charset="0"/>
                        </a:rPr>
                        <a:t>变址</a:t>
                      </a:r>
                      <a:br>
                        <a:rPr kumimoji="1" lang="zh-CN" altLang="en-US" sz="1800" b="1" i="0" u="none" strike="noStrike" cap="none" normalizeH="0" baseline="0" smtClean="0">
                          <a:ln>
                            <a:noFill/>
                          </a:ln>
                          <a:solidFill>
                            <a:srgbClr val="000066"/>
                          </a:solidFill>
                          <a:effectLst/>
                          <a:latin typeface="宋体" pitchFamily="2" charset="-122"/>
                          <a:ea typeface="华文中宋" pitchFamily="2" charset="-122"/>
                          <a:cs typeface="Arial" pitchFamily="34" charset="0"/>
                        </a:rPr>
                      </a:br>
                      <a:r>
                        <a:rPr kumimoji="1" lang="zh-CN" altLang="en-US" sz="1800" b="1" i="0" u="none" strike="noStrike" cap="none" normalizeH="0" baseline="0" smtClean="0">
                          <a:ln>
                            <a:noFill/>
                          </a:ln>
                          <a:solidFill>
                            <a:srgbClr val="000066"/>
                          </a:solidFill>
                          <a:effectLst/>
                          <a:latin typeface="宋体" pitchFamily="2" charset="-122"/>
                          <a:ea typeface="华文中宋" pitchFamily="2" charset="-122"/>
                          <a:cs typeface="Arial" pitchFamily="34" charset="0"/>
                        </a:rPr>
                        <a:t>寄存器</a:t>
                      </a:r>
                    </a:p>
                  </a:txBody>
                  <a:tcPr marL="36000" marR="36000" marT="18001" marB="18001" anchor="ctr" horzOverflow="overflow">
                    <a:lnL>
                      <a:noFill/>
                    </a:lnL>
                    <a:lnR>
                      <a:noFill/>
                    </a:lnR>
                    <a:lnT>
                      <a:noFill/>
                    </a:lnT>
                    <a:lnB>
                      <a:noFill/>
                    </a:lnB>
                    <a:lnTlToBr>
                      <a:noFill/>
                    </a:lnTlToBr>
                    <a:lnBlToTr>
                      <a:noFill/>
                    </a:lnBlToTr>
                    <a:solidFill>
                      <a:srgbClr val="FFCCFF"/>
                    </a:solidFill>
                  </a:tcPr>
                </a:tc>
                <a:tc gridSpan="2">
                  <a:txBody>
                    <a:bodyPr/>
                    <a:lstStyle/>
                    <a:p>
                      <a:pPr marL="342900" marR="0" lvl="0" indent="-342900" algn="ctr" defTabSz="914400" rtl="0" eaLnBrk="1" fontAlgn="ctr" latinLnBrk="0" hangingPunct="1">
                        <a:lnSpc>
                          <a:spcPct val="85000"/>
                        </a:lnSpc>
                        <a:spcBef>
                          <a:spcPct val="0"/>
                        </a:spcBef>
                        <a:spcAft>
                          <a:spcPct val="0"/>
                        </a:spcAft>
                        <a:buClrTx/>
                        <a:buSzTx/>
                        <a:buFontTx/>
                        <a:buNone/>
                        <a:tabLst/>
                      </a:pPr>
                      <a:r>
                        <a:rPr kumimoji="1" lang="en-US" altLang="zh-CN" sz="1800" b="1" i="0" u="none" strike="noStrike" cap="none" normalizeH="0" baseline="0" smtClean="0">
                          <a:ln>
                            <a:noFill/>
                          </a:ln>
                          <a:solidFill>
                            <a:srgbClr val="0000CC"/>
                          </a:solidFill>
                          <a:effectLst/>
                          <a:latin typeface="Times New Roman" pitchFamily="18" charset="0"/>
                          <a:ea typeface="华文中宋" pitchFamily="2" charset="-122"/>
                          <a:cs typeface="Arial" pitchFamily="34" charset="0"/>
                        </a:rPr>
                        <a:t>SI</a:t>
                      </a:r>
                    </a:p>
                  </a:txBody>
                  <a:tcPr marL="36000" marR="36000" marT="18001" marB="18001" anchor="ctr" horzOverflow="overflow">
                    <a:lnL>
                      <a:noFill/>
                    </a:lnL>
                    <a:lnR>
                      <a:noFill/>
                    </a:lnR>
                    <a:lnT>
                      <a:noFill/>
                    </a:lnT>
                    <a:lnB>
                      <a:noFill/>
                    </a:lnB>
                    <a:lnTlToBr>
                      <a:noFill/>
                    </a:lnTlToBr>
                    <a:lnBlToTr>
                      <a:noFill/>
                    </a:lnBlToTr>
                    <a:noFill/>
                  </a:tcPr>
                </a:tc>
                <a:tc hMerge="1">
                  <a:txBody>
                    <a:bodyPr/>
                    <a:lstStyle/>
                    <a:p>
                      <a:endParaRPr lang="zh-CN" altLang="en-US"/>
                    </a:p>
                  </a:txBody>
                  <a:tcPr/>
                </a:tc>
                <a:tc>
                  <a:txBody>
                    <a:bodyPr/>
                    <a:lstStyle/>
                    <a:p>
                      <a:pPr marL="342900" marR="0" lvl="0" indent="-342900" algn="l" defTabSz="914400" rtl="0" eaLnBrk="1" fontAlgn="ctr" latinLnBrk="0" hangingPunct="1">
                        <a:lnSpc>
                          <a:spcPct val="85000"/>
                        </a:lnSpc>
                        <a:spcBef>
                          <a:spcPct val="0"/>
                        </a:spcBef>
                        <a:spcAft>
                          <a:spcPct val="0"/>
                        </a:spcAft>
                        <a:buClrTx/>
                        <a:buSzTx/>
                        <a:buFontTx/>
                        <a:buNone/>
                        <a:tabLst/>
                      </a:pPr>
                      <a:r>
                        <a:rPr kumimoji="1" lang="zh-CN" altLang="en-US" sz="2000" b="0" i="0" u="none" strike="noStrike" cap="none" normalizeH="0" baseline="0" smtClean="0">
                          <a:ln>
                            <a:noFill/>
                          </a:ln>
                          <a:solidFill>
                            <a:srgbClr val="000000"/>
                          </a:solidFill>
                          <a:effectLst/>
                          <a:latin typeface="Arial" pitchFamily="34" charset="0"/>
                          <a:ea typeface="华文中宋" pitchFamily="2" charset="-122"/>
                          <a:cs typeface="Arial" pitchFamily="34" charset="0"/>
                        </a:rPr>
                        <a:t>存储器指针、串指令中的源操作数指针</a:t>
                      </a:r>
                      <a:endParaRPr kumimoji="1" lang="zh-CN" altLang="en-US" sz="2000" b="0" i="0" u="none" strike="noStrike" cap="none" normalizeH="0" baseline="0" smtClean="0">
                        <a:ln>
                          <a:noFill/>
                        </a:ln>
                        <a:solidFill>
                          <a:srgbClr val="000000"/>
                        </a:solidFill>
                        <a:effectLst/>
                        <a:latin typeface="Times New Roman" pitchFamily="18" charset="0"/>
                        <a:ea typeface="华文中宋" pitchFamily="2" charset="-122"/>
                        <a:cs typeface="Arial" pitchFamily="34" charset="0"/>
                      </a:endParaRPr>
                    </a:p>
                  </a:txBody>
                  <a:tcPr marL="36000" marR="36000" marT="18001" marB="18001" anchor="ctr" horzOverflow="overflow">
                    <a:lnL>
                      <a:noFill/>
                    </a:lnL>
                    <a:lnR>
                      <a:noFill/>
                    </a:lnR>
                    <a:lnT>
                      <a:noFill/>
                    </a:lnT>
                    <a:lnB>
                      <a:noFill/>
                    </a:lnB>
                    <a:lnTlToBr>
                      <a:noFill/>
                    </a:lnTlToBr>
                    <a:lnBlToTr>
                      <a:noFill/>
                    </a:lnBlToTr>
                    <a:noFill/>
                  </a:tcPr>
                </a:tc>
              </a:tr>
              <a:tr h="295092">
                <a:tc gridSpan="2" vMerge="1">
                  <a:txBody>
                    <a:bodyPr/>
                    <a:lstStyle/>
                    <a:p>
                      <a:endParaRPr lang="zh-CN" altLang="en-US"/>
                    </a:p>
                  </a:txBody>
                  <a:tcPr/>
                </a:tc>
                <a:tc hMerge="1" vMerge="1">
                  <a:txBody>
                    <a:bodyPr/>
                    <a:lstStyle/>
                    <a:p>
                      <a:endParaRPr lang="zh-CN" altLang="en-US"/>
                    </a:p>
                  </a:txBody>
                  <a:tcPr/>
                </a:tc>
                <a:tc vMerge="1">
                  <a:txBody>
                    <a:bodyPr/>
                    <a:lstStyle/>
                    <a:p>
                      <a:endParaRPr lang="zh-CN" altLang="en-US"/>
                    </a:p>
                  </a:txBody>
                  <a:tcPr/>
                </a:tc>
                <a:tc gridSpan="2">
                  <a:txBody>
                    <a:bodyPr/>
                    <a:lstStyle/>
                    <a:p>
                      <a:pPr marL="342900" marR="0" lvl="0" indent="-342900" algn="ctr" defTabSz="914400" rtl="0" eaLnBrk="1" fontAlgn="ctr" latinLnBrk="0" hangingPunct="1">
                        <a:lnSpc>
                          <a:spcPct val="85000"/>
                        </a:lnSpc>
                        <a:spcBef>
                          <a:spcPct val="0"/>
                        </a:spcBef>
                        <a:spcAft>
                          <a:spcPct val="0"/>
                        </a:spcAft>
                        <a:buClrTx/>
                        <a:buSzTx/>
                        <a:buFontTx/>
                        <a:buNone/>
                        <a:tabLst/>
                      </a:pPr>
                      <a:r>
                        <a:rPr kumimoji="1" lang="en-US" altLang="zh-CN" sz="1800" b="1" i="0" u="none" strike="noStrike" cap="none" normalizeH="0" baseline="0" smtClean="0">
                          <a:ln>
                            <a:noFill/>
                          </a:ln>
                          <a:solidFill>
                            <a:srgbClr val="0000CC"/>
                          </a:solidFill>
                          <a:effectLst/>
                          <a:latin typeface="Times New Roman" pitchFamily="18" charset="0"/>
                          <a:ea typeface="华文中宋" pitchFamily="2" charset="-122"/>
                          <a:cs typeface="Arial" pitchFamily="34" charset="0"/>
                        </a:rPr>
                        <a:t>DI</a:t>
                      </a:r>
                    </a:p>
                  </a:txBody>
                  <a:tcPr marL="36000" marR="36000" marT="18001" marB="18001" anchor="ctr" horzOverflow="overflow">
                    <a:lnL>
                      <a:noFill/>
                    </a:lnL>
                    <a:lnR>
                      <a:noFill/>
                    </a:lnR>
                    <a:lnT>
                      <a:noFill/>
                    </a:lnT>
                    <a:lnB>
                      <a:noFill/>
                    </a:lnB>
                    <a:lnTlToBr>
                      <a:noFill/>
                    </a:lnTlToBr>
                    <a:lnBlToTr>
                      <a:noFill/>
                    </a:lnBlToTr>
                    <a:solidFill>
                      <a:srgbClr val="00FFFF"/>
                    </a:solidFill>
                  </a:tcPr>
                </a:tc>
                <a:tc hMerge="1">
                  <a:txBody>
                    <a:bodyPr/>
                    <a:lstStyle/>
                    <a:p>
                      <a:endParaRPr lang="zh-CN" altLang="en-US"/>
                    </a:p>
                  </a:txBody>
                  <a:tcPr/>
                </a:tc>
                <a:tc>
                  <a:txBody>
                    <a:bodyPr/>
                    <a:lstStyle/>
                    <a:p>
                      <a:pPr marL="342900" marR="0" lvl="0" indent="-342900" algn="l" defTabSz="914400" rtl="0" eaLnBrk="1" fontAlgn="ctr" latinLnBrk="0" hangingPunct="1">
                        <a:lnSpc>
                          <a:spcPct val="85000"/>
                        </a:lnSpc>
                        <a:spcBef>
                          <a:spcPct val="0"/>
                        </a:spcBef>
                        <a:spcAft>
                          <a:spcPct val="0"/>
                        </a:spcAft>
                        <a:buClrTx/>
                        <a:buSzTx/>
                        <a:buFontTx/>
                        <a:buNone/>
                        <a:tabLst/>
                      </a:pPr>
                      <a:r>
                        <a:rPr kumimoji="1" lang="zh-CN" altLang="en-US" sz="2000" b="0" i="0" u="none" strike="noStrike" cap="none" normalizeH="0" baseline="0" smtClean="0">
                          <a:ln>
                            <a:noFill/>
                          </a:ln>
                          <a:solidFill>
                            <a:srgbClr val="000000"/>
                          </a:solidFill>
                          <a:effectLst/>
                          <a:latin typeface="Arial" pitchFamily="34" charset="0"/>
                          <a:ea typeface="华文中宋" pitchFamily="2" charset="-122"/>
                          <a:cs typeface="Arial" pitchFamily="34" charset="0"/>
                        </a:rPr>
                        <a:t>存储器指针、串指令中的目的操作数指针</a:t>
                      </a:r>
                      <a:endParaRPr kumimoji="1" lang="zh-CN" altLang="en-US" sz="2000" b="0" i="0" u="none" strike="noStrike" cap="none" normalizeH="0" baseline="0" smtClean="0">
                        <a:ln>
                          <a:noFill/>
                        </a:ln>
                        <a:solidFill>
                          <a:srgbClr val="000000"/>
                        </a:solidFill>
                        <a:effectLst/>
                        <a:latin typeface="Times New Roman" pitchFamily="18" charset="0"/>
                        <a:ea typeface="华文中宋" pitchFamily="2" charset="-122"/>
                        <a:cs typeface="Arial" pitchFamily="34" charset="0"/>
                      </a:endParaRPr>
                    </a:p>
                  </a:txBody>
                  <a:tcPr marL="36000" marR="36000" marT="18001" marB="18001" anchor="ctr" horzOverflow="overflow">
                    <a:lnL>
                      <a:noFill/>
                    </a:lnL>
                    <a:lnR>
                      <a:noFill/>
                    </a:lnR>
                    <a:lnT>
                      <a:noFill/>
                    </a:lnT>
                    <a:lnB>
                      <a:noFill/>
                    </a:lnB>
                    <a:lnTlToBr>
                      <a:noFill/>
                    </a:lnTlToBr>
                    <a:lnBlToTr>
                      <a:noFill/>
                    </a:lnBlToTr>
                    <a:solidFill>
                      <a:srgbClr val="00FFFF"/>
                    </a:solidFill>
                  </a:tcPr>
                </a:tc>
              </a:tr>
              <a:tr h="295092">
                <a:tc gridSpan="2" vMerge="1">
                  <a:txBody>
                    <a:bodyPr/>
                    <a:lstStyle/>
                    <a:p>
                      <a:endParaRPr lang="zh-CN" altLang="en-US"/>
                    </a:p>
                  </a:txBody>
                  <a:tcPr/>
                </a:tc>
                <a:tc hMerge="1" vMerge="1">
                  <a:txBody>
                    <a:bodyPr/>
                    <a:lstStyle/>
                    <a:p>
                      <a:endParaRPr lang="zh-CN" altLang="en-US"/>
                    </a:p>
                  </a:txBody>
                  <a:tcPr/>
                </a:tc>
                <a:tc rowSpan="2">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zh-CN" altLang="en-US" sz="1800" b="1" i="0" u="none" strike="noStrike" cap="none" normalizeH="0" baseline="0" smtClean="0">
                          <a:ln>
                            <a:noFill/>
                          </a:ln>
                          <a:solidFill>
                            <a:srgbClr val="000066"/>
                          </a:solidFill>
                          <a:effectLst/>
                          <a:latin typeface="宋体" pitchFamily="2" charset="-122"/>
                          <a:ea typeface="华文中宋" pitchFamily="2" charset="-122"/>
                          <a:cs typeface="Arial" pitchFamily="34" charset="0"/>
                        </a:rPr>
                        <a:t>变址</a:t>
                      </a:r>
                      <a:br>
                        <a:rPr kumimoji="1" lang="zh-CN" altLang="en-US" sz="1800" b="1" i="0" u="none" strike="noStrike" cap="none" normalizeH="0" baseline="0" smtClean="0">
                          <a:ln>
                            <a:noFill/>
                          </a:ln>
                          <a:solidFill>
                            <a:srgbClr val="000066"/>
                          </a:solidFill>
                          <a:effectLst/>
                          <a:latin typeface="宋体" pitchFamily="2" charset="-122"/>
                          <a:ea typeface="华文中宋" pitchFamily="2" charset="-122"/>
                          <a:cs typeface="Arial" pitchFamily="34" charset="0"/>
                        </a:rPr>
                      </a:br>
                      <a:r>
                        <a:rPr kumimoji="1" lang="zh-CN" altLang="en-US" sz="1800" b="1" i="0" u="none" strike="noStrike" cap="none" normalizeH="0" baseline="0" smtClean="0">
                          <a:ln>
                            <a:noFill/>
                          </a:ln>
                          <a:solidFill>
                            <a:srgbClr val="000066"/>
                          </a:solidFill>
                          <a:effectLst/>
                          <a:latin typeface="宋体" pitchFamily="2" charset="-122"/>
                          <a:ea typeface="华文中宋" pitchFamily="2" charset="-122"/>
                          <a:cs typeface="Arial" pitchFamily="34" charset="0"/>
                        </a:rPr>
                        <a:t>寄存器</a:t>
                      </a:r>
                    </a:p>
                  </a:txBody>
                  <a:tcPr marL="36000" marR="36000" marT="18001" marB="18001" anchor="ctr" horzOverflow="overflow">
                    <a:lnL>
                      <a:noFill/>
                    </a:lnL>
                    <a:lnR>
                      <a:noFill/>
                    </a:lnR>
                    <a:lnT>
                      <a:noFill/>
                    </a:lnT>
                    <a:lnB>
                      <a:noFill/>
                    </a:lnB>
                    <a:lnTlToBr>
                      <a:noFill/>
                    </a:lnTlToBr>
                    <a:lnBlToTr>
                      <a:noFill/>
                    </a:lnBlToTr>
                    <a:solidFill>
                      <a:srgbClr val="FFFF99"/>
                    </a:solidFill>
                  </a:tcPr>
                </a:tc>
                <a:tc gridSpan="2">
                  <a:txBody>
                    <a:bodyPr/>
                    <a:lstStyle/>
                    <a:p>
                      <a:pPr marL="342900" marR="0" lvl="0" indent="-342900" algn="ctr" defTabSz="914400" rtl="0" eaLnBrk="1" fontAlgn="ctr" latinLnBrk="0" hangingPunct="1">
                        <a:lnSpc>
                          <a:spcPct val="85000"/>
                        </a:lnSpc>
                        <a:spcBef>
                          <a:spcPct val="0"/>
                        </a:spcBef>
                        <a:spcAft>
                          <a:spcPct val="0"/>
                        </a:spcAft>
                        <a:buClrTx/>
                        <a:buSzTx/>
                        <a:buFontTx/>
                        <a:buNone/>
                        <a:tabLst/>
                      </a:pPr>
                      <a:r>
                        <a:rPr kumimoji="1" lang="en-US" altLang="zh-CN" sz="1800" b="1" i="0" u="none" strike="noStrike" cap="none" normalizeH="0" baseline="0" smtClean="0">
                          <a:ln>
                            <a:noFill/>
                          </a:ln>
                          <a:solidFill>
                            <a:srgbClr val="0000CC"/>
                          </a:solidFill>
                          <a:effectLst/>
                          <a:latin typeface="Times New Roman" pitchFamily="18" charset="0"/>
                          <a:ea typeface="华文中宋" pitchFamily="2" charset="-122"/>
                          <a:cs typeface="Arial" pitchFamily="34" charset="0"/>
                        </a:rPr>
                        <a:t>BP</a:t>
                      </a:r>
                    </a:p>
                  </a:txBody>
                  <a:tcPr marL="36000" marR="36000" marT="18001" marB="18001" anchor="ctr" horzOverflow="overflow">
                    <a:lnL>
                      <a:noFill/>
                    </a:lnL>
                    <a:lnR>
                      <a:noFill/>
                    </a:lnR>
                    <a:lnT>
                      <a:noFill/>
                    </a:lnT>
                    <a:lnB>
                      <a:noFill/>
                    </a:lnB>
                    <a:lnTlToBr>
                      <a:noFill/>
                    </a:lnTlToBr>
                    <a:lnBlToTr>
                      <a:noFill/>
                    </a:lnBlToTr>
                    <a:noFill/>
                  </a:tcPr>
                </a:tc>
                <a:tc hMerge="1">
                  <a:txBody>
                    <a:bodyPr/>
                    <a:lstStyle/>
                    <a:p>
                      <a:endParaRPr lang="zh-CN" altLang="en-US"/>
                    </a:p>
                  </a:txBody>
                  <a:tcPr/>
                </a:tc>
                <a:tc>
                  <a:txBody>
                    <a:bodyPr/>
                    <a:lstStyle/>
                    <a:p>
                      <a:pPr marL="342900" marR="0" lvl="0" indent="-342900" algn="l" defTabSz="914400" rtl="0" eaLnBrk="1" fontAlgn="ctr" latinLnBrk="0" hangingPunct="1">
                        <a:lnSpc>
                          <a:spcPct val="85000"/>
                        </a:lnSpc>
                        <a:spcBef>
                          <a:spcPct val="0"/>
                        </a:spcBef>
                        <a:spcAft>
                          <a:spcPct val="0"/>
                        </a:spcAft>
                        <a:buClrTx/>
                        <a:buSzTx/>
                        <a:buFontTx/>
                        <a:buNone/>
                        <a:tabLst/>
                      </a:pPr>
                      <a:r>
                        <a:rPr kumimoji="1" lang="zh-CN" altLang="en-US" sz="2000" b="0" i="0" u="none" strike="noStrike" cap="none" normalizeH="0" baseline="0" smtClean="0">
                          <a:ln>
                            <a:noFill/>
                          </a:ln>
                          <a:solidFill>
                            <a:srgbClr val="000000"/>
                          </a:solidFill>
                          <a:effectLst/>
                          <a:latin typeface="Arial" pitchFamily="34" charset="0"/>
                          <a:ea typeface="华文中宋" pitchFamily="2" charset="-122"/>
                          <a:cs typeface="Arial" pitchFamily="34" charset="0"/>
                        </a:rPr>
                        <a:t>存储器指针、存取堆栈的指针</a:t>
                      </a:r>
                      <a:endParaRPr kumimoji="1" lang="zh-CN" altLang="en-US" sz="2000" b="0" i="0" u="none" strike="noStrike" cap="none" normalizeH="0" baseline="0" smtClean="0">
                        <a:ln>
                          <a:noFill/>
                        </a:ln>
                        <a:solidFill>
                          <a:srgbClr val="000000"/>
                        </a:solidFill>
                        <a:effectLst/>
                        <a:latin typeface="Times New Roman" pitchFamily="18" charset="0"/>
                        <a:ea typeface="华文中宋" pitchFamily="2" charset="-122"/>
                        <a:cs typeface="Arial" pitchFamily="34" charset="0"/>
                      </a:endParaRPr>
                    </a:p>
                  </a:txBody>
                  <a:tcPr marL="36000" marR="36000" marT="18001" marB="18001" anchor="ctr" horzOverflow="overflow">
                    <a:lnL>
                      <a:noFill/>
                    </a:lnL>
                    <a:lnR>
                      <a:noFill/>
                    </a:lnR>
                    <a:lnT>
                      <a:noFill/>
                    </a:lnT>
                    <a:lnB>
                      <a:noFill/>
                    </a:lnB>
                    <a:lnTlToBr>
                      <a:noFill/>
                    </a:lnTlToBr>
                    <a:lnBlToTr>
                      <a:noFill/>
                    </a:lnBlToTr>
                    <a:noFill/>
                  </a:tcPr>
                </a:tc>
              </a:tr>
              <a:tr h="314337">
                <a:tc gridSpan="2" vMerge="1">
                  <a:txBody>
                    <a:bodyPr/>
                    <a:lstStyle/>
                    <a:p>
                      <a:endParaRPr lang="zh-CN" altLang="en-US"/>
                    </a:p>
                  </a:txBody>
                  <a:tcPr/>
                </a:tc>
                <a:tc hMerge="1" vMerge="1">
                  <a:txBody>
                    <a:bodyPr/>
                    <a:lstStyle/>
                    <a:p>
                      <a:endParaRPr lang="zh-CN" altLang="en-US"/>
                    </a:p>
                  </a:txBody>
                  <a:tcPr/>
                </a:tc>
                <a:tc vMerge="1">
                  <a:txBody>
                    <a:bodyPr/>
                    <a:lstStyle/>
                    <a:p>
                      <a:endParaRPr lang="zh-CN" altLang="en-US"/>
                    </a:p>
                  </a:txBody>
                  <a:tcPr/>
                </a:tc>
                <a:tc gridSpan="2">
                  <a:txBody>
                    <a:bodyPr/>
                    <a:lstStyle/>
                    <a:p>
                      <a:pPr marL="342900" marR="0" lvl="0" indent="-342900" algn="ctr" defTabSz="914400" rtl="0" eaLnBrk="1" fontAlgn="ctr" latinLnBrk="0" hangingPunct="1">
                        <a:lnSpc>
                          <a:spcPct val="85000"/>
                        </a:lnSpc>
                        <a:spcBef>
                          <a:spcPct val="0"/>
                        </a:spcBef>
                        <a:spcAft>
                          <a:spcPct val="0"/>
                        </a:spcAft>
                        <a:buClrTx/>
                        <a:buSzTx/>
                        <a:buFontTx/>
                        <a:buNone/>
                        <a:tabLst/>
                      </a:pPr>
                      <a:r>
                        <a:rPr kumimoji="1" lang="en-US" altLang="zh-CN" sz="1800" b="1" i="0" u="none" strike="noStrike" cap="none" normalizeH="0" baseline="0" smtClean="0">
                          <a:ln>
                            <a:noFill/>
                          </a:ln>
                          <a:solidFill>
                            <a:srgbClr val="0000CC"/>
                          </a:solidFill>
                          <a:effectLst/>
                          <a:latin typeface="Times New Roman" pitchFamily="18" charset="0"/>
                          <a:ea typeface="华文中宋" pitchFamily="2" charset="-122"/>
                          <a:cs typeface="Arial" pitchFamily="34" charset="0"/>
                        </a:rPr>
                        <a:t>SP</a:t>
                      </a:r>
                    </a:p>
                  </a:txBody>
                  <a:tcPr marL="36000" marR="36000" marT="18001" marB="18001" anchor="ctr" horzOverflow="overflow">
                    <a:lnL>
                      <a:noFill/>
                    </a:lnL>
                    <a:lnR>
                      <a:noFill/>
                    </a:lnR>
                    <a:lnT>
                      <a:noFill/>
                    </a:lnT>
                    <a:lnB>
                      <a:noFill/>
                    </a:lnB>
                    <a:lnTlToBr>
                      <a:noFill/>
                    </a:lnTlToBr>
                    <a:lnBlToTr>
                      <a:noFill/>
                    </a:lnBlToTr>
                    <a:solidFill>
                      <a:srgbClr val="00FFFF"/>
                    </a:solidFill>
                  </a:tcPr>
                </a:tc>
                <a:tc hMerge="1">
                  <a:txBody>
                    <a:bodyPr/>
                    <a:lstStyle/>
                    <a:p>
                      <a:endParaRPr lang="zh-CN" altLang="en-US"/>
                    </a:p>
                  </a:txBody>
                  <a:tcPr/>
                </a:tc>
                <a:tc>
                  <a:txBody>
                    <a:bodyPr/>
                    <a:lstStyle/>
                    <a:p>
                      <a:pPr marL="342900" marR="0" lvl="0" indent="-342900" algn="l" defTabSz="914400" rtl="0" eaLnBrk="1" fontAlgn="ctr" latinLnBrk="0" hangingPunct="1">
                        <a:lnSpc>
                          <a:spcPct val="85000"/>
                        </a:lnSpc>
                        <a:spcBef>
                          <a:spcPct val="0"/>
                        </a:spcBef>
                        <a:spcAft>
                          <a:spcPct val="0"/>
                        </a:spcAft>
                        <a:buClrTx/>
                        <a:buSzTx/>
                        <a:buFontTx/>
                        <a:buNone/>
                        <a:tabLst/>
                      </a:pPr>
                      <a:r>
                        <a:rPr kumimoji="1" lang="zh-CN" altLang="en-US" sz="2000" b="0" i="0" u="none" strike="noStrike" cap="none" normalizeH="0" baseline="0" smtClean="0">
                          <a:ln>
                            <a:noFill/>
                          </a:ln>
                          <a:solidFill>
                            <a:srgbClr val="000000"/>
                          </a:solidFill>
                          <a:effectLst/>
                          <a:latin typeface="Arial" pitchFamily="34" charset="0"/>
                          <a:ea typeface="华文中宋" pitchFamily="2" charset="-122"/>
                          <a:cs typeface="Arial" pitchFamily="34" charset="0"/>
                        </a:rPr>
                        <a:t>堆栈的栈顶指针</a:t>
                      </a:r>
                      <a:endParaRPr kumimoji="1" lang="zh-CN" altLang="en-US" sz="2000" b="0" i="0" u="none" strike="noStrike" cap="none" normalizeH="0" baseline="0" smtClean="0">
                        <a:ln>
                          <a:noFill/>
                        </a:ln>
                        <a:solidFill>
                          <a:srgbClr val="000000"/>
                        </a:solidFill>
                        <a:effectLst/>
                        <a:latin typeface="Times New Roman" pitchFamily="18" charset="0"/>
                        <a:ea typeface="华文中宋" pitchFamily="2" charset="-122"/>
                        <a:cs typeface="Arial" pitchFamily="34" charset="0"/>
                      </a:endParaRPr>
                    </a:p>
                  </a:txBody>
                  <a:tcPr marL="36000" marR="36000" marT="18001" marB="18001" anchor="ctr" horzOverflow="overflow">
                    <a:lnL>
                      <a:noFill/>
                    </a:lnL>
                    <a:lnR>
                      <a:noFill/>
                    </a:lnR>
                    <a:lnT>
                      <a:noFill/>
                    </a:lnT>
                    <a:lnB>
                      <a:noFill/>
                    </a:lnB>
                    <a:lnTlToBr>
                      <a:noFill/>
                    </a:lnTlToBr>
                    <a:lnBlToTr>
                      <a:noFill/>
                    </a:lnBlToTr>
                    <a:solidFill>
                      <a:srgbClr val="00FFFF"/>
                    </a:solidFill>
                  </a:tcPr>
                </a:tc>
              </a:tr>
              <a:tr h="271474">
                <a:tc gridSpan="3">
                  <a:txBody>
                    <a:bodyPr/>
                    <a:lstStyle/>
                    <a:p>
                      <a:pPr marL="342900" marR="0" lvl="0" indent="-342900" algn="ctr" defTabSz="914400" rtl="0" eaLnBrk="1" fontAlgn="base" latinLnBrk="0" hangingPunct="1">
                        <a:lnSpc>
                          <a:spcPct val="85000"/>
                        </a:lnSpc>
                        <a:spcBef>
                          <a:spcPct val="0"/>
                        </a:spcBef>
                        <a:spcAft>
                          <a:spcPct val="0"/>
                        </a:spcAft>
                        <a:buClrTx/>
                        <a:buSzTx/>
                        <a:buFontTx/>
                        <a:buNone/>
                        <a:tabLst/>
                      </a:pPr>
                      <a:r>
                        <a:rPr kumimoji="1" lang="zh-CN" altLang="en-US" sz="1800" b="1" i="0" u="none" strike="noStrike" cap="none" normalizeH="0" baseline="0" smtClean="0">
                          <a:ln>
                            <a:noFill/>
                          </a:ln>
                          <a:solidFill>
                            <a:srgbClr val="000066"/>
                          </a:solidFill>
                          <a:effectLst/>
                          <a:latin typeface="Arial" pitchFamily="34" charset="0"/>
                          <a:ea typeface="华文中宋" pitchFamily="2" charset="-122"/>
                          <a:cs typeface="Arial" pitchFamily="34" charset="0"/>
                        </a:rPr>
                        <a:t>指令指针</a:t>
                      </a:r>
                      <a:endParaRPr kumimoji="1" lang="zh-CN" altLang="en-US" sz="18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endParaRPr>
                    </a:p>
                  </a:txBody>
                  <a:tcPr marL="36000" marR="36000" marT="18001" marB="18001" horzOverflow="overflow">
                    <a:lnL>
                      <a:noFill/>
                    </a:lnL>
                    <a:lnR>
                      <a:noFill/>
                    </a:lnR>
                    <a:lnT>
                      <a:noFill/>
                    </a:lnT>
                    <a:lnB>
                      <a:noFill/>
                    </a:lnB>
                    <a:lnTlToBr>
                      <a:noFill/>
                    </a:lnTlToBr>
                    <a:lnBlToTr>
                      <a:noFill/>
                    </a:lnBlToTr>
                    <a:solidFill>
                      <a:srgbClr val="FFCCFF"/>
                    </a:solidFill>
                  </a:tcPr>
                </a:tc>
                <a:tc hMerge="1">
                  <a:txBody>
                    <a:bodyPr/>
                    <a:lstStyle/>
                    <a:p>
                      <a:endParaRPr lang="zh-CN" altLang="en-US"/>
                    </a:p>
                  </a:txBody>
                  <a:tcPr/>
                </a:tc>
                <a:tc hMerge="1">
                  <a:txBody>
                    <a:bodyPr/>
                    <a:lstStyle/>
                    <a:p>
                      <a:endParaRPr lang="zh-CN" altLang="en-US"/>
                    </a:p>
                  </a:txBody>
                  <a:tcPr/>
                </a:tc>
                <a:tc gridSpan="2">
                  <a:txBody>
                    <a:bodyPr/>
                    <a:lstStyle/>
                    <a:p>
                      <a:pPr marL="342900" marR="0" lvl="0" indent="-342900" algn="ctr" defTabSz="914400" rtl="0" eaLnBrk="1" fontAlgn="ctr" latinLnBrk="0" hangingPunct="1">
                        <a:lnSpc>
                          <a:spcPct val="85000"/>
                        </a:lnSpc>
                        <a:spcBef>
                          <a:spcPct val="0"/>
                        </a:spcBef>
                        <a:spcAft>
                          <a:spcPct val="0"/>
                        </a:spcAft>
                        <a:buClrTx/>
                        <a:buSzTx/>
                        <a:buFontTx/>
                        <a:buNone/>
                        <a:tabLst/>
                      </a:pPr>
                      <a:r>
                        <a:rPr kumimoji="1" lang="en-US" altLang="zh-CN" sz="1800" b="1" i="0" u="none" strike="noStrike" cap="none" normalizeH="0" baseline="0" smtClean="0">
                          <a:ln>
                            <a:noFill/>
                          </a:ln>
                          <a:solidFill>
                            <a:srgbClr val="0000CC"/>
                          </a:solidFill>
                          <a:effectLst/>
                          <a:latin typeface="Times New Roman" pitchFamily="18" charset="0"/>
                          <a:ea typeface="华文中宋" pitchFamily="2" charset="-122"/>
                          <a:cs typeface="Arial" pitchFamily="34" charset="0"/>
                        </a:rPr>
                        <a:t>IP/EIP</a:t>
                      </a:r>
                    </a:p>
                  </a:txBody>
                  <a:tcPr marL="36000" marR="36000" marT="18001" marB="18001" anchor="ctr" horzOverflow="overflow">
                    <a:lnL>
                      <a:noFill/>
                    </a:lnL>
                    <a:lnR>
                      <a:noFill/>
                    </a:lnR>
                    <a:lnT>
                      <a:noFill/>
                    </a:lnT>
                    <a:lnB>
                      <a:noFill/>
                    </a:lnB>
                    <a:lnTlToBr>
                      <a:noFill/>
                    </a:lnTlToBr>
                    <a:lnBlToTr>
                      <a:noFill/>
                    </a:lnBlToTr>
                    <a:noFill/>
                  </a:tcPr>
                </a:tc>
                <a:tc hMerge="1">
                  <a:txBody>
                    <a:bodyPr/>
                    <a:lstStyle/>
                    <a:p>
                      <a:endParaRPr lang="zh-CN" altLang="en-US"/>
                    </a:p>
                  </a:txBody>
                  <a:tcPr/>
                </a:tc>
                <a:tc>
                  <a:txBody>
                    <a:bodyPr/>
                    <a:lstStyle/>
                    <a:p>
                      <a:pPr marL="342900" marR="0" lvl="0" indent="-342900" algn="l" defTabSz="914400" rtl="0" eaLnBrk="1" fontAlgn="ctr" latinLnBrk="0" hangingPunct="1">
                        <a:lnSpc>
                          <a:spcPct val="85000"/>
                        </a:lnSpc>
                        <a:spcBef>
                          <a:spcPct val="0"/>
                        </a:spcBef>
                        <a:spcAft>
                          <a:spcPct val="0"/>
                        </a:spcAft>
                        <a:buClrTx/>
                        <a:buSzTx/>
                        <a:buFontTx/>
                        <a:buNone/>
                        <a:tabLst/>
                      </a:pPr>
                      <a:r>
                        <a:rPr kumimoji="1" lang="en-US" altLang="zh-CN" sz="1800" b="0" i="0" u="none" strike="noStrike" cap="none" normalizeH="0" baseline="0" smtClean="0">
                          <a:ln>
                            <a:noFill/>
                          </a:ln>
                          <a:solidFill>
                            <a:srgbClr val="0000CC"/>
                          </a:solidFill>
                          <a:effectLst/>
                          <a:latin typeface="华文中宋" pitchFamily="2" charset="-122"/>
                          <a:ea typeface="华文中宋" pitchFamily="2" charset="-122"/>
                          <a:cs typeface="Arial" pitchFamily="34" charset="0"/>
                        </a:rPr>
                        <a:t> </a:t>
                      </a:r>
                      <a:endParaRPr kumimoji="1" lang="en-US" altLang="zh-CN" sz="1800" b="0" i="0" u="none" strike="noStrike" cap="none" normalizeH="0" baseline="0" smtClean="0">
                        <a:ln>
                          <a:noFill/>
                        </a:ln>
                        <a:solidFill>
                          <a:srgbClr val="0000CC"/>
                        </a:solidFill>
                        <a:effectLst/>
                        <a:latin typeface="Times New Roman" pitchFamily="18" charset="0"/>
                        <a:ea typeface="华文中宋" pitchFamily="2" charset="-122"/>
                        <a:cs typeface="Arial" pitchFamily="34" charset="0"/>
                      </a:endParaRPr>
                    </a:p>
                  </a:txBody>
                  <a:tcPr marL="36000" marR="36000" marT="18001" marB="18001" anchor="ctr" horzOverflow="overflow">
                    <a:lnL>
                      <a:noFill/>
                    </a:lnL>
                    <a:lnR>
                      <a:noFill/>
                    </a:lnR>
                    <a:lnT>
                      <a:noFill/>
                    </a:lnT>
                    <a:lnB>
                      <a:noFill/>
                    </a:lnB>
                    <a:lnTlToBr>
                      <a:noFill/>
                    </a:lnTlToBr>
                    <a:lnBlToTr>
                      <a:noFill/>
                    </a:lnBlToTr>
                    <a:noFill/>
                  </a:tcPr>
                </a:tc>
              </a:tr>
              <a:tr h="293700">
                <a:tc gridSpan="3">
                  <a:txBody>
                    <a:bodyPr/>
                    <a:lstStyle/>
                    <a:p>
                      <a:pPr marL="342900" marR="0" lvl="0" indent="-342900" algn="ctr" defTabSz="914400" rtl="0" eaLnBrk="1" fontAlgn="base" latinLnBrk="0" hangingPunct="1">
                        <a:lnSpc>
                          <a:spcPct val="85000"/>
                        </a:lnSpc>
                        <a:spcBef>
                          <a:spcPct val="0"/>
                        </a:spcBef>
                        <a:spcAft>
                          <a:spcPct val="0"/>
                        </a:spcAft>
                        <a:buClrTx/>
                        <a:buSzTx/>
                        <a:buFontTx/>
                        <a:buNone/>
                        <a:tabLst/>
                      </a:pPr>
                      <a:r>
                        <a:rPr kumimoji="1" lang="zh-CN" altLang="en-US" sz="1800" b="1" i="0" u="none" strike="noStrike" cap="none" normalizeH="0" baseline="0" smtClean="0">
                          <a:ln>
                            <a:noFill/>
                          </a:ln>
                          <a:solidFill>
                            <a:srgbClr val="000066"/>
                          </a:solidFill>
                          <a:effectLst/>
                          <a:latin typeface="Arial" pitchFamily="34" charset="0"/>
                          <a:ea typeface="华文中宋" pitchFamily="2" charset="-122"/>
                          <a:cs typeface="Arial" pitchFamily="34" charset="0"/>
                        </a:rPr>
                        <a:t>标志位寄存器</a:t>
                      </a:r>
                      <a:endParaRPr kumimoji="1" lang="zh-CN" altLang="en-US" sz="18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endParaRPr>
                    </a:p>
                  </a:txBody>
                  <a:tcPr marL="36000" marR="36000" marT="18001" marB="18001" horzOverflow="overflow">
                    <a:lnL>
                      <a:noFill/>
                    </a:lnL>
                    <a:lnR>
                      <a:noFill/>
                    </a:lnR>
                    <a:lnT>
                      <a:noFill/>
                    </a:lnT>
                    <a:lnB>
                      <a:noFill/>
                    </a:lnB>
                    <a:lnTlToBr>
                      <a:noFill/>
                    </a:lnTlToBr>
                    <a:lnBlToTr>
                      <a:noFill/>
                    </a:lnBlToTr>
                    <a:solidFill>
                      <a:srgbClr val="FFFF00"/>
                    </a:solidFill>
                  </a:tcPr>
                </a:tc>
                <a:tc hMerge="1">
                  <a:txBody>
                    <a:bodyPr/>
                    <a:lstStyle/>
                    <a:p>
                      <a:endParaRPr lang="zh-CN" altLang="en-US"/>
                    </a:p>
                  </a:txBody>
                  <a:tcPr/>
                </a:tc>
                <a:tc hMerge="1">
                  <a:txBody>
                    <a:bodyPr/>
                    <a:lstStyle/>
                    <a:p>
                      <a:endParaRPr lang="zh-CN" altLang="en-US"/>
                    </a:p>
                  </a:txBody>
                  <a:tcPr/>
                </a:tc>
                <a:tc gridSpan="3">
                  <a:txBody>
                    <a:bodyPr/>
                    <a:lstStyle/>
                    <a:p>
                      <a:pPr marL="342900" marR="0" lvl="0" indent="-342900" algn="l" defTabSz="914400" rtl="0" eaLnBrk="1" fontAlgn="ctr" latinLnBrk="0" hangingPunct="1">
                        <a:lnSpc>
                          <a:spcPct val="85000"/>
                        </a:lnSpc>
                        <a:spcBef>
                          <a:spcPct val="0"/>
                        </a:spcBef>
                        <a:spcAft>
                          <a:spcPct val="0"/>
                        </a:spcAft>
                        <a:buClrTx/>
                        <a:buSzTx/>
                        <a:buFontTx/>
                        <a:buNone/>
                        <a:tabLst/>
                      </a:pPr>
                      <a:r>
                        <a:rPr kumimoji="1" lang="en-US" altLang="zh-CN" sz="1800" b="1" i="0" u="none" strike="noStrike" cap="none" normalizeH="0" baseline="0" smtClean="0">
                          <a:ln>
                            <a:noFill/>
                          </a:ln>
                          <a:solidFill>
                            <a:srgbClr val="0000CC"/>
                          </a:solidFill>
                          <a:effectLst/>
                          <a:latin typeface="Times New Roman" pitchFamily="18" charset="0"/>
                          <a:ea typeface="华文中宋" pitchFamily="2" charset="-122"/>
                          <a:cs typeface="Arial" pitchFamily="34" charset="0"/>
                        </a:rPr>
                        <a:t>Flags / EFlags</a:t>
                      </a:r>
                      <a:endParaRPr kumimoji="1" lang="en-US" altLang="zh-CN" sz="1800" b="0" i="0" u="none" strike="noStrike" cap="none" normalizeH="0" baseline="0" smtClean="0">
                        <a:ln>
                          <a:noFill/>
                        </a:ln>
                        <a:solidFill>
                          <a:srgbClr val="0000CC"/>
                        </a:solidFill>
                        <a:effectLst/>
                        <a:latin typeface="Times New Roman" pitchFamily="18" charset="0"/>
                        <a:ea typeface="华文中宋" pitchFamily="2" charset="-122"/>
                        <a:cs typeface="Arial" pitchFamily="34" charset="0"/>
                      </a:endParaRPr>
                    </a:p>
                  </a:txBody>
                  <a:tcPr marL="36000" marR="36000" marT="18001" marB="18001" anchor="ctr" horzOverflow="overflow">
                    <a:lnL>
                      <a:noFill/>
                    </a:lnL>
                    <a:lnR>
                      <a:noFill/>
                    </a:lnR>
                    <a:lnT>
                      <a:noFill/>
                    </a:lnT>
                    <a:lnB>
                      <a:noFill/>
                    </a:lnB>
                    <a:lnTlToBr>
                      <a:noFill/>
                    </a:lnTlToBr>
                    <a:lnBlToTr>
                      <a:noFill/>
                    </a:lnBlToTr>
                    <a:solidFill>
                      <a:srgbClr val="00FFFF"/>
                    </a:solidFill>
                  </a:tcPr>
                </a:tc>
                <a:tc hMerge="1">
                  <a:txBody>
                    <a:bodyPr/>
                    <a:lstStyle/>
                    <a:p>
                      <a:endParaRPr lang="zh-CN" altLang="en-US"/>
                    </a:p>
                  </a:txBody>
                  <a:tcPr/>
                </a:tc>
                <a:tc hMerge="1">
                  <a:txBody>
                    <a:bodyPr/>
                    <a:lstStyle/>
                    <a:p>
                      <a:endParaRPr lang="zh-CN" altLang="en-US"/>
                    </a:p>
                  </a:txBody>
                  <a:tcPr/>
                </a:tc>
              </a:tr>
              <a:tr h="271474">
                <a:tc rowSpan="6">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800" b="0" i="0" u="none" strike="noStrike" cap="none" normalizeH="0" baseline="0" smtClean="0">
                          <a:ln>
                            <a:noFill/>
                          </a:ln>
                          <a:solidFill>
                            <a:srgbClr val="000066"/>
                          </a:solidFill>
                          <a:effectLst/>
                          <a:latin typeface="Arial" pitchFamily="34" charset="0"/>
                          <a:ea typeface="华文中宋" pitchFamily="2" charset="-122"/>
                          <a:cs typeface="Arial" pitchFamily="34" charset="0"/>
                        </a:rPr>
                        <a:t>32</a:t>
                      </a:r>
                      <a:r>
                        <a:rPr kumimoji="1" lang="zh-CN" altLang="en-US" sz="1800" b="0" i="0" u="none" strike="noStrike" cap="none" normalizeH="0" baseline="0" smtClean="0">
                          <a:ln>
                            <a:noFill/>
                          </a:ln>
                          <a:solidFill>
                            <a:srgbClr val="000066"/>
                          </a:solidFill>
                          <a:effectLst/>
                          <a:latin typeface="Arial" pitchFamily="34" charset="0"/>
                          <a:ea typeface="华文中宋" pitchFamily="2" charset="-122"/>
                          <a:cs typeface="Arial" pitchFamily="34" charset="0"/>
                        </a:rPr>
                        <a:t>位 </a:t>
                      </a:r>
                      <a:endParaRPr kumimoji="1" lang="zh-CN" altLang="en-US" sz="1800" b="0" i="0" u="none" strike="noStrike" cap="none" normalizeH="0" baseline="0" smtClean="0">
                        <a:ln>
                          <a:noFill/>
                        </a:ln>
                        <a:solidFill>
                          <a:srgbClr val="000066"/>
                        </a:solidFill>
                        <a:effectLst/>
                        <a:latin typeface="Times New Roman" pitchFamily="18" charset="0"/>
                        <a:ea typeface="华文中宋" pitchFamily="2" charset="-122"/>
                        <a:cs typeface="Times New Roman" pitchFamily="18" charset="0"/>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800" b="0" i="0" u="none" strike="noStrike" cap="none" normalizeH="0" baseline="0" smtClean="0">
                          <a:ln>
                            <a:noFill/>
                          </a:ln>
                          <a:solidFill>
                            <a:srgbClr val="000066"/>
                          </a:solidFill>
                          <a:effectLst/>
                          <a:latin typeface="Arial" pitchFamily="34" charset="0"/>
                          <a:ea typeface="华文中宋" pitchFamily="2" charset="-122"/>
                          <a:cs typeface="Arial" pitchFamily="34" charset="0"/>
                        </a:rPr>
                        <a:t>CPU</a:t>
                      </a:r>
                    </a:p>
                    <a:p>
                      <a:pPr marL="0" marR="0" lvl="0" indent="0" algn="ctr" defTabSz="914400" rtl="0" eaLnBrk="0" fontAlgn="base" latinLnBrk="0" hangingPunct="0">
                        <a:lnSpc>
                          <a:spcPct val="85000"/>
                        </a:lnSpc>
                        <a:spcBef>
                          <a:spcPct val="0"/>
                        </a:spcBef>
                        <a:spcAft>
                          <a:spcPct val="0"/>
                        </a:spcAft>
                        <a:buClrTx/>
                        <a:buSzTx/>
                        <a:buFontTx/>
                        <a:buNone/>
                        <a:tabLst/>
                      </a:pPr>
                      <a:r>
                        <a:rPr kumimoji="1" lang="zh-CN" altLang="en-US" sz="1800" b="0" i="0" u="none" strike="noStrike" cap="none" normalizeH="0" baseline="0" smtClean="0">
                          <a:ln>
                            <a:noFill/>
                          </a:ln>
                          <a:solidFill>
                            <a:srgbClr val="000066"/>
                          </a:solidFill>
                          <a:effectLst/>
                          <a:latin typeface="Arial" pitchFamily="34" charset="0"/>
                          <a:ea typeface="华文中宋" pitchFamily="2" charset="-122"/>
                          <a:cs typeface="Arial" pitchFamily="34" charset="0"/>
                        </a:rPr>
                        <a:t>的段</a:t>
                      </a:r>
                    </a:p>
                    <a:p>
                      <a:pPr marL="0" marR="0" lvl="0" indent="0" algn="ctr" defTabSz="914400" rtl="0" eaLnBrk="0" fontAlgn="base" latinLnBrk="0" hangingPunct="0">
                        <a:lnSpc>
                          <a:spcPct val="85000"/>
                        </a:lnSpc>
                        <a:spcBef>
                          <a:spcPct val="0"/>
                        </a:spcBef>
                        <a:spcAft>
                          <a:spcPct val="0"/>
                        </a:spcAft>
                        <a:buClrTx/>
                        <a:buSzTx/>
                        <a:buFontTx/>
                        <a:buNone/>
                        <a:tabLst/>
                      </a:pPr>
                      <a:r>
                        <a:rPr kumimoji="1" lang="zh-CN" altLang="en-US" sz="1800" b="0" i="0" u="none" strike="noStrike" cap="none" normalizeH="0" baseline="0" smtClean="0">
                          <a:ln>
                            <a:noFill/>
                          </a:ln>
                          <a:solidFill>
                            <a:srgbClr val="000066"/>
                          </a:solidFill>
                          <a:effectLst/>
                          <a:latin typeface="Arial" pitchFamily="34" charset="0"/>
                          <a:ea typeface="华文中宋" pitchFamily="2" charset="-122"/>
                          <a:cs typeface="Arial" pitchFamily="34" charset="0"/>
                        </a:rPr>
                        <a:t>寄存器</a:t>
                      </a:r>
                      <a:endParaRPr kumimoji="1" lang="zh-CN" altLang="en-US" sz="1800" b="0" i="0" u="none" strike="noStrike" cap="none" normalizeH="0" baseline="0" smtClean="0">
                        <a:ln>
                          <a:noFill/>
                        </a:ln>
                        <a:solidFill>
                          <a:srgbClr val="000066"/>
                        </a:solidFill>
                        <a:effectLst/>
                        <a:latin typeface="Times New Roman" pitchFamily="18" charset="0"/>
                        <a:ea typeface="华文中宋" pitchFamily="2" charset="-122"/>
                      </a:endParaRPr>
                    </a:p>
                  </a:txBody>
                  <a:tcPr marL="36000" marR="36000" marT="18001" marB="18001" anchor="ctr" horzOverflow="overflow">
                    <a:lnL>
                      <a:noFill/>
                    </a:lnL>
                    <a:lnR>
                      <a:noFill/>
                    </a:lnR>
                    <a:lnT>
                      <a:noFill/>
                    </a:lnT>
                    <a:lnB>
                      <a:noFill/>
                    </a:lnB>
                    <a:lnTlToBr>
                      <a:noFill/>
                    </a:lnTlToBr>
                    <a:lnBlToTr>
                      <a:noFill/>
                    </a:lnBlToTr>
                    <a:solidFill>
                      <a:srgbClr val="00FFFF"/>
                    </a:solidFill>
                  </a:tcPr>
                </a:tc>
                <a:tc rowSpan="4" gridSpan="2">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Arial" pitchFamily="34" charset="0"/>
                          <a:ea typeface="华文中宋" pitchFamily="2" charset="-122"/>
                          <a:cs typeface="Arial" pitchFamily="34" charset="0"/>
                        </a:rPr>
                        <a:t>16</a:t>
                      </a:r>
                      <a:r>
                        <a:rPr kumimoji="1" lang="zh-CN" altLang="en-US" sz="1800" b="1" i="0" u="none" strike="noStrike" cap="none" normalizeH="0" baseline="0" smtClean="0">
                          <a:ln>
                            <a:noFill/>
                          </a:ln>
                          <a:solidFill>
                            <a:srgbClr val="000066"/>
                          </a:solidFill>
                          <a:effectLst/>
                          <a:latin typeface="Arial" pitchFamily="34" charset="0"/>
                          <a:ea typeface="华文中宋" pitchFamily="2" charset="-122"/>
                          <a:cs typeface="Arial" pitchFamily="34" charset="0"/>
                        </a:rPr>
                        <a:t>位</a:t>
                      </a:r>
                      <a:r>
                        <a:rPr kumimoji="1" lang="en-US" altLang="zh-CN" sz="1800" b="1" i="0" u="none" strike="noStrike" cap="none" normalizeH="0" baseline="0" smtClean="0">
                          <a:ln>
                            <a:noFill/>
                          </a:ln>
                          <a:solidFill>
                            <a:srgbClr val="000066"/>
                          </a:solidFill>
                          <a:effectLst/>
                          <a:latin typeface="Arial" pitchFamily="34" charset="0"/>
                          <a:ea typeface="华文中宋" pitchFamily="2" charset="-122"/>
                          <a:cs typeface="Arial" pitchFamily="34" charset="0"/>
                        </a:rPr>
                        <a:t>CPU</a:t>
                      </a:r>
                      <a:r>
                        <a:rPr kumimoji="1" lang="zh-CN" altLang="en-US" sz="1800" b="1" i="0" u="none" strike="noStrike" cap="none" normalizeH="0" baseline="0" smtClean="0">
                          <a:ln>
                            <a:noFill/>
                          </a:ln>
                          <a:solidFill>
                            <a:srgbClr val="000066"/>
                          </a:solidFill>
                          <a:effectLst/>
                          <a:latin typeface="Arial" pitchFamily="34" charset="0"/>
                          <a:ea typeface="华文中宋" pitchFamily="2" charset="-122"/>
                          <a:cs typeface="Arial" pitchFamily="34" charset="0"/>
                        </a:rPr>
                        <a:t>的 </a:t>
                      </a:r>
                      <a:endParaRPr kumimoji="1" lang="zh-CN" altLang="en-US" sz="1800" b="1" i="0" u="none" strike="noStrike" cap="none" normalizeH="0" baseline="0" smtClean="0">
                        <a:ln>
                          <a:noFill/>
                        </a:ln>
                        <a:solidFill>
                          <a:srgbClr val="000066"/>
                        </a:solidFill>
                        <a:effectLst/>
                        <a:latin typeface="Times New Roman" pitchFamily="18" charset="0"/>
                        <a:ea typeface="华文中宋" pitchFamily="2" charset="-122"/>
                        <a:cs typeface="Times New Roman" pitchFamily="18" charset="0"/>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zh-CN" altLang="en-US" sz="1800" b="1" i="0" u="none" strike="noStrike" cap="none" normalizeH="0" baseline="0" smtClean="0">
                          <a:ln>
                            <a:noFill/>
                          </a:ln>
                          <a:solidFill>
                            <a:srgbClr val="000066"/>
                          </a:solidFill>
                          <a:effectLst/>
                          <a:latin typeface="Arial" pitchFamily="34" charset="0"/>
                          <a:ea typeface="华文中宋" pitchFamily="2" charset="-122"/>
                          <a:cs typeface="Arial" pitchFamily="34" charset="0"/>
                        </a:rPr>
                        <a:t>段寄存器</a:t>
                      </a:r>
                      <a:endParaRPr kumimoji="1" lang="zh-CN" altLang="en-US" sz="1800" b="1" i="0" u="none" strike="noStrike" cap="none" normalizeH="0" baseline="0" smtClean="0">
                        <a:ln>
                          <a:noFill/>
                        </a:ln>
                        <a:solidFill>
                          <a:srgbClr val="000066"/>
                        </a:solidFill>
                        <a:effectLst/>
                        <a:latin typeface="Times New Roman" pitchFamily="18" charset="0"/>
                        <a:ea typeface="华文中宋" pitchFamily="2" charset="-122"/>
                      </a:endParaRPr>
                    </a:p>
                  </a:txBody>
                  <a:tcPr marL="36000" marR="36000" marT="18001" marB="18001" anchor="ctr" horzOverflow="overflow">
                    <a:lnL>
                      <a:noFill/>
                    </a:lnL>
                    <a:lnR>
                      <a:noFill/>
                    </a:lnR>
                    <a:lnT>
                      <a:noFill/>
                    </a:lnT>
                    <a:lnB>
                      <a:noFill/>
                    </a:lnB>
                    <a:lnTlToBr>
                      <a:noFill/>
                    </a:lnTlToBr>
                    <a:lnBlToTr>
                      <a:noFill/>
                    </a:lnBlToTr>
                    <a:solidFill>
                      <a:srgbClr val="FFCCFF"/>
                    </a:solidFill>
                  </a:tcPr>
                </a:tc>
                <a:tc rowSpan="4" hMerge="1">
                  <a:txBody>
                    <a:bodyPr/>
                    <a:lstStyle/>
                    <a:p>
                      <a:endParaRPr lang="zh-CN" altLang="en-US"/>
                    </a:p>
                  </a:txBody>
                  <a:tcPr/>
                </a:tc>
                <a:tc>
                  <a:txBody>
                    <a:bodyPr/>
                    <a:lstStyle/>
                    <a:p>
                      <a:pPr marL="342900" marR="0" lvl="0" indent="-342900" algn="ctr" defTabSz="914400" rtl="0" eaLnBrk="1" fontAlgn="ctr" latinLnBrk="0" hangingPunct="1">
                        <a:lnSpc>
                          <a:spcPct val="85000"/>
                        </a:lnSpc>
                        <a:spcBef>
                          <a:spcPct val="0"/>
                        </a:spcBef>
                        <a:spcAft>
                          <a:spcPct val="0"/>
                        </a:spcAft>
                        <a:buClrTx/>
                        <a:buSzTx/>
                        <a:buFontTx/>
                        <a:buNone/>
                        <a:tabLst/>
                      </a:pPr>
                      <a:r>
                        <a:rPr kumimoji="1" lang="en-US" altLang="zh-CN" sz="1800" b="1" i="0" u="none" strike="noStrike" cap="none" normalizeH="0" baseline="0" smtClean="0">
                          <a:ln>
                            <a:noFill/>
                          </a:ln>
                          <a:solidFill>
                            <a:srgbClr val="0000CC"/>
                          </a:solidFill>
                          <a:effectLst/>
                          <a:latin typeface="Times New Roman" pitchFamily="18" charset="0"/>
                          <a:ea typeface="华文中宋" pitchFamily="2" charset="-122"/>
                          <a:cs typeface="Arial" pitchFamily="34" charset="0"/>
                        </a:rPr>
                        <a:t>ES</a:t>
                      </a:r>
                    </a:p>
                  </a:txBody>
                  <a:tcPr marL="36000" marR="36000" marT="18001" marB="18001" anchor="ctr" horzOverflow="overflow">
                    <a:lnL>
                      <a:noFill/>
                    </a:lnL>
                    <a:lnR>
                      <a:noFill/>
                    </a:lnR>
                    <a:lnT>
                      <a:noFill/>
                    </a:lnT>
                    <a:lnB>
                      <a:noFill/>
                    </a:lnB>
                    <a:lnTlToBr>
                      <a:noFill/>
                    </a:lnTlToBr>
                    <a:lnBlToTr>
                      <a:noFill/>
                    </a:lnBlToTr>
                    <a:noFill/>
                  </a:tcPr>
                </a:tc>
                <a:tc gridSpan="2">
                  <a:txBody>
                    <a:bodyPr/>
                    <a:lstStyle/>
                    <a:p>
                      <a:pPr marL="342900" marR="0" lvl="0" indent="-342900" algn="l" defTabSz="914400" rtl="0" eaLnBrk="1" fontAlgn="ctr" latinLnBrk="0" hangingPunct="1">
                        <a:lnSpc>
                          <a:spcPct val="85000"/>
                        </a:lnSpc>
                        <a:spcBef>
                          <a:spcPct val="0"/>
                        </a:spcBef>
                        <a:spcAft>
                          <a:spcPct val="0"/>
                        </a:spcAft>
                        <a:buClrTx/>
                        <a:buSzTx/>
                        <a:buFontTx/>
                        <a:buNone/>
                        <a:tabLst/>
                      </a:pPr>
                      <a:r>
                        <a:rPr kumimoji="1" lang="en-US" altLang="zh-CN" sz="1800" b="1" i="0" u="none" strike="noStrike" cap="none" normalizeH="0" baseline="0" smtClean="0">
                          <a:ln>
                            <a:noFill/>
                          </a:ln>
                          <a:solidFill>
                            <a:srgbClr val="003300"/>
                          </a:solidFill>
                          <a:effectLst/>
                          <a:latin typeface="华文中宋" pitchFamily="2" charset="-122"/>
                          <a:ea typeface="华文中宋" pitchFamily="2" charset="-122"/>
                          <a:cs typeface="Arial" pitchFamily="34" charset="0"/>
                        </a:rPr>
                        <a:t> </a:t>
                      </a:r>
                      <a:r>
                        <a:rPr kumimoji="1" lang="zh-CN" altLang="en-US" sz="1800" b="1" i="0" u="none" strike="noStrike" cap="none" normalizeH="0" baseline="0" smtClean="0">
                          <a:ln>
                            <a:noFill/>
                          </a:ln>
                          <a:solidFill>
                            <a:srgbClr val="003300"/>
                          </a:solidFill>
                          <a:effectLst/>
                          <a:latin typeface="Arial" pitchFamily="34" charset="0"/>
                          <a:ea typeface="华文中宋" pitchFamily="2" charset="-122"/>
                          <a:cs typeface="Arial" pitchFamily="34" charset="0"/>
                        </a:rPr>
                        <a:t>附加段寄存器</a:t>
                      </a:r>
                      <a:endParaRPr kumimoji="1" lang="zh-CN" altLang="en-US" sz="1800" b="1" i="0" u="none" strike="noStrike" cap="none" normalizeH="0" baseline="0" smtClean="0">
                        <a:ln>
                          <a:noFill/>
                        </a:ln>
                        <a:solidFill>
                          <a:srgbClr val="003300"/>
                        </a:solidFill>
                        <a:effectLst/>
                        <a:latin typeface="Times New Roman" pitchFamily="18" charset="0"/>
                        <a:ea typeface="华文中宋" pitchFamily="2" charset="-122"/>
                        <a:cs typeface="Arial" pitchFamily="34" charset="0"/>
                      </a:endParaRPr>
                    </a:p>
                  </a:txBody>
                  <a:tcPr marL="36000" marR="36000" marT="18001" marB="18001" anchor="ctr" horzOverflow="overflow">
                    <a:lnL>
                      <a:noFill/>
                    </a:lnL>
                    <a:lnR>
                      <a:noFill/>
                    </a:lnR>
                    <a:lnT>
                      <a:noFill/>
                    </a:lnT>
                    <a:lnB>
                      <a:noFill/>
                    </a:lnB>
                    <a:lnTlToBr>
                      <a:noFill/>
                    </a:lnTlToBr>
                    <a:lnBlToTr>
                      <a:noFill/>
                    </a:lnBlToTr>
                    <a:noFill/>
                  </a:tcPr>
                </a:tc>
                <a:tc hMerge="1">
                  <a:txBody>
                    <a:bodyPr/>
                    <a:lstStyle/>
                    <a:p>
                      <a:endParaRPr lang="zh-CN" altLang="en-US"/>
                    </a:p>
                  </a:txBody>
                  <a:tcPr/>
                </a:tc>
              </a:tr>
              <a:tr h="271474">
                <a:tc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a:txBody>
                    <a:bodyPr/>
                    <a:lstStyle/>
                    <a:p>
                      <a:pPr marL="342900" marR="0" lvl="0" indent="-342900" algn="ctr" defTabSz="914400" rtl="0" eaLnBrk="1" fontAlgn="ctr" latinLnBrk="0" hangingPunct="1">
                        <a:lnSpc>
                          <a:spcPct val="85000"/>
                        </a:lnSpc>
                        <a:spcBef>
                          <a:spcPct val="0"/>
                        </a:spcBef>
                        <a:spcAft>
                          <a:spcPct val="0"/>
                        </a:spcAft>
                        <a:buClrTx/>
                        <a:buSzTx/>
                        <a:buFontTx/>
                        <a:buNone/>
                        <a:tabLst/>
                      </a:pPr>
                      <a:r>
                        <a:rPr kumimoji="1" lang="en-US" altLang="zh-CN" sz="1800" b="1" i="0" u="none" strike="noStrike" cap="none" normalizeH="0" baseline="0" smtClean="0">
                          <a:ln>
                            <a:noFill/>
                          </a:ln>
                          <a:solidFill>
                            <a:srgbClr val="0000CC"/>
                          </a:solidFill>
                          <a:effectLst/>
                          <a:latin typeface="Times New Roman" pitchFamily="18" charset="0"/>
                          <a:ea typeface="华文中宋" pitchFamily="2" charset="-122"/>
                          <a:cs typeface="Arial" pitchFamily="34" charset="0"/>
                        </a:rPr>
                        <a:t>CS</a:t>
                      </a:r>
                    </a:p>
                  </a:txBody>
                  <a:tcPr marL="36000" marR="36000" marT="18001" marB="18001" anchor="ctr" horzOverflow="overflow">
                    <a:lnL>
                      <a:noFill/>
                    </a:lnL>
                    <a:lnR>
                      <a:noFill/>
                    </a:lnR>
                    <a:lnT>
                      <a:noFill/>
                    </a:lnT>
                    <a:lnB>
                      <a:noFill/>
                    </a:lnB>
                    <a:lnTlToBr>
                      <a:noFill/>
                    </a:lnTlToBr>
                    <a:lnBlToTr>
                      <a:noFill/>
                    </a:lnBlToTr>
                    <a:solidFill>
                      <a:srgbClr val="00FFFF"/>
                    </a:solidFill>
                  </a:tcPr>
                </a:tc>
                <a:tc gridSpan="2">
                  <a:txBody>
                    <a:bodyPr/>
                    <a:lstStyle/>
                    <a:p>
                      <a:pPr marL="342900" marR="0" lvl="0" indent="-342900" algn="l" defTabSz="914400" rtl="0" eaLnBrk="1" fontAlgn="ctr" latinLnBrk="0" hangingPunct="1">
                        <a:lnSpc>
                          <a:spcPct val="85000"/>
                        </a:lnSpc>
                        <a:spcBef>
                          <a:spcPct val="0"/>
                        </a:spcBef>
                        <a:spcAft>
                          <a:spcPct val="0"/>
                        </a:spcAft>
                        <a:buClrTx/>
                        <a:buSzTx/>
                        <a:buFontTx/>
                        <a:buNone/>
                        <a:tabLst/>
                      </a:pPr>
                      <a:r>
                        <a:rPr kumimoji="1" lang="en-US" altLang="zh-CN" sz="1800" b="1" i="0" u="none" strike="noStrike" cap="none" normalizeH="0" baseline="0" smtClean="0">
                          <a:ln>
                            <a:noFill/>
                          </a:ln>
                          <a:solidFill>
                            <a:srgbClr val="003300"/>
                          </a:solidFill>
                          <a:effectLst/>
                          <a:latin typeface="华文中宋" pitchFamily="2" charset="-122"/>
                          <a:ea typeface="华文中宋" pitchFamily="2" charset="-122"/>
                          <a:cs typeface="Arial" pitchFamily="34" charset="0"/>
                        </a:rPr>
                        <a:t> </a:t>
                      </a:r>
                      <a:r>
                        <a:rPr kumimoji="1" lang="zh-CN" altLang="en-US" sz="1800" b="1" i="0" u="none" strike="noStrike" cap="none" normalizeH="0" baseline="0" smtClean="0">
                          <a:ln>
                            <a:noFill/>
                          </a:ln>
                          <a:solidFill>
                            <a:srgbClr val="003300"/>
                          </a:solidFill>
                          <a:effectLst/>
                          <a:latin typeface="Arial" pitchFamily="34" charset="0"/>
                          <a:ea typeface="华文中宋" pitchFamily="2" charset="-122"/>
                          <a:cs typeface="Arial" pitchFamily="34" charset="0"/>
                        </a:rPr>
                        <a:t>代码段寄存器</a:t>
                      </a:r>
                      <a:endParaRPr kumimoji="1" lang="zh-CN" altLang="en-US" sz="1800" b="1" i="0" u="none" strike="noStrike" cap="none" normalizeH="0" baseline="0" smtClean="0">
                        <a:ln>
                          <a:noFill/>
                        </a:ln>
                        <a:solidFill>
                          <a:srgbClr val="003300"/>
                        </a:solidFill>
                        <a:effectLst/>
                        <a:latin typeface="Times New Roman" pitchFamily="18" charset="0"/>
                        <a:ea typeface="华文中宋" pitchFamily="2" charset="-122"/>
                        <a:cs typeface="Arial" pitchFamily="34" charset="0"/>
                      </a:endParaRPr>
                    </a:p>
                  </a:txBody>
                  <a:tcPr marL="36000" marR="36000" marT="18001" marB="18001" anchor="ctr" horzOverflow="overflow">
                    <a:lnL>
                      <a:noFill/>
                    </a:lnL>
                    <a:lnR>
                      <a:noFill/>
                    </a:lnR>
                    <a:lnT>
                      <a:noFill/>
                    </a:lnT>
                    <a:lnB>
                      <a:noFill/>
                    </a:lnB>
                    <a:lnTlToBr>
                      <a:noFill/>
                    </a:lnTlToBr>
                    <a:lnBlToTr>
                      <a:noFill/>
                    </a:lnBlToTr>
                    <a:solidFill>
                      <a:srgbClr val="00FFFF"/>
                    </a:solidFill>
                  </a:tcPr>
                </a:tc>
                <a:tc hMerge="1">
                  <a:txBody>
                    <a:bodyPr/>
                    <a:lstStyle/>
                    <a:p>
                      <a:endParaRPr lang="zh-CN" altLang="en-US"/>
                    </a:p>
                  </a:txBody>
                  <a:tcPr/>
                </a:tc>
              </a:tr>
              <a:tr h="271474">
                <a:tc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a:txBody>
                    <a:bodyPr/>
                    <a:lstStyle/>
                    <a:p>
                      <a:pPr marL="342900" marR="0" lvl="0" indent="-342900" algn="ctr" defTabSz="914400" rtl="0" eaLnBrk="1" fontAlgn="ctr" latinLnBrk="0" hangingPunct="1">
                        <a:lnSpc>
                          <a:spcPct val="85000"/>
                        </a:lnSpc>
                        <a:spcBef>
                          <a:spcPct val="0"/>
                        </a:spcBef>
                        <a:spcAft>
                          <a:spcPct val="0"/>
                        </a:spcAft>
                        <a:buClrTx/>
                        <a:buSzTx/>
                        <a:buFontTx/>
                        <a:buNone/>
                        <a:tabLst/>
                      </a:pPr>
                      <a:r>
                        <a:rPr kumimoji="1" lang="en-US" altLang="zh-CN" sz="1800" b="1" i="0" u="none" strike="noStrike" cap="none" normalizeH="0" baseline="0" smtClean="0">
                          <a:ln>
                            <a:noFill/>
                          </a:ln>
                          <a:solidFill>
                            <a:srgbClr val="0000CC"/>
                          </a:solidFill>
                          <a:effectLst/>
                          <a:latin typeface="Times New Roman" pitchFamily="18" charset="0"/>
                          <a:ea typeface="华文中宋" pitchFamily="2" charset="-122"/>
                          <a:cs typeface="Arial" pitchFamily="34" charset="0"/>
                        </a:rPr>
                        <a:t>SS</a:t>
                      </a:r>
                    </a:p>
                  </a:txBody>
                  <a:tcPr marL="36000" marR="36000" marT="18001" marB="18001" anchor="ctr" horzOverflow="overflow">
                    <a:lnL>
                      <a:noFill/>
                    </a:lnL>
                    <a:lnR>
                      <a:noFill/>
                    </a:lnR>
                    <a:lnT>
                      <a:noFill/>
                    </a:lnT>
                    <a:lnB>
                      <a:noFill/>
                    </a:lnB>
                    <a:lnTlToBr>
                      <a:noFill/>
                    </a:lnTlToBr>
                    <a:lnBlToTr>
                      <a:noFill/>
                    </a:lnBlToTr>
                    <a:noFill/>
                  </a:tcPr>
                </a:tc>
                <a:tc gridSpan="2">
                  <a:txBody>
                    <a:bodyPr/>
                    <a:lstStyle/>
                    <a:p>
                      <a:pPr marL="342900" marR="0" lvl="0" indent="-342900" algn="l" defTabSz="914400" rtl="0" eaLnBrk="1" fontAlgn="ctr" latinLnBrk="0" hangingPunct="1">
                        <a:lnSpc>
                          <a:spcPct val="85000"/>
                        </a:lnSpc>
                        <a:spcBef>
                          <a:spcPct val="0"/>
                        </a:spcBef>
                        <a:spcAft>
                          <a:spcPct val="0"/>
                        </a:spcAft>
                        <a:buClrTx/>
                        <a:buSzTx/>
                        <a:buFontTx/>
                        <a:buNone/>
                        <a:tabLst/>
                      </a:pPr>
                      <a:r>
                        <a:rPr kumimoji="1" lang="en-US" altLang="zh-CN" sz="1800" b="1" i="0" u="none" strike="noStrike" cap="none" normalizeH="0" baseline="0" smtClean="0">
                          <a:ln>
                            <a:noFill/>
                          </a:ln>
                          <a:solidFill>
                            <a:srgbClr val="003300"/>
                          </a:solidFill>
                          <a:effectLst/>
                          <a:latin typeface="华文中宋" pitchFamily="2" charset="-122"/>
                          <a:ea typeface="华文中宋" pitchFamily="2" charset="-122"/>
                          <a:cs typeface="Arial" pitchFamily="34" charset="0"/>
                        </a:rPr>
                        <a:t> </a:t>
                      </a:r>
                      <a:r>
                        <a:rPr kumimoji="1" lang="zh-CN" altLang="en-US" sz="1800" b="1" i="0" u="none" strike="noStrike" cap="none" normalizeH="0" baseline="0" smtClean="0">
                          <a:ln>
                            <a:noFill/>
                          </a:ln>
                          <a:solidFill>
                            <a:srgbClr val="003300"/>
                          </a:solidFill>
                          <a:effectLst/>
                          <a:latin typeface="Arial" pitchFamily="34" charset="0"/>
                          <a:ea typeface="华文中宋" pitchFamily="2" charset="-122"/>
                          <a:cs typeface="Arial" pitchFamily="34" charset="0"/>
                        </a:rPr>
                        <a:t>堆栈段寄存器</a:t>
                      </a:r>
                      <a:endParaRPr kumimoji="1" lang="zh-CN" altLang="en-US" sz="1800" b="1" i="0" u="none" strike="noStrike" cap="none" normalizeH="0" baseline="0" smtClean="0">
                        <a:ln>
                          <a:noFill/>
                        </a:ln>
                        <a:solidFill>
                          <a:srgbClr val="003300"/>
                        </a:solidFill>
                        <a:effectLst/>
                        <a:latin typeface="Times New Roman" pitchFamily="18" charset="0"/>
                        <a:ea typeface="华文中宋" pitchFamily="2" charset="-122"/>
                        <a:cs typeface="Arial" pitchFamily="34" charset="0"/>
                      </a:endParaRPr>
                    </a:p>
                  </a:txBody>
                  <a:tcPr marL="36000" marR="36000" marT="18001" marB="18001" anchor="ctr" horzOverflow="overflow">
                    <a:lnL>
                      <a:noFill/>
                    </a:lnL>
                    <a:lnR>
                      <a:noFill/>
                    </a:lnR>
                    <a:lnT>
                      <a:noFill/>
                    </a:lnT>
                    <a:lnB>
                      <a:noFill/>
                    </a:lnB>
                    <a:lnTlToBr>
                      <a:noFill/>
                    </a:lnTlToBr>
                    <a:lnBlToTr>
                      <a:noFill/>
                    </a:lnBlToTr>
                    <a:noFill/>
                  </a:tcPr>
                </a:tc>
                <a:tc hMerge="1">
                  <a:txBody>
                    <a:bodyPr/>
                    <a:lstStyle/>
                    <a:p>
                      <a:endParaRPr lang="zh-CN" altLang="en-US"/>
                    </a:p>
                  </a:txBody>
                  <a:tcPr/>
                </a:tc>
              </a:tr>
              <a:tr h="273061">
                <a:tc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a:txBody>
                    <a:bodyPr/>
                    <a:lstStyle/>
                    <a:p>
                      <a:pPr marL="342900" marR="0" lvl="0" indent="-342900" algn="ctr" defTabSz="914400" rtl="0" eaLnBrk="1" fontAlgn="ctr" latinLnBrk="0" hangingPunct="1">
                        <a:lnSpc>
                          <a:spcPct val="85000"/>
                        </a:lnSpc>
                        <a:spcBef>
                          <a:spcPct val="0"/>
                        </a:spcBef>
                        <a:spcAft>
                          <a:spcPct val="0"/>
                        </a:spcAft>
                        <a:buClrTx/>
                        <a:buSzTx/>
                        <a:buFontTx/>
                        <a:buNone/>
                        <a:tabLst/>
                      </a:pPr>
                      <a:r>
                        <a:rPr kumimoji="1" lang="en-US" altLang="zh-CN" sz="1800" b="1" i="0" u="none" strike="noStrike" cap="none" normalizeH="0" baseline="0" smtClean="0">
                          <a:ln>
                            <a:noFill/>
                          </a:ln>
                          <a:solidFill>
                            <a:srgbClr val="0000CC"/>
                          </a:solidFill>
                          <a:effectLst/>
                          <a:latin typeface="Times New Roman" pitchFamily="18" charset="0"/>
                          <a:ea typeface="华文中宋" pitchFamily="2" charset="-122"/>
                          <a:cs typeface="Arial" pitchFamily="34" charset="0"/>
                        </a:rPr>
                        <a:t>DS</a:t>
                      </a:r>
                    </a:p>
                  </a:txBody>
                  <a:tcPr marL="36000" marR="36000" marT="18001" marB="18001" anchor="ctr" horzOverflow="overflow">
                    <a:lnL>
                      <a:noFill/>
                    </a:lnL>
                    <a:lnR>
                      <a:noFill/>
                    </a:lnR>
                    <a:lnT>
                      <a:noFill/>
                    </a:lnT>
                    <a:lnB>
                      <a:noFill/>
                    </a:lnB>
                    <a:lnTlToBr>
                      <a:noFill/>
                    </a:lnTlToBr>
                    <a:lnBlToTr>
                      <a:noFill/>
                    </a:lnBlToTr>
                    <a:solidFill>
                      <a:srgbClr val="00FFFF"/>
                    </a:solidFill>
                  </a:tcPr>
                </a:tc>
                <a:tc gridSpan="2">
                  <a:txBody>
                    <a:bodyPr/>
                    <a:lstStyle/>
                    <a:p>
                      <a:pPr marL="342900" marR="0" lvl="0" indent="-342900" algn="l" defTabSz="914400" rtl="0" eaLnBrk="1" fontAlgn="ctr" latinLnBrk="0" hangingPunct="1">
                        <a:lnSpc>
                          <a:spcPct val="85000"/>
                        </a:lnSpc>
                        <a:spcBef>
                          <a:spcPct val="0"/>
                        </a:spcBef>
                        <a:spcAft>
                          <a:spcPct val="0"/>
                        </a:spcAft>
                        <a:buClrTx/>
                        <a:buSzTx/>
                        <a:buFontTx/>
                        <a:buNone/>
                        <a:tabLst/>
                      </a:pPr>
                      <a:r>
                        <a:rPr kumimoji="1" lang="en-US" altLang="zh-CN" sz="1800" b="1" i="0" u="none" strike="noStrike" cap="none" normalizeH="0" baseline="0" smtClean="0">
                          <a:ln>
                            <a:noFill/>
                          </a:ln>
                          <a:solidFill>
                            <a:srgbClr val="003300"/>
                          </a:solidFill>
                          <a:effectLst/>
                          <a:latin typeface="华文中宋" pitchFamily="2" charset="-122"/>
                          <a:ea typeface="华文中宋" pitchFamily="2" charset="-122"/>
                          <a:cs typeface="Arial" pitchFamily="34" charset="0"/>
                        </a:rPr>
                        <a:t> </a:t>
                      </a:r>
                      <a:r>
                        <a:rPr kumimoji="1" lang="zh-CN" altLang="en-US" sz="1800" b="1" i="0" u="none" strike="noStrike" cap="none" normalizeH="0" baseline="0" smtClean="0">
                          <a:ln>
                            <a:noFill/>
                          </a:ln>
                          <a:solidFill>
                            <a:srgbClr val="003300"/>
                          </a:solidFill>
                          <a:effectLst/>
                          <a:latin typeface="Arial" pitchFamily="34" charset="0"/>
                          <a:ea typeface="华文中宋" pitchFamily="2" charset="-122"/>
                          <a:cs typeface="Arial" pitchFamily="34" charset="0"/>
                        </a:rPr>
                        <a:t>数据段寄存器</a:t>
                      </a:r>
                      <a:endParaRPr kumimoji="1" lang="zh-CN" altLang="en-US" sz="1800" b="1" i="0" u="none" strike="noStrike" cap="none" normalizeH="0" baseline="0" smtClean="0">
                        <a:ln>
                          <a:noFill/>
                        </a:ln>
                        <a:solidFill>
                          <a:srgbClr val="003300"/>
                        </a:solidFill>
                        <a:effectLst/>
                        <a:latin typeface="Times New Roman" pitchFamily="18" charset="0"/>
                        <a:ea typeface="华文中宋" pitchFamily="2" charset="-122"/>
                        <a:cs typeface="Arial" pitchFamily="34" charset="0"/>
                      </a:endParaRPr>
                    </a:p>
                  </a:txBody>
                  <a:tcPr marL="36000" marR="36000" marT="18001" marB="18001" anchor="ctr" horzOverflow="overflow">
                    <a:lnL>
                      <a:noFill/>
                    </a:lnL>
                    <a:lnR>
                      <a:noFill/>
                    </a:lnR>
                    <a:lnT>
                      <a:noFill/>
                    </a:lnT>
                    <a:lnB>
                      <a:noFill/>
                    </a:lnB>
                    <a:lnTlToBr>
                      <a:noFill/>
                    </a:lnTlToBr>
                    <a:lnBlToTr>
                      <a:noFill/>
                    </a:lnBlToTr>
                    <a:solidFill>
                      <a:srgbClr val="00FFFF"/>
                    </a:solidFill>
                  </a:tcPr>
                </a:tc>
                <a:tc hMerge="1">
                  <a:txBody>
                    <a:bodyPr/>
                    <a:lstStyle/>
                    <a:p>
                      <a:endParaRPr lang="zh-CN" altLang="en-US"/>
                    </a:p>
                  </a:txBody>
                  <a:tcPr/>
                </a:tc>
              </a:tr>
              <a:tr h="298462">
                <a:tc vMerge="1">
                  <a:txBody>
                    <a:bodyPr/>
                    <a:lstStyle/>
                    <a:p>
                      <a:endParaRPr lang="zh-CN" altLang="en-US"/>
                    </a:p>
                  </a:txBody>
                  <a:tcPr/>
                </a:tc>
                <a:tc rowSpan="2" gridSpan="2">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zh-CN" altLang="en-US" sz="1800" b="1" i="0" u="none" strike="noStrike" cap="none" normalizeH="0" baseline="0" smtClean="0">
                          <a:ln>
                            <a:noFill/>
                          </a:ln>
                          <a:solidFill>
                            <a:srgbClr val="000066"/>
                          </a:solidFill>
                          <a:effectLst/>
                          <a:latin typeface="Arial" pitchFamily="34" charset="0"/>
                          <a:ea typeface="华文中宋" pitchFamily="2" charset="-122"/>
                          <a:cs typeface="Arial" pitchFamily="34" charset="0"/>
                        </a:rPr>
                        <a:t>新增加的</a:t>
                      </a:r>
                      <a:br>
                        <a:rPr kumimoji="1" lang="zh-CN" altLang="en-US" sz="1800" b="1" i="0" u="none" strike="noStrike" cap="none" normalizeH="0" baseline="0" smtClean="0">
                          <a:ln>
                            <a:noFill/>
                          </a:ln>
                          <a:solidFill>
                            <a:srgbClr val="000066"/>
                          </a:solidFill>
                          <a:effectLst/>
                          <a:latin typeface="Arial" pitchFamily="34" charset="0"/>
                          <a:ea typeface="华文中宋" pitchFamily="2" charset="-122"/>
                          <a:cs typeface="Arial" pitchFamily="34" charset="0"/>
                        </a:rPr>
                      </a:br>
                      <a:r>
                        <a:rPr kumimoji="1" lang="zh-CN" altLang="en-US" sz="1800" b="1" i="0" u="none" strike="noStrike" cap="none" normalizeH="0" baseline="0" smtClean="0">
                          <a:ln>
                            <a:noFill/>
                          </a:ln>
                          <a:solidFill>
                            <a:srgbClr val="000066"/>
                          </a:solidFill>
                          <a:effectLst/>
                          <a:latin typeface="Arial" pitchFamily="34" charset="0"/>
                          <a:ea typeface="华文中宋" pitchFamily="2" charset="-122"/>
                          <a:cs typeface="Arial" pitchFamily="34" charset="0"/>
                        </a:rPr>
                        <a:t>段寄存器</a:t>
                      </a:r>
                      <a:endParaRPr kumimoji="1" lang="zh-CN" altLang="en-US" sz="18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endParaRPr>
                    </a:p>
                  </a:txBody>
                  <a:tcPr marL="36000" marR="36000" marT="18001" marB="18001" anchor="ctr" horzOverflow="overflow">
                    <a:lnL>
                      <a:noFill/>
                    </a:lnL>
                    <a:lnR>
                      <a:noFill/>
                    </a:lnR>
                    <a:lnT>
                      <a:noFill/>
                    </a:lnT>
                    <a:lnB>
                      <a:noFill/>
                    </a:lnB>
                    <a:lnTlToBr>
                      <a:noFill/>
                    </a:lnTlToBr>
                    <a:lnBlToTr>
                      <a:noFill/>
                    </a:lnBlToTr>
                    <a:solidFill>
                      <a:srgbClr val="FFFF99"/>
                    </a:solidFill>
                  </a:tcPr>
                </a:tc>
                <a:tc rowSpan="2" hMerge="1">
                  <a:txBody>
                    <a:bodyPr/>
                    <a:lstStyle/>
                    <a:p>
                      <a:endParaRPr lang="zh-CN" altLang="en-US"/>
                    </a:p>
                  </a:txBody>
                  <a:tcPr/>
                </a:tc>
                <a:tc>
                  <a:txBody>
                    <a:bodyPr/>
                    <a:lstStyle/>
                    <a:p>
                      <a:pPr marL="342900" marR="0" lvl="0" indent="-342900" algn="ctr" defTabSz="914400" rtl="0" eaLnBrk="1" fontAlgn="ctr" latinLnBrk="0" hangingPunct="1">
                        <a:lnSpc>
                          <a:spcPct val="85000"/>
                        </a:lnSpc>
                        <a:spcBef>
                          <a:spcPct val="0"/>
                        </a:spcBef>
                        <a:spcAft>
                          <a:spcPct val="0"/>
                        </a:spcAft>
                        <a:buClrTx/>
                        <a:buSzTx/>
                        <a:buFontTx/>
                        <a:buNone/>
                        <a:tabLst/>
                      </a:pPr>
                      <a:r>
                        <a:rPr kumimoji="1" lang="en-US" altLang="zh-CN" sz="1800" b="1" i="0" u="none" strike="noStrike" cap="none" normalizeH="0" baseline="0" smtClean="0">
                          <a:ln>
                            <a:noFill/>
                          </a:ln>
                          <a:solidFill>
                            <a:srgbClr val="0000CC"/>
                          </a:solidFill>
                          <a:effectLst/>
                          <a:latin typeface="Times New Roman" pitchFamily="18" charset="0"/>
                          <a:ea typeface="华文中宋" pitchFamily="2" charset="-122"/>
                          <a:cs typeface="Arial" pitchFamily="34" charset="0"/>
                        </a:rPr>
                        <a:t>FS</a:t>
                      </a:r>
                    </a:p>
                  </a:txBody>
                  <a:tcPr marL="36000" marR="36000" marT="18001" marB="18001" anchor="ctr" horzOverflow="overflow">
                    <a:lnL>
                      <a:noFill/>
                    </a:lnL>
                    <a:lnR>
                      <a:noFill/>
                    </a:lnR>
                    <a:lnT>
                      <a:noFill/>
                    </a:lnT>
                    <a:lnB>
                      <a:noFill/>
                    </a:lnB>
                    <a:lnTlToBr>
                      <a:noFill/>
                    </a:lnTlToBr>
                    <a:lnBlToTr>
                      <a:noFill/>
                    </a:lnBlToTr>
                    <a:noFill/>
                  </a:tcPr>
                </a:tc>
                <a:tc gridSpan="2">
                  <a:txBody>
                    <a:bodyPr/>
                    <a:lstStyle/>
                    <a:p>
                      <a:pPr marL="342900" marR="0" lvl="0" indent="-342900" algn="l" defTabSz="914400" rtl="0" eaLnBrk="1" fontAlgn="ctr" latinLnBrk="0" hangingPunct="1">
                        <a:lnSpc>
                          <a:spcPct val="85000"/>
                        </a:lnSpc>
                        <a:spcBef>
                          <a:spcPct val="0"/>
                        </a:spcBef>
                        <a:spcAft>
                          <a:spcPct val="0"/>
                        </a:spcAft>
                        <a:buClrTx/>
                        <a:buSzTx/>
                        <a:buFontTx/>
                        <a:buNone/>
                        <a:tabLst/>
                      </a:pPr>
                      <a:r>
                        <a:rPr kumimoji="1" lang="en-US" altLang="zh-CN" sz="1800" b="1" i="0" u="none" strike="noStrike" cap="none" normalizeH="0" baseline="0" smtClean="0">
                          <a:ln>
                            <a:noFill/>
                          </a:ln>
                          <a:solidFill>
                            <a:srgbClr val="003300"/>
                          </a:solidFill>
                          <a:effectLst/>
                          <a:latin typeface="华文中宋" pitchFamily="2" charset="-122"/>
                          <a:ea typeface="华文中宋" pitchFamily="2" charset="-122"/>
                          <a:cs typeface="Arial" pitchFamily="34" charset="0"/>
                        </a:rPr>
                        <a:t> </a:t>
                      </a:r>
                      <a:r>
                        <a:rPr kumimoji="1" lang="zh-CN" altLang="en-US" sz="1800" b="1" i="0" u="none" strike="noStrike" cap="none" normalizeH="0" baseline="0" smtClean="0">
                          <a:ln>
                            <a:noFill/>
                          </a:ln>
                          <a:solidFill>
                            <a:srgbClr val="003300"/>
                          </a:solidFill>
                          <a:effectLst/>
                          <a:latin typeface="Arial" pitchFamily="34" charset="0"/>
                          <a:ea typeface="华文中宋" pitchFamily="2" charset="-122"/>
                          <a:cs typeface="Arial" pitchFamily="34" charset="0"/>
                        </a:rPr>
                        <a:t>附加段寄存器</a:t>
                      </a:r>
                      <a:endParaRPr kumimoji="1" lang="zh-CN" altLang="en-US" sz="1800" b="1" i="0" u="none" strike="noStrike" cap="none" normalizeH="0" baseline="0" smtClean="0">
                        <a:ln>
                          <a:noFill/>
                        </a:ln>
                        <a:solidFill>
                          <a:srgbClr val="003300"/>
                        </a:solidFill>
                        <a:effectLst/>
                        <a:latin typeface="Times New Roman" pitchFamily="18" charset="0"/>
                        <a:ea typeface="华文中宋" pitchFamily="2" charset="-122"/>
                        <a:cs typeface="Arial" pitchFamily="34" charset="0"/>
                      </a:endParaRPr>
                    </a:p>
                  </a:txBody>
                  <a:tcPr marL="36000" marR="36000" marT="18001" marB="18001" anchor="ctr" horzOverflow="overflow">
                    <a:lnL>
                      <a:noFill/>
                    </a:lnL>
                    <a:lnR>
                      <a:noFill/>
                    </a:lnR>
                    <a:lnT>
                      <a:noFill/>
                    </a:lnT>
                    <a:lnB>
                      <a:noFill/>
                    </a:lnB>
                    <a:lnTlToBr>
                      <a:noFill/>
                    </a:lnTlToBr>
                    <a:lnBlToTr>
                      <a:noFill/>
                    </a:lnBlToTr>
                    <a:noFill/>
                  </a:tcPr>
                </a:tc>
                <a:tc hMerge="1">
                  <a:txBody>
                    <a:bodyPr/>
                    <a:lstStyle/>
                    <a:p>
                      <a:endParaRPr lang="zh-CN" altLang="en-US"/>
                    </a:p>
                  </a:txBody>
                  <a:tcPr/>
                </a:tc>
              </a:tr>
              <a:tr h="271474">
                <a:tc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a:txBody>
                    <a:bodyPr/>
                    <a:lstStyle/>
                    <a:p>
                      <a:pPr marL="342900" marR="0" lvl="0" indent="-342900" algn="ctr" defTabSz="914400" rtl="0" eaLnBrk="1" fontAlgn="ctr" latinLnBrk="0" hangingPunct="1">
                        <a:lnSpc>
                          <a:spcPct val="85000"/>
                        </a:lnSpc>
                        <a:spcBef>
                          <a:spcPct val="0"/>
                        </a:spcBef>
                        <a:spcAft>
                          <a:spcPct val="0"/>
                        </a:spcAft>
                        <a:buClrTx/>
                        <a:buSzTx/>
                        <a:buFontTx/>
                        <a:buNone/>
                        <a:tabLst/>
                      </a:pPr>
                      <a:r>
                        <a:rPr kumimoji="1" lang="en-US" altLang="zh-CN" sz="1800" b="1" i="0" u="none" strike="noStrike" cap="none" normalizeH="0" baseline="0" smtClean="0">
                          <a:ln>
                            <a:noFill/>
                          </a:ln>
                          <a:solidFill>
                            <a:srgbClr val="0000CC"/>
                          </a:solidFill>
                          <a:effectLst/>
                          <a:latin typeface="Times New Roman" pitchFamily="18" charset="0"/>
                          <a:ea typeface="华文中宋" pitchFamily="2" charset="-122"/>
                          <a:cs typeface="Arial" pitchFamily="34" charset="0"/>
                        </a:rPr>
                        <a:t>GS</a:t>
                      </a:r>
                    </a:p>
                  </a:txBody>
                  <a:tcPr marL="36000" marR="36000" marT="18001" marB="18001" anchor="ctr" horzOverflow="overflow">
                    <a:lnL>
                      <a:noFill/>
                    </a:lnL>
                    <a:lnR>
                      <a:noFill/>
                    </a:lnR>
                    <a:lnT>
                      <a:noFill/>
                    </a:lnT>
                    <a:lnB>
                      <a:noFill/>
                    </a:lnB>
                    <a:lnTlToBr>
                      <a:noFill/>
                    </a:lnTlToBr>
                    <a:lnBlToTr>
                      <a:noFill/>
                    </a:lnBlToTr>
                    <a:solidFill>
                      <a:srgbClr val="00FFFF"/>
                    </a:solidFill>
                  </a:tcPr>
                </a:tc>
                <a:tc gridSpan="2">
                  <a:txBody>
                    <a:bodyPr/>
                    <a:lstStyle/>
                    <a:p>
                      <a:pPr marL="342900" marR="0" lvl="0" indent="-342900" algn="l" defTabSz="914400" rtl="0" eaLnBrk="1" fontAlgn="ctr" latinLnBrk="0" hangingPunct="1">
                        <a:lnSpc>
                          <a:spcPct val="85000"/>
                        </a:lnSpc>
                        <a:spcBef>
                          <a:spcPct val="0"/>
                        </a:spcBef>
                        <a:spcAft>
                          <a:spcPct val="0"/>
                        </a:spcAft>
                        <a:buClrTx/>
                        <a:buSzTx/>
                        <a:buFontTx/>
                        <a:buNone/>
                        <a:tabLst/>
                      </a:pPr>
                      <a:r>
                        <a:rPr kumimoji="1" lang="en-US" altLang="zh-CN" sz="1800" b="1" i="0" u="none" strike="noStrike" cap="none" normalizeH="0" baseline="0" smtClean="0">
                          <a:ln>
                            <a:noFill/>
                          </a:ln>
                          <a:solidFill>
                            <a:srgbClr val="003300"/>
                          </a:solidFill>
                          <a:effectLst/>
                          <a:latin typeface="华文中宋" pitchFamily="2" charset="-122"/>
                          <a:ea typeface="华文中宋" pitchFamily="2" charset="-122"/>
                          <a:cs typeface="Arial" pitchFamily="34" charset="0"/>
                        </a:rPr>
                        <a:t> </a:t>
                      </a:r>
                      <a:r>
                        <a:rPr kumimoji="1" lang="zh-CN" altLang="en-US" sz="1800" b="1" i="0" u="none" strike="noStrike" cap="none" normalizeH="0" baseline="0" smtClean="0">
                          <a:ln>
                            <a:noFill/>
                          </a:ln>
                          <a:solidFill>
                            <a:srgbClr val="003300"/>
                          </a:solidFill>
                          <a:effectLst/>
                          <a:latin typeface="Arial" pitchFamily="34" charset="0"/>
                          <a:ea typeface="华文中宋" pitchFamily="2" charset="-122"/>
                          <a:cs typeface="Arial" pitchFamily="34" charset="0"/>
                        </a:rPr>
                        <a:t>附加段寄存器</a:t>
                      </a:r>
                      <a:endParaRPr kumimoji="1" lang="zh-CN" altLang="en-US" sz="1800" b="1" i="0" u="none" strike="noStrike" cap="none" normalizeH="0" baseline="0" smtClean="0">
                        <a:ln>
                          <a:noFill/>
                        </a:ln>
                        <a:solidFill>
                          <a:srgbClr val="003300"/>
                        </a:solidFill>
                        <a:effectLst/>
                        <a:latin typeface="Times New Roman" pitchFamily="18" charset="0"/>
                        <a:ea typeface="华文中宋" pitchFamily="2" charset="-122"/>
                        <a:cs typeface="Arial" pitchFamily="34" charset="0"/>
                      </a:endParaRPr>
                    </a:p>
                  </a:txBody>
                  <a:tcPr marL="36000" marR="36000" marT="18001" marB="18001" anchor="ctr" horzOverflow="overflow">
                    <a:lnL>
                      <a:noFill/>
                    </a:lnL>
                    <a:lnR>
                      <a:noFill/>
                    </a:lnR>
                    <a:lnT>
                      <a:noFill/>
                    </a:lnT>
                    <a:lnB>
                      <a:noFill/>
                    </a:lnB>
                    <a:lnTlToBr>
                      <a:noFill/>
                    </a:lnTlToBr>
                    <a:lnBlToTr>
                      <a:noFill/>
                    </a:lnBlToTr>
                    <a:solidFill>
                      <a:srgbClr val="00FFFF"/>
                    </a:solidFill>
                  </a:tcPr>
                </a:tc>
                <a:tc hMerge="1">
                  <a:txBody>
                    <a:bodyPr/>
                    <a:lstStyle/>
                    <a:p>
                      <a:endParaRPr lang="zh-CN" altLang="en-US"/>
                    </a:p>
                  </a:txBody>
                  <a:tcPr/>
                </a:tc>
              </a:tr>
            </a:tbl>
          </a:graphicData>
        </a:graphic>
      </p:graphicFrame>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页脚占位符 3"/>
          <p:cNvSpPr>
            <a:spLocks noGrp="1"/>
          </p:cNvSpPr>
          <p:nvPr>
            <p:ph type="ftr" sz="quarter" idx="4294967295"/>
          </p:nvPr>
        </p:nvSpPr>
        <p:spPr>
          <a:xfrm>
            <a:off x="3132138" y="6400800"/>
            <a:ext cx="2895600" cy="457200"/>
          </a:xfrm>
          <a:prstGeom prst="rect">
            <a:avLst/>
          </a:prstGeom>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r>
              <a:rPr kumimoji="0" lang="en-US" altLang="zh-CN" sz="1400" smtClean="0">
                <a:solidFill>
                  <a:schemeClr val="tx1"/>
                </a:solidFill>
                <a:latin typeface="Times New Roman" pitchFamily="18" charset="0"/>
                <a:ea typeface="宋体" pitchFamily="2" charset="-122"/>
              </a:rPr>
              <a:t>汇编语言程序设计</a:t>
            </a:r>
          </a:p>
        </p:txBody>
      </p:sp>
      <p:sp>
        <p:nvSpPr>
          <p:cNvPr id="61443" name="灯片编号占位符 4"/>
          <p:cNvSpPr>
            <a:spLocks noGrp="1"/>
          </p:cNvSpPr>
          <p:nvPr>
            <p:ph type="sldNum" sz="quarter" idx="11"/>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r" eaLnBrk="1" hangingPunct="1">
              <a:spcBef>
                <a:spcPct val="0"/>
              </a:spcBef>
              <a:buFontTx/>
              <a:buNone/>
            </a:pPr>
            <a:fld id="{62794A83-5E21-4498-9327-828F7C1E3231}" type="slidenum">
              <a:rPr kumimoji="0" lang="en-US" altLang="zh-CN" sz="1400" smtClean="0">
                <a:solidFill>
                  <a:schemeClr val="tx1"/>
                </a:solidFill>
                <a:latin typeface="Times New Roman" pitchFamily="18" charset="0"/>
                <a:ea typeface="宋体" pitchFamily="2" charset="-122"/>
              </a:rPr>
              <a:pPr algn="r" eaLnBrk="1" hangingPunct="1">
                <a:spcBef>
                  <a:spcPct val="0"/>
                </a:spcBef>
                <a:buFontTx/>
                <a:buNone/>
              </a:pPr>
              <a:t>32</a:t>
            </a:fld>
            <a:endParaRPr kumimoji="0" lang="en-US" altLang="zh-CN" sz="1400" smtClean="0">
              <a:solidFill>
                <a:schemeClr val="tx1"/>
              </a:solidFill>
              <a:latin typeface="Times New Roman" pitchFamily="18" charset="0"/>
              <a:ea typeface="宋体" pitchFamily="2" charset="-122"/>
            </a:endParaRPr>
          </a:p>
        </p:txBody>
      </p:sp>
      <p:sp>
        <p:nvSpPr>
          <p:cNvPr id="61444" name="Rectangle 2"/>
          <p:cNvSpPr>
            <a:spLocks noGrp="1" noChangeArrowheads="1"/>
          </p:cNvSpPr>
          <p:nvPr>
            <p:ph type="title"/>
          </p:nvPr>
        </p:nvSpPr>
        <p:spPr>
          <a:xfrm>
            <a:off x="684213" y="260350"/>
            <a:ext cx="7772400" cy="576263"/>
          </a:xfrm>
        </p:spPr>
        <p:txBody>
          <a:bodyPr/>
          <a:lstStyle/>
          <a:p>
            <a:r>
              <a:rPr lang="zh-CN" altLang="en-US" smtClean="0">
                <a:latin typeface="宋体" pitchFamily="2" charset="-122"/>
              </a:rPr>
              <a:t>标志位的含义及判断方法</a:t>
            </a:r>
            <a:endParaRPr lang="zh-CN" altLang="en-US" smtClean="0">
              <a:latin typeface="隶书" pitchFamily="49" charset="-122"/>
            </a:endParaRPr>
          </a:p>
        </p:txBody>
      </p:sp>
      <p:sp>
        <p:nvSpPr>
          <p:cNvPr id="61445" name="Rectangle 3"/>
          <p:cNvSpPr>
            <a:spLocks noGrp="1" noChangeArrowheads="1"/>
          </p:cNvSpPr>
          <p:nvPr>
            <p:ph type="body" idx="1"/>
          </p:nvPr>
        </p:nvSpPr>
        <p:spPr>
          <a:xfrm>
            <a:off x="468313" y="908050"/>
            <a:ext cx="6408737" cy="533400"/>
          </a:xfrm>
        </p:spPr>
        <p:txBody>
          <a:bodyPr/>
          <a:lstStyle/>
          <a:p>
            <a:pPr>
              <a:spcBef>
                <a:spcPct val="50000"/>
              </a:spcBef>
              <a:buFont typeface="Wingdings 2" pitchFamily="18" charset="2"/>
              <a:buNone/>
            </a:pPr>
            <a:r>
              <a:rPr lang="zh-CN" altLang="en-US" sz="2400" b="1" smtClean="0">
                <a:solidFill>
                  <a:srgbClr val="0000CC"/>
                </a:solidFill>
                <a:latin typeface="宋体" pitchFamily="2" charset="-122"/>
              </a:rPr>
              <a:t>一、标志寄存器的位的含义</a:t>
            </a:r>
            <a:endParaRPr lang="zh-CN" altLang="en-US" sz="2400" b="1" smtClean="0">
              <a:solidFill>
                <a:srgbClr val="000000"/>
              </a:solidFill>
              <a:latin typeface="宋体" pitchFamily="2" charset="-122"/>
            </a:endParaRPr>
          </a:p>
        </p:txBody>
      </p:sp>
      <p:sp>
        <p:nvSpPr>
          <p:cNvPr id="61446" name="Text Box 4"/>
          <p:cNvSpPr txBox="1">
            <a:spLocks noChangeArrowheads="1"/>
          </p:cNvSpPr>
          <p:nvPr/>
        </p:nvSpPr>
        <p:spPr bwMode="auto">
          <a:xfrm>
            <a:off x="611188" y="4221163"/>
            <a:ext cx="8208962"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6700" indent="-266700"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just" eaLnBrk="1" hangingPunct="1">
              <a:buSzPct val="90000"/>
              <a:buFont typeface="Wingdings" pitchFamily="2" charset="2"/>
              <a:buChar char="Ø"/>
            </a:pPr>
            <a:r>
              <a:rPr lang="zh-CN" altLang="en-US" sz="2400">
                <a:latin typeface="Times New Roman" pitchFamily="18" charset="0"/>
              </a:rPr>
              <a:t>状态标志通常由</a:t>
            </a:r>
            <a:r>
              <a:rPr lang="en-US" altLang="zh-CN" sz="2400">
                <a:latin typeface="Times New Roman" pitchFamily="18" charset="0"/>
              </a:rPr>
              <a:t>CPU</a:t>
            </a:r>
            <a:r>
              <a:rPr lang="zh-CN" altLang="en-US" sz="2400">
                <a:latin typeface="Times New Roman" pitchFamily="18" charset="0"/>
              </a:rPr>
              <a:t>根据指令执行结果自动设置，以反映指令执行结果的特征。</a:t>
            </a:r>
          </a:p>
          <a:p>
            <a:pPr algn="just" eaLnBrk="1" hangingPunct="1">
              <a:buSzPct val="90000"/>
              <a:buFont typeface="Wingdings" pitchFamily="2" charset="2"/>
              <a:buChar char="Ø"/>
            </a:pPr>
            <a:r>
              <a:rPr lang="en-US" altLang="zh-CN" sz="2400">
                <a:latin typeface="Times New Roman" pitchFamily="18" charset="0"/>
              </a:rPr>
              <a:t>80x86 CPU</a:t>
            </a:r>
            <a:r>
              <a:rPr lang="zh-CN" altLang="en-US" sz="2400">
                <a:latin typeface="Times New Roman" pitchFamily="18" charset="0"/>
              </a:rPr>
              <a:t>将状态标志作为条件判断的依据，以控制程序的执行流程。</a:t>
            </a:r>
          </a:p>
          <a:p>
            <a:pPr algn="just" eaLnBrk="1" hangingPunct="1">
              <a:buSzPct val="90000"/>
              <a:buFont typeface="Wingdings" pitchFamily="2" charset="2"/>
              <a:buChar char="Ø"/>
            </a:pPr>
            <a:r>
              <a:rPr lang="zh-CN" altLang="en-US" sz="2400">
                <a:latin typeface="Times New Roman" pitchFamily="18" charset="0"/>
              </a:rPr>
              <a:t>最常用的状态标志是</a:t>
            </a:r>
            <a:r>
              <a:rPr lang="en-US" altLang="zh-CN" sz="2400">
                <a:latin typeface="Times New Roman" pitchFamily="18" charset="0"/>
              </a:rPr>
              <a:t>CF</a:t>
            </a:r>
            <a:r>
              <a:rPr lang="zh-CN" altLang="en-US" sz="2400">
                <a:latin typeface="Times New Roman" pitchFamily="18" charset="0"/>
              </a:rPr>
              <a:t>、</a:t>
            </a:r>
            <a:r>
              <a:rPr lang="en-US" altLang="zh-CN" sz="2400">
                <a:latin typeface="Times New Roman" pitchFamily="18" charset="0"/>
              </a:rPr>
              <a:t>OF</a:t>
            </a:r>
            <a:r>
              <a:rPr lang="zh-CN" altLang="en-US" sz="2400">
                <a:latin typeface="Times New Roman" pitchFamily="18" charset="0"/>
              </a:rPr>
              <a:t>、</a:t>
            </a:r>
            <a:r>
              <a:rPr lang="en-US" altLang="zh-CN" sz="2400">
                <a:latin typeface="Times New Roman" pitchFamily="18" charset="0"/>
              </a:rPr>
              <a:t>SF</a:t>
            </a:r>
            <a:r>
              <a:rPr lang="zh-CN" altLang="en-US" sz="2400">
                <a:latin typeface="Times New Roman" pitchFamily="18" charset="0"/>
              </a:rPr>
              <a:t>和</a:t>
            </a:r>
            <a:r>
              <a:rPr lang="en-US" altLang="zh-CN" sz="2400">
                <a:latin typeface="Times New Roman" pitchFamily="18" charset="0"/>
              </a:rPr>
              <a:t>ZF</a:t>
            </a:r>
            <a:r>
              <a:rPr lang="zh-CN" altLang="en-US" sz="2400">
                <a:latin typeface="Times New Roman" pitchFamily="18" charset="0"/>
              </a:rPr>
              <a:t>，应熟练掌握。</a:t>
            </a:r>
          </a:p>
        </p:txBody>
      </p:sp>
      <p:sp>
        <p:nvSpPr>
          <p:cNvPr id="61447" name="Rectangle 5"/>
          <p:cNvSpPr>
            <a:spLocks noChangeArrowheads="1"/>
          </p:cNvSpPr>
          <p:nvPr/>
        </p:nvSpPr>
        <p:spPr bwMode="auto">
          <a:xfrm>
            <a:off x="468313" y="3716338"/>
            <a:ext cx="3743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spcBef>
                <a:spcPct val="0"/>
              </a:spcBef>
              <a:buFontTx/>
              <a:buNone/>
            </a:pPr>
            <a:r>
              <a:rPr lang="zh-CN" altLang="en-US" sz="2400" b="1">
                <a:solidFill>
                  <a:srgbClr val="0000CC"/>
                </a:solidFill>
                <a:latin typeface="Times New Roman" pitchFamily="18" charset="0"/>
              </a:rPr>
              <a:t>二、运算结果标志位</a:t>
            </a:r>
          </a:p>
        </p:txBody>
      </p:sp>
      <p:graphicFrame>
        <p:nvGraphicFramePr>
          <p:cNvPr id="51874" name="Group 674"/>
          <p:cNvGraphicFramePr>
            <a:graphicFrameLocks noGrp="1"/>
          </p:cNvGraphicFramePr>
          <p:nvPr/>
        </p:nvGraphicFramePr>
        <p:xfrm>
          <a:off x="1042988" y="1484313"/>
          <a:ext cx="7273925" cy="407987"/>
        </p:xfrm>
        <a:graphic>
          <a:graphicData uri="http://schemas.openxmlformats.org/drawingml/2006/table">
            <a:tbl>
              <a:tblPr/>
              <a:tblGrid>
                <a:gridCol w="460375"/>
                <a:gridCol w="457200"/>
                <a:gridCol w="460375"/>
                <a:gridCol w="457200"/>
                <a:gridCol w="460375"/>
                <a:gridCol w="455612"/>
                <a:gridCol w="460375"/>
                <a:gridCol w="460375"/>
                <a:gridCol w="455613"/>
                <a:gridCol w="460375"/>
                <a:gridCol w="457200"/>
                <a:gridCol w="460375"/>
                <a:gridCol w="457200"/>
                <a:gridCol w="365125"/>
                <a:gridCol w="552450"/>
                <a:gridCol w="393700"/>
              </a:tblGrid>
              <a:tr h="40798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000066"/>
                          </a:solidFill>
                          <a:effectLst/>
                          <a:latin typeface="Arial" charset="0"/>
                          <a:ea typeface="华文中宋" pitchFamily="2" charset="-122"/>
                          <a:cs typeface="Arial" charset="0"/>
                        </a:rPr>
                        <a:t>15</a:t>
                      </a:r>
                      <a:endParaRPr kumimoji="1" lang="en-US" altLang="zh-CN" sz="1600" b="1" i="0" u="none" strike="noStrike" cap="none" normalizeH="0" baseline="0" smtClean="0">
                        <a:ln>
                          <a:noFill/>
                        </a:ln>
                        <a:solidFill>
                          <a:srgbClr val="000066"/>
                        </a:solidFill>
                        <a:effectLst/>
                        <a:latin typeface="Times New Roman" pitchFamily="18" charset="0"/>
                        <a:ea typeface="华文中宋" pitchFamily="2" charset="-122"/>
                      </a:endParaRPr>
                    </a:p>
                  </a:txBody>
                  <a:tcPr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000066"/>
                          </a:solidFill>
                          <a:effectLst/>
                          <a:latin typeface="Arial" charset="0"/>
                          <a:ea typeface="华文中宋" pitchFamily="2" charset="-122"/>
                          <a:cs typeface="Arial" charset="0"/>
                        </a:rPr>
                        <a:t>14</a:t>
                      </a:r>
                      <a:endParaRPr kumimoji="1" lang="en-US" altLang="zh-CN" sz="1600" b="1" i="0" u="none" strike="noStrike" cap="none" normalizeH="0" baseline="0" smtClean="0">
                        <a:ln>
                          <a:noFill/>
                        </a:ln>
                        <a:solidFill>
                          <a:srgbClr val="000066"/>
                        </a:solidFill>
                        <a:effectLst/>
                        <a:latin typeface="Times New Roman" pitchFamily="18" charset="0"/>
                        <a:ea typeface="华文中宋" pitchFamily="2" charset="-122"/>
                      </a:endParaRPr>
                    </a:p>
                  </a:txBody>
                  <a:tcPr anchor="ct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000066"/>
                          </a:solidFill>
                          <a:effectLst/>
                          <a:latin typeface="Arial" charset="0"/>
                          <a:ea typeface="华文中宋" pitchFamily="2" charset="-122"/>
                          <a:cs typeface="Arial" charset="0"/>
                        </a:rPr>
                        <a:t>13</a:t>
                      </a:r>
                      <a:endParaRPr kumimoji="1" lang="en-US" altLang="zh-CN" sz="1600" b="1" i="0" u="none" strike="noStrike" cap="none" normalizeH="0" baseline="0" smtClean="0">
                        <a:ln>
                          <a:noFill/>
                        </a:ln>
                        <a:solidFill>
                          <a:srgbClr val="000066"/>
                        </a:solidFill>
                        <a:effectLst/>
                        <a:latin typeface="Times New Roman" pitchFamily="18" charset="0"/>
                        <a:ea typeface="华文中宋" pitchFamily="2" charset="-122"/>
                      </a:endParaRPr>
                    </a:p>
                  </a:txBody>
                  <a:tcPr anchor="ct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000066"/>
                          </a:solidFill>
                          <a:effectLst/>
                          <a:latin typeface="Arial" charset="0"/>
                          <a:ea typeface="华文中宋" pitchFamily="2" charset="-122"/>
                          <a:cs typeface="Arial" charset="0"/>
                        </a:rPr>
                        <a:t>12</a:t>
                      </a:r>
                      <a:endParaRPr kumimoji="1" lang="en-US" altLang="zh-CN" sz="1600" b="1" i="0" u="none" strike="noStrike" cap="none" normalizeH="0" baseline="0" smtClean="0">
                        <a:ln>
                          <a:noFill/>
                        </a:ln>
                        <a:solidFill>
                          <a:srgbClr val="000066"/>
                        </a:solidFill>
                        <a:effectLst/>
                        <a:latin typeface="Times New Roman" pitchFamily="18" charset="0"/>
                        <a:ea typeface="华文中宋" pitchFamily="2" charset="-122"/>
                      </a:endParaRPr>
                    </a:p>
                  </a:txBody>
                  <a:tcPr anchor="ct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000066"/>
                          </a:solidFill>
                          <a:effectLst/>
                          <a:latin typeface="Arial" charset="0"/>
                          <a:ea typeface="华文中宋" pitchFamily="2" charset="-122"/>
                          <a:cs typeface="Arial" charset="0"/>
                        </a:rPr>
                        <a:t>11</a:t>
                      </a:r>
                      <a:endParaRPr kumimoji="1" lang="en-US" altLang="zh-CN" sz="1600" b="1" i="0" u="none" strike="noStrike" cap="none" normalizeH="0" baseline="0" smtClean="0">
                        <a:ln>
                          <a:noFill/>
                        </a:ln>
                        <a:solidFill>
                          <a:srgbClr val="000066"/>
                        </a:solidFill>
                        <a:effectLst/>
                        <a:latin typeface="Times New Roman" pitchFamily="18" charset="0"/>
                        <a:ea typeface="华文中宋" pitchFamily="2" charset="-122"/>
                      </a:endParaRPr>
                    </a:p>
                  </a:txBody>
                  <a:tcPr anchor="ct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000066"/>
                          </a:solidFill>
                          <a:effectLst/>
                          <a:latin typeface="Arial" charset="0"/>
                          <a:ea typeface="华文中宋" pitchFamily="2" charset="-122"/>
                          <a:cs typeface="Arial" charset="0"/>
                        </a:rPr>
                        <a:t>10</a:t>
                      </a:r>
                      <a:endParaRPr kumimoji="1" lang="en-US" altLang="zh-CN" sz="1600" b="1" i="0" u="none" strike="noStrike" cap="none" normalizeH="0" baseline="0" smtClean="0">
                        <a:ln>
                          <a:noFill/>
                        </a:ln>
                        <a:solidFill>
                          <a:srgbClr val="000066"/>
                        </a:solidFill>
                        <a:effectLst/>
                        <a:latin typeface="Times New Roman" pitchFamily="18" charset="0"/>
                        <a:ea typeface="华文中宋" pitchFamily="2" charset="-122"/>
                      </a:endParaRPr>
                    </a:p>
                  </a:txBody>
                  <a:tcPr anchor="ct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000066"/>
                          </a:solidFill>
                          <a:effectLst/>
                          <a:latin typeface="Arial" charset="0"/>
                          <a:ea typeface="华文中宋" pitchFamily="2" charset="-122"/>
                          <a:cs typeface="Arial" charset="0"/>
                        </a:rPr>
                        <a:t>9</a:t>
                      </a:r>
                      <a:endParaRPr kumimoji="1" lang="en-US" altLang="zh-CN" sz="1600" b="1" i="0" u="none" strike="noStrike" cap="none" normalizeH="0" baseline="0" smtClean="0">
                        <a:ln>
                          <a:noFill/>
                        </a:ln>
                        <a:solidFill>
                          <a:srgbClr val="000066"/>
                        </a:solidFill>
                        <a:effectLst/>
                        <a:latin typeface="Times New Roman" pitchFamily="18" charset="0"/>
                        <a:ea typeface="华文中宋" pitchFamily="2" charset="-122"/>
                      </a:endParaRPr>
                    </a:p>
                  </a:txBody>
                  <a:tcPr anchor="ct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000066"/>
                          </a:solidFill>
                          <a:effectLst/>
                          <a:latin typeface="Arial" charset="0"/>
                          <a:ea typeface="华文中宋" pitchFamily="2" charset="-122"/>
                          <a:cs typeface="Arial" charset="0"/>
                        </a:rPr>
                        <a:t>8</a:t>
                      </a:r>
                      <a:endParaRPr kumimoji="1" lang="en-US" altLang="zh-CN" sz="1600" b="1" i="0" u="none" strike="noStrike" cap="none" normalizeH="0" baseline="0" smtClean="0">
                        <a:ln>
                          <a:noFill/>
                        </a:ln>
                        <a:solidFill>
                          <a:srgbClr val="000066"/>
                        </a:solidFill>
                        <a:effectLst/>
                        <a:latin typeface="Times New Roman" pitchFamily="18" charset="0"/>
                        <a:ea typeface="华文中宋" pitchFamily="2" charset="-122"/>
                      </a:endParaRPr>
                    </a:p>
                  </a:txBody>
                  <a:tcPr anchor="ct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000066"/>
                          </a:solidFill>
                          <a:effectLst/>
                          <a:latin typeface="Arial" charset="0"/>
                          <a:ea typeface="华文中宋" pitchFamily="2" charset="-122"/>
                          <a:cs typeface="Arial" charset="0"/>
                        </a:rPr>
                        <a:t>7</a:t>
                      </a:r>
                      <a:endParaRPr kumimoji="1" lang="en-US" altLang="zh-CN" sz="1600" b="1" i="0" u="none" strike="noStrike" cap="none" normalizeH="0" baseline="0" smtClean="0">
                        <a:ln>
                          <a:noFill/>
                        </a:ln>
                        <a:solidFill>
                          <a:srgbClr val="000066"/>
                        </a:solidFill>
                        <a:effectLst/>
                        <a:latin typeface="Times New Roman" pitchFamily="18" charset="0"/>
                        <a:ea typeface="华文中宋" pitchFamily="2" charset="-122"/>
                      </a:endParaRPr>
                    </a:p>
                  </a:txBody>
                  <a:tcPr anchor="ct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000066"/>
                          </a:solidFill>
                          <a:effectLst/>
                          <a:latin typeface="Arial" charset="0"/>
                          <a:ea typeface="华文中宋" pitchFamily="2" charset="-122"/>
                          <a:cs typeface="Arial" charset="0"/>
                        </a:rPr>
                        <a:t>6</a:t>
                      </a:r>
                      <a:endParaRPr kumimoji="1" lang="en-US" altLang="zh-CN" sz="1600" b="1" i="0" u="none" strike="noStrike" cap="none" normalizeH="0" baseline="0" smtClean="0">
                        <a:ln>
                          <a:noFill/>
                        </a:ln>
                        <a:solidFill>
                          <a:srgbClr val="000066"/>
                        </a:solidFill>
                        <a:effectLst/>
                        <a:latin typeface="Times New Roman" pitchFamily="18" charset="0"/>
                        <a:ea typeface="华文中宋" pitchFamily="2" charset="-122"/>
                      </a:endParaRPr>
                    </a:p>
                  </a:txBody>
                  <a:tcPr anchor="ct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000066"/>
                          </a:solidFill>
                          <a:effectLst/>
                          <a:latin typeface="Arial" charset="0"/>
                          <a:ea typeface="华文中宋" pitchFamily="2" charset="-122"/>
                          <a:cs typeface="Arial" charset="0"/>
                        </a:rPr>
                        <a:t>5</a:t>
                      </a:r>
                      <a:endParaRPr kumimoji="1" lang="en-US" altLang="zh-CN" sz="1600" b="1" i="0" u="none" strike="noStrike" cap="none" normalizeH="0" baseline="0" smtClean="0">
                        <a:ln>
                          <a:noFill/>
                        </a:ln>
                        <a:solidFill>
                          <a:srgbClr val="000066"/>
                        </a:solidFill>
                        <a:effectLst/>
                        <a:latin typeface="Times New Roman" pitchFamily="18" charset="0"/>
                        <a:ea typeface="华文中宋" pitchFamily="2" charset="-122"/>
                      </a:endParaRPr>
                    </a:p>
                  </a:txBody>
                  <a:tcPr anchor="ct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000066"/>
                          </a:solidFill>
                          <a:effectLst/>
                          <a:latin typeface="Arial" charset="0"/>
                          <a:ea typeface="华文中宋" pitchFamily="2" charset="-122"/>
                          <a:cs typeface="Arial" charset="0"/>
                        </a:rPr>
                        <a:t>4</a:t>
                      </a:r>
                      <a:endParaRPr kumimoji="1" lang="en-US" altLang="zh-CN" sz="1600" b="1" i="0" u="none" strike="noStrike" cap="none" normalizeH="0" baseline="0" smtClean="0">
                        <a:ln>
                          <a:noFill/>
                        </a:ln>
                        <a:solidFill>
                          <a:srgbClr val="000066"/>
                        </a:solidFill>
                        <a:effectLst/>
                        <a:latin typeface="Times New Roman" pitchFamily="18" charset="0"/>
                        <a:ea typeface="华文中宋" pitchFamily="2" charset="-122"/>
                      </a:endParaRPr>
                    </a:p>
                  </a:txBody>
                  <a:tcPr anchor="ct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000066"/>
                          </a:solidFill>
                          <a:effectLst/>
                          <a:latin typeface="Arial" charset="0"/>
                          <a:ea typeface="华文中宋" pitchFamily="2" charset="-122"/>
                          <a:cs typeface="Arial" charset="0"/>
                        </a:rPr>
                        <a:t>3</a:t>
                      </a:r>
                      <a:endParaRPr kumimoji="1" lang="en-US" altLang="zh-CN" sz="1600" b="1" i="0" u="none" strike="noStrike" cap="none" normalizeH="0" baseline="0" smtClean="0">
                        <a:ln>
                          <a:noFill/>
                        </a:ln>
                        <a:solidFill>
                          <a:srgbClr val="000066"/>
                        </a:solidFill>
                        <a:effectLst/>
                        <a:latin typeface="Times New Roman" pitchFamily="18" charset="0"/>
                        <a:ea typeface="华文中宋" pitchFamily="2" charset="-122"/>
                      </a:endParaRPr>
                    </a:p>
                  </a:txBody>
                  <a:tcPr anchor="ct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000066"/>
                          </a:solidFill>
                          <a:effectLst/>
                          <a:latin typeface="Arial" charset="0"/>
                          <a:ea typeface="华文中宋" pitchFamily="2" charset="-122"/>
                          <a:cs typeface="Arial" charset="0"/>
                        </a:rPr>
                        <a:t>2</a:t>
                      </a:r>
                      <a:endParaRPr kumimoji="1" lang="en-US" altLang="zh-CN" sz="1600" b="1" i="0" u="none" strike="noStrike" cap="none" normalizeH="0" baseline="0" smtClean="0">
                        <a:ln>
                          <a:noFill/>
                        </a:ln>
                        <a:solidFill>
                          <a:srgbClr val="000066"/>
                        </a:solidFill>
                        <a:effectLst/>
                        <a:latin typeface="Times New Roman" pitchFamily="18" charset="0"/>
                        <a:ea typeface="华文中宋" pitchFamily="2" charset="-122"/>
                      </a:endParaRPr>
                    </a:p>
                  </a:txBody>
                  <a:tcPr anchor="ct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000066"/>
                          </a:solidFill>
                          <a:effectLst/>
                          <a:latin typeface="Arial" charset="0"/>
                          <a:ea typeface="华文中宋" pitchFamily="2" charset="-122"/>
                          <a:cs typeface="Arial" charset="0"/>
                        </a:rPr>
                        <a:t>1</a:t>
                      </a:r>
                      <a:endParaRPr kumimoji="1" lang="en-US" altLang="zh-CN" sz="1600" b="1" i="0" u="none" strike="noStrike" cap="none" normalizeH="0" baseline="0" smtClean="0">
                        <a:ln>
                          <a:noFill/>
                        </a:ln>
                        <a:solidFill>
                          <a:srgbClr val="000066"/>
                        </a:solidFill>
                        <a:effectLst/>
                        <a:latin typeface="Times New Roman" pitchFamily="18" charset="0"/>
                        <a:ea typeface="华文中宋" pitchFamily="2" charset="-122"/>
                      </a:endParaRPr>
                    </a:p>
                  </a:txBody>
                  <a:tcPr anchor="ct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000066"/>
                          </a:solidFill>
                          <a:effectLst/>
                          <a:latin typeface="Arial" charset="0"/>
                          <a:ea typeface="华文中宋" pitchFamily="2" charset="-122"/>
                          <a:cs typeface="Arial" charset="0"/>
                        </a:rPr>
                        <a:t>0</a:t>
                      </a:r>
                      <a:endParaRPr kumimoji="1" lang="en-US" altLang="zh-CN" sz="1600" b="1" i="0" u="none" strike="noStrike" cap="none" normalizeH="0" baseline="0" smtClean="0">
                        <a:ln>
                          <a:noFill/>
                        </a:ln>
                        <a:solidFill>
                          <a:srgbClr val="000066"/>
                        </a:solidFill>
                        <a:effectLst/>
                        <a:latin typeface="Times New Roman" pitchFamily="18" charset="0"/>
                        <a:ea typeface="华文中宋" pitchFamily="2" charset="-122"/>
                      </a:endParaRPr>
                    </a:p>
                  </a:txBody>
                  <a:tcPr anchor="ctr" horzOverflow="overflow">
                    <a:lnL>
                      <a:noFill/>
                    </a:lnL>
                    <a:lnR cap="flat">
                      <a:noFill/>
                    </a:lnR>
                    <a:lnT cap="flat">
                      <a:noFill/>
                    </a:lnT>
                    <a:lnB cap="flat">
                      <a:noFill/>
                    </a:lnB>
                    <a:lnTlToBr>
                      <a:noFill/>
                    </a:lnTlToBr>
                    <a:lnBlToTr>
                      <a:noFill/>
                    </a:lnBlToTr>
                    <a:noFill/>
                  </a:tcPr>
                </a:tc>
              </a:tr>
            </a:tbl>
          </a:graphicData>
        </a:graphic>
      </p:graphicFrame>
      <p:sp>
        <p:nvSpPr>
          <p:cNvPr id="61465" name="Rectangle 46"/>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just" eaLnBrk="1" hangingPunct="1">
              <a:spcBef>
                <a:spcPct val="0"/>
              </a:spcBef>
              <a:buFontTx/>
              <a:buNone/>
            </a:pPr>
            <a:endParaRPr lang="zh-CN" altLang="en-US" sz="1400">
              <a:solidFill>
                <a:schemeClr val="tx1"/>
              </a:solidFill>
              <a:latin typeface="Times New Roman" pitchFamily="18" charset="0"/>
              <a:ea typeface="宋体" pitchFamily="2" charset="-122"/>
            </a:endParaRPr>
          </a:p>
        </p:txBody>
      </p:sp>
      <p:graphicFrame>
        <p:nvGraphicFramePr>
          <p:cNvPr id="51998" name="Group 798"/>
          <p:cNvGraphicFramePr>
            <a:graphicFrameLocks noGrp="1"/>
          </p:cNvGraphicFramePr>
          <p:nvPr/>
        </p:nvGraphicFramePr>
        <p:xfrm>
          <a:off x="1042988" y="1844675"/>
          <a:ext cx="7345362" cy="360363"/>
        </p:xfrm>
        <a:graphic>
          <a:graphicData uri="http://schemas.openxmlformats.org/drawingml/2006/table">
            <a:tbl>
              <a:tblPr/>
              <a:tblGrid>
                <a:gridCol w="433387"/>
                <a:gridCol w="431800"/>
                <a:gridCol w="431800"/>
                <a:gridCol w="431800"/>
                <a:gridCol w="504825"/>
                <a:gridCol w="493713"/>
                <a:gridCol w="454025"/>
                <a:gridCol w="457200"/>
                <a:gridCol w="454025"/>
                <a:gridCol w="454025"/>
                <a:gridCol w="452437"/>
                <a:gridCol w="458788"/>
                <a:gridCol w="450850"/>
                <a:gridCol w="454025"/>
                <a:gridCol w="458787"/>
                <a:gridCol w="523875"/>
              </a:tblGrid>
              <a:tr h="3603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000066"/>
                          </a:solidFill>
                          <a:effectLst/>
                          <a:latin typeface="华文中宋" pitchFamily="2" charset="-122"/>
                          <a:ea typeface="华文中宋" pitchFamily="2" charset="-122"/>
                          <a:cs typeface="Arial" pitchFamily="34" charset="0"/>
                        </a:rPr>
                        <a:t> </a:t>
                      </a:r>
                      <a:r>
                        <a:rPr kumimoji="1" lang="en-US" altLang="zh-CN" sz="16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rPr>
                        <a:t> </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000066"/>
                          </a:solidFill>
                          <a:effectLst/>
                          <a:latin typeface="华文中宋" pitchFamily="2" charset="-122"/>
                          <a:ea typeface="华文中宋" pitchFamily="2" charset="-122"/>
                          <a:cs typeface="Arial" pitchFamily="34" charset="0"/>
                        </a:rPr>
                        <a:t> </a:t>
                      </a:r>
                      <a:r>
                        <a:rPr kumimoji="1" lang="en-US" altLang="zh-CN" sz="16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rPr>
                        <a:t> </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000066"/>
                          </a:solidFill>
                          <a:effectLst/>
                          <a:latin typeface="华文中宋" pitchFamily="2" charset="-122"/>
                          <a:ea typeface="华文中宋" pitchFamily="2" charset="-122"/>
                          <a:cs typeface="Arial" pitchFamily="34" charset="0"/>
                        </a:rPr>
                        <a:t> </a:t>
                      </a:r>
                      <a:r>
                        <a:rPr kumimoji="1" lang="en-US" altLang="zh-CN" sz="16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rPr>
                        <a:t> </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000066"/>
                          </a:solidFill>
                          <a:effectLst/>
                          <a:latin typeface="华文中宋" pitchFamily="2" charset="-122"/>
                          <a:ea typeface="华文中宋" pitchFamily="2" charset="-122"/>
                          <a:cs typeface="Arial" pitchFamily="34" charset="0"/>
                        </a:rPr>
                        <a:t> </a:t>
                      </a:r>
                      <a:r>
                        <a:rPr kumimoji="1" lang="en-US" altLang="zh-CN" sz="16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rPr>
                        <a:t> </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rPr>
                        <a:t>OF</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A50021"/>
                          </a:solidFill>
                          <a:effectLst/>
                          <a:latin typeface="Times New Roman" pitchFamily="18" charset="0"/>
                          <a:ea typeface="华文中宋" pitchFamily="2" charset="-122"/>
                          <a:cs typeface="Arial" pitchFamily="34" charset="0"/>
                        </a:rPr>
                        <a:t>DF</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A50021"/>
                          </a:solidFill>
                          <a:effectLst/>
                          <a:latin typeface="Times New Roman" pitchFamily="18" charset="0"/>
                          <a:ea typeface="华文中宋" pitchFamily="2" charset="-122"/>
                          <a:cs typeface="Arial" pitchFamily="34" charset="0"/>
                        </a:rPr>
                        <a:t>IF</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A50021"/>
                          </a:solidFill>
                          <a:effectLst/>
                          <a:latin typeface="Times New Roman" pitchFamily="18" charset="0"/>
                          <a:ea typeface="华文中宋" pitchFamily="2" charset="-122"/>
                          <a:cs typeface="Arial" pitchFamily="34" charset="0"/>
                        </a:rPr>
                        <a:t>TF</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rPr>
                        <a:t>SF</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rPr>
                        <a:t>ZF</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rPr>
                        <a:t>　 </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rPr>
                        <a:t>AF</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rPr>
                        <a:t>　 </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rPr>
                        <a:t>PF</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rPr>
                        <a:t>　 </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rPr>
                        <a:t>CF</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solidFill>
                      <a:srgbClr val="00FFFF"/>
                    </a:solidFill>
                  </a:tcPr>
                </a:tc>
              </a:tr>
            </a:tbl>
          </a:graphicData>
        </a:graphic>
      </p:graphicFrame>
      <p:graphicFrame>
        <p:nvGraphicFramePr>
          <p:cNvPr id="51911" name="Group 711"/>
          <p:cNvGraphicFramePr>
            <a:graphicFrameLocks noGrp="1"/>
          </p:cNvGraphicFramePr>
          <p:nvPr/>
        </p:nvGraphicFramePr>
        <p:xfrm>
          <a:off x="755650" y="2781300"/>
          <a:ext cx="8137525" cy="287338"/>
        </p:xfrm>
        <a:graphic>
          <a:graphicData uri="http://schemas.openxmlformats.org/drawingml/2006/table">
            <a:tbl>
              <a:tblPr/>
              <a:tblGrid>
                <a:gridCol w="355600"/>
                <a:gridCol w="1444625"/>
                <a:gridCol w="360363"/>
                <a:gridCol w="431800"/>
                <a:gridCol w="431800"/>
                <a:gridCol w="504825"/>
                <a:gridCol w="358775"/>
                <a:gridCol w="327025"/>
                <a:gridCol w="290512"/>
                <a:gridCol w="363538"/>
                <a:gridCol w="288925"/>
                <a:gridCol w="388937"/>
                <a:gridCol w="280988"/>
                <a:gridCol w="342900"/>
                <a:gridCol w="341312"/>
                <a:gridCol w="338138"/>
                <a:gridCol w="339725"/>
                <a:gridCol w="341312"/>
                <a:gridCol w="311150"/>
                <a:gridCol w="295275"/>
              </a:tblGrid>
              <a:tr h="287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66"/>
                          </a:solidFill>
                          <a:effectLst/>
                          <a:latin typeface="Arial" charset="0"/>
                          <a:ea typeface="华文中宋" pitchFamily="2" charset="-122"/>
                          <a:cs typeface="Arial" charset="0"/>
                        </a:rPr>
                        <a:t>31</a:t>
                      </a:r>
                      <a:endParaRPr kumimoji="1" lang="en-US" altLang="zh-CN" sz="1400" b="1" i="0" u="none" strike="noStrike" cap="none" normalizeH="0" baseline="0" smtClean="0">
                        <a:ln>
                          <a:noFill/>
                        </a:ln>
                        <a:solidFill>
                          <a:srgbClr val="000066"/>
                        </a:solidFill>
                        <a:effectLst/>
                        <a:latin typeface="Times New Roman" pitchFamily="18" charset="0"/>
                        <a:ea typeface="华文中宋" pitchFamily="2" charset="-122"/>
                      </a:endParaRPr>
                    </a:p>
                  </a:txBody>
                  <a:tcPr marL="18000" marR="18000" marT="18000" marB="18000"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66"/>
                          </a:solidFill>
                          <a:effectLst/>
                          <a:latin typeface="华文中宋"/>
                          <a:ea typeface="华文中宋" pitchFamily="2" charset="-122"/>
                          <a:cs typeface="Arial" charset="0"/>
                        </a:rPr>
                        <a:t>…</a:t>
                      </a:r>
                      <a:endParaRPr kumimoji="1" lang="en-US" altLang="zh-CN" sz="1400" b="1" i="0" u="none" strike="noStrike" cap="none" normalizeH="0" baseline="0" smtClean="0">
                        <a:ln>
                          <a:noFill/>
                        </a:ln>
                        <a:solidFill>
                          <a:srgbClr val="000066"/>
                        </a:solidFill>
                        <a:effectLst/>
                        <a:latin typeface="Times New Roman" pitchFamily="18" charset="0"/>
                        <a:ea typeface="华文中宋" pitchFamily="2" charset="-122"/>
                      </a:endParaRPr>
                    </a:p>
                  </a:txBody>
                  <a:tcPr marL="18000" marR="18000" marT="18000" marB="18000" anchor="ct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66"/>
                          </a:solidFill>
                          <a:effectLst/>
                          <a:latin typeface="Arial" charset="0"/>
                          <a:ea typeface="华文中宋" pitchFamily="2" charset="-122"/>
                          <a:cs typeface="Arial" charset="0"/>
                        </a:rPr>
                        <a:t>17</a:t>
                      </a:r>
                      <a:endParaRPr kumimoji="1" lang="en-US" altLang="zh-CN" sz="1400" b="1" i="0" u="none" strike="noStrike" cap="none" normalizeH="0" baseline="0" smtClean="0">
                        <a:ln>
                          <a:noFill/>
                        </a:ln>
                        <a:solidFill>
                          <a:srgbClr val="000066"/>
                        </a:solidFill>
                        <a:effectLst/>
                        <a:latin typeface="Times New Roman" pitchFamily="18" charset="0"/>
                        <a:ea typeface="华文中宋" pitchFamily="2" charset="-122"/>
                      </a:endParaRPr>
                    </a:p>
                  </a:txBody>
                  <a:tcPr marL="18000" marR="18000" marT="18000" marB="18000" anchor="ct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66"/>
                          </a:solidFill>
                          <a:effectLst/>
                          <a:latin typeface="Arial" charset="0"/>
                          <a:ea typeface="华文中宋" pitchFamily="2" charset="-122"/>
                          <a:cs typeface="Arial" charset="0"/>
                        </a:rPr>
                        <a:t>16</a:t>
                      </a:r>
                      <a:endParaRPr kumimoji="1" lang="en-US" altLang="zh-CN" sz="1400" b="1" i="0" u="none" strike="noStrike" cap="none" normalizeH="0" baseline="0" smtClean="0">
                        <a:ln>
                          <a:noFill/>
                        </a:ln>
                        <a:solidFill>
                          <a:srgbClr val="000066"/>
                        </a:solidFill>
                        <a:effectLst/>
                        <a:latin typeface="Times New Roman" pitchFamily="18" charset="0"/>
                        <a:ea typeface="华文中宋" pitchFamily="2" charset="-122"/>
                      </a:endParaRPr>
                    </a:p>
                  </a:txBody>
                  <a:tcPr marL="18000" marR="18000" marT="18000" marB="18000" anchor="ct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66"/>
                          </a:solidFill>
                          <a:effectLst/>
                          <a:latin typeface="Arial" charset="0"/>
                          <a:ea typeface="华文中宋" pitchFamily="2" charset="-122"/>
                          <a:cs typeface="Arial" charset="0"/>
                        </a:rPr>
                        <a:t>15</a:t>
                      </a:r>
                      <a:endParaRPr kumimoji="1" lang="en-US" altLang="zh-CN" sz="1400" b="1" i="0" u="none" strike="noStrike" cap="none" normalizeH="0" baseline="0" smtClean="0">
                        <a:ln>
                          <a:noFill/>
                        </a:ln>
                        <a:solidFill>
                          <a:srgbClr val="000066"/>
                        </a:solidFill>
                        <a:effectLst/>
                        <a:latin typeface="Times New Roman" pitchFamily="18" charset="0"/>
                        <a:ea typeface="华文中宋" pitchFamily="2" charset="-122"/>
                      </a:endParaRPr>
                    </a:p>
                  </a:txBody>
                  <a:tcPr marL="18000" marR="18000" marT="18000" marB="18000" anchor="ct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66"/>
                          </a:solidFill>
                          <a:effectLst/>
                          <a:latin typeface="Arial" charset="0"/>
                          <a:ea typeface="华文中宋" pitchFamily="2" charset="-122"/>
                          <a:cs typeface="Arial" charset="0"/>
                        </a:rPr>
                        <a:t>14</a:t>
                      </a:r>
                      <a:endParaRPr kumimoji="1" lang="en-US" altLang="zh-CN" sz="1400" b="1" i="0" u="none" strike="noStrike" cap="none" normalizeH="0" baseline="0" smtClean="0">
                        <a:ln>
                          <a:noFill/>
                        </a:ln>
                        <a:solidFill>
                          <a:srgbClr val="000066"/>
                        </a:solidFill>
                        <a:effectLst/>
                        <a:latin typeface="Times New Roman" pitchFamily="18" charset="0"/>
                        <a:ea typeface="华文中宋" pitchFamily="2" charset="-122"/>
                      </a:endParaRPr>
                    </a:p>
                  </a:txBody>
                  <a:tcPr marL="18000" marR="18000" marT="18000" marB="18000" anchor="ct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66"/>
                          </a:solidFill>
                          <a:effectLst/>
                          <a:latin typeface="Arial" charset="0"/>
                          <a:ea typeface="华文中宋" pitchFamily="2" charset="-122"/>
                          <a:cs typeface="Arial" charset="0"/>
                        </a:rPr>
                        <a:t>13</a:t>
                      </a:r>
                      <a:endParaRPr kumimoji="1" lang="en-US" altLang="zh-CN" sz="1400" b="1" i="0" u="none" strike="noStrike" cap="none" normalizeH="0" baseline="0" smtClean="0">
                        <a:ln>
                          <a:noFill/>
                        </a:ln>
                        <a:solidFill>
                          <a:srgbClr val="000066"/>
                        </a:solidFill>
                        <a:effectLst/>
                        <a:latin typeface="Times New Roman" pitchFamily="18" charset="0"/>
                        <a:ea typeface="华文中宋" pitchFamily="2" charset="-122"/>
                      </a:endParaRPr>
                    </a:p>
                  </a:txBody>
                  <a:tcPr marL="18000" marR="18000" marT="18000" marB="18000" anchor="ct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66"/>
                          </a:solidFill>
                          <a:effectLst/>
                          <a:latin typeface="Arial" charset="0"/>
                          <a:ea typeface="华文中宋" pitchFamily="2" charset="-122"/>
                          <a:cs typeface="Arial" charset="0"/>
                        </a:rPr>
                        <a:t>12</a:t>
                      </a:r>
                      <a:endParaRPr kumimoji="1" lang="en-US" altLang="zh-CN" sz="1400" b="1" i="0" u="none" strike="noStrike" cap="none" normalizeH="0" baseline="0" smtClean="0">
                        <a:ln>
                          <a:noFill/>
                        </a:ln>
                        <a:solidFill>
                          <a:srgbClr val="000066"/>
                        </a:solidFill>
                        <a:effectLst/>
                        <a:latin typeface="Times New Roman" pitchFamily="18" charset="0"/>
                        <a:ea typeface="华文中宋" pitchFamily="2" charset="-122"/>
                      </a:endParaRPr>
                    </a:p>
                  </a:txBody>
                  <a:tcPr marL="18000" marR="18000" marT="18000" marB="18000" anchor="ct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66"/>
                          </a:solidFill>
                          <a:effectLst/>
                          <a:latin typeface="Arial" charset="0"/>
                          <a:ea typeface="华文中宋" pitchFamily="2" charset="-122"/>
                          <a:cs typeface="Arial" charset="0"/>
                        </a:rPr>
                        <a:t>11</a:t>
                      </a:r>
                      <a:endParaRPr kumimoji="1" lang="en-US" altLang="zh-CN" sz="1400" b="1" i="0" u="none" strike="noStrike" cap="none" normalizeH="0" baseline="0" smtClean="0">
                        <a:ln>
                          <a:noFill/>
                        </a:ln>
                        <a:solidFill>
                          <a:srgbClr val="000066"/>
                        </a:solidFill>
                        <a:effectLst/>
                        <a:latin typeface="Times New Roman" pitchFamily="18" charset="0"/>
                        <a:ea typeface="华文中宋" pitchFamily="2" charset="-122"/>
                      </a:endParaRPr>
                    </a:p>
                  </a:txBody>
                  <a:tcPr marL="18000" marR="18000" marT="18000" marB="18000" anchor="ct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66"/>
                          </a:solidFill>
                          <a:effectLst/>
                          <a:latin typeface="Arial" charset="0"/>
                          <a:ea typeface="华文中宋" pitchFamily="2" charset="-122"/>
                          <a:cs typeface="Arial" charset="0"/>
                        </a:rPr>
                        <a:t>10</a:t>
                      </a:r>
                      <a:endParaRPr kumimoji="1" lang="en-US" altLang="zh-CN" sz="1400" b="1" i="0" u="none" strike="noStrike" cap="none" normalizeH="0" baseline="0" smtClean="0">
                        <a:ln>
                          <a:noFill/>
                        </a:ln>
                        <a:solidFill>
                          <a:srgbClr val="000066"/>
                        </a:solidFill>
                        <a:effectLst/>
                        <a:latin typeface="Times New Roman" pitchFamily="18" charset="0"/>
                        <a:ea typeface="华文中宋" pitchFamily="2" charset="-122"/>
                      </a:endParaRPr>
                    </a:p>
                  </a:txBody>
                  <a:tcPr marL="18000" marR="18000" marT="18000" marB="18000" anchor="ct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66"/>
                          </a:solidFill>
                          <a:effectLst/>
                          <a:latin typeface="Arial" charset="0"/>
                          <a:ea typeface="华文中宋" pitchFamily="2" charset="-122"/>
                          <a:cs typeface="Arial" charset="0"/>
                        </a:rPr>
                        <a:t>9</a:t>
                      </a:r>
                      <a:endParaRPr kumimoji="1" lang="en-US" altLang="zh-CN" sz="1400" b="1" i="0" u="none" strike="noStrike" cap="none" normalizeH="0" baseline="0" smtClean="0">
                        <a:ln>
                          <a:noFill/>
                        </a:ln>
                        <a:solidFill>
                          <a:srgbClr val="000066"/>
                        </a:solidFill>
                        <a:effectLst/>
                        <a:latin typeface="Times New Roman" pitchFamily="18" charset="0"/>
                        <a:ea typeface="华文中宋" pitchFamily="2" charset="-122"/>
                      </a:endParaRPr>
                    </a:p>
                  </a:txBody>
                  <a:tcPr marL="18000" marR="18000" marT="18000" marB="18000" anchor="ct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66"/>
                          </a:solidFill>
                          <a:effectLst/>
                          <a:latin typeface="Arial" charset="0"/>
                          <a:ea typeface="华文中宋" pitchFamily="2" charset="-122"/>
                          <a:cs typeface="Arial" charset="0"/>
                        </a:rPr>
                        <a:t>8</a:t>
                      </a:r>
                      <a:endParaRPr kumimoji="1" lang="en-US" altLang="zh-CN" sz="1400" b="1" i="0" u="none" strike="noStrike" cap="none" normalizeH="0" baseline="0" smtClean="0">
                        <a:ln>
                          <a:noFill/>
                        </a:ln>
                        <a:solidFill>
                          <a:srgbClr val="000066"/>
                        </a:solidFill>
                        <a:effectLst/>
                        <a:latin typeface="Times New Roman" pitchFamily="18" charset="0"/>
                        <a:ea typeface="华文中宋" pitchFamily="2" charset="-122"/>
                      </a:endParaRPr>
                    </a:p>
                  </a:txBody>
                  <a:tcPr marL="18000" marR="18000" marT="18000" marB="18000" anchor="ct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66"/>
                          </a:solidFill>
                          <a:effectLst/>
                          <a:latin typeface="Arial" charset="0"/>
                          <a:ea typeface="华文中宋" pitchFamily="2" charset="-122"/>
                          <a:cs typeface="Arial" charset="0"/>
                        </a:rPr>
                        <a:t>7</a:t>
                      </a:r>
                      <a:endParaRPr kumimoji="1" lang="en-US" altLang="zh-CN" sz="1400" b="1" i="0" u="none" strike="noStrike" cap="none" normalizeH="0" baseline="0" smtClean="0">
                        <a:ln>
                          <a:noFill/>
                        </a:ln>
                        <a:solidFill>
                          <a:srgbClr val="000066"/>
                        </a:solidFill>
                        <a:effectLst/>
                        <a:latin typeface="Times New Roman" pitchFamily="18" charset="0"/>
                        <a:ea typeface="华文中宋" pitchFamily="2" charset="-122"/>
                      </a:endParaRPr>
                    </a:p>
                  </a:txBody>
                  <a:tcPr marL="18000" marR="18000" marT="18000" marB="18000" anchor="ct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66"/>
                          </a:solidFill>
                          <a:effectLst/>
                          <a:latin typeface="Arial" charset="0"/>
                          <a:ea typeface="华文中宋" pitchFamily="2" charset="-122"/>
                          <a:cs typeface="Arial" charset="0"/>
                        </a:rPr>
                        <a:t>6</a:t>
                      </a:r>
                      <a:endParaRPr kumimoji="1" lang="en-US" altLang="zh-CN" sz="1400" b="1" i="0" u="none" strike="noStrike" cap="none" normalizeH="0" baseline="0" smtClean="0">
                        <a:ln>
                          <a:noFill/>
                        </a:ln>
                        <a:solidFill>
                          <a:srgbClr val="000066"/>
                        </a:solidFill>
                        <a:effectLst/>
                        <a:latin typeface="Times New Roman" pitchFamily="18" charset="0"/>
                        <a:ea typeface="华文中宋" pitchFamily="2" charset="-122"/>
                      </a:endParaRPr>
                    </a:p>
                  </a:txBody>
                  <a:tcPr marL="18000" marR="18000" marT="18000" marB="18000" anchor="ct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66"/>
                          </a:solidFill>
                          <a:effectLst/>
                          <a:latin typeface="Arial" charset="0"/>
                          <a:ea typeface="华文中宋" pitchFamily="2" charset="-122"/>
                          <a:cs typeface="Arial" charset="0"/>
                        </a:rPr>
                        <a:t>5</a:t>
                      </a:r>
                      <a:endParaRPr kumimoji="1" lang="en-US" altLang="zh-CN" sz="1400" b="1" i="0" u="none" strike="noStrike" cap="none" normalizeH="0" baseline="0" smtClean="0">
                        <a:ln>
                          <a:noFill/>
                        </a:ln>
                        <a:solidFill>
                          <a:srgbClr val="000066"/>
                        </a:solidFill>
                        <a:effectLst/>
                        <a:latin typeface="Times New Roman" pitchFamily="18" charset="0"/>
                        <a:ea typeface="华文中宋" pitchFamily="2" charset="-122"/>
                      </a:endParaRPr>
                    </a:p>
                  </a:txBody>
                  <a:tcPr marL="18000" marR="18000" marT="18000" marB="18000" anchor="ct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66"/>
                          </a:solidFill>
                          <a:effectLst/>
                          <a:latin typeface="Arial" charset="0"/>
                          <a:ea typeface="华文中宋" pitchFamily="2" charset="-122"/>
                          <a:cs typeface="Arial" charset="0"/>
                        </a:rPr>
                        <a:t>4</a:t>
                      </a:r>
                      <a:endParaRPr kumimoji="1" lang="en-US" altLang="zh-CN" sz="1400" b="1" i="0" u="none" strike="noStrike" cap="none" normalizeH="0" baseline="0" smtClean="0">
                        <a:ln>
                          <a:noFill/>
                        </a:ln>
                        <a:solidFill>
                          <a:srgbClr val="000066"/>
                        </a:solidFill>
                        <a:effectLst/>
                        <a:latin typeface="Times New Roman" pitchFamily="18" charset="0"/>
                        <a:ea typeface="华文中宋" pitchFamily="2" charset="-122"/>
                      </a:endParaRPr>
                    </a:p>
                  </a:txBody>
                  <a:tcPr marL="18000" marR="18000" marT="18000" marB="18000" anchor="ct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66"/>
                          </a:solidFill>
                          <a:effectLst/>
                          <a:latin typeface="Arial" charset="0"/>
                          <a:ea typeface="华文中宋" pitchFamily="2" charset="-122"/>
                          <a:cs typeface="Arial" charset="0"/>
                        </a:rPr>
                        <a:t>3</a:t>
                      </a:r>
                      <a:endParaRPr kumimoji="1" lang="en-US" altLang="zh-CN" sz="1400" b="1" i="0" u="none" strike="noStrike" cap="none" normalizeH="0" baseline="0" smtClean="0">
                        <a:ln>
                          <a:noFill/>
                        </a:ln>
                        <a:solidFill>
                          <a:srgbClr val="000066"/>
                        </a:solidFill>
                        <a:effectLst/>
                        <a:latin typeface="Times New Roman" pitchFamily="18" charset="0"/>
                        <a:ea typeface="华文中宋" pitchFamily="2" charset="-122"/>
                      </a:endParaRPr>
                    </a:p>
                  </a:txBody>
                  <a:tcPr marL="18000" marR="18000" marT="18000" marB="18000" anchor="ct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66"/>
                          </a:solidFill>
                          <a:effectLst/>
                          <a:latin typeface="Arial" charset="0"/>
                          <a:ea typeface="华文中宋" pitchFamily="2" charset="-122"/>
                          <a:cs typeface="Arial" charset="0"/>
                        </a:rPr>
                        <a:t>2</a:t>
                      </a:r>
                      <a:endParaRPr kumimoji="1" lang="en-US" altLang="zh-CN" sz="1400" b="1" i="0" u="none" strike="noStrike" cap="none" normalizeH="0" baseline="0" smtClean="0">
                        <a:ln>
                          <a:noFill/>
                        </a:ln>
                        <a:solidFill>
                          <a:srgbClr val="000066"/>
                        </a:solidFill>
                        <a:effectLst/>
                        <a:latin typeface="Times New Roman" pitchFamily="18" charset="0"/>
                        <a:ea typeface="华文中宋" pitchFamily="2" charset="-122"/>
                      </a:endParaRPr>
                    </a:p>
                  </a:txBody>
                  <a:tcPr marL="18000" marR="18000" marT="18000" marB="18000" anchor="ct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66"/>
                          </a:solidFill>
                          <a:effectLst/>
                          <a:latin typeface="Arial" charset="0"/>
                          <a:ea typeface="华文中宋" pitchFamily="2" charset="-122"/>
                          <a:cs typeface="Arial" charset="0"/>
                        </a:rPr>
                        <a:t>1</a:t>
                      </a:r>
                      <a:endParaRPr kumimoji="1" lang="en-US" altLang="zh-CN" sz="1400" b="1" i="0" u="none" strike="noStrike" cap="none" normalizeH="0" baseline="0" smtClean="0">
                        <a:ln>
                          <a:noFill/>
                        </a:ln>
                        <a:solidFill>
                          <a:srgbClr val="000066"/>
                        </a:solidFill>
                        <a:effectLst/>
                        <a:latin typeface="Times New Roman" pitchFamily="18" charset="0"/>
                        <a:ea typeface="华文中宋" pitchFamily="2" charset="-122"/>
                      </a:endParaRPr>
                    </a:p>
                  </a:txBody>
                  <a:tcPr marL="18000" marR="18000" marT="18000" marB="18000" anchor="ct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0066"/>
                          </a:solidFill>
                          <a:effectLst/>
                          <a:latin typeface="Arial" charset="0"/>
                          <a:ea typeface="华文中宋" pitchFamily="2" charset="-122"/>
                          <a:cs typeface="Arial" charset="0"/>
                        </a:rPr>
                        <a:t>0</a:t>
                      </a:r>
                      <a:endParaRPr kumimoji="1" lang="en-US" altLang="zh-CN" sz="1400" b="1" i="0" u="none" strike="noStrike" cap="none" normalizeH="0" baseline="0" smtClean="0">
                        <a:ln>
                          <a:noFill/>
                        </a:ln>
                        <a:solidFill>
                          <a:srgbClr val="000066"/>
                        </a:solidFill>
                        <a:effectLst/>
                        <a:latin typeface="Times New Roman" pitchFamily="18" charset="0"/>
                        <a:ea typeface="华文中宋" pitchFamily="2" charset="-122"/>
                      </a:endParaRPr>
                    </a:p>
                  </a:txBody>
                  <a:tcPr marL="18000" marR="18000" marT="18000" marB="18000" anchor="ctr" horzOverflow="overflow">
                    <a:lnL>
                      <a:noFill/>
                    </a:lnL>
                    <a:lnR cap="flat">
                      <a:noFill/>
                    </a:lnR>
                    <a:lnT cap="flat">
                      <a:noFill/>
                    </a:lnT>
                    <a:lnB cap="flat">
                      <a:noFill/>
                    </a:lnB>
                    <a:lnTlToBr>
                      <a:noFill/>
                    </a:lnTlToBr>
                    <a:lnBlToTr>
                      <a:noFill/>
                    </a:lnBlToTr>
                    <a:noFill/>
                  </a:tcPr>
                </a:tc>
              </a:tr>
            </a:tbl>
          </a:graphicData>
        </a:graphic>
      </p:graphicFrame>
      <p:sp>
        <p:nvSpPr>
          <p:cNvPr id="61523" name="Rectangle 333"/>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just" eaLnBrk="1" hangingPunct="1">
              <a:spcBef>
                <a:spcPct val="0"/>
              </a:spcBef>
              <a:buFontTx/>
              <a:buNone/>
            </a:pPr>
            <a:endParaRPr lang="zh-CN" altLang="en-US" sz="1400">
              <a:solidFill>
                <a:schemeClr val="tx1"/>
              </a:solidFill>
              <a:latin typeface="Times New Roman" pitchFamily="18" charset="0"/>
              <a:ea typeface="宋体" pitchFamily="2" charset="-122"/>
            </a:endParaRPr>
          </a:p>
        </p:txBody>
      </p:sp>
      <p:graphicFrame>
        <p:nvGraphicFramePr>
          <p:cNvPr id="51987" name="Group 787"/>
          <p:cNvGraphicFramePr>
            <a:graphicFrameLocks noGrp="1"/>
          </p:cNvGraphicFramePr>
          <p:nvPr/>
        </p:nvGraphicFramePr>
        <p:xfrm>
          <a:off x="755650" y="3068638"/>
          <a:ext cx="8137525" cy="360362"/>
        </p:xfrm>
        <a:graphic>
          <a:graphicData uri="http://schemas.openxmlformats.org/drawingml/2006/table">
            <a:tbl>
              <a:tblPr/>
              <a:tblGrid>
                <a:gridCol w="354013"/>
                <a:gridCol w="1414462"/>
                <a:gridCol w="425450"/>
                <a:gridCol w="425450"/>
                <a:gridCol w="423863"/>
                <a:gridCol w="485775"/>
                <a:gridCol w="647700"/>
                <a:gridCol w="373062"/>
                <a:gridCol w="333375"/>
                <a:gridCol w="319088"/>
                <a:gridCol w="327025"/>
                <a:gridCol w="325437"/>
                <a:gridCol w="327025"/>
                <a:gridCol w="325438"/>
                <a:gridCol w="325437"/>
                <a:gridCol w="327025"/>
                <a:gridCol w="325438"/>
                <a:gridCol w="327025"/>
                <a:gridCol w="325437"/>
              </a:tblGrid>
              <a:tr h="36036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660066"/>
                          </a:solidFill>
                          <a:effectLst/>
                          <a:latin typeface="华文中宋"/>
                          <a:ea typeface="华文中宋" pitchFamily="2" charset="-122"/>
                          <a:cs typeface="Arial" charset="0"/>
                        </a:rPr>
                        <a:t>…</a:t>
                      </a:r>
                      <a:endParaRPr kumimoji="1" lang="en-US" altLang="zh-CN" sz="1600" b="1" i="0" u="none" strike="noStrike" cap="none" normalizeH="0" baseline="0" smtClean="0">
                        <a:ln>
                          <a:noFill/>
                        </a:ln>
                        <a:solidFill>
                          <a:srgbClr val="660066"/>
                        </a:solidFill>
                        <a:effectLst/>
                        <a:latin typeface="Times New Roman" pitchFamily="18" charset="0"/>
                        <a:ea typeface="华文中宋" pitchFamily="2" charset="-122"/>
                      </a:endParaRPr>
                    </a:p>
                  </a:txBody>
                  <a:tcPr marL="18000" marR="18000" marT="18000" marB="18000"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660066"/>
                          </a:solidFill>
                          <a:effectLst/>
                          <a:latin typeface="华文中宋"/>
                          <a:ea typeface="华文中宋" pitchFamily="2" charset="-122"/>
                          <a:cs typeface="Arial" charset="0"/>
                        </a:rPr>
                        <a:t>…</a:t>
                      </a:r>
                      <a:endParaRPr kumimoji="1" lang="en-US" altLang="zh-CN" sz="1600" b="1" i="0" u="none" strike="noStrike" cap="none" normalizeH="0" baseline="0" smtClean="0">
                        <a:ln>
                          <a:noFill/>
                        </a:ln>
                        <a:solidFill>
                          <a:srgbClr val="660066"/>
                        </a:solidFill>
                        <a:effectLst/>
                        <a:latin typeface="Times New Roman" pitchFamily="18" charset="0"/>
                        <a:ea typeface="华文中宋" pitchFamily="2" charset="-122"/>
                      </a:endParaRPr>
                    </a:p>
                  </a:txBody>
                  <a:tcPr marL="18000" marR="18000" marT="18000" marB="18000"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660033"/>
                          </a:solidFill>
                          <a:effectLst/>
                          <a:latin typeface="Times New Roman" pitchFamily="18" charset="0"/>
                          <a:ea typeface="华文中宋" pitchFamily="2" charset="-122"/>
                          <a:cs typeface="Arial" charset="0"/>
                        </a:rPr>
                        <a:t>VM</a:t>
                      </a:r>
                    </a:p>
                  </a:txBody>
                  <a:tcPr marL="18000" marR="18000" marT="18000" marB="18000"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660033"/>
                          </a:solidFill>
                          <a:effectLst/>
                          <a:latin typeface="Times New Roman" pitchFamily="18" charset="0"/>
                          <a:ea typeface="华文中宋" pitchFamily="2" charset="-122"/>
                          <a:cs typeface="Arial" charset="0"/>
                        </a:rPr>
                        <a:t>RF</a:t>
                      </a:r>
                    </a:p>
                  </a:txBody>
                  <a:tcPr marL="18000" marR="18000" marT="18000" marB="18000"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660033"/>
                          </a:solidFill>
                          <a:effectLst/>
                          <a:latin typeface="华文中宋"/>
                          <a:ea typeface="华文中宋" pitchFamily="2" charset="-122"/>
                          <a:cs typeface="Arial" charset="0"/>
                        </a:rPr>
                        <a:t> </a:t>
                      </a:r>
                      <a:endParaRPr kumimoji="1" lang="en-US" altLang="zh-CN" sz="1600" b="1" i="0" u="none" strike="noStrike" cap="none" normalizeH="0" baseline="0" smtClean="0">
                        <a:ln>
                          <a:noFill/>
                        </a:ln>
                        <a:solidFill>
                          <a:srgbClr val="660033"/>
                        </a:solidFill>
                        <a:effectLst/>
                        <a:latin typeface="Times New Roman" pitchFamily="18" charset="0"/>
                        <a:ea typeface="华文中宋" pitchFamily="2" charset="-122"/>
                        <a:cs typeface="Arial" charset="0"/>
                      </a:endParaRPr>
                    </a:p>
                  </a:txBody>
                  <a:tcPr marL="18000" marR="18000" marT="18000" marB="18000"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660033"/>
                          </a:solidFill>
                          <a:effectLst/>
                          <a:latin typeface="Times New Roman" pitchFamily="18" charset="0"/>
                          <a:ea typeface="华文中宋" pitchFamily="2" charset="-122"/>
                          <a:cs typeface="Arial" charset="0"/>
                        </a:rPr>
                        <a:t>NT</a:t>
                      </a:r>
                    </a:p>
                  </a:txBody>
                  <a:tcPr marL="18000" marR="18000" marT="18000" marB="18000"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660033"/>
                          </a:solidFill>
                          <a:effectLst/>
                          <a:latin typeface="Times New Roman" pitchFamily="18" charset="0"/>
                          <a:ea typeface="华文中宋" pitchFamily="2" charset="-122"/>
                          <a:cs typeface="Arial" charset="0"/>
                        </a:rPr>
                        <a:t>IOPL</a:t>
                      </a:r>
                    </a:p>
                  </a:txBody>
                  <a:tcPr marL="18000" marR="18000" marT="18000" marB="18000"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000066"/>
                          </a:solidFill>
                          <a:effectLst/>
                          <a:latin typeface="Times New Roman" pitchFamily="18" charset="0"/>
                          <a:ea typeface="华文中宋" pitchFamily="2" charset="-122"/>
                          <a:cs typeface="Arial" charset="0"/>
                        </a:rPr>
                        <a:t>OF</a:t>
                      </a:r>
                    </a:p>
                  </a:txBody>
                  <a:tcPr marL="18000" marR="18000" marT="18000" marB="18000"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000066"/>
                          </a:solidFill>
                          <a:effectLst/>
                          <a:latin typeface="Times New Roman" pitchFamily="18" charset="0"/>
                          <a:ea typeface="华文中宋" pitchFamily="2" charset="-122"/>
                          <a:cs typeface="Arial" charset="0"/>
                        </a:rPr>
                        <a:t>DF</a:t>
                      </a:r>
                    </a:p>
                  </a:txBody>
                  <a:tcPr marL="18000" marR="18000" marT="18000" marB="18000"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000066"/>
                          </a:solidFill>
                          <a:effectLst/>
                          <a:latin typeface="Times New Roman" pitchFamily="18" charset="0"/>
                          <a:ea typeface="华文中宋" pitchFamily="2" charset="-122"/>
                          <a:cs typeface="Arial" charset="0"/>
                        </a:rPr>
                        <a:t>IF</a:t>
                      </a:r>
                    </a:p>
                  </a:txBody>
                  <a:tcPr marL="18000" marR="18000" marT="18000" marB="18000"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000066"/>
                          </a:solidFill>
                          <a:effectLst/>
                          <a:latin typeface="Times New Roman" pitchFamily="18" charset="0"/>
                          <a:ea typeface="华文中宋" pitchFamily="2" charset="-122"/>
                          <a:cs typeface="Arial" charset="0"/>
                        </a:rPr>
                        <a:t>TF</a:t>
                      </a:r>
                    </a:p>
                  </a:txBody>
                  <a:tcPr marL="18000" marR="18000" marT="18000" marB="18000"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000066"/>
                          </a:solidFill>
                          <a:effectLst/>
                          <a:latin typeface="Times New Roman" pitchFamily="18" charset="0"/>
                          <a:ea typeface="华文中宋" pitchFamily="2" charset="-122"/>
                          <a:cs typeface="Arial" charset="0"/>
                        </a:rPr>
                        <a:t>SF</a:t>
                      </a:r>
                    </a:p>
                  </a:txBody>
                  <a:tcPr marL="18000" marR="18000" marT="18000" marB="18000"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000066"/>
                          </a:solidFill>
                          <a:effectLst/>
                          <a:latin typeface="Times New Roman" pitchFamily="18" charset="0"/>
                          <a:ea typeface="华文中宋" pitchFamily="2" charset="-122"/>
                          <a:cs typeface="Arial" charset="0"/>
                        </a:rPr>
                        <a:t>ZF</a:t>
                      </a:r>
                    </a:p>
                  </a:txBody>
                  <a:tcPr marL="18000" marR="18000" marT="18000" marB="18000"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000066"/>
                          </a:solidFill>
                          <a:effectLst/>
                          <a:latin typeface="华文中宋"/>
                          <a:ea typeface="华文中宋" pitchFamily="2" charset="-122"/>
                          <a:cs typeface="Arial" charset="0"/>
                        </a:rPr>
                        <a:t> </a:t>
                      </a:r>
                      <a:r>
                        <a:rPr kumimoji="1" lang="en-US" altLang="zh-CN" sz="1600" b="1" i="0" u="none" strike="noStrike" cap="none" normalizeH="0" baseline="0" smtClean="0">
                          <a:ln>
                            <a:noFill/>
                          </a:ln>
                          <a:solidFill>
                            <a:srgbClr val="000066"/>
                          </a:solidFill>
                          <a:effectLst/>
                          <a:latin typeface="Times New Roman" pitchFamily="18" charset="0"/>
                          <a:ea typeface="华文中宋" pitchFamily="2" charset="-122"/>
                          <a:cs typeface="Arial" charset="0"/>
                        </a:rPr>
                        <a:t> </a:t>
                      </a:r>
                    </a:p>
                  </a:txBody>
                  <a:tcPr marL="18000" marR="18000" marT="18000" marB="18000"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000066"/>
                          </a:solidFill>
                          <a:effectLst/>
                          <a:latin typeface="Times New Roman" pitchFamily="18" charset="0"/>
                          <a:ea typeface="华文中宋" pitchFamily="2" charset="-122"/>
                          <a:cs typeface="Arial" charset="0"/>
                        </a:rPr>
                        <a:t>AF</a:t>
                      </a:r>
                    </a:p>
                  </a:txBody>
                  <a:tcPr marL="18000" marR="18000" marT="18000" marB="18000"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000066"/>
                          </a:solidFill>
                          <a:effectLst/>
                          <a:latin typeface="华文中宋"/>
                          <a:ea typeface="华文中宋" pitchFamily="2" charset="-122"/>
                          <a:cs typeface="Arial" charset="0"/>
                        </a:rPr>
                        <a:t> </a:t>
                      </a:r>
                      <a:r>
                        <a:rPr kumimoji="1" lang="en-US" altLang="zh-CN" sz="1600" b="1" i="0" u="none" strike="noStrike" cap="none" normalizeH="0" baseline="0" smtClean="0">
                          <a:ln>
                            <a:noFill/>
                          </a:ln>
                          <a:solidFill>
                            <a:srgbClr val="000066"/>
                          </a:solidFill>
                          <a:effectLst/>
                          <a:latin typeface="Times New Roman" pitchFamily="18" charset="0"/>
                          <a:ea typeface="华文中宋" pitchFamily="2" charset="-122"/>
                          <a:cs typeface="Arial" charset="0"/>
                        </a:rPr>
                        <a:t> </a:t>
                      </a:r>
                    </a:p>
                  </a:txBody>
                  <a:tcPr marL="18000" marR="18000" marT="18000" marB="18000"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000066"/>
                          </a:solidFill>
                          <a:effectLst/>
                          <a:latin typeface="Times New Roman" pitchFamily="18" charset="0"/>
                          <a:ea typeface="华文中宋" pitchFamily="2" charset="-122"/>
                          <a:cs typeface="Arial" charset="0"/>
                        </a:rPr>
                        <a:t>PF</a:t>
                      </a:r>
                    </a:p>
                  </a:txBody>
                  <a:tcPr marL="18000" marR="18000" marT="18000" marB="18000"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000066"/>
                          </a:solidFill>
                          <a:effectLst/>
                          <a:latin typeface="华文中宋"/>
                          <a:ea typeface="华文中宋" pitchFamily="2" charset="-122"/>
                          <a:cs typeface="Arial" charset="0"/>
                        </a:rPr>
                        <a:t> </a:t>
                      </a:r>
                      <a:r>
                        <a:rPr kumimoji="1" lang="en-US" altLang="zh-CN" sz="1600" b="1" i="0" u="none" strike="noStrike" cap="none" normalizeH="0" baseline="0" smtClean="0">
                          <a:ln>
                            <a:noFill/>
                          </a:ln>
                          <a:solidFill>
                            <a:srgbClr val="000066"/>
                          </a:solidFill>
                          <a:effectLst/>
                          <a:latin typeface="Times New Roman" pitchFamily="18" charset="0"/>
                          <a:ea typeface="华文中宋" pitchFamily="2" charset="-122"/>
                          <a:cs typeface="Arial" charset="0"/>
                        </a:rPr>
                        <a:t> </a:t>
                      </a:r>
                    </a:p>
                  </a:txBody>
                  <a:tcPr marL="18000" marR="18000" marT="18000" marB="18000"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000066"/>
                          </a:solidFill>
                          <a:effectLst/>
                          <a:latin typeface="Times New Roman" pitchFamily="18" charset="0"/>
                          <a:ea typeface="华文中宋" pitchFamily="2" charset="-122"/>
                          <a:cs typeface="Arial" charset="0"/>
                        </a:rPr>
                        <a:t>CF</a:t>
                      </a:r>
                    </a:p>
                  </a:txBody>
                  <a:tcPr marL="18000" marR="18000" marT="18000" marB="18000"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solidFill>
                      <a:srgbClr val="66FFFF"/>
                    </a:solidFill>
                  </a:tcPr>
                </a:tc>
              </a:tr>
            </a:tbl>
          </a:graphicData>
        </a:graphic>
      </p:graphicFrame>
      <p:sp>
        <p:nvSpPr>
          <p:cNvPr id="61566" name="Rectangle 439"/>
          <p:cNvSpPr>
            <a:spLocks noChangeArrowheads="1"/>
          </p:cNvSpPr>
          <p:nvPr/>
        </p:nvSpPr>
        <p:spPr bwMode="auto">
          <a:xfrm>
            <a:off x="6588125" y="1125538"/>
            <a:ext cx="202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spcBef>
                <a:spcPct val="0"/>
              </a:spcBef>
              <a:buFontTx/>
              <a:buNone/>
            </a:pPr>
            <a:r>
              <a:rPr lang="en-US" altLang="zh-CN" sz="2000">
                <a:latin typeface="华文中宋" pitchFamily="2" charset="-122"/>
              </a:rPr>
              <a:t>16</a:t>
            </a:r>
            <a:r>
              <a:rPr lang="zh-CN" altLang="en-US" sz="2000">
                <a:latin typeface="华文中宋" pitchFamily="2" charset="-122"/>
              </a:rPr>
              <a:t>位标志寄存器</a:t>
            </a:r>
          </a:p>
        </p:txBody>
      </p:sp>
      <p:sp>
        <p:nvSpPr>
          <p:cNvPr id="51640" name="Rectangle 440"/>
          <p:cNvSpPr>
            <a:spLocks noChangeArrowheads="1"/>
          </p:cNvSpPr>
          <p:nvPr/>
        </p:nvSpPr>
        <p:spPr bwMode="auto">
          <a:xfrm>
            <a:off x="395288" y="2349500"/>
            <a:ext cx="4105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spcBef>
                <a:spcPct val="0"/>
              </a:spcBef>
              <a:buFontTx/>
              <a:buNone/>
            </a:pPr>
            <a:r>
              <a:rPr lang="en-US" altLang="zh-CN" sz="2000">
                <a:latin typeface="Times New Roman" pitchFamily="18" charset="0"/>
              </a:rPr>
              <a:t>80386</a:t>
            </a:r>
            <a:r>
              <a:rPr lang="zh-CN" altLang="en-US" sz="2000">
                <a:latin typeface="Times New Roman" pitchFamily="18" charset="0"/>
              </a:rPr>
              <a:t>以后的</a:t>
            </a:r>
            <a:r>
              <a:rPr lang="en-US" altLang="zh-CN" sz="2000">
                <a:latin typeface="Times New Roman" pitchFamily="18" charset="0"/>
              </a:rPr>
              <a:t>32</a:t>
            </a:r>
            <a:r>
              <a:rPr lang="zh-CN" altLang="en-US" sz="2000">
                <a:latin typeface="Times New Roman" pitchFamily="18" charset="0"/>
              </a:rPr>
              <a:t>位标志寄存器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640"/>
                                        </p:tgtEl>
                                        <p:attrNameLst>
                                          <p:attrName>style.visibility</p:attrName>
                                        </p:attrNameLst>
                                      </p:cBhvr>
                                      <p:to>
                                        <p:strVal val="visible"/>
                                      </p:to>
                                    </p:set>
                                    <p:anim calcmode="lin" valueType="num">
                                      <p:cBhvr additive="base">
                                        <p:cTn id="7" dur="500" fill="hold"/>
                                        <p:tgtEl>
                                          <p:spTgt spid="51640"/>
                                        </p:tgtEl>
                                        <p:attrNameLst>
                                          <p:attrName>ppt_x</p:attrName>
                                        </p:attrNameLst>
                                      </p:cBhvr>
                                      <p:tavLst>
                                        <p:tav tm="0">
                                          <p:val>
                                            <p:strVal val="#ppt_x"/>
                                          </p:val>
                                        </p:tav>
                                        <p:tav tm="100000">
                                          <p:val>
                                            <p:strVal val="#ppt_x"/>
                                          </p:val>
                                        </p:tav>
                                      </p:tavLst>
                                    </p:anim>
                                    <p:anim calcmode="lin" valueType="num">
                                      <p:cBhvr additive="base">
                                        <p:cTn id="8" dur="500" fill="hold"/>
                                        <p:tgtEl>
                                          <p:spTgt spid="51640"/>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51911"/>
                                        </p:tgtEl>
                                        <p:attrNameLst>
                                          <p:attrName>style.visibility</p:attrName>
                                        </p:attrNameLst>
                                      </p:cBhvr>
                                      <p:to>
                                        <p:strVal val="visible"/>
                                      </p:to>
                                    </p:set>
                                    <p:anim calcmode="lin" valueType="num">
                                      <p:cBhvr additive="base">
                                        <p:cTn id="12" dur="500" fill="hold"/>
                                        <p:tgtEl>
                                          <p:spTgt spid="51911"/>
                                        </p:tgtEl>
                                        <p:attrNameLst>
                                          <p:attrName>ppt_x</p:attrName>
                                        </p:attrNameLst>
                                      </p:cBhvr>
                                      <p:tavLst>
                                        <p:tav tm="0">
                                          <p:val>
                                            <p:strVal val="#ppt_x"/>
                                          </p:val>
                                        </p:tav>
                                        <p:tav tm="100000">
                                          <p:val>
                                            <p:strVal val="#ppt_x"/>
                                          </p:val>
                                        </p:tav>
                                      </p:tavLst>
                                    </p:anim>
                                    <p:anim calcmode="lin" valueType="num">
                                      <p:cBhvr additive="base">
                                        <p:cTn id="13" dur="500" fill="hold"/>
                                        <p:tgtEl>
                                          <p:spTgt spid="51911"/>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51987"/>
                                        </p:tgtEl>
                                        <p:attrNameLst>
                                          <p:attrName>style.visibility</p:attrName>
                                        </p:attrNameLst>
                                      </p:cBhvr>
                                      <p:to>
                                        <p:strVal val="visible"/>
                                      </p:to>
                                    </p:set>
                                    <p:anim calcmode="lin" valueType="num">
                                      <p:cBhvr additive="base">
                                        <p:cTn id="17" dur="500" fill="hold"/>
                                        <p:tgtEl>
                                          <p:spTgt spid="51987"/>
                                        </p:tgtEl>
                                        <p:attrNameLst>
                                          <p:attrName>ppt_x</p:attrName>
                                        </p:attrNameLst>
                                      </p:cBhvr>
                                      <p:tavLst>
                                        <p:tav tm="0">
                                          <p:val>
                                            <p:strVal val="#ppt_x"/>
                                          </p:val>
                                        </p:tav>
                                        <p:tav tm="100000">
                                          <p:val>
                                            <p:strVal val="#ppt_x"/>
                                          </p:val>
                                        </p:tav>
                                      </p:tavLst>
                                    </p:anim>
                                    <p:anim calcmode="lin" valueType="num">
                                      <p:cBhvr additive="base">
                                        <p:cTn id="18" dur="500" fill="hold"/>
                                        <p:tgtEl>
                                          <p:spTgt spid="519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40"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页脚占位符 3"/>
          <p:cNvSpPr>
            <a:spLocks noGrp="1"/>
          </p:cNvSpPr>
          <p:nvPr>
            <p:ph type="ftr" sz="quarter" idx="4294967295"/>
          </p:nvPr>
        </p:nvSpPr>
        <p:spPr>
          <a:xfrm>
            <a:off x="3132138" y="6400800"/>
            <a:ext cx="2895600" cy="457200"/>
          </a:xfrm>
          <a:prstGeom prst="rect">
            <a:avLst/>
          </a:prstGeom>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r>
              <a:rPr kumimoji="0" lang="en-US" altLang="zh-CN" sz="1400" smtClean="0">
                <a:solidFill>
                  <a:schemeClr val="tx1"/>
                </a:solidFill>
                <a:latin typeface="Times New Roman" pitchFamily="18" charset="0"/>
                <a:ea typeface="宋体" pitchFamily="2" charset="-122"/>
              </a:rPr>
              <a:t>汇编语言程序设计</a:t>
            </a:r>
          </a:p>
        </p:txBody>
      </p:sp>
      <p:sp>
        <p:nvSpPr>
          <p:cNvPr id="62467" name="灯片编号占位符 4"/>
          <p:cNvSpPr>
            <a:spLocks noGrp="1"/>
          </p:cNvSpPr>
          <p:nvPr>
            <p:ph type="sldNum" sz="quarter" idx="11"/>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r" eaLnBrk="1" hangingPunct="1">
              <a:spcBef>
                <a:spcPct val="0"/>
              </a:spcBef>
              <a:buFontTx/>
              <a:buNone/>
            </a:pPr>
            <a:fld id="{AA20170E-4717-4924-9B12-58CFD066B7A4}" type="slidenum">
              <a:rPr kumimoji="0" lang="en-US" altLang="zh-CN" sz="1400" smtClean="0">
                <a:solidFill>
                  <a:schemeClr val="tx1"/>
                </a:solidFill>
                <a:latin typeface="Times New Roman" pitchFamily="18" charset="0"/>
                <a:ea typeface="宋体" pitchFamily="2" charset="-122"/>
              </a:rPr>
              <a:pPr algn="r" eaLnBrk="1" hangingPunct="1">
                <a:spcBef>
                  <a:spcPct val="0"/>
                </a:spcBef>
                <a:buFontTx/>
                <a:buNone/>
              </a:pPr>
              <a:t>33</a:t>
            </a:fld>
            <a:endParaRPr kumimoji="0" lang="en-US" altLang="zh-CN" sz="1400" smtClean="0">
              <a:solidFill>
                <a:schemeClr val="tx1"/>
              </a:solidFill>
              <a:latin typeface="Times New Roman" pitchFamily="18" charset="0"/>
              <a:ea typeface="宋体" pitchFamily="2" charset="-122"/>
            </a:endParaRPr>
          </a:p>
        </p:txBody>
      </p:sp>
      <p:sp>
        <p:nvSpPr>
          <p:cNvPr id="52226" name="Text Box 2"/>
          <p:cNvSpPr txBox="1">
            <a:spLocks noChangeArrowheads="1"/>
          </p:cNvSpPr>
          <p:nvPr/>
        </p:nvSpPr>
        <p:spPr bwMode="auto">
          <a:xfrm>
            <a:off x="179388" y="908050"/>
            <a:ext cx="8569325" cy="542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444500" indent="-265113"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just" eaLnBrk="1" hangingPunct="1">
              <a:spcBef>
                <a:spcPct val="10000"/>
              </a:spcBef>
              <a:buFont typeface="Wingdings" pitchFamily="2" charset="2"/>
              <a:buNone/>
            </a:pPr>
            <a:r>
              <a:rPr lang="zh-CN" altLang="en-US" sz="2400" b="1" dirty="0">
                <a:solidFill>
                  <a:srgbClr val="0000CC"/>
                </a:solidFill>
                <a:latin typeface="Times New Roman" pitchFamily="18" charset="0"/>
              </a:rPr>
              <a:t>标志位取值的一般规则</a:t>
            </a:r>
          </a:p>
          <a:p>
            <a:pPr lvl="1" algn="just" eaLnBrk="1" hangingPunct="1">
              <a:spcBef>
                <a:spcPct val="10000"/>
              </a:spcBef>
              <a:buSzPct val="90000"/>
              <a:buFont typeface="Wingdings" pitchFamily="2" charset="2"/>
              <a:buChar char="Ø"/>
            </a:pPr>
            <a:r>
              <a:rPr lang="en-US" altLang="zh-CN" sz="2400" dirty="0">
                <a:latin typeface="Times New Roman" pitchFamily="18" charset="0"/>
              </a:rPr>
              <a:t>ZF</a:t>
            </a:r>
            <a:r>
              <a:rPr lang="zh-CN" altLang="en-US" sz="2400" dirty="0">
                <a:latin typeface="Times New Roman" pitchFamily="18" charset="0"/>
              </a:rPr>
              <a:t>（</a:t>
            </a:r>
            <a:r>
              <a:rPr lang="en-US" altLang="zh-CN" sz="2400" dirty="0">
                <a:latin typeface="Times New Roman" pitchFamily="18" charset="0"/>
              </a:rPr>
              <a:t>Zero Flag</a:t>
            </a:r>
            <a:r>
              <a:rPr lang="zh-CN" altLang="en-US" sz="2400" dirty="0">
                <a:latin typeface="Times New Roman" pitchFamily="18" charset="0"/>
              </a:rPr>
              <a:t>）：零标志。若运算结果为</a:t>
            </a:r>
            <a:r>
              <a:rPr lang="en-US" altLang="zh-CN" sz="2400" dirty="0">
                <a:latin typeface="Times New Roman" pitchFamily="18" charset="0"/>
              </a:rPr>
              <a:t>0</a:t>
            </a:r>
            <a:r>
              <a:rPr lang="zh-CN" altLang="en-US" sz="2400" dirty="0">
                <a:latin typeface="Times New Roman" pitchFamily="18" charset="0"/>
              </a:rPr>
              <a:t>，则</a:t>
            </a:r>
            <a:r>
              <a:rPr lang="en-US" altLang="zh-CN" sz="2400" dirty="0">
                <a:latin typeface="Times New Roman" pitchFamily="18" charset="0"/>
              </a:rPr>
              <a:t>ZF = 1</a:t>
            </a:r>
            <a:r>
              <a:rPr lang="zh-CN" altLang="en-US" sz="2400" dirty="0">
                <a:latin typeface="Times New Roman" pitchFamily="18" charset="0"/>
              </a:rPr>
              <a:t>，否则</a:t>
            </a:r>
            <a:r>
              <a:rPr lang="en-US" altLang="zh-CN" sz="2400" dirty="0">
                <a:latin typeface="Times New Roman" pitchFamily="18" charset="0"/>
              </a:rPr>
              <a:t>ZF = 0</a:t>
            </a:r>
            <a:r>
              <a:rPr lang="zh-CN" altLang="en-US" sz="2400" dirty="0">
                <a:latin typeface="Times New Roman" pitchFamily="18" charset="0"/>
              </a:rPr>
              <a:t>。</a:t>
            </a:r>
          </a:p>
          <a:p>
            <a:pPr lvl="1" algn="just" eaLnBrk="1" hangingPunct="1">
              <a:spcBef>
                <a:spcPct val="10000"/>
              </a:spcBef>
              <a:buSzPct val="90000"/>
              <a:buFont typeface="Wingdings" pitchFamily="2" charset="2"/>
              <a:buChar char="Ø"/>
            </a:pPr>
            <a:r>
              <a:rPr lang="en-US" altLang="zh-CN" sz="2400" dirty="0">
                <a:latin typeface="Times New Roman" pitchFamily="18" charset="0"/>
              </a:rPr>
              <a:t>SF</a:t>
            </a:r>
            <a:r>
              <a:rPr lang="zh-CN" altLang="en-US" sz="2400" dirty="0">
                <a:latin typeface="Times New Roman" pitchFamily="18" charset="0"/>
              </a:rPr>
              <a:t>（</a:t>
            </a:r>
            <a:r>
              <a:rPr lang="en-US" altLang="zh-CN" sz="2400" dirty="0">
                <a:latin typeface="Times New Roman" pitchFamily="18" charset="0"/>
              </a:rPr>
              <a:t>Sign Flag</a:t>
            </a:r>
            <a:r>
              <a:rPr lang="zh-CN" altLang="en-US" sz="2400" dirty="0">
                <a:latin typeface="Times New Roman" pitchFamily="18" charset="0"/>
              </a:rPr>
              <a:t>）：符号标志。若运算结果为负数，则</a:t>
            </a:r>
            <a:r>
              <a:rPr lang="en-US" altLang="zh-CN" sz="2400" dirty="0">
                <a:latin typeface="Times New Roman" pitchFamily="18" charset="0"/>
              </a:rPr>
              <a:t>SF = 1</a:t>
            </a:r>
            <a:r>
              <a:rPr lang="zh-CN" altLang="en-US" sz="2400" dirty="0">
                <a:latin typeface="Times New Roman" pitchFamily="18" charset="0"/>
              </a:rPr>
              <a:t>，否则</a:t>
            </a:r>
            <a:r>
              <a:rPr lang="en-US" altLang="zh-CN" sz="2400" dirty="0">
                <a:latin typeface="Times New Roman" pitchFamily="18" charset="0"/>
              </a:rPr>
              <a:t>SF = 0</a:t>
            </a:r>
            <a:r>
              <a:rPr lang="zh-CN" altLang="en-US" sz="2400" dirty="0">
                <a:latin typeface="Times New Roman" pitchFamily="18" charset="0"/>
              </a:rPr>
              <a:t>。</a:t>
            </a:r>
          </a:p>
          <a:p>
            <a:pPr lvl="1" algn="just" eaLnBrk="1" hangingPunct="1">
              <a:spcBef>
                <a:spcPct val="10000"/>
              </a:spcBef>
              <a:buSzPct val="90000"/>
              <a:buFont typeface="Wingdings" pitchFamily="2" charset="2"/>
              <a:buChar char="Ø"/>
            </a:pPr>
            <a:r>
              <a:rPr lang="en-US" altLang="zh-CN" sz="2400" dirty="0">
                <a:latin typeface="Times New Roman" pitchFamily="18" charset="0"/>
              </a:rPr>
              <a:t>CF</a:t>
            </a:r>
            <a:r>
              <a:rPr lang="zh-CN" altLang="en-US" sz="2400" dirty="0">
                <a:latin typeface="Times New Roman" pitchFamily="18" charset="0"/>
              </a:rPr>
              <a:t>（</a:t>
            </a:r>
            <a:r>
              <a:rPr lang="en-US" altLang="zh-CN" sz="2400" dirty="0">
                <a:latin typeface="Times New Roman" pitchFamily="18" charset="0"/>
              </a:rPr>
              <a:t>Carry Flag</a:t>
            </a:r>
            <a:r>
              <a:rPr lang="zh-CN" altLang="en-US" sz="2400" dirty="0">
                <a:latin typeface="Times New Roman" pitchFamily="18" charset="0"/>
              </a:rPr>
              <a:t>）：进位标志。若加法时结果最高位向前有进位或减法时最高位向前有借位，则</a:t>
            </a:r>
            <a:r>
              <a:rPr lang="en-US" altLang="zh-CN" sz="2400" dirty="0">
                <a:latin typeface="Times New Roman" pitchFamily="18" charset="0"/>
              </a:rPr>
              <a:t>CF = 1</a:t>
            </a:r>
            <a:r>
              <a:rPr lang="zh-CN" altLang="en-US" sz="2400" dirty="0">
                <a:latin typeface="Times New Roman" pitchFamily="18" charset="0"/>
              </a:rPr>
              <a:t>，否则</a:t>
            </a:r>
            <a:r>
              <a:rPr lang="en-US" altLang="zh-CN" sz="2400" dirty="0">
                <a:latin typeface="Times New Roman" pitchFamily="18" charset="0"/>
              </a:rPr>
              <a:t>CF = 0</a:t>
            </a:r>
            <a:r>
              <a:rPr lang="zh-CN" altLang="en-US" sz="2400" dirty="0">
                <a:latin typeface="Times New Roman" pitchFamily="18" charset="0"/>
              </a:rPr>
              <a:t>。</a:t>
            </a:r>
          </a:p>
          <a:p>
            <a:pPr lvl="1" algn="just" eaLnBrk="1" hangingPunct="1">
              <a:spcBef>
                <a:spcPct val="10000"/>
              </a:spcBef>
              <a:buSzPct val="90000"/>
              <a:buFont typeface="Wingdings" pitchFamily="2" charset="2"/>
              <a:buChar char="Ø"/>
            </a:pPr>
            <a:r>
              <a:rPr lang="en-US" altLang="zh-CN" sz="2400" dirty="0">
                <a:latin typeface="Times New Roman" pitchFamily="18" charset="0"/>
              </a:rPr>
              <a:t>OF</a:t>
            </a:r>
            <a:r>
              <a:rPr lang="zh-CN" altLang="en-US" sz="2400" dirty="0">
                <a:latin typeface="Times New Roman" pitchFamily="18" charset="0"/>
              </a:rPr>
              <a:t>（</a:t>
            </a:r>
            <a:r>
              <a:rPr lang="en-US" altLang="zh-CN" sz="2400" dirty="0">
                <a:latin typeface="Times New Roman" pitchFamily="18" charset="0"/>
              </a:rPr>
              <a:t>Overflow Flag</a:t>
            </a:r>
            <a:r>
              <a:rPr lang="zh-CN" altLang="en-US" sz="2400" dirty="0">
                <a:latin typeface="Times New Roman" pitchFamily="18" charset="0"/>
              </a:rPr>
              <a:t>）：溢出标志。若带符号数的运算结果超出了补码表示的范围，则</a:t>
            </a:r>
            <a:r>
              <a:rPr lang="en-US" altLang="zh-CN" sz="2400" dirty="0">
                <a:latin typeface="Times New Roman" pitchFamily="18" charset="0"/>
              </a:rPr>
              <a:t>OF = 1</a:t>
            </a:r>
            <a:r>
              <a:rPr lang="zh-CN" altLang="en-US" sz="2400" dirty="0">
                <a:latin typeface="Times New Roman" pitchFamily="18" charset="0"/>
              </a:rPr>
              <a:t>，否则</a:t>
            </a:r>
            <a:r>
              <a:rPr lang="en-US" altLang="zh-CN" sz="2400" dirty="0">
                <a:latin typeface="Times New Roman" pitchFamily="18" charset="0"/>
              </a:rPr>
              <a:t>OF = 0</a:t>
            </a:r>
            <a:r>
              <a:rPr lang="zh-CN" altLang="en-US" sz="2400" dirty="0">
                <a:latin typeface="Times New Roman" pitchFamily="18" charset="0"/>
              </a:rPr>
              <a:t>。</a:t>
            </a:r>
          </a:p>
          <a:p>
            <a:pPr lvl="1" algn="just" eaLnBrk="1" hangingPunct="1">
              <a:spcBef>
                <a:spcPct val="10000"/>
              </a:spcBef>
              <a:buSzPct val="90000"/>
              <a:buFont typeface="Wingdings" pitchFamily="2" charset="2"/>
              <a:buChar char="Ø"/>
            </a:pPr>
            <a:r>
              <a:rPr lang="en-US" altLang="zh-CN" sz="2400" dirty="0">
                <a:latin typeface="Times New Roman" pitchFamily="18" charset="0"/>
              </a:rPr>
              <a:t>AF</a:t>
            </a:r>
            <a:r>
              <a:rPr lang="zh-CN" altLang="en-US" sz="2400" dirty="0">
                <a:latin typeface="Times New Roman" pitchFamily="18" charset="0"/>
              </a:rPr>
              <a:t>（</a:t>
            </a:r>
            <a:r>
              <a:rPr lang="en-US" altLang="zh-CN" sz="2400" dirty="0">
                <a:latin typeface="Times New Roman" pitchFamily="18" charset="0"/>
              </a:rPr>
              <a:t>Auxiliary Carry Flag</a:t>
            </a:r>
            <a:r>
              <a:rPr lang="zh-CN" altLang="en-US" sz="2400" dirty="0">
                <a:latin typeface="Times New Roman" pitchFamily="18" charset="0"/>
              </a:rPr>
              <a:t>）：辅助进位标志。若加法时结果低</a:t>
            </a:r>
            <a:r>
              <a:rPr lang="en-US" altLang="zh-CN" sz="2400" dirty="0">
                <a:latin typeface="Times New Roman" pitchFamily="18" charset="0"/>
              </a:rPr>
              <a:t>4</a:t>
            </a:r>
            <a:r>
              <a:rPr lang="zh-CN" altLang="en-US" sz="2400" dirty="0">
                <a:latin typeface="Times New Roman" pitchFamily="18" charset="0"/>
              </a:rPr>
              <a:t>位向前有进位或减法时结果低</a:t>
            </a:r>
            <a:r>
              <a:rPr lang="en-US" altLang="zh-CN" sz="2400" dirty="0">
                <a:latin typeface="Times New Roman" pitchFamily="18" charset="0"/>
              </a:rPr>
              <a:t>4</a:t>
            </a:r>
            <a:r>
              <a:rPr lang="zh-CN" altLang="en-US" sz="2400" dirty="0">
                <a:latin typeface="Times New Roman" pitchFamily="18" charset="0"/>
              </a:rPr>
              <a:t>位向前有借位，则</a:t>
            </a:r>
            <a:r>
              <a:rPr lang="en-US" altLang="zh-CN" sz="2400" dirty="0">
                <a:latin typeface="Times New Roman" pitchFamily="18" charset="0"/>
              </a:rPr>
              <a:t>AF = 1</a:t>
            </a:r>
            <a:r>
              <a:rPr lang="zh-CN" altLang="en-US" sz="2400" dirty="0">
                <a:latin typeface="Times New Roman" pitchFamily="18" charset="0"/>
              </a:rPr>
              <a:t>，否则</a:t>
            </a:r>
            <a:r>
              <a:rPr lang="en-US" altLang="zh-CN" sz="2400" dirty="0">
                <a:latin typeface="Times New Roman" pitchFamily="18" charset="0"/>
              </a:rPr>
              <a:t>AF = 0</a:t>
            </a:r>
            <a:r>
              <a:rPr lang="zh-CN" altLang="en-US" sz="2400" dirty="0">
                <a:latin typeface="Times New Roman" pitchFamily="18" charset="0"/>
              </a:rPr>
              <a:t>。</a:t>
            </a:r>
          </a:p>
          <a:p>
            <a:pPr lvl="1" algn="just" eaLnBrk="1" hangingPunct="1">
              <a:spcBef>
                <a:spcPct val="10000"/>
              </a:spcBef>
              <a:buSzPct val="90000"/>
              <a:buFont typeface="Wingdings" pitchFamily="2" charset="2"/>
              <a:buChar char="Ø"/>
            </a:pPr>
            <a:r>
              <a:rPr lang="en-US" altLang="zh-CN" sz="2400" dirty="0">
                <a:latin typeface="Times New Roman" pitchFamily="18" charset="0"/>
              </a:rPr>
              <a:t>PF</a:t>
            </a:r>
            <a:r>
              <a:rPr lang="zh-CN" altLang="en-US" sz="2400" dirty="0">
                <a:latin typeface="Times New Roman" pitchFamily="18" charset="0"/>
              </a:rPr>
              <a:t>（</a:t>
            </a:r>
            <a:r>
              <a:rPr lang="en-US" altLang="zh-CN" sz="2400" dirty="0">
                <a:latin typeface="Times New Roman" pitchFamily="18" charset="0"/>
              </a:rPr>
              <a:t>Parity Flag</a:t>
            </a:r>
            <a:r>
              <a:rPr lang="zh-CN" altLang="en-US" sz="2400" dirty="0">
                <a:latin typeface="Times New Roman" pitchFamily="18" charset="0"/>
              </a:rPr>
              <a:t>）：奇偶标志。若结果最低字节中</a:t>
            </a:r>
            <a:r>
              <a:rPr lang="en-US" altLang="zh-CN" sz="2400" dirty="0">
                <a:latin typeface="Times New Roman" pitchFamily="18" charset="0"/>
              </a:rPr>
              <a:t>1</a:t>
            </a:r>
            <a:r>
              <a:rPr lang="zh-CN" altLang="en-US" sz="2400" dirty="0">
                <a:latin typeface="Times New Roman" pitchFamily="18" charset="0"/>
              </a:rPr>
              <a:t>的个数为偶数，则</a:t>
            </a:r>
            <a:r>
              <a:rPr lang="en-US" altLang="zh-CN" sz="2400" dirty="0">
                <a:latin typeface="Times New Roman" pitchFamily="18" charset="0"/>
              </a:rPr>
              <a:t>PF = 1</a:t>
            </a:r>
            <a:r>
              <a:rPr lang="zh-CN" altLang="en-US" sz="2400" dirty="0">
                <a:latin typeface="Times New Roman" pitchFamily="18" charset="0"/>
              </a:rPr>
              <a:t>，否则</a:t>
            </a:r>
            <a:r>
              <a:rPr lang="en-US" altLang="zh-CN" sz="2400" dirty="0">
                <a:latin typeface="Times New Roman" pitchFamily="18" charset="0"/>
              </a:rPr>
              <a:t>PF = 0</a:t>
            </a:r>
            <a:r>
              <a:rPr lang="zh-CN" altLang="en-US" sz="2400" dirty="0">
                <a:latin typeface="Times New Roman" pitchFamily="18" charset="0"/>
              </a:rPr>
              <a:t>。</a:t>
            </a:r>
          </a:p>
        </p:txBody>
      </p:sp>
      <p:sp>
        <p:nvSpPr>
          <p:cNvPr id="62469" name="Rectangle 3"/>
          <p:cNvSpPr>
            <a:spLocks noGrp="1" noChangeArrowheads="1"/>
          </p:cNvSpPr>
          <p:nvPr>
            <p:ph type="title"/>
          </p:nvPr>
        </p:nvSpPr>
        <p:spPr>
          <a:xfrm>
            <a:off x="684213" y="260350"/>
            <a:ext cx="7772400" cy="576263"/>
          </a:xfrm>
          <a:noFill/>
        </p:spPr>
        <p:txBody>
          <a:bodyPr/>
          <a:lstStyle/>
          <a:p>
            <a:r>
              <a:rPr lang="zh-CN" altLang="en-US" smtClean="0"/>
              <a:t>标志位的含义及判断方法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2" fill="hold" grpId="0" nodeType="withEffect">
                                  <p:stCondLst>
                                    <p:cond delay="0"/>
                                  </p:stCondLst>
                                  <p:iterate type="wd">
                                    <p:tmPct val="10000"/>
                                  </p:iterate>
                                  <p:childTnLst>
                                    <p:set>
                                      <p:cBhvr>
                                        <p:cTn id="6" dur="1" fill="hold">
                                          <p:stCondLst>
                                            <p:cond delay="0"/>
                                          </p:stCondLst>
                                        </p:cTn>
                                        <p:tgtEl>
                                          <p:spTgt spid="52226"/>
                                        </p:tgtEl>
                                        <p:attrNameLst>
                                          <p:attrName>style.visibility</p:attrName>
                                        </p:attrNameLst>
                                      </p:cBhvr>
                                      <p:to>
                                        <p:strVal val="visible"/>
                                      </p:to>
                                    </p:set>
                                    <p:anim calcmode="lin" valueType="num">
                                      <p:cBhvr additive="base">
                                        <p:cTn id="7" dur="500" fill="hold"/>
                                        <p:tgtEl>
                                          <p:spTgt spid="52226"/>
                                        </p:tgtEl>
                                        <p:attrNameLst>
                                          <p:attrName>ppt_x</p:attrName>
                                        </p:attrNameLst>
                                      </p:cBhvr>
                                      <p:tavLst>
                                        <p:tav tm="0">
                                          <p:val>
                                            <p:strVal val="0-#ppt_w/2"/>
                                          </p:val>
                                        </p:tav>
                                        <p:tav tm="100000">
                                          <p:val>
                                            <p:strVal val="#ppt_x"/>
                                          </p:val>
                                        </p:tav>
                                      </p:tavLst>
                                    </p:anim>
                                    <p:anim calcmode="lin" valueType="num">
                                      <p:cBhvr additive="base">
                                        <p:cTn id="8" dur="500" fill="hold"/>
                                        <p:tgtEl>
                                          <p:spTgt spid="522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页脚占位符 3"/>
          <p:cNvSpPr>
            <a:spLocks noGrp="1"/>
          </p:cNvSpPr>
          <p:nvPr>
            <p:ph type="ftr" sz="quarter" idx="4294967295"/>
          </p:nvPr>
        </p:nvSpPr>
        <p:spPr>
          <a:xfrm>
            <a:off x="3132138" y="6400800"/>
            <a:ext cx="2895600" cy="457200"/>
          </a:xfrm>
          <a:prstGeom prst="rect">
            <a:avLst/>
          </a:prstGeom>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r>
              <a:rPr kumimoji="0" lang="en-US" altLang="zh-CN" sz="1400" smtClean="0">
                <a:solidFill>
                  <a:schemeClr val="tx1"/>
                </a:solidFill>
                <a:latin typeface="Times New Roman" pitchFamily="18" charset="0"/>
                <a:ea typeface="宋体" pitchFamily="2" charset="-122"/>
              </a:rPr>
              <a:t>汇编语言程序设计</a:t>
            </a:r>
          </a:p>
        </p:txBody>
      </p:sp>
      <p:sp>
        <p:nvSpPr>
          <p:cNvPr id="63491" name="灯片编号占位符 4"/>
          <p:cNvSpPr>
            <a:spLocks noGrp="1"/>
          </p:cNvSpPr>
          <p:nvPr>
            <p:ph type="sldNum" sz="quarter" idx="11"/>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r" eaLnBrk="1" hangingPunct="1">
              <a:spcBef>
                <a:spcPct val="0"/>
              </a:spcBef>
              <a:buFontTx/>
              <a:buNone/>
            </a:pPr>
            <a:fld id="{BF417A5F-33F9-409F-99C2-BE6B8AE234F5}" type="slidenum">
              <a:rPr kumimoji="0" lang="en-US" altLang="zh-CN" sz="1400" smtClean="0">
                <a:solidFill>
                  <a:schemeClr val="tx1"/>
                </a:solidFill>
                <a:latin typeface="Times New Roman" pitchFamily="18" charset="0"/>
                <a:ea typeface="宋体" pitchFamily="2" charset="-122"/>
              </a:rPr>
              <a:pPr algn="r" eaLnBrk="1" hangingPunct="1">
                <a:spcBef>
                  <a:spcPct val="0"/>
                </a:spcBef>
                <a:buFontTx/>
                <a:buNone/>
              </a:pPr>
              <a:t>34</a:t>
            </a:fld>
            <a:endParaRPr kumimoji="0" lang="en-US" altLang="zh-CN" sz="1400" smtClean="0">
              <a:solidFill>
                <a:schemeClr val="tx1"/>
              </a:solidFill>
              <a:latin typeface="Times New Roman" pitchFamily="18" charset="0"/>
              <a:ea typeface="宋体" pitchFamily="2" charset="-122"/>
            </a:endParaRPr>
          </a:p>
        </p:txBody>
      </p:sp>
      <p:sp>
        <p:nvSpPr>
          <p:cNvPr id="63492" name="Rectangle 2"/>
          <p:cNvSpPr>
            <a:spLocks noGrp="1" noChangeArrowheads="1"/>
          </p:cNvSpPr>
          <p:nvPr>
            <p:ph type="title"/>
          </p:nvPr>
        </p:nvSpPr>
        <p:spPr>
          <a:xfrm>
            <a:off x="684213" y="260350"/>
            <a:ext cx="7772400" cy="484188"/>
          </a:xfrm>
        </p:spPr>
        <p:txBody>
          <a:bodyPr/>
          <a:lstStyle/>
          <a:p>
            <a:r>
              <a:rPr lang="zh-CN" altLang="en-US" smtClean="0"/>
              <a:t>标志位的含义及判断方法</a:t>
            </a:r>
            <a:endParaRPr lang="zh-CN" altLang="en-US" smtClean="0">
              <a:latin typeface="隶书" pitchFamily="49" charset="-122"/>
            </a:endParaRPr>
          </a:p>
        </p:txBody>
      </p:sp>
      <p:sp>
        <p:nvSpPr>
          <p:cNvPr id="63493" name="Rectangle 4"/>
          <p:cNvSpPr>
            <a:spLocks noChangeArrowheads="1"/>
          </p:cNvSpPr>
          <p:nvPr/>
        </p:nvSpPr>
        <p:spPr bwMode="auto">
          <a:xfrm>
            <a:off x="468313" y="765175"/>
            <a:ext cx="3025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spcBef>
                <a:spcPct val="0"/>
              </a:spcBef>
              <a:buFontTx/>
              <a:buNone/>
            </a:pPr>
            <a:r>
              <a:rPr lang="zh-CN" altLang="en-US" sz="2400" b="1">
                <a:solidFill>
                  <a:srgbClr val="0000CC"/>
                </a:solidFill>
                <a:latin typeface="华文中宋" pitchFamily="2" charset="-122"/>
              </a:rPr>
              <a:t>三、状态控制标志位 </a:t>
            </a:r>
          </a:p>
        </p:txBody>
      </p:sp>
      <p:sp>
        <p:nvSpPr>
          <p:cNvPr id="63494" name="Rectangle 5"/>
          <p:cNvSpPr>
            <a:spLocks noChangeArrowheads="1"/>
          </p:cNvSpPr>
          <p:nvPr/>
        </p:nvSpPr>
        <p:spPr bwMode="auto">
          <a:xfrm>
            <a:off x="684213" y="260350"/>
            <a:ext cx="77724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endParaRPr lang="zh-CN" altLang="zh-CN">
              <a:solidFill>
                <a:schemeClr val="tx2"/>
              </a:solidFill>
              <a:ea typeface="隶书" pitchFamily="49" charset="-122"/>
            </a:endParaRPr>
          </a:p>
        </p:txBody>
      </p:sp>
      <p:sp>
        <p:nvSpPr>
          <p:cNvPr id="63495" name="Rectangle 6"/>
          <p:cNvSpPr>
            <a:spLocks noChangeArrowheads="1"/>
          </p:cNvSpPr>
          <p:nvPr/>
        </p:nvSpPr>
        <p:spPr bwMode="auto">
          <a:xfrm>
            <a:off x="250825" y="1196975"/>
            <a:ext cx="8713788"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defTabSz="266700"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179388" algn="l" defTabSz="266700"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defTabSz="266700"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538163" algn="l" defTabSz="266700"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defTabSz="266700"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defTabSz="2667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defTabSz="2667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defTabSz="2667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defTabSz="2667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lvl="1" eaLnBrk="1" hangingPunct="1">
              <a:spcBef>
                <a:spcPct val="0"/>
              </a:spcBef>
              <a:buSzTx/>
              <a:buFontTx/>
              <a:buNone/>
            </a:pPr>
            <a:r>
              <a:rPr lang="zh-CN" altLang="en-US" sz="2400">
                <a:latin typeface="华文中宋" pitchFamily="2" charset="-122"/>
              </a:rPr>
              <a:t>控制标志是由程序根据需要用指令来设置的，以控制某些指令的执行方式。控制标志包括：</a:t>
            </a:r>
          </a:p>
          <a:p>
            <a:pPr lvl="1" eaLnBrk="1" hangingPunct="1">
              <a:spcBef>
                <a:spcPct val="0"/>
              </a:spcBef>
              <a:buSzPct val="90000"/>
              <a:buFont typeface="Wingdings" pitchFamily="2" charset="2"/>
              <a:buChar char="Ø"/>
            </a:pPr>
            <a:r>
              <a:rPr lang="en-US" altLang="zh-CN" sz="2400" b="1">
                <a:latin typeface="华文中宋" pitchFamily="2" charset="-122"/>
              </a:rPr>
              <a:t>DF</a:t>
            </a:r>
            <a:r>
              <a:rPr lang="zh-CN" altLang="en-US" sz="2400" b="1">
                <a:latin typeface="华文中宋" pitchFamily="2" charset="-122"/>
              </a:rPr>
              <a:t>（</a:t>
            </a:r>
            <a:r>
              <a:rPr lang="en-US" altLang="zh-CN" sz="2400" b="1">
                <a:latin typeface="华文中宋" pitchFamily="2" charset="-122"/>
              </a:rPr>
              <a:t>Direction Flag</a:t>
            </a:r>
            <a:r>
              <a:rPr lang="zh-CN" altLang="en-US" sz="2400" b="1">
                <a:latin typeface="华文中宋" pitchFamily="2" charset="-122"/>
              </a:rPr>
              <a:t>）：方向标志				</a:t>
            </a:r>
          </a:p>
          <a:p>
            <a:pPr lvl="3" eaLnBrk="1" hangingPunct="1">
              <a:spcBef>
                <a:spcPct val="0"/>
              </a:spcBef>
              <a:buSzTx/>
              <a:buFontTx/>
              <a:buNone/>
            </a:pPr>
            <a:r>
              <a:rPr lang="zh-CN" altLang="en-US" sz="2400">
                <a:latin typeface="华文中宋" pitchFamily="2" charset="-122"/>
              </a:rPr>
              <a:t>方向标志</a:t>
            </a:r>
            <a:r>
              <a:rPr lang="en-US" altLang="zh-CN" sz="2400">
                <a:latin typeface="华文中宋" pitchFamily="2" charset="-122"/>
              </a:rPr>
              <a:t>DF</a:t>
            </a:r>
            <a:r>
              <a:rPr lang="zh-CN" altLang="en-US" sz="2400">
                <a:latin typeface="华文中宋" pitchFamily="2" charset="-122"/>
              </a:rPr>
              <a:t>用来决定在串操作指令执行时有关指针寄存器发生调整的方向。当</a:t>
            </a:r>
            <a:r>
              <a:rPr lang="en-US" altLang="zh-CN" sz="2400">
                <a:latin typeface="华文中宋" pitchFamily="2" charset="-122"/>
              </a:rPr>
              <a:t>DF=1</a:t>
            </a:r>
            <a:r>
              <a:rPr lang="zh-CN" altLang="en-US" sz="2400">
                <a:latin typeface="华文中宋" pitchFamily="2" charset="-122"/>
              </a:rPr>
              <a:t>时，每次操作后</a:t>
            </a:r>
            <a:r>
              <a:rPr lang="en-US" altLang="zh-CN" sz="2400">
                <a:latin typeface="华文中宋" pitchFamily="2" charset="-122"/>
              </a:rPr>
              <a:t>SI</a:t>
            </a:r>
            <a:r>
              <a:rPr lang="zh-CN" altLang="en-US" sz="2400">
                <a:latin typeface="华文中宋" pitchFamily="2" charset="-122"/>
              </a:rPr>
              <a:t>、</a:t>
            </a:r>
            <a:r>
              <a:rPr lang="en-US" altLang="zh-CN" sz="2400">
                <a:latin typeface="华文中宋" pitchFamily="2" charset="-122"/>
              </a:rPr>
              <a:t>DI</a:t>
            </a:r>
            <a:r>
              <a:rPr lang="zh-CN" altLang="en-US" sz="2400">
                <a:latin typeface="华文中宋" pitchFamily="2" charset="-122"/>
              </a:rPr>
              <a:t>内容减小，否则为增大。 </a:t>
            </a:r>
          </a:p>
          <a:p>
            <a:pPr lvl="1" eaLnBrk="1" hangingPunct="1">
              <a:spcBef>
                <a:spcPct val="0"/>
              </a:spcBef>
              <a:buSzPct val="90000"/>
              <a:buFont typeface="Wingdings" pitchFamily="2" charset="2"/>
              <a:buChar char="Ø"/>
            </a:pPr>
            <a:r>
              <a:rPr lang="en-US" altLang="zh-CN" sz="2400" b="1">
                <a:latin typeface="华文中宋" pitchFamily="2" charset="-122"/>
              </a:rPr>
              <a:t>IF</a:t>
            </a:r>
            <a:r>
              <a:rPr lang="zh-CN" altLang="en-US" sz="2400" b="1">
                <a:latin typeface="华文中宋" pitchFamily="2" charset="-122"/>
              </a:rPr>
              <a:t>（</a:t>
            </a:r>
            <a:r>
              <a:rPr lang="en-US" altLang="zh-CN" sz="2400" b="1">
                <a:latin typeface="华文中宋" pitchFamily="2" charset="-122"/>
              </a:rPr>
              <a:t>Interrupt Flag</a:t>
            </a:r>
            <a:r>
              <a:rPr lang="zh-CN" altLang="en-US" sz="2400" b="1">
                <a:latin typeface="华文中宋" pitchFamily="2" charset="-122"/>
              </a:rPr>
              <a:t>）：中断标志</a:t>
            </a:r>
          </a:p>
          <a:p>
            <a:pPr lvl="3" eaLnBrk="1" hangingPunct="1">
              <a:spcBef>
                <a:spcPct val="0"/>
              </a:spcBef>
              <a:buSzTx/>
              <a:buFontTx/>
              <a:buNone/>
            </a:pPr>
            <a:r>
              <a:rPr kumimoji="0" lang="zh-CN" altLang="en-US" sz="2400">
                <a:latin typeface="华文中宋" pitchFamily="2" charset="-122"/>
              </a:rPr>
              <a:t>中</a:t>
            </a:r>
            <a:r>
              <a:rPr lang="zh-CN" altLang="en-US" sz="2400">
                <a:latin typeface="华文中宋" pitchFamily="2" charset="-122"/>
              </a:rPr>
              <a:t>断允许标志</a:t>
            </a:r>
            <a:r>
              <a:rPr lang="en-US" altLang="zh-CN" sz="2400">
                <a:latin typeface="华文中宋" pitchFamily="2" charset="-122"/>
              </a:rPr>
              <a:t>IF</a:t>
            </a:r>
            <a:r>
              <a:rPr lang="zh-CN" altLang="en-US" sz="2400">
                <a:latin typeface="华文中宋" pitchFamily="2" charset="-122"/>
              </a:rPr>
              <a:t>是用来决定</a:t>
            </a:r>
            <a:r>
              <a:rPr lang="en-US" altLang="zh-CN" sz="2400">
                <a:latin typeface="华文中宋" pitchFamily="2" charset="-122"/>
              </a:rPr>
              <a:t>CPU</a:t>
            </a:r>
            <a:r>
              <a:rPr lang="zh-CN" altLang="en-US" sz="2400">
                <a:latin typeface="华文中宋" pitchFamily="2" charset="-122"/>
              </a:rPr>
              <a:t>是否响应</a:t>
            </a:r>
            <a:r>
              <a:rPr lang="en-US" altLang="zh-CN" sz="2400">
                <a:latin typeface="华文中宋" pitchFamily="2" charset="-122"/>
              </a:rPr>
              <a:t>CPU</a:t>
            </a:r>
            <a:r>
              <a:rPr lang="zh-CN" altLang="en-US" sz="2400">
                <a:latin typeface="华文中宋" pitchFamily="2" charset="-122"/>
              </a:rPr>
              <a:t>外部的可屏蔽中断发出的中断请求。</a:t>
            </a:r>
            <a:r>
              <a:rPr lang="en-US" altLang="zh-CN" sz="2400">
                <a:latin typeface="华文中宋" pitchFamily="2" charset="-122"/>
              </a:rPr>
              <a:t>IF=1</a:t>
            </a:r>
            <a:r>
              <a:rPr lang="zh-CN" altLang="en-US" sz="2400">
                <a:latin typeface="华文中宋" pitchFamily="2" charset="-122"/>
              </a:rPr>
              <a:t>时，</a:t>
            </a:r>
            <a:r>
              <a:rPr lang="en-US" altLang="zh-CN" sz="2400">
                <a:latin typeface="华文中宋" pitchFamily="2" charset="-122"/>
              </a:rPr>
              <a:t>CPU</a:t>
            </a:r>
            <a:r>
              <a:rPr lang="zh-CN" altLang="en-US" sz="2400">
                <a:latin typeface="华文中宋" pitchFamily="2" charset="-122"/>
              </a:rPr>
              <a:t>响应中断请求；</a:t>
            </a:r>
            <a:r>
              <a:rPr lang="en-US" altLang="zh-CN" sz="2400">
                <a:latin typeface="华文中宋" pitchFamily="2" charset="-122"/>
              </a:rPr>
              <a:t>IF=0</a:t>
            </a:r>
            <a:r>
              <a:rPr lang="zh-CN" altLang="en-US" sz="2400">
                <a:latin typeface="华文中宋" pitchFamily="2" charset="-122"/>
              </a:rPr>
              <a:t>，则不响应。 </a:t>
            </a:r>
          </a:p>
          <a:p>
            <a:pPr lvl="1" eaLnBrk="1" hangingPunct="1">
              <a:spcBef>
                <a:spcPct val="0"/>
              </a:spcBef>
              <a:buSzPct val="90000"/>
              <a:buFont typeface="Wingdings" pitchFamily="2" charset="2"/>
              <a:buChar char="Ø"/>
            </a:pPr>
            <a:r>
              <a:rPr lang="en-US" altLang="zh-CN" sz="2400" b="1">
                <a:latin typeface="华文中宋" pitchFamily="2" charset="-122"/>
              </a:rPr>
              <a:t>TF</a:t>
            </a:r>
            <a:r>
              <a:rPr lang="zh-CN" altLang="en-US" sz="2400" b="1">
                <a:latin typeface="华文中宋" pitchFamily="2" charset="-122"/>
              </a:rPr>
              <a:t>（</a:t>
            </a:r>
            <a:r>
              <a:rPr lang="en-US" altLang="zh-CN" sz="2400" b="1">
                <a:latin typeface="华文中宋" pitchFamily="2" charset="-122"/>
              </a:rPr>
              <a:t>Trap Flag</a:t>
            </a:r>
            <a:r>
              <a:rPr lang="zh-CN" altLang="en-US" sz="2400" b="1">
                <a:latin typeface="华文中宋" pitchFamily="2" charset="-122"/>
              </a:rPr>
              <a:t>）：跟踪标志</a:t>
            </a:r>
          </a:p>
          <a:p>
            <a:pPr lvl="3" eaLnBrk="1" hangingPunct="1">
              <a:spcBef>
                <a:spcPct val="0"/>
              </a:spcBef>
              <a:buSzTx/>
              <a:buFontTx/>
              <a:buNone/>
            </a:pPr>
            <a:r>
              <a:rPr lang="zh-CN" altLang="en-US" sz="2400">
                <a:latin typeface="华文中宋" pitchFamily="2" charset="-122"/>
              </a:rPr>
              <a:t>当追踪标志</a:t>
            </a:r>
            <a:r>
              <a:rPr lang="en-US" altLang="zh-CN" sz="2400">
                <a:latin typeface="华文中宋" pitchFamily="2" charset="-122"/>
              </a:rPr>
              <a:t>TF</a:t>
            </a:r>
            <a:r>
              <a:rPr lang="zh-CN" altLang="en-US" sz="2400">
                <a:latin typeface="华文中宋" pitchFamily="2" charset="-122"/>
              </a:rPr>
              <a:t>被置为</a:t>
            </a:r>
            <a:r>
              <a:rPr lang="en-US" altLang="zh-CN" sz="2400">
                <a:latin typeface="华文中宋" pitchFamily="2" charset="-122"/>
              </a:rPr>
              <a:t>1</a:t>
            </a:r>
            <a:r>
              <a:rPr lang="zh-CN" altLang="en-US" sz="2400">
                <a:latin typeface="华文中宋" pitchFamily="2" charset="-122"/>
              </a:rPr>
              <a:t>时，</a:t>
            </a:r>
            <a:r>
              <a:rPr lang="en-US" altLang="zh-CN" sz="2400">
                <a:latin typeface="华文中宋" pitchFamily="2" charset="-122"/>
              </a:rPr>
              <a:t>CPU</a:t>
            </a:r>
            <a:r>
              <a:rPr lang="zh-CN" altLang="en-US" sz="2400">
                <a:latin typeface="华文中宋" pitchFamily="2" charset="-122"/>
              </a:rPr>
              <a:t>进入单步执行方式，即每执行一条指令，产生一个单步中断请求。这种方式主要用于程序的调试。</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页脚占位符 3"/>
          <p:cNvSpPr>
            <a:spLocks noGrp="1"/>
          </p:cNvSpPr>
          <p:nvPr>
            <p:ph type="ftr" sz="quarter" idx="4294967295"/>
          </p:nvPr>
        </p:nvSpPr>
        <p:spPr>
          <a:xfrm>
            <a:off x="3132138" y="6400800"/>
            <a:ext cx="2895600" cy="457200"/>
          </a:xfrm>
          <a:prstGeom prst="rect">
            <a:avLst/>
          </a:prstGeom>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r>
              <a:rPr kumimoji="0" lang="en-US" altLang="zh-CN" sz="1400" smtClean="0">
                <a:solidFill>
                  <a:schemeClr val="tx1"/>
                </a:solidFill>
                <a:latin typeface="Times New Roman" pitchFamily="18" charset="0"/>
                <a:ea typeface="宋体" pitchFamily="2" charset="-122"/>
              </a:rPr>
              <a:t>汇编语言程序设计</a:t>
            </a:r>
          </a:p>
        </p:txBody>
      </p:sp>
      <p:sp>
        <p:nvSpPr>
          <p:cNvPr id="64515" name="灯片编号占位符 4"/>
          <p:cNvSpPr>
            <a:spLocks noGrp="1"/>
          </p:cNvSpPr>
          <p:nvPr>
            <p:ph type="sldNum" sz="quarter" idx="11"/>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r" eaLnBrk="1" hangingPunct="1">
              <a:spcBef>
                <a:spcPct val="0"/>
              </a:spcBef>
              <a:buFontTx/>
              <a:buNone/>
            </a:pPr>
            <a:fld id="{60195803-23DC-4AFD-84F9-F43EBA5AF6AA}" type="slidenum">
              <a:rPr kumimoji="0" lang="en-US" altLang="zh-CN" sz="1400" smtClean="0">
                <a:solidFill>
                  <a:schemeClr val="tx1"/>
                </a:solidFill>
                <a:latin typeface="Times New Roman" pitchFamily="18" charset="0"/>
                <a:ea typeface="宋体" pitchFamily="2" charset="-122"/>
              </a:rPr>
              <a:pPr algn="r" eaLnBrk="1" hangingPunct="1">
                <a:spcBef>
                  <a:spcPct val="0"/>
                </a:spcBef>
                <a:buFontTx/>
                <a:buNone/>
              </a:pPr>
              <a:t>35</a:t>
            </a:fld>
            <a:endParaRPr kumimoji="0" lang="en-US" altLang="zh-CN" sz="1400" smtClean="0">
              <a:solidFill>
                <a:schemeClr val="tx1"/>
              </a:solidFill>
              <a:latin typeface="Times New Roman" pitchFamily="18" charset="0"/>
              <a:ea typeface="宋体" pitchFamily="2" charset="-122"/>
            </a:endParaRPr>
          </a:p>
        </p:txBody>
      </p:sp>
      <p:sp>
        <p:nvSpPr>
          <p:cNvPr id="64516" name="Rectangle 2"/>
          <p:cNvSpPr>
            <a:spLocks noGrp="1" noChangeArrowheads="1"/>
          </p:cNvSpPr>
          <p:nvPr>
            <p:ph type="title"/>
          </p:nvPr>
        </p:nvSpPr>
        <p:spPr>
          <a:xfrm>
            <a:off x="611188" y="188913"/>
            <a:ext cx="7772400" cy="647700"/>
          </a:xfrm>
        </p:spPr>
        <p:txBody>
          <a:bodyPr/>
          <a:lstStyle/>
          <a:p>
            <a:r>
              <a:rPr lang="zh-CN" altLang="en-US" smtClean="0">
                <a:latin typeface="宋体" pitchFamily="2" charset="-122"/>
              </a:rPr>
              <a:t>存储器与存储单元的地址</a:t>
            </a:r>
            <a:endParaRPr lang="zh-CN" altLang="en-US" smtClean="0">
              <a:latin typeface="隶书" pitchFamily="49" charset="-122"/>
            </a:endParaRPr>
          </a:p>
        </p:txBody>
      </p:sp>
      <p:sp>
        <p:nvSpPr>
          <p:cNvPr id="64517" name="Rectangle 3"/>
          <p:cNvSpPr>
            <a:spLocks noGrp="1" noChangeArrowheads="1"/>
          </p:cNvSpPr>
          <p:nvPr>
            <p:ph type="body" idx="1"/>
          </p:nvPr>
        </p:nvSpPr>
        <p:spPr>
          <a:xfrm>
            <a:off x="395288" y="1125538"/>
            <a:ext cx="7772400" cy="503237"/>
          </a:xfrm>
        </p:spPr>
        <p:txBody>
          <a:bodyPr/>
          <a:lstStyle/>
          <a:p>
            <a:pPr>
              <a:spcBef>
                <a:spcPct val="50000"/>
              </a:spcBef>
              <a:buFont typeface="Wingdings 2" pitchFamily="18" charset="2"/>
              <a:buNone/>
            </a:pPr>
            <a:r>
              <a:rPr lang="zh-CN" altLang="en-US" sz="2400" b="1" smtClean="0">
                <a:solidFill>
                  <a:srgbClr val="0000CC"/>
                </a:solidFill>
                <a:latin typeface="华文中宋" pitchFamily="2" charset="-122"/>
              </a:rPr>
              <a:t>一、</a:t>
            </a:r>
            <a:r>
              <a:rPr lang="en-US" altLang="zh-CN" sz="2400" b="1" smtClean="0">
                <a:solidFill>
                  <a:srgbClr val="0000CC"/>
                </a:solidFill>
                <a:latin typeface="华文中宋" pitchFamily="2" charset="-122"/>
              </a:rPr>
              <a:t>80x86 CPU</a:t>
            </a:r>
            <a:r>
              <a:rPr lang="zh-CN" altLang="en-US" sz="2400" b="1" smtClean="0">
                <a:solidFill>
                  <a:srgbClr val="0000CC"/>
                </a:solidFill>
                <a:latin typeface="华文中宋" pitchFamily="2" charset="-122"/>
              </a:rPr>
              <a:t>的</a:t>
            </a:r>
            <a:r>
              <a:rPr lang="en-US" altLang="zh-CN" sz="2400" b="1" smtClean="0">
                <a:solidFill>
                  <a:srgbClr val="0000CC"/>
                </a:solidFill>
                <a:latin typeface="华文中宋" pitchFamily="2" charset="-122"/>
              </a:rPr>
              <a:t>3</a:t>
            </a:r>
            <a:r>
              <a:rPr lang="zh-CN" altLang="en-US" sz="2400" b="1" smtClean="0">
                <a:solidFill>
                  <a:srgbClr val="0000CC"/>
                </a:solidFill>
                <a:latin typeface="华文中宋" pitchFamily="2" charset="-122"/>
              </a:rPr>
              <a:t>种工作模式</a:t>
            </a:r>
            <a:r>
              <a:rPr lang="zh-CN" altLang="en-US" sz="2400" smtClean="0">
                <a:solidFill>
                  <a:srgbClr val="0000CC"/>
                </a:solidFill>
                <a:latin typeface="华文中宋" pitchFamily="2" charset="-122"/>
              </a:rPr>
              <a:t> </a:t>
            </a:r>
          </a:p>
        </p:txBody>
      </p:sp>
      <p:sp>
        <p:nvSpPr>
          <p:cNvPr id="64518" name="Text Box 4"/>
          <p:cNvSpPr txBox="1">
            <a:spLocks noChangeArrowheads="1"/>
          </p:cNvSpPr>
          <p:nvPr/>
        </p:nvSpPr>
        <p:spPr bwMode="auto">
          <a:xfrm>
            <a:off x="468313" y="1700213"/>
            <a:ext cx="8280400" cy="438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just" eaLnBrk="1" hangingPunct="1">
              <a:spcBef>
                <a:spcPct val="50000"/>
              </a:spcBef>
              <a:buFont typeface="Wingdings" pitchFamily="2" charset="2"/>
              <a:buNone/>
            </a:pPr>
            <a:r>
              <a:rPr lang="en-US" altLang="zh-CN" sz="2400" b="1">
                <a:latin typeface="华文中宋" pitchFamily="2" charset="-122"/>
              </a:rPr>
              <a:t>1.</a:t>
            </a:r>
            <a:r>
              <a:rPr lang="zh-CN" altLang="en-US" sz="2400" b="1">
                <a:latin typeface="华文中宋" pitchFamily="2" charset="-122"/>
              </a:rPr>
              <a:t>实模式</a:t>
            </a:r>
          </a:p>
          <a:p>
            <a:pPr algn="just" eaLnBrk="1" hangingPunct="1">
              <a:spcBef>
                <a:spcPct val="25000"/>
              </a:spcBef>
              <a:buFont typeface="Wingdings" pitchFamily="2" charset="2"/>
              <a:buNone/>
            </a:pPr>
            <a:r>
              <a:rPr lang="zh-CN" altLang="en-US" sz="2400">
                <a:latin typeface="华文中宋" pitchFamily="2" charset="-122"/>
              </a:rPr>
              <a:t>   与</a:t>
            </a:r>
            <a:r>
              <a:rPr lang="en-US" altLang="zh-CN" sz="2400">
                <a:latin typeface="华文中宋" pitchFamily="2" charset="-122"/>
              </a:rPr>
              <a:t>8086</a:t>
            </a:r>
            <a:r>
              <a:rPr lang="zh-CN" altLang="en-US" sz="2400">
                <a:latin typeface="华文中宋" pitchFamily="2" charset="-122"/>
              </a:rPr>
              <a:t>兼容的工作模式，只有低</a:t>
            </a:r>
            <a:r>
              <a:rPr lang="en-US" altLang="zh-CN" sz="2400">
                <a:latin typeface="华文中宋" pitchFamily="2" charset="-122"/>
              </a:rPr>
              <a:t>20</a:t>
            </a:r>
            <a:r>
              <a:rPr lang="zh-CN" altLang="en-US" sz="2400">
                <a:latin typeface="华文中宋" pitchFamily="2" charset="-122"/>
              </a:rPr>
              <a:t>位地址线起作用，仅能寻址第一个</a:t>
            </a:r>
            <a:r>
              <a:rPr lang="en-US" altLang="zh-CN" sz="2400">
                <a:latin typeface="华文中宋" pitchFamily="2" charset="-122"/>
              </a:rPr>
              <a:t>1MB</a:t>
            </a:r>
            <a:r>
              <a:rPr lang="zh-CN" altLang="en-US" sz="2400">
                <a:latin typeface="华文中宋" pitchFamily="2" charset="-122"/>
              </a:rPr>
              <a:t>的内存空间。</a:t>
            </a:r>
            <a:r>
              <a:rPr lang="en-US" altLang="zh-CN" sz="2400">
                <a:latin typeface="华文中宋" pitchFamily="2" charset="-122"/>
              </a:rPr>
              <a:t>MS DOS</a:t>
            </a:r>
            <a:r>
              <a:rPr lang="zh-CN" altLang="en-US" sz="2400">
                <a:latin typeface="华文中宋" pitchFamily="2" charset="-122"/>
              </a:rPr>
              <a:t>运行在实模式下。</a:t>
            </a:r>
          </a:p>
          <a:p>
            <a:pPr algn="just" eaLnBrk="1" hangingPunct="1">
              <a:spcBef>
                <a:spcPct val="50000"/>
              </a:spcBef>
              <a:buFont typeface="Wingdings" pitchFamily="2" charset="2"/>
              <a:buNone/>
            </a:pPr>
            <a:r>
              <a:rPr lang="en-US" altLang="zh-CN" sz="2400" b="1">
                <a:latin typeface="华文中宋" pitchFamily="2" charset="-122"/>
              </a:rPr>
              <a:t>2.</a:t>
            </a:r>
            <a:r>
              <a:rPr lang="zh-CN" altLang="en-US" sz="2400" b="1">
                <a:latin typeface="华文中宋" pitchFamily="2" charset="-122"/>
              </a:rPr>
              <a:t>保护模式</a:t>
            </a:r>
          </a:p>
          <a:p>
            <a:pPr algn="just" eaLnBrk="1" hangingPunct="1">
              <a:spcBef>
                <a:spcPct val="25000"/>
              </a:spcBef>
              <a:buFont typeface="Wingdings" pitchFamily="2" charset="2"/>
              <a:buNone/>
            </a:pPr>
            <a:r>
              <a:rPr lang="zh-CN" altLang="en-US" sz="2400">
                <a:latin typeface="华文中宋" pitchFamily="2" charset="-122"/>
              </a:rPr>
              <a:t>   </a:t>
            </a:r>
            <a:r>
              <a:rPr lang="en-US" altLang="zh-CN" sz="2400">
                <a:latin typeface="华文中宋" pitchFamily="2" charset="-122"/>
              </a:rPr>
              <a:t>32</a:t>
            </a:r>
            <a:r>
              <a:rPr lang="zh-CN" altLang="en-US" sz="2400">
                <a:latin typeface="华文中宋" pitchFamily="2" charset="-122"/>
              </a:rPr>
              <a:t>位</a:t>
            </a:r>
            <a:r>
              <a:rPr lang="en-US" altLang="zh-CN" sz="2400">
                <a:latin typeface="华文中宋" pitchFamily="2" charset="-122"/>
              </a:rPr>
              <a:t>80x86 CPU</a:t>
            </a:r>
            <a:r>
              <a:rPr lang="zh-CN" altLang="en-US" sz="2400">
                <a:latin typeface="华文中宋" pitchFamily="2" charset="-122"/>
              </a:rPr>
              <a:t>的主要工作模式，提供对程序和数据进行安全检查的保护机制。</a:t>
            </a:r>
            <a:r>
              <a:rPr lang="en-US" altLang="zh-CN" sz="2400">
                <a:latin typeface="华文中宋" pitchFamily="2" charset="-122"/>
              </a:rPr>
              <a:t>Windows 9x/NT/2000</a:t>
            </a:r>
            <a:r>
              <a:rPr lang="zh-CN" altLang="en-US" sz="2400">
                <a:latin typeface="华文中宋" pitchFamily="2" charset="-122"/>
              </a:rPr>
              <a:t>运行在保护模式下。</a:t>
            </a:r>
          </a:p>
          <a:p>
            <a:pPr algn="just" eaLnBrk="1" hangingPunct="1">
              <a:spcBef>
                <a:spcPct val="50000"/>
              </a:spcBef>
              <a:buFont typeface="Wingdings" pitchFamily="2" charset="2"/>
              <a:buNone/>
            </a:pPr>
            <a:r>
              <a:rPr lang="en-US" altLang="zh-CN" sz="2400" b="1">
                <a:latin typeface="华文中宋" pitchFamily="2" charset="-122"/>
              </a:rPr>
              <a:t>3.</a:t>
            </a:r>
            <a:r>
              <a:rPr lang="zh-CN" altLang="en-US" sz="2400" b="1">
                <a:latin typeface="华文中宋" pitchFamily="2" charset="-122"/>
              </a:rPr>
              <a:t>虚拟</a:t>
            </a:r>
            <a:r>
              <a:rPr lang="en-US" altLang="zh-CN" sz="2400" b="1">
                <a:latin typeface="华文中宋" pitchFamily="2" charset="-122"/>
              </a:rPr>
              <a:t>8086</a:t>
            </a:r>
            <a:r>
              <a:rPr lang="zh-CN" altLang="en-US" sz="2400" b="1">
                <a:latin typeface="华文中宋" pitchFamily="2" charset="-122"/>
              </a:rPr>
              <a:t>模式</a:t>
            </a:r>
          </a:p>
          <a:p>
            <a:pPr algn="just" eaLnBrk="1" hangingPunct="1">
              <a:spcBef>
                <a:spcPct val="25000"/>
              </a:spcBef>
              <a:buFont typeface="Wingdings" pitchFamily="2" charset="2"/>
              <a:buNone/>
            </a:pPr>
            <a:r>
              <a:rPr lang="zh-CN" altLang="en-US" sz="2400">
                <a:latin typeface="华文中宋" pitchFamily="2" charset="-122"/>
              </a:rPr>
              <a:t>   在</a:t>
            </a:r>
            <a:r>
              <a:rPr lang="en-US" altLang="zh-CN" sz="2400">
                <a:latin typeface="华文中宋" pitchFamily="2" charset="-122"/>
              </a:rPr>
              <a:t>Windows</a:t>
            </a:r>
            <a:r>
              <a:rPr lang="zh-CN" altLang="en-US" sz="2400">
                <a:latin typeface="华文中宋" pitchFamily="2" charset="-122"/>
              </a:rPr>
              <a:t>下，若打开一个</a:t>
            </a:r>
            <a:r>
              <a:rPr lang="en-US" altLang="zh-CN" sz="2400">
                <a:latin typeface="华文中宋" pitchFamily="2" charset="-122"/>
              </a:rPr>
              <a:t>MS DOS</a:t>
            </a:r>
            <a:r>
              <a:rPr lang="zh-CN" altLang="en-US" sz="2400">
                <a:latin typeface="华文中宋" pitchFamily="2" charset="-122"/>
              </a:rPr>
              <a:t>窗口，运行一个</a:t>
            </a:r>
            <a:r>
              <a:rPr lang="en-US" altLang="zh-CN" sz="2400">
                <a:latin typeface="华文中宋" pitchFamily="2" charset="-122"/>
              </a:rPr>
              <a:t>DOS</a:t>
            </a:r>
            <a:r>
              <a:rPr lang="zh-CN" altLang="en-US" sz="2400">
                <a:latin typeface="华文中宋" pitchFamily="2" charset="-122"/>
              </a:rPr>
              <a:t>应用程序，那么该程序就运行在虚拟</a:t>
            </a:r>
            <a:r>
              <a:rPr lang="en-US" altLang="zh-CN" sz="2400">
                <a:latin typeface="华文中宋" pitchFamily="2" charset="-122"/>
              </a:rPr>
              <a:t>8086</a:t>
            </a:r>
            <a:r>
              <a:rPr lang="zh-CN" altLang="en-US" sz="2400">
                <a:latin typeface="华文中宋" pitchFamily="2" charset="-122"/>
              </a:rPr>
              <a:t>模式下。</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页脚占位符 1"/>
          <p:cNvSpPr>
            <a:spLocks noGrp="1"/>
          </p:cNvSpPr>
          <p:nvPr>
            <p:ph type="ftr" sz="quarter" idx="10"/>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r>
              <a:rPr kumimoji="0" lang="en-US" altLang="zh-CN" sz="1400" smtClean="0">
                <a:solidFill>
                  <a:schemeClr val="tx1"/>
                </a:solidFill>
                <a:latin typeface="Times New Roman" pitchFamily="18" charset="0"/>
                <a:ea typeface="宋体" pitchFamily="2" charset="-122"/>
              </a:rPr>
              <a:t>汇编语言程序设计</a:t>
            </a:r>
          </a:p>
        </p:txBody>
      </p:sp>
      <p:sp>
        <p:nvSpPr>
          <p:cNvPr id="65539" name="灯片编号占位符 2"/>
          <p:cNvSpPr>
            <a:spLocks noGrp="1"/>
          </p:cNvSpPr>
          <p:nvPr>
            <p:ph type="sldNum" sz="quarter" idx="11"/>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r" eaLnBrk="1" hangingPunct="1">
              <a:spcBef>
                <a:spcPct val="0"/>
              </a:spcBef>
              <a:buFontTx/>
              <a:buNone/>
            </a:pPr>
            <a:fld id="{72A517D9-3A2B-4603-857F-D14EAB231790}" type="slidenum">
              <a:rPr kumimoji="0" lang="en-US" altLang="zh-CN" sz="1400" smtClean="0">
                <a:solidFill>
                  <a:schemeClr val="tx1"/>
                </a:solidFill>
                <a:latin typeface="Times New Roman" pitchFamily="18" charset="0"/>
                <a:ea typeface="宋体" pitchFamily="2" charset="-122"/>
              </a:rPr>
              <a:pPr algn="r" eaLnBrk="1" hangingPunct="1">
                <a:spcBef>
                  <a:spcPct val="0"/>
                </a:spcBef>
                <a:buFontTx/>
                <a:buNone/>
              </a:pPr>
              <a:t>36</a:t>
            </a:fld>
            <a:endParaRPr kumimoji="0" lang="en-US" altLang="zh-CN" sz="1400" smtClean="0">
              <a:solidFill>
                <a:schemeClr val="tx1"/>
              </a:solidFill>
              <a:latin typeface="Times New Roman" pitchFamily="18" charset="0"/>
              <a:ea typeface="宋体" pitchFamily="2" charset="-122"/>
            </a:endParaRPr>
          </a:p>
        </p:txBody>
      </p:sp>
      <p:graphicFrame>
        <p:nvGraphicFramePr>
          <p:cNvPr id="141395" name="Group 83"/>
          <p:cNvGraphicFramePr>
            <a:graphicFrameLocks noGrp="1"/>
          </p:cNvGraphicFramePr>
          <p:nvPr/>
        </p:nvGraphicFramePr>
        <p:xfrm>
          <a:off x="395288" y="1412875"/>
          <a:ext cx="8424862" cy="4379913"/>
        </p:xfrm>
        <a:graphic>
          <a:graphicData uri="http://schemas.openxmlformats.org/drawingml/2006/table">
            <a:tbl>
              <a:tblPr/>
              <a:tblGrid>
                <a:gridCol w="8126412"/>
                <a:gridCol w="298450"/>
              </a:tblGrid>
              <a:tr h="1003300">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rgbClr val="000066"/>
                          </a:solidFill>
                          <a:effectLst/>
                          <a:latin typeface="宋体" pitchFamily="2" charset="-122"/>
                          <a:ea typeface="华文中宋" pitchFamily="2" charset="-122"/>
                          <a:cs typeface="Arial" charset="0"/>
                        </a:rPr>
                        <a:t>16</a:t>
                      </a:r>
                      <a:r>
                        <a:rPr kumimoji="1" lang="zh-CN" altLang="en-US" sz="2800" b="0" i="0" u="none" strike="noStrike" cap="none" normalizeH="0" baseline="0" smtClean="0">
                          <a:ln>
                            <a:noFill/>
                          </a:ln>
                          <a:solidFill>
                            <a:srgbClr val="000066"/>
                          </a:solidFill>
                          <a:effectLst/>
                          <a:latin typeface="宋体" pitchFamily="2" charset="-122"/>
                          <a:ea typeface="华文中宋" pitchFamily="2" charset="-122"/>
                          <a:cs typeface="Arial" charset="0"/>
                        </a:rPr>
                        <a:t>位微机把内存空间划分成若干个逻辑段，每个逻辑段的要求如下：</a:t>
                      </a:r>
                      <a:endParaRPr kumimoji="1" lang="zh-CN" altLang="en-US" sz="2800" b="0" i="0" u="none" strike="noStrike" cap="none" normalizeH="0" baseline="0" smtClean="0">
                        <a:ln>
                          <a:noFill/>
                        </a:ln>
                        <a:solidFill>
                          <a:srgbClr val="000066"/>
                        </a:solidFill>
                        <a:effectLst/>
                        <a:latin typeface="宋体" pitchFamily="2" charset="-122"/>
                        <a:ea typeface="华文中宋" pitchFamily="2" charset="-122"/>
                      </a:endParaRPr>
                    </a:p>
                  </a:txBody>
                  <a:tcPr anchor="ctr" horzOverflow="overflow">
                    <a:lnL cap="flat">
                      <a:noFill/>
                    </a:lnL>
                    <a:lnR cap="flat">
                      <a:noFill/>
                    </a:lnR>
                    <a:lnT cap="flat">
                      <a:noFill/>
                    </a:lnT>
                    <a:lnB>
                      <a:noFill/>
                    </a:lnB>
                    <a:lnTlToBr>
                      <a:noFill/>
                    </a:lnTlToBr>
                    <a:lnBlToTr>
                      <a:noFill/>
                    </a:lnBlToTr>
                    <a:noFill/>
                  </a:tcPr>
                </a:tc>
                <a:tc hMerge="1">
                  <a:txBody>
                    <a:bodyPr/>
                    <a:lstStyle/>
                    <a:p>
                      <a:endParaRPr lang="zh-CN" altLang="en-US"/>
                    </a:p>
                  </a:txBody>
                  <a:tcPr/>
                </a:tc>
              </a:tr>
              <a:tr h="1001713">
                <a:tc>
                  <a:txBody>
                    <a:bodyPr/>
                    <a:lstStyle/>
                    <a:p>
                      <a:pPr marL="622300" marR="0" lvl="0" indent="-355600" algn="l" defTabSz="914400" rtl="0" eaLnBrk="1" fontAlgn="base" latinLnBrk="0" hangingPunct="1">
                        <a:lnSpc>
                          <a:spcPct val="100000"/>
                        </a:lnSpc>
                        <a:spcBef>
                          <a:spcPct val="0"/>
                        </a:spcBef>
                        <a:spcAft>
                          <a:spcPct val="0"/>
                        </a:spcAft>
                        <a:buClrTx/>
                        <a:buSzTx/>
                        <a:buFont typeface="Wingdings" pitchFamily="2" charset="2"/>
                        <a:buChar char="Ø"/>
                        <a:tabLst/>
                      </a:pPr>
                      <a:r>
                        <a:rPr kumimoji="1" lang="zh-CN" altLang="en-US" sz="2800" b="0" i="0" u="none" strike="noStrike" cap="none" normalizeH="0" baseline="0" smtClean="0">
                          <a:ln>
                            <a:noFill/>
                          </a:ln>
                          <a:solidFill>
                            <a:srgbClr val="000066"/>
                          </a:solidFill>
                          <a:effectLst/>
                          <a:latin typeface="宋体" pitchFamily="2" charset="-122"/>
                          <a:ea typeface="华文中宋" pitchFamily="2" charset="-122"/>
                          <a:cs typeface="Arial" charset="0"/>
                        </a:rPr>
                        <a:t>逻辑段的起始地址</a:t>
                      </a:r>
                      <a:r>
                        <a:rPr kumimoji="1" lang="en-US" altLang="zh-CN" sz="2800" b="0" i="0" u="none" strike="noStrike" cap="none" normalizeH="0" baseline="0" smtClean="0">
                          <a:ln>
                            <a:noFill/>
                          </a:ln>
                          <a:solidFill>
                            <a:srgbClr val="000066"/>
                          </a:solidFill>
                          <a:effectLst/>
                          <a:latin typeface="宋体" pitchFamily="2" charset="-122"/>
                          <a:ea typeface="华文中宋" pitchFamily="2" charset="-122"/>
                          <a:cs typeface="Arial" charset="0"/>
                        </a:rPr>
                        <a:t>(</a:t>
                      </a:r>
                      <a:r>
                        <a:rPr kumimoji="1" lang="zh-CN" altLang="en-US" sz="2800" b="0" i="0" u="none" strike="noStrike" cap="none" normalizeH="0" baseline="0" smtClean="0">
                          <a:ln>
                            <a:noFill/>
                          </a:ln>
                          <a:solidFill>
                            <a:srgbClr val="000066"/>
                          </a:solidFill>
                          <a:effectLst/>
                          <a:latin typeface="宋体" pitchFamily="2" charset="-122"/>
                          <a:ea typeface="华文中宋" pitchFamily="2" charset="-122"/>
                          <a:cs typeface="Arial" charset="0"/>
                        </a:rPr>
                        <a:t>通常简称为段地址</a:t>
                      </a:r>
                      <a:r>
                        <a:rPr kumimoji="1" lang="en-US" altLang="zh-CN" sz="2800" b="0" i="0" u="none" strike="noStrike" cap="none" normalizeH="0" baseline="0" smtClean="0">
                          <a:ln>
                            <a:noFill/>
                          </a:ln>
                          <a:solidFill>
                            <a:srgbClr val="000066"/>
                          </a:solidFill>
                          <a:effectLst/>
                          <a:latin typeface="宋体" pitchFamily="2" charset="-122"/>
                          <a:ea typeface="华文中宋" pitchFamily="2" charset="-122"/>
                          <a:cs typeface="Arial" charset="0"/>
                        </a:rPr>
                        <a:t>)</a:t>
                      </a:r>
                      <a:r>
                        <a:rPr kumimoji="1" lang="zh-CN" altLang="en-US" sz="2800" b="0" i="0" u="none" strike="noStrike" cap="none" normalizeH="0" baseline="0" smtClean="0">
                          <a:ln>
                            <a:noFill/>
                          </a:ln>
                          <a:solidFill>
                            <a:srgbClr val="000066"/>
                          </a:solidFill>
                          <a:effectLst/>
                          <a:latin typeface="宋体" pitchFamily="2" charset="-122"/>
                          <a:ea typeface="华文中宋" pitchFamily="2" charset="-122"/>
                          <a:cs typeface="Arial" charset="0"/>
                        </a:rPr>
                        <a:t>必须是</a:t>
                      </a:r>
                      <a:r>
                        <a:rPr kumimoji="1" lang="en-US" altLang="zh-CN" sz="2800" b="0" i="0" u="none" strike="noStrike" cap="none" normalizeH="0" baseline="0" smtClean="0">
                          <a:ln>
                            <a:noFill/>
                          </a:ln>
                          <a:solidFill>
                            <a:srgbClr val="000066"/>
                          </a:solidFill>
                          <a:effectLst/>
                          <a:latin typeface="宋体" pitchFamily="2" charset="-122"/>
                          <a:ea typeface="华文中宋" pitchFamily="2" charset="-122"/>
                          <a:cs typeface="Arial" charset="0"/>
                        </a:rPr>
                        <a:t>16</a:t>
                      </a:r>
                      <a:r>
                        <a:rPr kumimoji="1" lang="zh-CN" altLang="en-US" sz="2800" b="0" i="0" u="none" strike="noStrike" cap="none" normalizeH="0" baseline="0" smtClean="0">
                          <a:ln>
                            <a:noFill/>
                          </a:ln>
                          <a:solidFill>
                            <a:srgbClr val="000066"/>
                          </a:solidFill>
                          <a:effectLst/>
                          <a:latin typeface="宋体" pitchFamily="2" charset="-122"/>
                          <a:ea typeface="华文中宋" pitchFamily="2" charset="-122"/>
                          <a:cs typeface="Arial" charset="0"/>
                        </a:rPr>
                        <a:t>的倍数，即最低</a:t>
                      </a:r>
                      <a:r>
                        <a:rPr kumimoji="1" lang="en-US" altLang="zh-CN" sz="2800" b="0" i="0" u="none" strike="noStrike" cap="none" normalizeH="0" baseline="0" smtClean="0">
                          <a:ln>
                            <a:noFill/>
                          </a:ln>
                          <a:solidFill>
                            <a:srgbClr val="000066"/>
                          </a:solidFill>
                          <a:effectLst/>
                          <a:latin typeface="宋体" pitchFamily="2" charset="-122"/>
                          <a:ea typeface="华文中宋" pitchFamily="2" charset="-122"/>
                          <a:cs typeface="Arial" charset="0"/>
                        </a:rPr>
                        <a:t>4</a:t>
                      </a:r>
                      <a:r>
                        <a:rPr kumimoji="1" lang="zh-CN" altLang="en-US" sz="2800" b="0" i="0" u="none" strike="noStrike" cap="none" normalizeH="0" baseline="0" smtClean="0">
                          <a:ln>
                            <a:noFill/>
                          </a:ln>
                          <a:solidFill>
                            <a:srgbClr val="000066"/>
                          </a:solidFill>
                          <a:effectLst/>
                          <a:latin typeface="宋体" pitchFamily="2" charset="-122"/>
                          <a:ea typeface="华文中宋" pitchFamily="2" charset="-122"/>
                          <a:cs typeface="Arial" charset="0"/>
                        </a:rPr>
                        <a:t>位二进制必须全为</a:t>
                      </a:r>
                      <a:r>
                        <a:rPr kumimoji="1" lang="en-US" altLang="zh-CN" sz="2800" b="0" i="0" u="none" strike="noStrike" cap="none" normalizeH="0" baseline="0" smtClean="0">
                          <a:ln>
                            <a:noFill/>
                          </a:ln>
                          <a:solidFill>
                            <a:srgbClr val="000066"/>
                          </a:solidFill>
                          <a:effectLst/>
                          <a:latin typeface="宋体" pitchFamily="2" charset="-122"/>
                          <a:ea typeface="华文中宋" pitchFamily="2" charset="-122"/>
                          <a:cs typeface="Arial" charset="0"/>
                        </a:rPr>
                        <a:t>0</a:t>
                      </a:r>
                      <a:r>
                        <a:rPr kumimoji="1" lang="zh-CN" altLang="en-US" sz="2800" b="0" i="0" u="none" strike="noStrike" cap="none" normalizeH="0" baseline="0" smtClean="0">
                          <a:ln>
                            <a:noFill/>
                          </a:ln>
                          <a:solidFill>
                            <a:srgbClr val="000066"/>
                          </a:solidFill>
                          <a:effectLst/>
                          <a:latin typeface="宋体" pitchFamily="2" charset="-122"/>
                          <a:ea typeface="华文中宋" pitchFamily="2" charset="-122"/>
                          <a:cs typeface="Arial" charset="0"/>
                        </a:rPr>
                        <a:t>；</a:t>
                      </a:r>
                      <a:endParaRPr kumimoji="1" lang="zh-CN" altLang="en-US" sz="2800" b="0" i="0" u="none" strike="noStrike" cap="none" normalizeH="0" baseline="0" smtClean="0">
                        <a:ln>
                          <a:noFill/>
                        </a:ln>
                        <a:solidFill>
                          <a:srgbClr val="000066"/>
                        </a:solidFill>
                        <a:effectLst/>
                        <a:latin typeface="宋体" pitchFamily="2" charset="-122"/>
                        <a:ea typeface="华文中宋" pitchFamily="2" charset="-122"/>
                      </a:endParaRPr>
                    </a:p>
                  </a:txBody>
                  <a:tcPr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rgbClr val="000066"/>
                          </a:solidFill>
                          <a:effectLst/>
                          <a:latin typeface="宋体" pitchFamily="2" charset="-122"/>
                          <a:ea typeface="华文中宋" pitchFamily="2" charset="-122"/>
                        </a:rPr>
                        <a:t> </a:t>
                      </a:r>
                    </a:p>
                  </a:txBody>
                  <a:tcPr anchor="ctr" horzOverflow="overflow">
                    <a:lnL>
                      <a:noFill/>
                    </a:lnL>
                    <a:lnR cap="flat">
                      <a:noFill/>
                    </a:lnR>
                    <a:lnT>
                      <a:noFill/>
                    </a:lnT>
                    <a:lnB>
                      <a:noFill/>
                    </a:lnB>
                    <a:lnTlToBr>
                      <a:noFill/>
                    </a:lnTlToBr>
                    <a:lnBlToTr>
                      <a:noFill/>
                    </a:lnBlToTr>
                    <a:noFill/>
                  </a:tcPr>
                </a:tc>
              </a:tr>
              <a:tr h="1003300">
                <a:tc>
                  <a:txBody>
                    <a:bodyPr/>
                    <a:lstStyle/>
                    <a:p>
                      <a:pPr marL="622300" marR="0" lvl="0" indent="-355600" algn="l" defTabSz="914400" rtl="0" eaLnBrk="1" fontAlgn="base" latinLnBrk="0" hangingPunct="1">
                        <a:lnSpc>
                          <a:spcPct val="100000"/>
                        </a:lnSpc>
                        <a:spcBef>
                          <a:spcPct val="0"/>
                        </a:spcBef>
                        <a:spcAft>
                          <a:spcPct val="0"/>
                        </a:spcAft>
                        <a:buClrTx/>
                        <a:buSzTx/>
                        <a:buFont typeface="Wingdings" pitchFamily="2" charset="2"/>
                        <a:buChar char="Ø"/>
                        <a:tabLst/>
                      </a:pPr>
                      <a:r>
                        <a:rPr kumimoji="1" lang="zh-CN" altLang="en-US" sz="2800" b="0" i="0" u="none" strike="noStrike" cap="none" normalizeH="0" baseline="0" smtClean="0">
                          <a:ln>
                            <a:noFill/>
                          </a:ln>
                          <a:solidFill>
                            <a:srgbClr val="000066"/>
                          </a:solidFill>
                          <a:effectLst/>
                          <a:latin typeface="宋体" pitchFamily="2" charset="-122"/>
                          <a:ea typeface="华文中宋" pitchFamily="2" charset="-122"/>
                          <a:cs typeface="Arial" charset="0"/>
                        </a:rPr>
                        <a:t>逻辑段的最大容量为</a:t>
                      </a:r>
                      <a:r>
                        <a:rPr kumimoji="1" lang="en-US" altLang="zh-CN" sz="2800" b="0" i="0" u="none" strike="noStrike" cap="none" normalizeH="0" baseline="0" smtClean="0">
                          <a:ln>
                            <a:noFill/>
                          </a:ln>
                          <a:solidFill>
                            <a:srgbClr val="000066"/>
                          </a:solidFill>
                          <a:effectLst/>
                          <a:latin typeface="宋体" pitchFamily="2" charset="-122"/>
                          <a:ea typeface="华文中宋" pitchFamily="2" charset="-122"/>
                          <a:cs typeface="Arial" charset="0"/>
                        </a:rPr>
                        <a:t>64K</a:t>
                      </a:r>
                      <a:r>
                        <a:rPr kumimoji="1" lang="zh-CN" altLang="en-US" sz="2800" b="0" i="0" u="none" strike="noStrike" cap="none" normalizeH="0" baseline="0" smtClean="0">
                          <a:ln>
                            <a:noFill/>
                          </a:ln>
                          <a:solidFill>
                            <a:srgbClr val="000066"/>
                          </a:solidFill>
                          <a:effectLst/>
                          <a:latin typeface="宋体" pitchFamily="2" charset="-122"/>
                          <a:ea typeface="华文中宋" pitchFamily="2" charset="-122"/>
                          <a:cs typeface="Arial" charset="0"/>
                        </a:rPr>
                        <a:t>，这由</a:t>
                      </a:r>
                      <a:r>
                        <a:rPr kumimoji="1" lang="en-US" altLang="zh-CN" sz="2800" b="0" i="0" u="none" strike="noStrike" cap="none" normalizeH="0" baseline="0" smtClean="0">
                          <a:ln>
                            <a:noFill/>
                          </a:ln>
                          <a:solidFill>
                            <a:srgbClr val="000066"/>
                          </a:solidFill>
                          <a:effectLst/>
                          <a:latin typeface="宋体" pitchFamily="2" charset="-122"/>
                          <a:ea typeface="华文中宋" pitchFamily="2" charset="-122"/>
                          <a:cs typeface="Arial" charset="0"/>
                        </a:rPr>
                        <a:t>16</a:t>
                      </a:r>
                      <a:r>
                        <a:rPr kumimoji="1" lang="zh-CN" altLang="en-US" sz="2800" b="0" i="0" u="none" strike="noStrike" cap="none" normalizeH="0" baseline="0" smtClean="0">
                          <a:ln>
                            <a:noFill/>
                          </a:ln>
                          <a:solidFill>
                            <a:srgbClr val="000066"/>
                          </a:solidFill>
                          <a:effectLst/>
                          <a:latin typeface="宋体" pitchFamily="2" charset="-122"/>
                          <a:ea typeface="华文中宋" pitchFamily="2" charset="-122"/>
                          <a:cs typeface="Arial" charset="0"/>
                        </a:rPr>
                        <a:t>位寄存器的寻址空间所决定。</a:t>
                      </a:r>
                      <a:endParaRPr kumimoji="1" lang="zh-CN" altLang="en-US" sz="2800" b="0" i="0" u="none" strike="noStrike" cap="none" normalizeH="0" baseline="0" smtClean="0">
                        <a:ln>
                          <a:noFill/>
                        </a:ln>
                        <a:solidFill>
                          <a:srgbClr val="000066"/>
                        </a:solidFill>
                        <a:effectLst/>
                        <a:latin typeface="宋体" pitchFamily="2" charset="-122"/>
                        <a:ea typeface="华文中宋" pitchFamily="2" charset="-122"/>
                      </a:endParaRPr>
                    </a:p>
                  </a:txBody>
                  <a:tcPr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rgbClr val="000066"/>
                          </a:solidFill>
                          <a:effectLst/>
                          <a:latin typeface="宋体" pitchFamily="2" charset="-122"/>
                          <a:ea typeface="华文中宋" pitchFamily="2" charset="-122"/>
                        </a:rPr>
                        <a:t> </a:t>
                      </a:r>
                    </a:p>
                  </a:txBody>
                  <a:tcPr anchor="ctr" horzOverflow="overflow">
                    <a:lnL>
                      <a:noFill/>
                    </a:lnL>
                    <a:lnR cap="flat">
                      <a:noFill/>
                    </a:lnR>
                    <a:lnT>
                      <a:noFill/>
                    </a:lnT>
                    <a:lnB>
                      <a:noFill/>
                    </a:lnB>
                    <a:lnTlToBr>
                      <a:noFill/>
                    </a:lnTlToBr>
                    <a:lnBlToTr>
                      <a:noFill/>
                    </a:lnBlToTr>
                    <a:noFill/>
                  </a:tcPr>
                </a:tc>
              </a:tr>
              <a:tr h="1312863">
                <a:tc gridSpan="2">
                  <a:txBody>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rgbClr val="000066"/>
                          </a:solidFill>
                          <a:effectLst/>
                          <a:latin typeface="宋体" pitchFamily="2" charset="-122"/>
                          <a:ea typeface="华文中宋" pitchFamily="2" charset="-122"/>
                          <a:cs typeface="Arial" charset="0"/>
                        </a:rPr>
                        <a:t> </a:t>
                      </a:r>
                      <a:r>
                        <a:rPr kumimoji="1" lang="zh-CN" altLang="en-US" sz="2800" b="0" i="0" u="none" strike="noStrike" cap="none" normalizeH="0" baseline="0" smtClean="0">
                          <a:ln>
                            <a:noFill/>
                          </a:ln>
                          <a:solidFill>
                            <a:srgbClr val="000066"/>
                          </a:solidFill>
                          <a:effectLst/>
                          <a:latin typeface="宋体" pitchFamily="2" charset="-122"/>
                          <a:ea typeface="华文中宋" pitchFamily="2" charset="-122"/>
                          <a:cs typeface="Arial" charset="0"/>
                        </a:rPr>
                        <a:t>按上述规定，</a:t>
                      </a:r>
                      <a:r>
                        <a:rPr kumimoji="1" lang="en-US" altLang="zh-CN" sz="2800" b="0" i="0" u="none" strike="noStrike" cap="none" normalizeH="0" baseline="0" smtClean="0">
                          <a:ln>
                            <a:noFill/>
                          </a:ln>
                          <a:solidFill>
                            <a:srgbClr val="000066"/>
                          </a:solidFill>
                          <a:effectLst/>
                          <a:latin typeface="宋体" pitchFamily="2" charset="-122"/>
                          <a:ea typeface="华文中宋" pitchFamily="2" charset="-122"/>
                          <a:cs typeface="Arial" charset="0"/>
                        </a:rPr>
                        <a:t>1M</a:t>
                      </a:r>
                      <a:r>
                        <a:rPr kumimoji="1" lang="zh-CN" altLang="en-US" sz="2800" b="0" i="0" u="none" strike="noStrike" cap="none" normalizeH="0" baseline="0" smtClean="0">
                          <a:ln>
                            <a:noFill/>
                          </a:ln>
                          <a:solidFill>
                            <a:srgbClr val="000066"/>
                          </a:solidFill>
                          <a:effectLst/>
                          <a:latin typeface="宋体" pitchFamily="2" charset="-122"/>
                          <a:ea typeface="华文中宋" pitchFamily="2" charset="-122"/>
                          <a:cs typeface="Arial" charset="0"/>
                        </a:rPr>
                        <a:t>内存最多可分成</a:t>
                      </a:r>
                      <a:r>
                        <a:rPr kumimoji="1" lang="en-US" altLang="zh-CN" sz="2800" b="0" i="0" u="none" strike="noStrike" cap="none" normalizeH="0" baseline="0" smtClean="0">
                          <a:ln>
                            <a:noFill/>
                          </a:ln>
                          <a:solidFill>
                            <a:srgbClr val="000066"/>
                          </a:solidFill>
                          <a:effectLst/>
                          <a:latin typeface="宋体" pitchFamily="2" charset="-122"/>
                          <a:ea typeface="华文中宋" pitchFamily="2" charset="-122"/>
                          <a:cs typeface="Arial" charset="0"/>
                        </a:rPr>
                        <a:t>64K</a:t>
                      </a:r>
                      <a:r>
                        <a:rPr kumimoji="1" lang="zh-CN" altLang="en-US" sz="2800" b="0" i="0" u="none" strike="noStrike" cap="none" normalizeH="0" baseline="0" smtClean="0">
                          <a:ln>
                            <a:noFill/>
                          </a:ln>
                          <a:solidFill>
                            <a:srgbClr val="000066"/>
                          </a:solidFill>
                          <a:effectLst/>
                          <a:latin typeface="宋体" pitchFamily="2" charset="-122"/>
                          <a:ea typeface="华文中宋" pitchFamily="2" charset="-122"/>
                          <a:cs typeface="Arial" charset="0"/>
                        </a:rPr>
                        <a:t>个段，即</a:t>
                      </a:r>
                      <a:r>
                        <a:rPr kumimoji="1" lang="en-US" altLang="zh-CN" sz="2800" b="0" i="0" u="none" strike="noStrike" cap="none" normalizeH="0" baseline="0" smtClean="0">
                          <a:ln>
                            <a:noFill/>
                          </a:ln>
                          <a:solidFill>
                            <a:srgbClr val="000066"/>
                          </a:solidFill>
                          <a:effectLst/>
                          <a:latin typeface="宋体" pitchFamily="2" charset="-122"/>
                          <a:ea typeface="华文中宋" pitchFamily="2" charset="-122"/>
                          <a:cs typeface="Arial" charset="0"/>
                        </a:rPr>
                        <a:t>65536</a:t>
                      </a:r>
                      <a:r>
                        <a:rPr kumimoji="1" lang="zh-CN" altLang="en-US" sz="2800" b="0" i="0" u="none" strike="noStrike" cap="none" normalizeH="0" baseline="0" smtClean="0">
                          <a:ln>
                            <a:noFill/>
                          </a:ln>
                          <a:solidFill>
                            <a:srgbClr val="000066"/>
                          </a:solidFill>
                          <a:effectLst/>
                          <a:latin typeface="宋体" pitchFamily="2" charset="-122"/>
                          <a:ea typeface="华文中宋" pitchFamily="2" charset="-122"/>
                          <a:cs typeface="Arial" charset="0"/>
                        </a:rPr>
                        <a:t>个段</a:t>
                      </a:r>
                      <a:r>
                        <a:rPr kumimoji="1" lang="en-US" altLang="zh-CN" sz="2800" b="0" i="0" u="none" strike="noStrike" cap="none" normalizeH="0" baseline="0" smtClean="0">
                          <a:ln>
                            <a:noFill/>
                          </a:ln>
                          <a:solidFill>
                            <a:srgbClr val="000066"/>
                          </a:solidFill>
                          <a:effectLst/>
                          <a:latin typeface="宋体" pitchFamily="2" charset="-122"/>
                          <a:ea typeface="华文中宋" pitchFamily="2" charset="-122"/>
                          <a:cs typeface="Arial" charset="0"/>
                        </a:rPr>
                        <a:t>(</a:t>
                      </a:r>
                      <a:r>
                        <a:rPr kumimoji="1" lang="zh-CN" altLang="en-US" sz="2800" b="0" i="0" u="none" strike="noStrike" cap="none" normalizeH="0" baseline="0" smtClean="0">
                          <a:ln>
                            <a:noFill/>
                          </a:ln>
                          <a:solidFill>
                            <a:srgbClr val="000066"/>
                          </a:solidFill>
                          <a:effectLst/>
                          <a:latin typeface="宋体" pitchFamily="2" charset="-122"/>
                          <a:ea typeface="华文中宋" pitchFamily="2" charset="-122"/>
                          <a:cs typeface="Arial" charset="0"/>
                        </a:rPr>
                        <a:t>段之间相互重叠</a:t>
                      </a:r>
                      <a:r>
                        <a:rPr kumimoji="1" lang="en-US" altLang="zh-CN" sz="2800" b="0" i="0" u="none" strike="noStrike" cap="none" normalizeH="0" baseline="0" smtClean="0">
                          <a:ln>
                            <a:noFill/>
                          </a:ln>
                          <a:solidFill>
                            <a:srgbClr val="000066"/>
                          </a:solidFill>
                          <a:effectLst/>
                          <a:latin typeface="宋体" pitchFamily="2" charset="-122"/>
                          <a:ea typeface="华文中宋" pitchFamily="2" charset="-122"/>
                          <a:cs typeface="Arial" charset="0"/>
                        </a:rPr>
                        <a:t>)</a:t>
                      </a:r>
                      <a:r>
                        <a:rPr kumimoji="1" lang="zh-CN" altLang="en-US" sz="2800" b="0" i="0" u="none" strike="noStrike" cap="none" normalizeH="0" baseline="0" smtClean="0">
                          <a:ln>
                            <a:noFill/>
                          </a:ln>
                          <a:solidFill>
                            <a:srgbClr val="000066"/>
                          </a:solidFill>
                          <a:effectLst/>
                          <a:latin typeface="宋体" pitchFamily="2" charset="-122"/>
                          <a:ea typeface="华文中宋" pitchFamily="2" charset="-122"/>
                          <a:cs typeface="Arial" charset="0"/>
                        </a:rPr>
                        <a:t>，至少可分成</a:t>
                      </a:r>
                      <a:r>
                        <a:rPr kumimoji="1" lang="en-US" altLang="zh-CN" sz="2800" b="0" i="0" u="none" strike="noStrike" cap="none" normalizeH="0" baseline="0" smtClean="0">
                          <a:ln>
                            <a:noFill/>
                          </a:ln>
                          <a:solidFill>
                            <a:srgbClr val="000066"/>
                          </a:solidFill>
                          <a:effectLst/>
                          <a:latin typeface="宋体" pitchFamily="2" charset="-122"/>
                          <a:ea typeface="华文中宋" pitchFamily="2" charset="-122"/>
                          <a:cs typeface="Arial" charset="0"/>
                        </a:rPr>
                        <a:t>16</a:t>
                      </a:r>
                      <a:r>
                        <a:rPr kumimoji="1" lang="zh-CN" altLang="en-US" sz="2800" b="0" i="0" u="none" strike="noStrike" cap="none" normalizeH="0" baseline="0" smtClean="0">
                          <a:ln>
                            <a:noFill/>
                          </a:ln>
                          <a:solidFill>
                            <a:srgbClr val="000066"/>
                          </a:solidFill>
                          <a:effectLst/>
                          <a:latin typeface="宋体" pitchFamily="2" charset="-122"/>
                          <a:ea typeface="华文中宋" pitchFamily="2" charset="-122"/>
                          <a:cs typeface="Arial" charset="0"/>
                        </a:rPr>
                        <a:t>个相互不重叠的段。</a:t>
                      </a:r>
                      <a:endParaRPr kumimoji="1" lang="zh-CN" altLang="en-US" sz="2800" b="0" i="0" u="none" strike="noStrike" cap="none" normalizeH="0" baseline="0" smtClean="0">
                        <a:ln>
                          <a:noFill/>
                        </a:ln>
                        <a:solidFill>
                          <a:srgbClr val="000066"/>
                        </a:solidFill>
                        <a:effectLst/>
                        <a:latin typeface="宋体" pitchFamily="2" charset="-122"/>
                        <a:ea typeface="华文中宋" pitchFamily="2" charset="-122"/>
                      </a:endParaRPr>
                    </a:p>
                  </a:txBody>
                  <a:tcPr anchor="ctr" horzOverflow="overflow">
                    <a:lnL cap="flat">
                      <a:noFill/>
                    </a:lnL>
                    <a:lnR cap="flat">
                      <a:noFill/>
                    </a:lnR>
                    <a:lnT>
                      <a:noFill/>
                    </a:lnT>
                    <a:lnB cap="flat">
                      <a:noFill/>
                    </a:lnB>
                    <a:lnTlToBr>
                      <a:noFill/>
                    </a:lnTlToBr>
                    <a:lnBlToTr>
                      <a:noFill/>
                    </a:lnBlToTr>
                    <a:noFill/>
                  </a:tcPr>
                </a:tc>
                <a:tc hMerge="1">
                  <a:txBody>
                    <a:bodyPr/>
                    <a:lstStyle/>
                    <a:p>
                      <a:endParaRPr lang="zh-CN" altLang="en-US"/>
                    </a:p>
                  </a:txBody>
                  <a:tcPr/>
                </a:tc>
              </a:tr>
            </a:tbl>
          </a:graphicData>
        </a:graphic>
      </p:graphicFrame>
      <p:sp>
        <p:nvSpPr>
          <p:cNvPr id="65547" name="Rectangle 66"/>
          <p:cNvSpPr>
            <a:spLocks noChangeArrowheads="1"/>
          </p:cNvSpPr>
          <p:nvPr/>
        </p:nvSpPr>
        <p:spPr bwMode="auto">
          <a:xfrm>
            <a:off x="539750" y="404813"/>
            <a:ext cx="6696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just" eaLnBrk="1" hangingPunct="1">
              <a:spcBef>
                <a:spcPct val="50000"/>
              </a:spcBef>
              <a:buFont typeface="Wingdings" pitchFamily="2" charset="2"/>
              <a:buNone/>
            </a:pPr>
            <a:r>
              <a:rPr lang="zh-CN" altLang="en-US" sz="4000">
                <a:solidFill>
                  <a:srgbClr val="0000CC"/>
                </a:solidFill>
                <a:latin typeface="隶书" pitchFamily="49" charset="-122"/>
                <a:ea typeface="隶书" pitchFamily="49" charset="-122"/>
              </a:rPr>
              <a:t>实模式下内存分段的管理：</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页脚占位符 3"/>
          <p:cNvSpPr>
            <a:spLocks noGrp="1"/>
          </p:cNvSpPr>
          <p:nvPr>
            <p:ph type="ftr" sz="quarter" idx="4294967295"/>
          </p:nvPr>
        </p:nvSpPr>
        <p:spPr>
          <a:xfrm>
            <a:off x="3132138" y="6400800"/>
            <a:ext cx="2895600" cy="457200"/>
          </a:xfrm>
          <a:prstGeom prst="rect">
            <a:avLst/>
          </a:prstGeom>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r>
              <a:rPr kumimoji="0" lang="en-US" altLang="zh-CN" sz="1400" smtClean="0">
                <a:solidFill>
                  <a:schemeClr val="tx1"/>
                </a:solidFill>
                <a:latin typeface="Times New Roman" pitchFamily="18" charset="0"/>
                <a:ea typeface="宋体" pitchFamily="2" charset="-122"/>
              </a:rPr>
              <a:t>汇编语言程序设计</a:t>
            </a:r>
          </a:p>
        </p:txBody>
      </p:sp>
      <p:sp>
        <p:nvSpPr>
          <p:cNvPr id="66563" name="灯片编号占位符 4"/>
          <p:cNvSpPr>
            <a:spLocks noGrp="1"/>
          </p:cNvSpPr>
          <p:nvPr>
            <p:ph type="sldNum" sz="quarter" idx="11"/>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r" eaLnBrk="1" hangingPunct="1">
              <a:spcBef>
                <a:spcPct val="0"/>
              </a:spcBef>
              <a:buFontTx/>
              <a:buNone/>
            </a:pPr>
            <a:fld id="{EC5531F3-00EE-48F4-BC0F-C21B792F9B53}" type="slidenum">
              <a:rPr kumimoji="0" lang="en-US" altLang="zh-CN" sz="1400" smtClean="0">
                <a:solidFill>
                  <a:schemeClr val="tx1"/>
                </a:solidFill>
                <a:latin typeface="Times New Roman" pitchFamily="18" charset="0"/>
                <a:ea typeface="宋体" pitchFamily="2" charset="-122"/>
              </a:rPr>
              <a:pPr algn="r" eaLnBrk="1" hangingPunct="1">
                <a:spcBef>
                  <a:spcPct val="0"/>
                </a:spcBef>
                <a:buFontTx/>
                <a:buNone/>
              </a:pPr>
              <a:t>37</a:t>
            </a:fld>
            <a:endParaRPr kumimoji="0" lang="en-US" altLang="zh-CN" sz="1400" smtClean="0">
              <a:solidFill>
                <a:schemeClr val="tx1"/>
              </a:solidFill>
              <a:latin typeface="Times New Roman" pitchFamily="18" charset="0"/>
              <a:ea typeface="宋体" pitchFamily="2" charset="-122"/>
            </a:endParaRPr>
          </a:p>
        </p:txBody>
      </p:sp>
      <p:sp>
        <p:nvSpPr>
          <p:cNvPr id="66564" name="Rectangle 2"/>
          <p:cNvSpPr>
            <a:spLocks noGrp="1" noChangeArrowheads="1"/>
          </p:cNvSpPr>
          <p:nvPr>
            <p:ph type="title"/>
          </p:nvPr>
        </p:nvSpPr>
        <p:spPr>
          <a:xfrm>
            <a:off x="684213" y="404813"/>
            <a:ext cx="7772400" cy="473075"/>
          </a:xfrm>
        </p:spPr>
        <p:txBody>
          <a:bodyPr/>
          <a:lstStyle/>
          <a:p>
            <a:r>
              <a:rPr lang="zh-CN" altLang="en-US" smtClean="0">
                <a:latin typeface="宋体" pitchFamily="2" charset="-122"/>
              </a:rPr>
              <a:t>存储器与存储单元的地址</a:t>
            </a:r>
            <a:endParaRPr lang="zh-CN" altLang="en-US" smtClean="0">
              <a:latin typeface="隶书" pitchFamily="49" charset="-122"/>
            </a:endParaRPr>
          </a:p>
        </p:txBody>
      </p:sp>
      <p:sp>
        <p:nvSpPr>
          <p:cNvPr id="66565" name="Text Box 3"/>
          <p:cNvSpPr txBox="1">
            <a:spLocks noChangeArrowheads="1"/>
          </p:cNvSpPr>
          <p:nvPr/>
        </p:nvSpPr>
        <p:spPr bwMode="auto">
          <a:xfrm>
            <a:off x="323850" y="981075"/>
            <a:ext cx="6264275"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179388"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814388" indent="-2794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just" eaLnBrk="1" hangingPunct="1">
              <a:spcBef>
                <a:spcPct val="0"/>
              </a:spcBef>
              <a:buFont typeface="Wingdings" pitchFamily="2" charset="2"/>
              <a:buNone/>
            </a:pPr>
            <a:r>
              <a:rPr lang="zh-CN" altLang="en-US" sz="2400" b="1">
                <a:solidFill>
                  <a:srgbClr val="0000CC"/>
                </a:solidFill>
                <a:latin typeface="华文中宋" pitchFamily="2" charset="-122"/>
                <a:cs typeface="Times New Roman" pitchFamily="18" charset="0"/>
              </a:rPr>
              <a:t>二、存储器的分段</a:t>
            </a:r>
          </a:p>
          <a:p>
            <a:pPr lvl="1" eaLnBrk="1" hangingPunct="1">
              <a:spcBef>
                <a:spcPct val="0"/>
              </a:spcBef>
              <a:buSzTx/>
              <a:buFont typeface="Wingdings" pitchFamily="2" charset="2"/>
              <a:buNone/>
            </a:pPr>
            <a:r>
              <a:rPr lang="en-US" altLang="zh-CN" sz="2400">
                <a:latin typeface="华文中宋" pitchFamily="2" charset="-122"/>
                <a:cs typeface="Times New Roman" pitchFamily="18" charset="0"/>
              </a:rPr>
              <a:t>80x86</a:t>
            </a:r>
            <a:r>
              <a:rPr lang="zh-CN" altLang="en-US" sz="2400">
                <a:latin typeface="华文中宋" pitchFamily="2" charset="-122"/>
                <a:cs typeface="Times New Roman" pitchFamily="18" charset="0"/>
              </a:rPr>
              <a:t>采用分段内存管理机制，主要包括下列几种类型的段：</a:t>
            </a:r>
          </a:p>
          <a:p>
            <a:pPr lvl="2" algn="just" eaLnBrk="1" hangingPunct="1">
              <a:spcBef>
                <a:spcPct val="0"/>
              </a:spcBef>
              <a:buSzPct val="90000"/>
              <a:buFont typeface="Wingdings" pitchFamily="2" charset="2"/>
              <a:buChar char="Ø"/>
            </a:pPr>
            <a:r>
              <a:rPr lang="zh-CN" altLang="en-US">
                <a:latin typeface="华文中宋" pitchFamily="2" charset="-122"/>
                <a:cs typeface="Times New Roman" pitchFamily="18" charset="0"/>
              </a:rPr>
              <a:t>代码段：用来存放程序的指令序列。</a:t>
            </a:r>
          </a:p>
          <a:p>
            <a:pPr lvl="2" algn="just" eaLnBrk="1" hangingPunct="1">
              <a:spcBef>
                <a:spcPct val="0"/>
              </a:spcBef>
              <a:buSzPct val="90000"/>
              <a:buFont typeface="Wingdings" pitchFamily="2" charset="2"/>
              <a:buChar char="Ø"/>
            </a:pPr>
            <a:r>
              <a:rPr lang="zh-CN" altLang="en-US">
                <a:latin typeface="华文中宋" pitchFamily="2" charset="-122"/>
                <a:cs typeface="Times New Roman" pitchFamily="18" charset="0"/>
              </a:rPr>
              <a:t>数据段：用来存放程序的数据。</a:t>
            </a:r>
          </a:p>
          <a:p>
            <a:pPr lvl="2" algn="just" eaLnBrk="1" hangingPunct="1">
              <a:spcBef>
                <a:spcPct val="0"/>
              </a:spcBef>
              <a:buSzPct val="90000"/>
              <a:buFont typeface="Wingdings" pitchFamily="2" charset="2"/>
              <a:buChar char="Ø"/>
            </a:pPr>
            <a:r>
              <a:rPr lang="zh-CN" altLang="en-US">
                <a:latin typeface="华文中宋" pitchFamily="2" charset="-122"/>
                <a:cs typeface="Times New Roman" pitchFamily="18" charset="0"/>
              </a:rPr>
              <a:t>堆栈段：作为堆栈使用的内存区域，用来存放过程返回地址、过程参数等。</a:t>
            </a:r>
          </a:p>
          <a:p>
            <a:pPr lvl="1" eaLnBrk="1" hangingPunct="1">
              <a:spcBef>
                <a:spcPct val="0"/>
              </a:spcBef>
              <a:buSzTx/>
              <a:buFont typeface="Wingdings" pitchFamily="2" charset="2"/>
              <a:buNone/>
            </a:pPr>
            <a:r>
              <a:rPr lang="zh-CN" altLang="en-US" sz="2400">
                <a:latin typeface="华文中宋" pitchFamily="2" charset="-122"/>
                <a:cs typeface="Times New Roman" pitchFamily="18" charset="0"/>
              </a:rPr>
              <a:t>一个程序可以拥有多个代码段、多个数据段甚至多个堆栈段。 </a:t>
            </a:r>
          </a:p>
        </p:txBody>
      </p:sp>
      <p:sp>
        <p:nvSpPr>
          <p:cNvPr id="66566" name="Rectangle 4"/>
          <p:cNvSpPr>
            <a:spLocks noChangeArrowheads="1"/>
          </p:cNvSpPr>
          <p:nvPr/>
        </p:nvSpPr>
        <p:spPr bwMode="auto">
          <a:xfrm>
            <a:off x="323850" y="4652963"/>
            <a:ext cx="8497888"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spcBef>
                <a:spcPct val="0"/>
              </a:spcBef>
              <a:buFontTx/>
              <a:buNone/>
            </a:pPr>
            <a:r>
              <a:rPr lang="zh-CN" altLang="en-US" sz="2800">
                <a:solidFill>
                  <a:srgbClr val="0000CC"/>
                </a:solidFill>
                <a:latin typeface="Times New Roman" pitchFamily="18" charset="0"/>
                <a:ea typeface="华文新魏" pitchFamily="2" charset="-122"/>
              </a:rPr>
              <a:t>内存分段的管理模式把内存和程序分成若干个段，每个段的起点用一个段寄存器来记忆，所以，学习微机汇编语言，必须要清楚地理解存储器的分段含义、存储单元的逻辑地址和其物理地址之间的转换关系。</a:t>
            </a:r>
          </a:p>
        </p:txBody>
      </p:sp>
      <p:pic>
        <p:nvPicPr>
          <p:cNvPr id="48134" name="REGS" descr="02-7"/>
          <p:cNvPicPr>
            <a:picLocks noChangeAspect="1" noChangeArrowheads="1"/>
          </p:cNvPicPr>
          <p:nvPr/>
        </p:nvPicPr>
        <p:blipFill>
          <a:blip r:embed="rId5">
            <a:lum bright="12000" contrast="6000"/>
            <a:extLst>
              <a:ext uri="{28A0092B-C50C-407E-A947-70E740481C1C}">
                <a14:useLocalDpi xmlns:a14="http://schemas.microsoft.com/office/drawing/2010/main" val="0"/>
              </a:ext>
            </a:extLst>
          </a:blip>
          <a:srcRect/>
          <a:stretch>
            <a:fillRect/>
          </a:stretch>
        </p:blipFill>
        <p:spPr bwMode="auto">
          <a:xfrm>
            <a:off x="6516688" y="1268413"/>
            <a:ext cx="2627312" cy="288131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48134"/>
                                        </p:tgtEl>
                                        <p:attrNameLst>
                                          <p:attrName>style.visibility</p:attrName>
                                        </p:attrNameLst>
                                      </p:cBhvr>
                                      <p:to>
                                        <p:strVal val="visible"/>
                                      </p:to>
                                    </p:set>
                                    <p:anim calcmode="lin" valueType="num">
                                      <p:cBhvr additive="base">
                                        <p:cTn id="7" dur="500" fill="hold"/>
                                        <p:tgtEl>
                                          <p:spTgt spid="48134"/>
                                        </p:tgtEl>
                                        <p:attrNameLst>
                                          <p:attrName>ppt_x</p:attrName>
                                        </p:attrNameLst>
                                      </p:cBhvr>
                                      <p:tavLst>
                                        <p:tav tm="0">
                                          <p:val>
                                            <p:strVal val="#ppt_x"/>
                                          </p:val>
                                        </p:tav>
                                        <p:tav tm="100000">
                                          <p:val>
                                            <p:strVal val="#ppt_x"/>
                                          </p:val>
                                        </p:tav>
                                      </p:tavLst>
                                    </p:anim>
                                    <p:anim calcmode="lin" valueType="num">
                                      <p:cBhvr additive="base">
                                        <p:cTn id="8" dur="500" fill="hold"/>
                                        <p:tgtEl>
                                          <p:spTgt spid="4813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页脚占位符 3"/>
          <p:cNvSpPr>
            <a:spLocks noGrp="1"/>
          </p:cNvSpPr>
          <p:nvPr>
            <p:ph type="ftr" sz="quarter" idx="10"/>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r>
              <a:rPr kumimoji="0" lang="en-US" altLang="zh-CN" sz="1400" smtClean="0">
                <a:solidFill>
                  <a:schemeClr val="tx1"/>
                </a:solidFill>
                <a:latin typeface="Times New Roman" pitchFamily="18" charset="0"/>
                <a:ea typeface="宋体" pitchFamily="2" charset="-122"/>
              </a:rPr>
              <a:t>汇编语言程序设计</a:t>
            </a:r>
          </a:p>
        </p:txBody>
      </p:sp>
      <p:sp>
        <p:nvSpPr>
          <p:cNvPr id="67587" name="灯片编号占位符 4"/>
          <p:cNvSpPr>
            <a:spLocks noGrp="1"/>
          </p:cNvSpPr>
          <p:nvPr>
            <p:ph type="sldNum" sz="quarter" idx="11"/>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r" eaLnBrk="1" hangingPunct="1">
              <a:spcBef>
                <a:spcPct val="0"/>
              </a:spcBef>
              <a:buFontTx/>
              <a:buNone/>
            </a:pPr>
            <a:fld id="{D528394D-D006-4308-9115-FAE62918C85C}" type="slidenum">
              <a:rPr kumimoji="0" lang="en-US" altLang="zh-CN" sz="1400" smtClean="0">
                <a:solidFill>
                  <a:schemeClr val="tx1"/>
                </a:solidFill>
                <a:latin typeface="Times New Roman" pitchFamily="18" charset="0"/>
                <a:ea typeface="宋体" pitchFamily="2" charset="-122"/>
              </a:rPr>
              <a:pPr algn="r" eaLnBrk="1" hangingPunct="1">
                <a:spcBef>
                  <a:spcPct val="0"/>
                </a:spcBef>
                <a:buFontTx/>
                <a:buNone/>
              </a:pPr>
              <a:t>38</a:t>
            </a:fld>
            <a:endParaRPr kumimoji="0" lang="en-US" altLang="zh-CN" sz="1400" smtClean="0">
              <a:solidFill>
                <a:schemeClr val="tx1"/>
              </a:solidFill>
              <a:latin typeface="Times New Roman" pitchFamily="18" charset="0"/>
              <a:ea typeface="宋体" pitchFamily="2" charset="-122"/>
            </a:endParaRPr>
          </a:p>
        </p:txBody>
      </p:sp>
      <p:sp>
        <p:nvSpPr>
          <p:cNvPr id="67588" name="Text Box 2"/>
          <p:cNvSpPr txBox="1">
            <a:spLocks noChangeArrowheads="1"/>
          </p:cNvSpPr>
          <p:nvPr/>
        </p:nvSpPr>
        <p:spPr bwMode="auto">
          <a:xfrm>
            <a:off x="323850" y="836613"/>
            <a:ext cx="8640763"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444500" indent="-265113"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just" eaLnBrk="1" hangingPunct="1">
              <a:spcBef>
                <a:spcPct val="0"/>
              </a:spcBef>
              <a:buFont typeface="Wingdings" pitchFamily="2" charset="2"/>
              <a:buNone/>
            </a:pPr>
            <a:r>
              <a:rPr lang="zh-CN" altLang="en-US" sz="2400" b="1">
                <a:solidFill>
                  <a:srgbClr val="0000CC"/>
                </a:solidFill>
                <a:latin typeface="华文中宋" pitchFamily="2" charset="-122"/>
              </a:rPr>
              <a:t>三、物理地址与逻辑地址</a:t>
            </a:r>
          </a:p>
          <a:p>
            <a:pPr lvl="1" algn="just" eaLnBrk="1" hangingPunct="1">
              <a:spcBef>
                <a:spcPct val="0"/>
              </a:spcBef>
              <a:buSzPct val="90000"/>
              <a:buFont typeface="Wingdings" pitchFamily="2" charset="2"/>
              <a:buChar char="Ø"/>
            </a:pPr>
            <a:r>
              <a:rPr lang="zh-CN" altLang="en-US" sz="2400">
                <a:latin typeface="华文中宋" pitchFamily="2" charset="-122"/>
              </a:rPr>
              <a:t>物理地址：内存单元的实际地址，也就是出现在地址总线上的地址。</a:t>
            </a:r>
          </a:p>
          <a:p>
            <a:pPr lvl="1" algn="just" eaLnBrk="1" hangingPunct="1">
              <a:spcBef>
                <a:spcPct val="0"/>
              </a:spcBef>
              <a:buSzPct val="90000"/>
              <a:buFont typeface="Wingdings" pitchFamily="2" charset="2"/>
              <a:buChar char="Ø"/>
            </a:pPr>
            <a:r>
              <a:rPr lang="zh-CN" altLang="en-US" sz="2400">
                <a:latin typeface="华文中宋" pitchFamily="2" charset="-122"/>
              </a:rPr>
              <a:t>逻辑地址：或称分段地址，记作</a:t>
            </a:r>
            <a:r>
              <a:rPr lang="zh-CN" altLang="en-US" sz="2400">
                <a:solidFill>
                  <a:srgbClr val="0000CC"/>
                </a:solidFill>
                <a:latin typeface="华文中宋" pitchFamily="2" charset="-122"/>
              </a:rPr>
              <a:t> </a:t>
            </a:r>
            <a:r>
              <a:rPr lang="zh-CN" altLang="en-US" sz="2400" b="1" u="sng">
                <a:solidFill>
                  <a:srgbClr val="0000CC"/>
                </a:solidFill>
                <a:latin typeface="华文中宋" pitchFamily="2" charset="-122"/>
              </a:rPr>
              <a:t>段地址</a:t>
            </a:r>
            <a:r>
              <a:rPr lang="en-US" altLang="zh-CN" sz="2400" b="1" u="sng">
                <a:solidFill>
                  <a:srgbClr val="0000CC"/>
                </a:solidFill>
                <a:latin typeface="华文中宋" pitchFamily="2" charset="-122"/>
              </a:rPr>
              <a:t>: </a:t>
            </a:r>
            <a:r>
              <a:rPr lang="zh-CN" altLang="en-US" sz="2400" b="1" u="sng">
                <a:solidFill>
                  <a:srgbClr val="0000CC"/>
                </a:solidFill>
                <a:latin typeface="华文中宋" pitchFamily="2" charset="-122"/>
              </a:rPr>
              <a:t>段内偏移地址</a:t>
            </a:r>
            <a:r>
              <a:rPr lang="zh-CN" altLang="en-US" sz="2400">
                <a:solidFill>
                  <a:srgbClr val="0000CC"/>
                </a:solidFill>
                <a:latin typeface="华文中宋" pitchFamily="2" charset="-122"/>
              </a:rPr>
              <a:t> </a:t>
            </a:r>
          </a:p>
          <a:p>
            <a:pPr lvl="1" algn="just" eaLnBrk="1" hangingPunct="1">
              <a:spcBef>
                <a:spcPct val="0"/>
              </a:spcBef>
              <a:buSzPct val="90000"/>
              <a:buFont typeface="Wingdings" pitchFamily="2" charset="2"/>
              <a:buChar char="Ø"/>
            </a:pPr>
            <a:r>
              <a:rPr lang="zh-CN" altLang="en-US" sz="2400">
                <a:latin typeface="华文中宋" pitchFamily="2" charset="-122"/>
              </a:rPr>
              <a:t>有效地址：将存储单元的实际地址与其所在段的段地址之间的距离称为段内偏移量</a:t>
            </a:r>
            <a:r>
              <a:rPr lang="en-US" altLang="zh-CN" sz="2400">
                <a:latin typeface="华文中宋" pitchFamily="2" charset="-122"/>
              </a:rPr>
              <a:t>(EA</a:t>
            </a:r>
            <a:r>
              <a:rPr lang="zh-CN" altLang="en-US" sz="2400">
                <a:latin typeface="华文中宋" pitchFamily="2" charset="-122"/>
              </a:rPr>
              <a:t>，</a:t>
            </a:r>
            <a:r>
              <a:rPr lang="en-US" altLang="zh-CN" sz="2400">
                <a:latin typeface="华文中宋" pitchFamily="2" charset="-122"/>
              </a:rPr>
              <a:t>Effective Address </a:t>
            </a:r>
            <a:r>
              <a:rPr lang="zh-CN" altLang="en-US" sz="2400">
                <a:latin typeface="华文中宋" pitchFamily="2" charset="-122"/>
              </a:rPr>
              <a:t>或</a:t>
            </a:r>
            <a:r>
              <a:rPr lang="en-US" altLang="zh-CN" sz="2400">
                <a:latin typeface="华文中宋" pitchFamily="2" charset="-122"/>
              </a:rPr>
              <a:t>Offset)</a:t>
            </a:r>
            <a:r>
              <a:rPr lang="zh-CN" altLang="en-US" sz="2400">
                <a:latin typeface="华文中宋" pitchFamily="2" charset="-122"/>
              </a:rPr>
              <a:t>。 </a:t>
            </a:r>
          </a:p>
          <a:p>
            <a:pPr lvl="1" algn="just" eaLnBrk="1" hangingPunct="1">
              <a:spcBef>
                <a:spcPct val="0"/>
              </a:spcBef>
              <a:buSzPct val="90000"/>
              <a:buFont typeface="Wingdings" pitchFamily="2" charset="2"/>
              <a:buChar char="Ø"/>
            </a:pPr>
            <a:r>
              <a:rPr lang="zh-CN" altLang="en-US" sz="2400">
                <a:latin typeface="华文中宋" pitchFamily="2" charset="-122"/>
              </a:rPr>
              <a:t>系统采用下列方法将逻辑地址自动转换为</a:t>
            </a:r>
            <a:r>
              <a:rPr lang="en-US" altLang="zh-CN" sz="2400">
                <a:latin typeface="华文中宋" pitchFamily="2" charset="-122"/>
              </a:rPr>
              <a:t>20</a:t>
            </a:r>
            <a:r>
              <a:rPr lang="zh-CN" altLang="en-US" sz="2400">
                <a:latin typeface="华文中宋" pitchFamily="2" charset="-122"/>
              </a:rPr>
              <a:t>位的物理地址：</a:t>
            </a:r>
          </a:p>
          <a:p>
            <a:pPr lvl="1" algn="just" eaLnBrk="1" hangingPunct="1">
              <a:spcBef>
                <a:spcPct val="0"/>
              </a:spcBef>
              <a:buSzTx/>
              <a:buFont typeface="Wingdings" pitchFamily="2" charset="2"/>
              <a:buNone/>
            </a:pPr>
            <a:r>
              <a:rPr lang="zh-CN" altLang="en-US" sz="2400">
                <a:solidFill>
                  <a:srgbClr val="0000CC"/>
                </a:solidFill>
                <a:latin typeface="华文中宋" pitchFamily="2" charset="-122"/>
              </a:rPr>
              <a:t>		</a:t>
            </a:r>
            <a:r>
              <a:rPr lang="zh-CN" altLang="en-US" sz="2400" b="1">
                <a:solidFill>
                  <a:srgbClr val="0000CC"/>
                </a:solidFill>
                <a:latin typeface="华文中宋" pitchFamily="2" charset="-122"/>
              </a:rPr>
              <a:t>物理地址 </a:t>
            </a:r>
            <a:r>
              <a:rPr lang="en-US" altLang="zh-CN" sz="2400" b="1">
                <a:solidFill>
                  <a:srgbClr val="0000CC"/>
                </a:solidFill>
                <a:latin typeface="华文中宋" pitchFamily="2" charset="-122"/>
              </a:rPr>
              <a:t>= </a:t>
            </a:r>
            <a:r>
              <a:rPr lang="zh-CN" altLang="en-US" sz="2400" b="1">
                <a:solidFill>
                  <a:srgbClr val="0000CC"/>
                </a:solidFill>
                <a:latin typeface="华文中宋" pitchFamily="2" charset="-122"/>
              </a:rPr>
              <a:t>段地址 </a:t>
            </a:r>
            <a:r>
              <a:rPr lang="en-US" altLang="zh-CN" sz="2400" b="1">
                <a:solidFill>
                  <a:srgbClr val="0000CC"/>
                </a:solidFill>
                <a:latin typeface="华文中宋" pitchFamily="2" charset="-122"/>
              </a:rPr>
              <a:t>× 16 + </a:t>
            </a:r>
            <a:r>
              <a:rPr lang="zh-CN" altLang="en-US" sz="2400" b="1">
                <a:solidFill>
                  <a:srgbClr val="0000CC"/>
                </a:solidFill>
                <a:latin typeface="华文中宋" pitchFamily="2" charset="-122"/>
              </a:rPr>
              <a:t>偏移地址</a:t>
            </a:r>
          </a:p>
          <a:p>
            <a:pPr lvl="1" algn="just" eaLnBrk="1" hangingPunct="1">
              <a:spcBef>
                <a:spcPct val="0"/>
              </a:spcBef>
              <a:buSzPct val="90000"/>
              <a:buFont typeface="Wingdings" pitchFamily="2" charset="2"/>
              <a:buChar char="Ø"/>
            </a:pPr>
            <a:r>
              <a:rPr lang="zh-CN" altLang="en-US" sz="2400">
                <a:latin typeface="华文中宋" pitchFamily="2" charset="-122"/>
              </a:rPr>
              <a:t>每个内存单元具有唯一的物理地址，但可由不同的逻辑地址描述。</a:t>
            </a:r>
            <a:r>
              <a:rPr lang="zh-CN" altLang="en-US" sz="1600">
                <a:latin typeface="华文中宋" pitchFamily="2" charset="-122"/>
              </a:rPr>
              <a:t> </a:t>
            </a:r>
          </a:p>
        </p:txBody>
      </p:sp>
      <p:sp>
        <p:nvSpPr>
          <p:cNvPr id="67589" name="Rectangle 3"/>
          <p:cNvSpPr>
            <a:spLocks noGrp="1" noChangeArrowheads="1"/>
          </p:cNvSpPr>
          <p:nvPr>
            <p:ph type="title"/>
          </p:nvPr>
        </p:nvSpPr>
        <p:spPr>
          <a:xfrm>
            <a:off x="684213" y="188913"/>
            <a:ext cx="7772400" cy="647700"/>
          </a:xfrm>
          <a:noFill/>
        </p:spPr>
        <p:txBody>
          <a:bodyPr/>
          <a:lstStyle/>
          <a:p>
            <a:r>
              <a:rPr lang="zh-CN" altLang="en-US" smtClean="0"/>
              <a:t>存储器与存储单元的地址</a:t>
            </a:r>
          </a:p>
        </p:txBody>
      </p:sp>
      <p:grpSp>
        <p:nvGrpSpPr>
          <p:cNvPr id="49220" name="Group 68"/>
          <p:cNvGrpSpPr>
            <a:grpSpLocks/>
          </p:cNvGrpSpPr>
          <p:nvPr/>
        </p:nvGrpSpPr>
        <p:grpSpPr bwMode="auto">
          <a:xfrm>
            <a:off x="2051050" y="4652963"/>
            <a:ext cx="2232025" cy="1965325"/>
            <a:chOff x="1292" y="2918"/>
            <a:chExt cx="1406" cy="1238"/>
          </a:xfrm>
        </p:grpSpPr>
        <p:pic>
          <p:nvPicPr>
            <p:cNvPr id="67591" name="Picture 4" descr="02-5"/>
            <p:cNvPicPr>
              <a:picLocks noChangeAspect="1" noChangeArrowheads="1"/>
            </p:cNvPicPr>
            <p:nvPr/>
          </p:nvPicPr>
          <p:blipFill>
            <a:blip r:embed="rId5">
              <a:lum bright="2000"/>
              <a:extLst>
                <a:ext uri="{28A0092B-C50C-407E-A947-70E740481C1C}">
                  <a14:useLocalDpi xmlns:a14="http://schemas.microsoft.com/office/drawing/2010/main" val="0"/>
                </a:ext>
              </a:extLst>
            </a:blip>
            <a:srcRect/>
            <a:stretch>
              <a:fillRect/>
            </a:stretch>
          </p:blipFill>
          <p:spPr bwMode="auto">
            <a:xfrm>
              <a:off x="1292" y="2918"/>
              <a:ext cx="1406" cy="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2" name="Text Box 7"/>
            <p:cNvSpPr txBox="1">
              <a:spLocks noChangeArrowheads="1"/>
            </p:cNvSpPr>
            <p:nvPr/>
          </p:nvSpPr>
          <p:spPr bwMode="auto">
            <a:xfrm>
              <a:off x="1655" y="3918"/>
              <a:ext cx="590" cy="192"/>
            </a:xfrm>
            <a:prstGeom prst="rect">
              <a:avLst/>
            </a:prstGeom>
            <a:solidFill>
              <a:srgbClr val="C8C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50000"/>
                </a:spcBef>
                <a:buFontTx/>
                <a:buNone/>
              </a:pPr>
              <a:r>
                <a:rPr lang="zh-CN" altLang="en-US" sz="1400" b="1">
                  <a:solidFill>
                    <a:srgbClr val="FF33CC"/>
                  </a:solidFill>
                  <a:latin typeface="Times New Roman" pitchFamily="18" charset="0"/>
                  <a:ea typeface="宋体" pitchFamily="2" charset="-122"/>
                </a:rPr>
                <a:t>物理地址</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499"/>
                                          </p:stCondLst>
                                        </p:cTn>
                                        <p:tgtEl>
                                          <p:spTgt spid="49220"/>
                                        </p:tgtEl>
                                        <p:attrNameLst>
                                          <p:attrName>style.visibility</p:attrName>
                                        </p:attrNameLst>
                                      </p:cBhvr>
                                      <p:to>
                                        <p:strVal val="visible"/>
                                      </p:to>
                                    </p:set>
                                    <p:anim to="" calcmode="lin" valueType="num">
                                      <p:cBhvr>
                                        <p:cTn id="7" dur="1" fill="hold"/>
                                        <p:tgtEl>
                                          <p:spTgt spid="4922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页脚占位符 3"/>
          <p:cNvSpPr>
            <a:spLocks noGrp="1"/>
          </p:cNvSpPr>
          <p:nvPr>
            <p:ph type="ftr" sz="quarter" idx="10"/>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r>
              <a:rPr kumimoji="0" lang="en-US" altLang="zh-CN" sz="1400" smtClean="0">
                <a:solidFill>
                  <a:schemeClr val="tx1"/>
                </a:solidFill>
                <a:latin typeface="Times New Roman" pitchFamily="18" charset="0"/>
                <a:ea typeface="宋体" pitchFamily="2" charset="-122"/>
              </a:rPr>
              <a:t>汇编语言程序设计</a:t>
            </a:r>
          </a:p>
        </p:txBody>
      </p:sp>
      <p:sp>
        <p:nvSpPr>
          <p:cNvPr id="68611" name="灯片编号占位符 4"/>
          <p:cNvSpPr>
            <a:spLocks noGrp="1"/>
          </p:cNvSpPr>
          <p:nvPr>
            <p:ph type="sldNum" sz="quarter" idx="11"/>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r" eaLnBrk="1" hangingPunct="1">
              <a:spcBef>
                <a:spcPct val="0"/>
              </a:spcBef>
              <a:buFontTx/>
              <a:buNone/>
            </a:pPr>
            <a:fld id="{B32C233B-16EB-41D5-9950-493E114622E5}" type="slidenum">
              <a:rPr kumimoji="0" lang="en-US" altLang="zh-CN" sz="1400" smtClean="0">
                <a:solidFill>
                  <a:schemeClr val="tx1"/>
                </a:solidFill>
                <a:latin typeface="Times New Roman" pitchFamily="18" charset="0"/>
                <a:ea typeface="宋体" pitchFamily="2" charset="-122"/>
              </a:rPr>
              <a:pPr algn="r" eaLnBrk="1" hangingPunct="1">
                <a:spcBef>
                  <a:spcPct val="0"/>
                </a:spcBef>
                <a:buFontTx/>
                <a:buNone/>
              </a:pPr>
              <a:t>39</a:t>
            </a:fld>
            <a:endParaRPr kumimoji="0" lang="en-US" altLang="zh-CN" sz="1400" smtClean="0">
              <a:solidFill>
                <a:schemeClr val="tx1"/>
              </a:solidFill>
              <a:latin typeface="Times New Roman" pitchFamily="18" charset="0"/>
              <a:ea typeface="宋体" pitchFamily="2" charset="-122"/>
            </a:endParaRPr>
          </a:p>
        </p:txBody>
      </p:sp>
      <p:sp>
        <p:nvSpPr>
          <p:cNvPr id="68612" name="Rectangle 3"/>
          <p:cNvSpPr>
            <a:spLocks noGrp="1" noChangeArrowheads="1"/>
          </p:cNvSpPr>
          <p:nvPr>
            <p:ph type="title"/>
          </p:nvPr>
        </p:nvSpPr>
        <p:spPr>
          <a:xfrm>
            <a:off x="684213" y="188913"/>
            <a:ext cx="7772400" cy="647700"/>
          </a:xfrm>
          <a:noFill/>
        </p:spPr>
        <p:txBody>
          <a:bodyPr/>
          <a:lstStyle/>
          <a:p>
            <a:r>
              <a:rPr lang="zh-CN" altLang="en-US" smtClean="0"/>
              <a:t>存储器与存储单元的地址</a:t>
            </a:r>
          </a:p>
        </p:txBody>
      </p:sp>
      <p:graphicFrame>
        <p:nvGraphicFramePr>
          <p:cNvPr id="151559" name="Group 7"/>
          <p:cNvGraphicFramePr>
            <a:graphicFrameLocks noGrp="1"/>
          </p:cNvGraphicFramePr>
          <p:nvPr>
            <p:ph idx="1"/>
          </p:nvPr>
        </p:nvGraphicFramePr>
        <p:xfrm>
          <a:off x="323850" y="1773238"/>
          <a:ext cx="8424863" cy="4248152"/>
        </p:xfrm>
        <a:graphic>
          <a:graphicData uri="http://schemas.openxmlformats.org/drawingml/2006/table">
            <a:tbl>
              <a:tblPr/>
              <a:tblGrid>
                <a:gridCol w="1193800"/>
                <a:gridCol w="1879600"/>
                <a:gridCol w="1597025"/>
                <a:gridCol w="2160588"/>
                <a:gridCol w="1593850"/>
              </a:tblGrid>
              <a:tr h="954088">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CC"/>
                          </a:solidFill>
                          <a:effectLst/>
                          <a:latin typeface="Times New Roman" pitchFamily="18" charset="0"/>
                          <a:ea typeface="华文中宋" pitchFamily="2" charset="-122"/>
                          <a:cs typeface="Arial" pitchFamily="34" charset="0"/>
                        </a:rPr>
                        <a:t>访问存储器方式</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CC"/>
                          </a:solidFill>
                          <a:effectLst/>
                          <a:latin typeface="Times New Roman" pitchFamily="18" charset="0"/>
                          <a:ea typeface="华文中宋" pitchFamily="2" charset="-122"/>
                          <a:cs typeface="Arial" pitchFamily="34" charset="0"/>
                        </a:rPr>
                        <a:t>缺省的段寄存器</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CC"/>
                          </a:solidFill>
                          <a:effectLst/>
                          <a:latin typeface="Times New Roman" pitchFamily="18" charset="0"/>
                          <a:ea typeface="华文中宋" pitchFamily="2" charset="-122"/>
                          <a:cs typeface="Arial" pitchFamily="34" charset="0"/>
                        </a:rPr>
                        <a:t>可选用的</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CC"/>
                          </a:solidFill>
                          <a:effectLst/>
                          <a:latin typeface="Times New Roman" pitchFamily="18" charset="0"/>
                          <a:ea typeface="华文中宋" pitchFamily="2" charset="-122"/>
                          <a:cs typeface="Arial" pitchFamily="34" charset="0"/>
                        </a:rPr>
                        <a:t>段寄存器</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CC"/>
                          </a:solidFill>
                          <a:effectLst/>
                          <a:latin typeface="Times New Roman" pitchFamily="18" charset="0"/>
                          <a:ea typeface="华文中宋" pitchFamily="2" charset="-122"/>
                          <a:cs typeface="Arial" pitchFamily="34" charset="0"/>
                        </a:rPr>
                        <a:t>偏移量</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r>
              <a:tr h="558800">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rPr>
                        <a:t>取指令</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h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rPr>
                        <a:t>CS</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66"/>
                          </a:solidFill>
                          <a:effectLst/>
                          <a:latin typeface="华文中宋" pitchFamily="2" charset="-122"/>
                          <a:ea typeface="华文中宋" pitchFamily="2" charset="-122"/>
                          <a:cs typeface="Arial" pitchFamily="34" charset="0"/>
                        </a:rPr>
                        <a:t> </a:t>
                      </a:r>
                      <a:endParaRPr kumimoji="1" lang="en-US" altLang="zh-CN" sz="24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rPr>
                        <a:t>IP</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r>
              <a:tr h="536575">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rPr>
                        <a:t>堆栈操作</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h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rPr>
                        <a:t>SS</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66"/>
                          </a:solidFill>
                          <a:effectLst/>
                          <a:latin typeface="华文中宋" pitchFamily="2" charset="-122"/>
                          <a:ea typeface="华文中宋" pitchFamily="2" charset="-122"/>
                          <a:cs typeface="Arial" pitchFamily="34" charset="0"/>
                        </a:rPr>
                        <a:t> </a:t>
                      </a:r>
                      <a:endParaRPr kumimoji="1" lang="en-US" altLang="zh-CN" sz="24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rPr>
                        <a:t>SP</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r>
              <a:tr h="601663">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rPr>
                        <a:t>一般取操作数</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h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rPr>
                        <a:t>DS</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rPr>
                        <a:t>CS</a:t>
                      </a:r>
                      <a:r>
                        <a:rPr kumimoji="1" lang="zh-CN" altLang="en-US" sz="24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rPr>
                        <a:t>、</a:t>
                      </a:r>
                      <a:r>
                        <a:rPr kumimoji="1" lang="en-US" altLang="zh-CN" sz="24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rPr>
                        <a:t>ES</a:t>
                      </a:r>
                      <a:r>
                        <a:rPr kumimoji="1" lang="zh-CN" altLang="en-US" sz="24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rPr>
                        <a:t>、</a:t>
                      </a:r>
                      <a:r>
                        <a:rPr kumimoji="1" lang="en-US" altLang="zh-CN" sz="24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rPr>
                        <a:t>SS</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rPr>
                        <a:t>有效地址</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r>
              <a:tr h="558800">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660033"/>
                          </a:solidFill>
                          <a:effectLst/>
                          <a:latin typeface="Times New Roman" pitchFamily="18" charset="0"/>
                          <a:ea typeface="华文中宋" pitchFamily="2" charset="-122"/>
                          <a:cs typeface="Arial" pitchFamily="34" charset="0"/>
                        </a:rPr>
                        <a:t>串操作</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rPr>
                        <a:t>源操作数</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rPr>
                        <a:t>DS</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rPr>
                        <a:t>CS</a:t>
                      </a:r>
                      <a:r>
                        <a:rPr kumimoji="1" lang="zh-CN" altLang="en-US" sz="24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rPr>
                        <a:t>、</a:t>
                      </a:r>
                      <a:r>
                        <a:rPr kumimoji="1" lang="en-US" altLang="zh-CN" sz="24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rPr>
                        <a:t>ES</a:t>
                      </a:r>
                      <a:r>
                        <a:rPr kumimoji="1" lang="zh-CN" altLang="en-US" sz="24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rPr>
                        <a:t>、</a:t>
                      </a:r>
                      <a:r>
                        <a:rPr kumimoji="1" lang="en-US" altLang="zh-CN" sz="24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rPr>
                        <a:t>SS</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rPr>
                        <a:t>SI</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r>
              <a:tr h="569913">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rPr>
                        <a:t>目标操作数</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rPr>
                        <a:t>ES</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66"/>
                          </a:solidFill>
                          <a:effectLst/>
                          <a:latin typeface="华文中宋" pitchFamily="2" charset="-122"/>
                          <a:ea typeface="华文中宋" pitchFamily="2" charset="-122"/>
                          <a:cs typeface="Arial" pitchFamily="34" charset="0"/>
                        </a:rPr>
                        <a:t> </a:t>
                      </a:r>
                      <a:endParaRPr kumimoji="1" lang="en-US" altLang="zh-CN" sz="24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rPr>
                        <a:t>DI</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r>
              <a:tr h="468313">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rPr>
                        <a:t>使用指针寄存器</a:t>
                      </a:r>
                      <a:r>
                        <a:rPr kumimoji="1" lang="en-US" altLang="zh-CN" sz="24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rPr>
                        <a:t>BP</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h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rPr>
                        <a:t>SS</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rPr>
                        <a:t>CS</a:t>
                      </a:r>
                      <a:r>
                        <a:rPr kumimoji="1" lang="zh-CN" altLang="en-US" sz="24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rPr>
                        <a:t>、</a:t>
                      </a:r>
                      <a:r>
                        <a:rPr kumimoji="1" lang="en-US" altLang="zh-CN" sz="24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rPr>
                        <a:t>DS</a:t>
                      </a:r>
                      <a:r>
                        <a:rPr kumimoji="1" lang="zh-CN" altLang="en-US" sz="24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rPr>
                        <a:t>、</a:t>
                      </a:r>
                      <a:r>
                        <a:rPr kumimoji="1" lang="en-US" altLang="zh-CN" sz="24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rPr>
                        <a:t>ES</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66"/>
                          </a:solidFill>
                          <a:effectLst/>
                          <a:latin typeface="Times New Roman" pitchFamily="18" charset="0"/>
                          <a:ea typeface="华文中宋" pitchFamily="2" charset="-122"/>
                          <a:cs typeface="Arial" pitchFamily="34" charset="0"/>
                        </a:rPr>
                        <a:t>有效地址</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r>
            </a:tbl>
          </a:graphicData>
        </a:graphic>
      </p:graphicFrame>
      <p:sp>
        <p:nvSpPr>
          <p:cNvPr id="68657" name="Rectangle 52"/>
          <p:cNvSpPr>
            <a:spLocks noChangeArrowheads="1"/>
          </p:cNvSpPr>
          <p:nvPr/>
        </p:nvSpPr>
        <p:spPr bwMode="auto">
          <a:xfrm>
            <a:off x="395288" y="908050"/>
            <a:ext cx="4806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just" eaLnBrk="1" hangingPunct="1">
              <a:spcBef>
                <a:spcPct val="0"/>
              </a:spcBef>
              <a:buFontTx/>
              <a:buNone/>
            </a:pPr>
            <a:r>
              <a:rPr lang="zh-CN" altLang="en-US" sz="2800">
                <a:latin typeface="华文新魏" pitchFamily="2" charset="-122"/>
                <a:ea typeface="华文新魏" pitchFamily="2" charset="-122"/>
                <a:cs typeface="Times New Roman" pitchFamily="18" charset="0"/>
              </a:rPr>
              <a:t>访问内存时段寄存器的使用：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1559"/>
                                        </p:tgtEl>
                                        <p:attrNameLst>
                                          <p:attrName>style.visibility</p:attrName>
                                        </p:attrNameLst>
                                      </p:cBhvr>
                                      <p:to>
                                        <p:strVal val="visible"/>
                                      </p:to>
                                    </p:set>
                                    <p:animEffect transition="in" filter="box(in)">
                                      <p:cBhvr>
                                        <p:cTn id="7" dur="500"/>
                                        <p:tgtEl>
                                          <p:spTgt spid="151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0">
          <a:gsLst>
            <a:gs pos="2000">
              <a:srgbClr val="FFFFCC"/>
            </a:gs>
            <a:gs pos="100000">
              <a:schemeClr val="bg1"/>
            </a:gs>
          </a:gsLst>
          <a:path path="rect">
            <a:fillToRect r="100000" b="100000"/>
          </a:path>
        </a:gradFill>
        <a:effectLst/>
      </p:bgPr>
    </p:bg>
    <p:spTree>
      <p:nvGrpSpPr>
        <p:cNvPr id="1" name=""/>
        <p:cNvGrpSpPr/>
        <p:nvPr/>
      </p:nvGrpSpPr>
      <p:grpSpPr>
        <a:xfrm>
          <a:off x="0" y="0"/>
          <a:ext cx="0" cy="0"/>
          <a:chOff x="0" y="0"/>
          <a:chExt cx="0" cy="0"/>
        </a:xfrm>
      </p:grpSpPr>
      <p:sp>
        <p:nvSpPr>
          <p:cNvPr id="31746" name="页脚占位符 3"/>
          <p:cNvSpPr>
            <a:spLocks noGrp="1"/>
          </p:cNvSpPr>
          <p:nvPr>
            <p:ph type="ftr" sz="quarter" idx="4294967295"/>
          </p:nvPr>
        </p:nvSpPr>
        <p:spPr>
          <a:xfrm>
            <a:off x="3132138" y="6400800"/>
            <a:ext cx="2895600" cy="457200"/>
          </a:xfrm>
          <a:prstGeom prst="rect">
            <a:avLst/>
          </a:prstGeom>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r>
              <a:rPr kumimoji="0" lang="en-US" altLang="zh-CN" sz="1400" smtClean="0">
                <a:solidFill>
                  <a:schemeClr val="tx1"/>
                </a:solidFill>
                <a:latin typeface="Times New Roman" pitchFamily="18" charset="0"/>
                <a:ea typeface="宋体" pitchFamily="2" charset="-122"/>
              </a:rPr>
              <a:t>汇编语言程序设计</a:t>
            </a:r>
          </a:p>
        </p:txBody>
      </p:sp>
      <p:sp>
        <p:nvSpPr>
          <p:cNvPr id="31747" name="灯片编号占位符 4"/>
          <p:cNvSpPr>
            <a:spLocks noGrp="1"/>
          </p:cNvSpPr>
          <p:nvPr>
            <p:ph type="sldNum" sz="quarter" idx="11"/>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r" eaLnBrk="1" hangingPunct="1">
              <a:spcBef>
                <a:spcPct val="0"/>
              </a:spcBef>
              <a:buFontTx/>
              <a:buNone/>
            </a:pPr>
            <a:fld id="{2920F22D-994C-4275-B18A-A0A43816680D}" type="slidenum">
              <a:rPr kumimoji="0" lang="en-US" altLang="zh-CN" sz="1400" smtClean="0">
                <a:solidFill>
                  <a:schemeClr val="tx1"/>
                </a:solidFill>
                <a:latin typeface="Times New Roman" pitchFamily="18" charset="0"/>
                <a:ea typeface="宋体" pitchFamily="2" charset="-122"/>
              </a:rPr>
              <a:pPr algn="r" eaLnBrk="1" hangingPunct="1">
                <a:spcBef>
                  <a:spcPct val="0"/>
                </a:spcBef>
                <a:buFontTx/>
                <a:buNone/>
              </a:pPr>
              <a:t>4</a:t>
            </a:fld>
            <a:endParaRPr kumimoji="0" lang="en-US" altLang="zh-CN" sz="1400" smtClean="0">
              <a:solidFill>
                <a:schemeClr val="tx1"/>
              </a:solidFill>
              <a:latin typeface="Times New Roman" pitchFamily="18" charset="0"/>
              <a:ea typeface="宋体" pitchFamily="2" charset="-122"/>
            </a:endParaRPr>
          </a:p>
        </p:txBody>
      </p:sp>
      <p:sp>
        <p:nvSpPr>
          <p:cNvPr id="31748" name="Rectangle 3"/>
          <p:cNvSpPr>
            <a:spLocks noGrp="1" noChangeArrowheads="1"/>
          </p:cNvSpPr>
          <p:nvPr>
            <p:ph type="body" idx="1"/>
          </p:nvPr>
        </p:nvSpPr>
        <p:spPr>
          <a:xfrm>
            <a:off x="539750" y="981075"/>
            <a:ext cx="5184775" cy="431800"/>
          </a:xfrm>
        </p:spPr>
        <p:txBody>
          <a:bodyPr/>
          <a:lstStyle/>
          <a:p>
            <a:pPr eaLnBrk="1" hangingPunct="1">
              <a:lnSpc>
                <a:spcPct val="75000"/>
              </a:lnSpc>
              <a:spcBef>
                <a:spcPct val="50000"/>
              </a:spcBef>
              <a:buFont typeface="Wingdings 2" pitchFamily="18" charset="2"/>
              <a:buNone/>
            </a:pPr>
            <a:r>
              <a:rPr lang="zh-CN" altLang="en-US" sz="2800" b="1" smtClean="0">
                <a:solidFill>
                  <a:srgbClr val="0000CC"/>
                </a:solidFill>
                <a:latin typeface="宋体" pitchFamily="2" charset="-122"/>
              </a:rPr>
              <a:t>二、汇编语言的特点</a:t>
            </a:r>
            <a:endParaRPr lang="zh-CN" altLang="en-US" sz="2800" smtClean="0">
              <a:solidFill>
                <a:srgbClr val="0000CC"/>
              </a:solidFill>
              <a:latin typeface="宋体" pitchFamily="2" charset="-122"/>
            </a:endParaRPr>
          </a:p>
        </p:txBody>
      </p:sp>
      <p:sp>
        <p:nvSpPr>
          <p:cNvPr id="31749" name="Rectangle 4"/>
          <p:cNvSpPr>
            <a:spLocks noGrp="1" noChangeArrowheads="1"/>
          </p:cNvSpPr>
          <p:nvPr>
            <p:ph type="title"/>
          </p:nvPr>
        </p:nvSpPr>
        <p:spPr>
          <a:xfrm>
            <a:off x="684213" y="260350"/>
            <a:ext cx="7772400" cy="576263"/>
          </a:xfrm>
          <a:noFill/>
        </p:spPr>
        <p:txBody>
          <a:bodyPr/>
          <a:lstStyle/>
          <a:p>
            <a:pPr eaLnBrk="1" hangingPunct="1"/>
            <a:r>
              <a:rPr lang="zh-CN" altLang="en-US" smtClean="0"/>
              <a:t>汇编语言基本概念</a:t>
            </a:r>
          </a:p>
        </p:txBody>
      </p:sp>
      <p:pic>
        <p:nvPicPr>
          <p:cNvPr id="58373" name="compiler" descr="0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825" y="4797425"/>
            <a:ext cx="3600450"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1" name="Rectangle 6"/>
          <p:cNvSpPr>
            <a:spLocks noChangeArrowheads="1"/>
          </p:cNvSpPr>
          <p:nvPr/>
        </p:nvSpPr>
        <p:spPr bwMode="auto">
          <a:xfrm>
            <a:off x="684213" y="1412875"/>
            <a:ext cx="7848600"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5600" indent="-355600" algn="l" defTabSz="266700"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defTabSz="266700"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defTabSz="266700"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defTabSz="266700"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defTabSz="266700"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defTabSz="2667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defTabSz="2667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defTabSz="2667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defTabSz="2667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fontAlgn="ctr" hangingPunct="1">
              <a:spcBef>
                <a:spcPct val="25000"/>
              </a:spcBef>
              <a:buSzPct val="90000"/>
              <a:buFont typeface="Wingdings" pitchFamily="2" charset="2"/>
              <a:buChar char="Ø"/>
            </a:pPr>
            <a:r>
              <a:rPr lang="zh-CN" altLang="en-US" sz="2400">
                <a:latin typeface="华文中宋" pitchFamily="2" charset="-122"/>
                <a:sym typeface="Symbol" pitchFamily="18" charset="2"/>
              </a:rPr>
              <a:t>面向机器的低级语言，通常是为特定的计算机或计算机系列</a:t>
            </a:r>
            <a:r>
              <a:rPr lang="zh-CN" altLang="en-US" sz="2400">
                <a:latin typeface="华文中宋" pitchFamily="2" charset="-122"/>
              </a:rPr>
              <a:t>专门设计的。</a:t>
            </a:r>
          </a:p>
          <a:p>
            <a:pPr eaLnBrk="1" fontAlgn="ctr" hangingPunct="1">
              <a:spcBef>
                <a:spcPct val="25000"/>
              </a:spcBef>
              <a:buSzPct val="90000"/>
              <a:buFont typeface="Wingdings" pitchFamily="2" charset="2"/>
              <a:buChar char="Ø"/>
            </a:pPr>
            <a:r>
              <a:rPr lang="zh-CN" altLang="en-US" sz="2400">
                <a:latin typeface="华文中宋" pitchFamily="2" charset="-122"/>
                <a:sym typeface="Symbol" pitchFamily="18" charset="2"/>
              </a:rPr>
              <a:t>保持了机器语言的优点，具有直接和简捷的特点。</a:t>
            </a:r>
          </a:p>
          <a:p>
            <a:pPr eaLnBrk="1" fontAlgn="ctr" hangingPunct="1">
              <a:spcBef>
                <a:spcPct val="25000"/>
              </a:spcBef>
              <a:buSzPct val="90000"/>
              <a:buFont typeface="Wingdings" pitchFamily="2" charset="2"/>
              <a:buChar char="Ø"/>
            </a:pPr>
            <a:r>
              <a:rPr lang="zh-CN" altLang="en-US" sz="2400">
                <a:latin typeface="华文中宋" pitchFamily="2" charset="-122"/>
                <a:sym typeface="Symbol" pitchFamily="18" charset="2"/>
              </a:rPr>
              <a:t>可有效地访问、控制计算机的各种硬件设备，如磁盘、存储器、</a:t>
            </a:r>
            <a:r>
              <a:rPr lang="en-US" altLang="zh-CN" sz="2400">
                <a:latin typeface="华文中宋" pitchFamily="2" charset="-122"/>
                <a:sym typeface="Symbol" pitchFamily="18" charset="2"/>
              </a:rPr>
              <a:t>CPU</a:t>
            </a:r>
            <a:r>
              <a:rPr lang="zh-CN" altLang="en-US" sz="2400">
                <a:latin typeface="华文中宋" pitchFamily="2" charset="-122"/>
                <a:sym typeface="Symbol" pitchFamily="18" charset="2"/>
              </a:rPr>
              <a:t>、</a:t>
            </a:r>
            <a:r>
              <a:rPr lang="en-US" altLang="zh-CN" sz="2400">
                <a:latin typeface="华文中宋" pitchFamily="2" charset="-122"/>
                <a:sym typeface="Symbol" pitchFamily="18" charset="2"/>
              </a:rPr>
              <a:t>I/O </a:t>
            </a:r>
            <a:r>
              <a:rPr lang="zh-CN" altLang="en-US" sz="2400">
                <a:latin typeface="华文中宋" pitchFamily="2" charset="-122"/>
                <a:sym typeface="Symbol" pitchFamily="18" charset="2"/>
              </a:rPr>
              <a:t>端口等。</a:t>
            </a:r>
          </a:p>
          <a:p>
            <a:pPr eaLnBrk="1" fontAlgn="ctr" hangingPunct="1">
              <a:spcBef>
                <a:spcPct val="25000"/>
              </a:spcBef>
              <a:buSzPct val="90000"/>
              <a:buFont typeface="Wingdings" pitchFamily="2" charset="2"/>
              <a:buChar char="Ø"/>
            </a:pPr>
            <a:r>
              <a:rPr lang="zh-CN" altLang="en-US" sz="2400">
                <a:latin typeface="华文中宋" pitchFamily="2" charset="-122"/>
                <a:sym typeface="Symbol" pitchFamily="18" charset="2"/>
              </a:rPr>
              <a:t>目标代码简短，占用内存少，执行速度快，是高效的程序设计语言。</a:t>
            </a:r>
          </a:p>
          <a:p>
            <a:pPr eaLnBrk="1" fontAlgn="ctr" hangingPunct="1">
              <a:spcBef>
                <a:spcPct val="25000"/>
              </a:spcBef>
              <a:buSzPct val="90000"/>
              <a:buFont typeface="Wingdings" pitchFamily="2" charset="2"/>
              <a:buChar char="Ø"/>
            </a:pPr>
            <a:r>
              <a:rPr lang="zh-CN" altLang="en-US" sz="2400">
                <a:latin typeface="华文中宋" pitchFamily="2" charset="-122"/>
                <a:sym typeface="Symbol" pitchFamily="18" charset="2"/>
              </a:rPr>
              <a:t>经常与高级语言配合使用，应用十分广泛。</a:t>
            </a:r>
          </a:p>
        </p:txBody>
      </p:sp>
      <p:sp>
        <p:nvSpPr>
          <p:cNvPr id="58375" name="Text Box 7"/>
          <p:cNvSpPr txBox="1">
            <a:spLocks noChangeArrowheads="1"/>
          </p:cNvSpPr>
          <p:nvPr/>
        </p:nvSpPr>
        <p:spPr bwMode="auto">
          <a:xfrm>
            <a:off x="827088" y="4868863"/>
            <a:ext cx="3671887"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spcBef>
                <a:spcPct val="0"/>
              </a:spcBef>
              <a:buFontTx/>
              <a:buNone/>
            </a:pPr>
            <a:r>
              <a:rPr lang="zh-CN" altLang="en-US" sz="2400">
                <a:solidFill>
                  <a:srgbClr val="0000CC"/>
                </a:solidFill>
                <a:latin typeface="隶书" pitchFamily="49" charset="-122"/>
                <a:ea typeface="隶书" pitchFamily="49" charset="-122"/>
              </a:rPr>
              <a:t>相关概念：</a:t>
            </a:r>
          </a:p>
          <a:p>
            <a:pPr eaLnBrk="1" hangingPunct="1">
              <a:spcBef>
                <a:spcPct val="0"/>
              </a:spcBef>
              <a:buFontTx/>
              <a:buNone/>
            </a:pPr>
            <a:r>
              <a:rPr lang="zh-CN" altLang="en-US" sz="2400">
                <a:solidFill>
                  <a:srgbClr val="0000CC"/>
                </a:solidFill>
                <a:latin typeface="隶书" pitchFamily="49" charset="-122"/>
                <a:ea typeface="隶书" pitchFamily="49" charset="-122"/>
              </a:rPr>
              <a:t>	机器指令</a:t>
            </a:r>
          </a:p>
          <a:p>
            <a:pPr eaLnBrk="1" hangingPunct="1">
              <a:spcBef>
                <a:spcPct val="0"/>
              </a:spcBef>
              <a:buFontTx/>
              <a:buNone/>
            </a:pPr>
            <a:r>
              <a:rPr lang="zh-CN" altLang="en-US" sz="2400">
                <a:solidFill>
                  <a:srgbClr val="0000CC"/>
                </a:solidFill>
                <a:latin typeface="隶书" pitchFamily="49" charset="-122"/>
                <a:ea typeface="隶书" pitchFamily="49" charset="-122"/>
              </a:rPr>
              <a:t>	汇编语言源程序</a:t>
            </a:r>
          </a:p>
          <a:p>
            <a:pPr eaLnBrk="1" hangingPunct="1">
              <a:spcBef>
                <a:spcPct val="0"/>
              </a:spcBef>
              <a:buFontTx/>
              <a:buNone/>
            </a:pPr>
            <a:r>
              <a:rPr lang="zh-CN" altLang="en-US" sz="2400">
                <a:solidFill>
                  <a:srgbClr val="0000CC"/>
                </a:solidFill>
                <a:latin typeface="隶书" pitchFamily="49" charset="-122"/>
                <a:ea typeface="隶书" pitchFamily="49" charset="-122"/>
              </a:rPr>
              <a:t>	汇编程序</a:t>
            </a:r>
            <a:endParaRPr lang="zh-CN" altLang="zh-CN" sz="2400">
              <a:solidFill>
                <a:srgbClr val="0000CC"/>
              </a:solidFill>
              <a:latin typeface="隶书" pitchFamily="49" charset="-122"/>
              <a:ea typeface="隶书" pitchFamily="49" charset="-122"/>
              <a:sym typeface="Wingdings"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5"/>
                                        </p:tgtEl>
                                        <p:attrNameLst>
                                          <p:attrName>style.visibility</p:attrName>
                                        </p:attrNameLst>
                                      </p:cBhvr>
                                      <p:to>
                                        <p:strVal val="visible"/>
                                      </p:to>
                                    </p:set>
                                    <p:anim calcmode="lin" valueType="num">
                                      <p:cBhvr additive="base">
                                        <p:cTn id="7" dur="500" fill="hold"/>
                                        <p:tgtEl>
                                          <p:spTgt spid="58375"/>
                                        </p:tgtEl>
                                        <p:attrNameLst>
                                          <p:attrName>ppt_x</p:attrName>
                                        </p:attrNameLst>
                                      </p:cBhvr>
                                      <p:tavLst>
                                        <p:tav tm="0">
                                          <p:val>
                                            <p:strVal val="0-#ppt_w/2"/>
                                          </p:val>
                                        </p:tav>
                                        <p:tav tm="100000">
                                          <p:val>
                                            <p:strVal val="#ppt_x"/>
                                          </p:val>
                                        </p:tav>
                                      </p:tavLst>
                                    </p:anim>
                                    <p:anim calcmode="lin" valueType="num">
                                      <p:cBhvr additive="base">
                                        <p:cTn id="8" dur="500" fill="hold"/>
                                        <p:tgtEl>
                                          <p:spTgt spid="5837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8373"/>
                                        </p:tgtEl>
                                        <p:attrNameLst>
                                          <p:attrName>style.visibility</p:attrName>
                                        </p:attrNameLst>
                                      </p:cBhvr>
                                      <p:to>
                                        <p:strVal val="visible"/>
                                      </p:to>
                                    </p:set>
                                    <p:anim calcmode="lin" valueType="num">
                                      <p:cBhvr additive="base">
                                        <p:cTn id="13" dur="500" fill="hold"/>
                                        <p:tgtEl>
                                          <p:spTgt spid="58373"/>
                                        </p:tgtEl>
                                        <p:attrNameLst>
                                          <p:attrName>ppt_x</p:attrName>
                                        </p:attrNameLst>
                                      </p:cBhvr>
                                      <p:tavLst>
                                        <p:tav tm="0">
                                          <p:val>
                                            <p:strVal val="#ppt_x"/>
                                          </p:val>
                                        </p:tav>
                                        <p:tav tm="100000">
                                          <p:val>
                                            <p:strVal val="#ppt_x"/>
                                          </p:val>
                                        </p:tav>
                                      </p:tavLst>
                                    </p:anim>
                                    <p:anim calcmode="lin" valueType="num">
                                      <p:cBhvr additive="base">
                                        <p:cTn id="14" dur="500" fill="hold"/>
                                        <p:tgtEl>
                                          <p:spTgt spid="583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页脚占位符 3"/>
          <p:cNvSpPr>
            <a:spLocks noGrp="1"/>
          </p:cNvSpPr>
          <p:nvPr>
            <p:ph type="ftr" sz="quarter" idx="10"/>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r>
              <a:rPr kumimoji="0" lang="en-US" altLang="zh-CN" sz="1400" smtClean="0">
                <a:solidFill>
                  <a:schemeClr val="tx1"/>
                </a:solidFill>
                <a:latin typeface="Times New Roman" pitchFamily="18" charset="0"/>
                <a:ea typeface="宋体" pitchFamily="2" charset="-122"/>
              </a:rPr>
              <a:t>汇编语言程序设计</a:t>
            </a:r>
          </a:p>
        </p:txBody>
      </p:sp>
      <p:sp>
        <p:nvSpPr>
          <p:cNvPr id="69635" name="灯片编号占位符 4"/>
          <p:cNvSpPr>
            <a:spLocks noGrp="1"/>
          </p:cNvSpPr>
          <p:nvPr>
            <p:ph type="sldNum" sz="quarter" idx="11"/>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r" eaLnBrk="1" hangingPunct="1">
              <a:spcBef>
                <a:spcPct val="0"/>
              </a:spcBef>
              <a:buFontTx/>
              <a:buNone/>
            </a:pPr>
            <a:fld id="{D58A3F38-FA6D-4444-AD2C-5E45797C50D6}" type="slidenum">
              <a:rPr kumimoji="0" lang="en-US" altLang="zh-CN" sz="1400" smtClean="0">
                <a:solidFill>
                  <a:schemeClr val="tx1"/>
                </a:solidFill>
                <a:latin typeface="Times New Roman" pitchFamily="18" charset="0"/>
                <a:ea typeface="宋体" pitchFamily="2" charset="-122"/>
              </a:rPr>
              <a:pPr algn="r" eaLnBrk="1" hangingPunct="1">
                <a:spcBef>
                  <a:spcPct val="0"/>
                </a:spcBef>
                <a:buFontTx/>
                <a:buNone/>
              </a:pPr>
              <a:t>40</a:t>
            </a:fld>
            <a:endParaRPr kumimoji="0" lang="en-US" altLang="zh-CN" sz="1400" smtClean="0">
              <a:solidFill>
                <a:schemeClr val="tx1"/>
              </a:solidFill>
              <a:latin typeface="Times New Roman" pitchFamily="18" charset="0"/>
              <a:ea typeface="宋体" pitchFamily="2" charset="-122"/>
            </a:endParaRPr>
          </a:p>
        </p:txBody>
      </p:sp>
      <p:sp>
        <p:nvSpPr>
          <p:cNvPr id="69636" name="Text Box 2"/>
          <p:cNvSpPr txBox="1">
            <a:spLocks noChangeArrowheads="1"/>
          </p:cNvSpPr>
          <p:nvPr/>
        </p:nvSpPr>
        <p:spPr bwMode="auto">
          <a:xfrm>
            <a:off x="468313" y="908050"/>
            <a:ext cx="5545137"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indent="-277813"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just" eaLnBrk="1" hangingPunct="1">
              <a:spcBef>
                <a:spcPct val="0"/>
              </a:spcBef>
              <a:buFont typeface="Wingdings" pitchFamily="2" charset="2"/>
              <a:buNone/>
            </a:pPr>
            <a:r>
              <a:rPr lang="zh-CN" altLang="en-US" sz="2400" b="1">
                <a:solidFill>
                  <a:srgbClr val="0000CC"/>
                </a:solidFill>
                <a:latin typeface="Times New Roman" pitchFamily="18" charset="0"/>
              </a:rPr>
              <a:t>四、存储单元的内容 </a:t>
            </a:r>
          </a:p>
          <a:p>
            <a:pPr lvl="1" algn="just" eaLnBrk="1" hangingPunct="1">
              <a:spcBef>
                <a:spcPct val="0"/>
              </a:spcBef>
              <a:buSzPct val="90000"/>
              <a:buFont typeface="Wingdings" pitchFamily="2" charset="2"/>
              <a:buChar char="Ø"/>
            </a:pPr>
            <a:r>
              <a:rPr lang="zh-CN" altLang="en-US" sz="2400">
                <a:latin typeface="Times New Roman" pitchFamily="18" charset="0"/>
              </a:rPr>
              <a:t>字节</a:t>
            </a:r>
            <a:r>
              <a:rPr lang="en-US" altLang="zh-CN" sz="2400">
                <a:latin typeface="Times New Roman" pitchFamily="18" charset="0"/>
              </a:rPr>
              <a:t>12340H</a:t>
            </a:r>
            <a:r>
              <a:rPr lang="zh-CN" altLang="en-US" sz="2400">
                <a:latin typeface="Times New Roman" pitchFamily="18" charset="0"/>
              </a:rPr>
              <a:t>、</a:t>
            </a:r>
            <a:r>
              <a:rPr lang="en-US" altLang="zh-CN" sz="2400">
                <a:latin typeface="Times New Roman" pitchFamily="18" charset="0"/>
              </a:rPr>
              <a:t>12341H</a:t>
            </a:r>
            <a:r>
              <a:rPr lang="zh-CN" altLang="en-US" sz="2400">
                <a:latin typeface="Times New Roman" pitchFamily="18" charset="0"/>
              </a:rPr>
              <a:t>的内容分别为：</a:t>
            </a:r>
            <a:r>
              <a:rPr lang="en-US" altLang="zh-CN" sz="2400">
                <a:latin typeface="Times New Roman" pitchFamily="18" charset="0"/>
              </a:rPr>
              <a:t>12H</a:t>
            </a:r>
            <a:r>
              <a:rPr lang="zh-CN" altLang="en-US" sz="2400">
                <a:latin typeface="Times New Roman" pitchFamily="18" charset="0"/>
              </a:rPr>
              <a:t>和</a:t>
            </a:r>
            <a:r>
              <a:rPr lang="en-US" altLang="zh-CN" sz="2400">
                <a:latin typeface="Times New Roman" pitchFamily="18" charset="0"/>
              </a:rPr>
              <a:t>34H</a:t>
            </a:r>
            <a:r>
              <a:rPr lang="zh-CN" altLang="en-US" sz="2400">
                <a:latin typeface="Times New Roman" pitchFamily="18" charset="0"/>
              </a:rPr>
              <a:t>等</a:t>
            </a:r>
          </a:p>
          <a:p>
            <a:pPr lvl="1" algn="just" eaLnBrk="1" hangingPunct="1">
              <a:spcBef>
                <a:spcPct val="0"/>
              </a:spcBef>
              <a:buSzPct val="90000"/>
              <a:buFont typeface="Wingdings" pitchFamily="2" charset="2"/>
              <a:buChar char="Ø"/>
            </a:pPr>
            <a:r>
              <a:rPr lang="zh-CN" altLang="en-US" sz="2400">
                <a:latin typeface="Times New Roman" pitchFamily="18" charset="0"/>
              </a:rPr>
              <a:t>字</a:t>
            </a:r>
            <a:r>
              <a:rPr lang="en-US" altLang="zh-CN" sz="2400">
                <a:latin typeface="Times New Roman" pitchFamily="18" charset="0"/>
              </a:rPr>
              <a:t>12340H</a:t>
            </a:r>
            <a:r>
              <a:rPr lang="zh-CN" altLang="en-US" sz="2400">
                <a:latin typeface="Times New Roman" pitchFamily="18" charset="0"/>
              </a:rPr>
              <a:t>、</a:t>
            </a:r>
            <a:r>
              <a:rPr lang="en-US" altLang="zh-CN" sz="2400">
                <a:latin typeface="Times New Roman" pitchFamily="18" charset="0"/>
              </a:rPr>
              <a:t>12341H</a:t>
            </a:r>
            <a:r>
              <a:rPr lang="zh-CN" altLang="en-US" sz="2400">
                <a:latin typeface="Times New Roman" pitchFamily="18" charset="0"/>
              </a:rPr>
              <a:t>的内容分别为：</a:t>
            </a:r>
            <a:r>
              <a:rPr lang="en-US" altLang="zh-CN" sz="2400">
                <a:latin typeface="Times New Roman" pitchFamily="18" charset="0"/>
              </a:rPr>
              <a:t>3412H</a:t>
            </a:r>
            <a:r>
              <a:rPr lang="zh-CN" altLang="en-US" sz="2400">
                <a:latin typeface="Times New Roman" pitchFamily="18" charset="0"/>
              </a:rPr>
              <a:t>和</a:t>
            </a:r>
            <a:r>
              <a:rPr lang="en-US" altLang="zh-CN" sz="2400">
                <a:latin typeface="Times New Roman" pitchFamily="18" charset="0"/>
              </a:rPr>
              <a:t>5634H</a:t>
            </a:r>
            <a:r>
              <a:rPr lang="zh-CN" altLang="en-US" sz="2400">
                <a:latin typeface="Times New Roman" pitchFamily="18" charset="0"/>
              </a:rPr>
              <a:t>等</a:t>
            </a:r>
          </a:p>
          <a:p>
            <a:pPr lvl="1" algn="just" eaLnBrk="1" hangingPunct="1">
              <a:spcBef>
                <a:spcPct val="0"/>
              </a:spcBef>
              <a:buSzPct val="90000"/>
              <a:buFont typeface="Wingdings" pitchFamily="2" charset="2"/>
              <a:buChar char="Ø"/>
            </a:pPr>
            <a:r>
              <a:rPr lang="zh-CN" altLang="en-US" sz="2400">
                <a:latin typeface="Times New Roman" pitchFamily="18" charset="0"/>
              </a:rPr>
              <a:t>双字</a:t>
            </a:r>
            <a:r>
              <a:rPr lang="en-US" altLang="zh-CN" sz="2400">
                <a:latin typeface="Times New Roman" pitchFamily="18" charset="0"/>
              </a:rPr>
              <a:t>12340H</a:t>
            </a:r>
            <a:r>
              <a:rPr lang="zh-CN" altLang="en-US" sz="2400">
                <a:latin typeface="Times New Roman" pitchFamily="18" charset="0"/>
              </a:rPr>
              <a:t>、</a:t>
            </a:r>
            <a:r>
              <a:rPr lang="en-US" altLang="zh-CN" sz="2400">
                <a:latin typeface="Times New Roman" pitchFamily="18" charset="0"/>
              </a:rPr>
              <a:t>12341H</a:t>
            </a:r>
            <a:r>
              <a:rPr lang="zh-CN" altLang="en-US" sz="2400">
                <a:latin typeface="Times New Roman" pitchFamily="18" charset="0"/>
              </a:rPr>
              <a:t>的内容分别为：</a:t>
            </a:r>
            <a:r>
              <a:rPr lang="en-US" altLang="zh-CN" sz="2400">
                <a:latin typeface="Times New Roman" pitchFamily="18" charset="0"/>
              </a:rPr>
              <a:t>78563412H</a:t>
            </a:r>
            <a:r>
              <a:rPr lang="zh-CN" altLang="en-US" sz="2400">
                <a:latin typeface="Times New Roman" pitchFamily="18" charset="0"/>
              </a:rPr>
              <a:t>和</a:t>
            </a:r>
            <a:r>
              <a:rPr lang="en-US" altLang="zh-CN" sz="2400">
                <a:latin typeface="Times New Roman" pitchFamily="18" charset="0"/>
              </a:rPr>
              <a:t>90785634H</a:t>
            </a:r>
            <a:r>
              <a:rPr lang="zh-CN" altLang="en-US" sz="2400">
                <a:latin typeface="Times New Roman" pitchFamily="18" charset="0"/>
              </a:rPr>
              <a:t>等。</a:t>
            </a:r>
          </a:p>
        </p:txBody>
      </p:sp>
      <p:sp>
        <p:nvSpPr>
          <p:cNvPr id="69637" name="Rectangle 3"/>
          <p:cNvSpPr>
            <a:spLocks noGrp="1" noChangeArrowheads="1"/>
          </p:cNvSpPr>
          <p:nvPr>
            <p:ph type="title"/>
          </p:nvPr>
        </p:nvSpPr>
        <p:spPr>
          <a:xfrm>
            <a:off x="684213" y="260350"/>
            <a:ext cx="7772400" cy="576263"/>
          </a:xfrm>
          <a:noFill/>
        </p:spPr>
        <p:txBody>
          <a:bodyPr/>
          <a:lstStyle/>
          <a:p>
            <a:r>
              <a:rPr lang="zh-CN" altLang="en-US" smtClean="0"/>
              <a:t>存储器与存储单元的地址</a:t>
            </a:r>
          </a:p>
        </p:txBody>
      </p:sp>
      <p:pic>
        <p:nvPicPr>
          <p:cNvPr id="69638" name="Picture 265" descr="02-8"/>
          <p:cNvPicPr>
            <a:picLocks noChangeAspect="1" noChangeArrowheads="1"/>
          </p:cNvPicPr>
          <p:nvPr/>
        </p:nvPicPr>
        <p:blipFill>
          <a:blip r:embed="rId5">
            <a:lum bright="-12000"/>
            <a:extLst>
              <a:ext uri="{28A0092B-C50C-407E-A947-70E740481C1C}">
                <a14:useLocalDpi xmlns:a14="http://schemas.microsoft.com/office/drawing/2010/main" val="0"/>
              </a:ext>
            </a:extLst>
          </a:blip>
          <a:srcRect/>
          <a:stretch>
            <a:fillRect/>
          </a:stretch>
        </p:blipFill>
        <p:spPr bwMode="auto">
          <a:xfrm>
            <a:off x="6156325" y="908050"/>
            <a:ext cx="2584450"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9" name="Rectangle 269"/>
          <p:cNvSpPr>
            <a:spLocks noChangeArrowheads="1"/>
          </p:cNvSpPr>
          <p:nvPr/>
        </p:nvSpPr>
        <p:spPr bwMode="auto">
          <a:xfrm>
            <a:off x="1371600" y="3062288"/>
            <a:ext cx="6400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just" eaLnBrk="1" hangingPunct="1">
              <a:spcBef>
                <a:spcPct val="0"/>
              </a:spcBef>
              <a:buFontTx/>
              <a:buNone/>
            </a:pPr>
            <a:endParaRPr lang="zh-CN" altLang="en-US" sz="1400">
              <a:solidFill>
                <a:schemeClr val="tx1"/>
              </a:solidFill>
              <a:latin typeface="Times New Roman" pitchFamily="18" charset="0"/>
              <a:ea typeface="宋体" pitchFamily="2" charset="-122"/>
            </a:endParaRPr>
          </a:p>
        </p:txBody>
      </p:sp>
      <p:sp>
        <p:nvSpPr>
          <p:cNvPr id="69640" name="Rectangle 271"/>
          <p:cNvSpPr>
            <a:spLocks noChangeArrowheads="1"/>
          </p:cNvSpPr>
          <p:nvPr/>
        </p:nvSpPr>
        <p:spPr bwMode="auto">
          <a:xfrm>
            <a:off x="1371600" y="3062288"/>
            <a:ext cx="6400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just" eaLnBrk="1" hangingPunct="1">
              <a:spcBef>
                <a:spcPct val="0"/>
              </a:spcBef>
              <a:buFontTx/>
              <a:buNone/>
            </a:pPr>
            <a:endParaRPr lang="zh-CN" altLang="en-US" sz="1400">
              <a:solidFill>
                <a:schemeClr val="tx1"/>
              </a:solidFill>
              <a:latin typeface="Times New Roman" pitchFamily="18" charset="0"/>
              <a:ea typeface="宋体" pitchFamily="2" charset="-122"/>
            </a:endParaRPr>
          </a:p>
        </p:txBody>
      </p:sp>
      <p:graphicFrame>
        <p:nvGraphicFramePr>
          <p:cNvPr id="50639" name="Group 463"/>
          <p:cNvGraphicFramePr>
            <a:graphicFrameLocks noGrp="1"/>
          </p:cNvGraphicFramePr>
          <p:nvPr/>
        </p:nvGraphicFramePr>
        <p:xfrm>
          <a:off x="1619250" y="4292600"/>
          <a:ext cx="504825" cy="914400"/>
        </p:xfrm>
        <a:graphic>
          <a:graphicData uri="http://schemas.openxmlformats.org/drawingml/2006/table">
            <a:tbl>
              <a:tblPr/>
              <a:tblGrid>
                <a:gridCol w="504825"/>
              </a:tblGrid>
              <a:tr h="431800">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CN" sz="2400" b="1" i="0" u="none" strike="noStrike" cap="none" normalizeH="0" baseline="0" smtClean="0">
                          <a:ln>
                            <a:noFill/>
                          </a:ln>
                          <a:solidFill>
                            <a:schemeClr val="bg1"/>
                          </a:solidFill>
                          <a:effectLst/>
                          <a:latin typeface="宋体" pitchFamily="2" charset="-122"/>
                          <a:ea typeface="华文中宋" pitchFamily="2" charset="-122"/>
                        </a:rPr>
                        <a:t>12</a:t>
                      </a:r>
                    </a:p>
                  </a:txBody>
                  <a:tcPr horzOverflow="overflow">
                    <a:lnL w="12700" cap="flat" cmpd="sng" algn="ctr">
                      <a:solidFill>
                        <a:srgbClr val="CC00CC"/>
                      </a:solidFill>
                      <a:prstDash val="solid"/>
                      <a:round/>
                      <a:headEnd type="none" w="med" len="med"/>
                      <a:tailEnd type="none" w="med" len="med"/>
                    </a:lnL>
                    <a:lnR w="12700" cap="flat" cmpd="sng" algn="ctr">
                      <a:solidFill>
                        <a:srgbClr val="CC00CC"/>
                      </a:solidFill>
                      <a:prstDash val="solid"/>
                      <a:round/>
                      <a:headEnd type="none" w="med" len="med"/>
                      <a:tailEnd type="none" w="med" len="med"/>
                    </a:lnR>
                    <a:lnT w="12700" cap="flat" cmpd="sng" algn="ctr">
                      <a:solidFill>
                        <a:srgbClr val="CC00CC"/>
                      </a:solidFill>
                      <a:prstDash val="solid"/>
                      <a:round/>
                      <a:headEnd type="none" w="med" len="med"/>
                      <a:tailEnd type="none" w="med" len="med"/>
                    </a:lnT>
                    <a:lnB w="12700" cap="flat" cmpd="sng" algn="ctr">
                      <a:solidFill>
                        <a:srgbClr val="CC00CC"/>
                      </a:solidFill>
                      <a:prstDash val="solid"/>
                      <a:round/>
                      <a:headEnd type="none" w="med" len="med"/>
                      <a:tailEnd type="none" w="med" len="med"/>
                    </a:lnB>
                    <a:lnTlToBr>
                      <a:noFill/>
                    </a:lnTlToBr>
                    <a:lnBlToTr>
                      <a:noFill/>
                    </a:lnBlToTr>
                    <a:solidFill>
                      <a:srgbClr val="33CC33"/>
                    </a:solidFill>
                  </a:tcPr>
                </a:tc>
              </a:tr>
              <a:tr h="288925">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CN" sz="2400" b="1" i="0" u="none" strike="noStrike" cap="none" normalizeH="0" baseline="0" smtClean="0">
                          <a:ln>
                            <a:noFill/>
                          </a:ln>
                          <a:solidFill>
                            <a:schemeClr val="bg1"/>
                          </a:solidFill>
                          <a:effectLst/>
                          <a:latin typeface="宋体" pitchFamily="2" charset="-122"/>
                          <a:ea typeface="华文中宋" pitchFamily="2" charset="-122"/>
                        </a:rPr>
                        <a:t>34</a:t>
                      </a:r>
                    </a:p>
                  </a:txBody>
                  <a:tcPr horzOverflow="overflow">
                    <a:lnL w="12700" cap="flat" cmpd="sng" algn="ctr">
                      <a:solidFill>
                        <a:srgbClr val="CC00CC"/>
                      </a:solidFill>
                      <a:prstDash val="solid"/>
                      <a:round/>
                      <a:headEnd type="none" w="med" len="med"/>
                      <a:tailEnd type="none" w="med" len="med"/>
                    </a:lnL>
                    <a:lnR w="12700" cap="flat" cmpd="sng" algn="ctr">
                      <a:solidFill>
                        <a:srgbClr val="CC00CC"/>
                      </a:solidFill>
                      <a:prstDash val="solid"/>
                      <a:round/>
                      <a:headEnd type="none" w="med" len="med"/>
                      <a:tailEnd type="none" w="med" len="med"/>
                    </a:lnR>
                    <a:lnT w="12700" cap="flat" cmpd="sng" algn="ctr">
                      <a:solidFill>
                        <a:srgbClr val="CC00CC"/>
                      </a:solidFill>
                      <a:prstDash val="solid"/>
                      <a:round/>
                      <a:headEnd type="none" w="med" len="med"/>
                      <a:tailEnd type="none" w="med" len="med"/>
                    </a:lnT>
                    <a:lnB w="12700" cap="flat" cmpd="sng" algn="ctr">
                      <a:solidFill>
                        <a:srgbClr val="CC00CC"/>
                      </a:solidFill>
                      <a:prstDash val="solid"/>
                      <a:round/>
                      <a:headEnd type="none" w="med" len="med"/>
                      <a:tailEnd type="none" w="med" len="med"/>
                    </a:lnB>
                    <a:lnTlToBr>
                      <a:noFill/>
                    </a:lnTlToBr>
                    <a:lnBlToTr>
                      <a:noFill/>
                    </a:lnBlToTr>
                    <a:solidFill>
                      <a:srgbClr val="33CC33"/>
                    </a:solidFill>
                  </a:tcPr>
                </a:tc>
              </a:tr>
            </a:tbl>
          </a:graphicData>
        </a:graphic>
      </p:graphicFrame>
      <p:graphicFrame>
        <p:nvGraphicFramePr>
          <p:cNvPr id="50649" name="Group 473"/>
          <p:cNvGraphicFramePr>
            <a:graphicFrameLocks noGrp="1"/>
          </p:cNvGraphicFramePr>
          <p:nvPr/>
        </p:nvGraphicFramePr>
        <p:xfrm>
          <a:off x="3563938" y="4724400"/>
          <a:ext cx="504825" cy="914400"/>
        </p:xfrm>
        <a:graphic>
          <a:graphicData uri="http://schemas.openxmlformats.org/drawingml/2006/table">
            <a:tbl>
              <a:tblPr/>
              <a:tblGrid>
                <a:gridCol w="504825"/>
              </a:tblGrid>
              <a:tr h="428625">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CN" sz="2400" b="1" i="0" u="none" strike="noStrike" cap="none" normalizeH="0" baseline="0" smtClean="0">
                          <a:ln>
                            <a:noFill/>
                          </a:ln>
                          <a:solidFill>
                            <a:schemeClr val="bg1"/>
                          </a:solidFill>
                          <a:effectLst/>
                          <a:latin typeface="宋体" pitchFamily="2" charset="-122"/>
                          <a:ea typeface="华文中宋" pitchFamily="2" charset="-122"/>
                        </a:rPr>
                        <a:t>34</a:t>
                      </a:r>
                    </a:p>
                  </a:txBody>
                  <a:tcPr horzOverflow="overflow">
                    <a:lnL w="12700" cap="flat" cmpd="sng" algn="ctr">
                      <a:solidFill>
                        <a:srgbClr val="CC00CC"/>
                      </a:solidFill>
                      <a:prstDash val="solid"/>
                      <a:round/>
                      <a:headEnd type="none" w="med" len="med"/>
                      <a:tailEnd type="none" w="med" len="med"/>
                    </a:lnL>
                    <a:lnR w="12700" cap="flat" cmpd="sng" algn="ctr">
                      <a:solidFill>
                        <a:srgbClr val="CC00CC"/>
                      </a:solidFill>
                      <a:prstDash val="solid"/>
                      <a:round/>
                      <a:headEnd type="none" w="med" len="med"/>
                      <a:tailEnd type="none" w="med" len="med"/>
                    </a:lnR>
                    <a:lnT w="12700" cap="flat" cmpd="sng" algn="ctr">
                      <a:solidFill>
                        <a:srgbClr val="CC00CC"/>
                      </a:solidFill>
                      <a:prstDash val="solid"/>
                      <a:round/>
                      <a:headEnd type="none" w="med" len="med"/>
                      <a:tailEnd type="none" w="med" len="med"/>
                    </a:lnT>
                    <a:lnB w="12700" cap="flat" cmpd="sng" algn="ctr">
                      <a:solidFill>
                        <a:srgbClr val="CC00CC"/>
                      </a:solidFill>
                      <a:prstDash val="solid"/>
                      <a:round/>
                      <a:headEnd type="none" w="med" len="med"/>
                      <a:tailEnd type="none" w="med" len="med"/>
                    </a:lnB>
                    <a:lnTlToBr>
                      <a:noFill/>
                    </a:lnTlToBr>
                    <a:lnBlToTr>
                      <a:noFill/>
                    </a:lnBlToTr>
                    <a:solidFill>
                      <a:srgbClr val="33CC33"/>
                    </a:solidFill>
                  </a:tcPr>
                </a:tc>
              </a:tr>
              <a:tr h="409575">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CN" sz="2400" b="1" i="0" u="none" strike="noStrike" cap="none" normalizeH="0" baseline="0" smtClean="0">
                          <a:ln>
                            <a:noFill/>
                          </a:ln>
                          <a:solidFill>
                            <a:schemeClr val="bg1"/>
                          </a:solidFill>
                          <a:effectLst/>
                          <a:latin typeface="宋体" pitchFamily="2" charset="-122"/>
                          <a:ea typeface="华文中宋" pitchFamily="2" charset="-122"/>
                        </a:rPr>
                        <a:t>56</a:t>
                      </a:r>
                    </a:p>
                  </a:txBody>
                  <a:tcPr horzOverflow="overflow">
                    <a:lnL w="12700" cap="flat" cmpd="sng" algn="ctr">
                      <a:solidFill>
                        <a:srgbClr val="CC00CC"/>
                      </a:solidFill>
                      <a:prstDash val="solid"/>
                      <a:round/>
                      <a:headEnd type="none" w="med" len="med"/>
                      <a:tailEnd type="none" w="med" len="med"/>
                    </a:lnL>
                    <a:lnR w="12700" cap="flat" cmpd="sng" algn="ctr">
                      <a:solidFill>
                        <a:srgbClr val="CC00CC"/>
                      </a:solidFill>
                      <a:prstDash val="solid"/>
                      <a:round/>
                      <a:headEnd type="none" w="med" len="med"/>
                      <a:tailEnd type="none" w="med" len="med"/>
                    </a:lnR>
                    <a:lnT w="12700" cap="flat" cmpd="sng" algn="ctr">
                      <a:solidFill>
                        <a:srgbClr val="CC00CC"/>
                      </a:solidFill>
                      <a:prstDash val="solid"/>
                      <a:round/>
                      <a:headEnd type="none" w="med" len="med"/>
                      <a:tailEnd type="none" w="med" len="med"/>
                    </a:lnT>
                    <a:lnB w="12700" cap="flat" cmpd="sng" algn="ctr">
                      <a:solidFill>
                        <a:srgbClr val="CC00CC"/>
                      </a:solidFill>
                      <a:prstDash val="solid"/>
                      <a:round/>
                      <a:headEnd type="none" w="med" len="med"/>
                      <a:tailEnd type="none" w="med" len="med"/>
                    </a:lnB>
                    <a:lnTlToBr>
                      <a:noFill/>
                    </a:lnTlToBr>
                    <a:lnBlToTr>
                      <a:noFill/>
                    </a:lnBlToTr>
                    <a:solidFill>
                      <a:srgbClr val="33CC33"/>
                    </a:solidFill>
                  </a:tcPr>
                </a:tc>
              </a:tr>
            </a:tbl>
          </a:graphicData>
        </a:graphic>
      </p:graphicFrame>
      <p:graphicFrame>
        <p:nvGraphicFramePr>
          <p:cNvPr id="50651" name="Group 475"/>
          <p:cNvGraphicFramePr>
            <a:graphicFrameLocks noGrp="1"/>
          </p:cNvGraphicFramePr>
          <p:nvPr/>
        </p:nvGraphicFramePr>
        <p:xfrm>
          <a:off x="5724525" y="4221163"/>
          <a:ext cx="576263" cy="1828800"/>
        </p:xfrm>
        <a:graphic>
          <a:graphicData uri="http://schemas.openxmlformats.org/drawingml/2006/table">
            <a:tbl>
              <a:tblPr/>
              <a:tblGrid>
                <a:gridCol w="576263"/>
              </a:tblGrid>
              <a:tr h="409575">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CN" sz="2400" b="1" i="0" u="none" strike="noStrike" cap="none" normalizeH="0" baseline="0" smtClean="0">
                          <a:ln>
                            <a:noFill/>
                          </a:ln>
                          <a:solidFill>
                            <a:schemeClr val="bg1"/>
                          </a:solidFill>
                          <a:effectLst/>
                          <a:latin typeface="宋体" pitchFamily="2" charset="-122"/>
                          <a:ea typeface="华文中宋" pitchFamily="2" charset="-122"/>
                        </a:rPr>
                        <a:t>12</a:t>
                      </a:r>
                    </a:p>
                  </a:txBody>
                  <a:tcPr horzOverflow="overflow">
                    <a:lnL w="12700" cap="flat" cmpd="sng" algn="ctr">
                      <a:solidFill>
                        <a:srgbClr val="CC00CC"/>
                      </a:solidFill>
                      <a:prstDash val="solid"/>
                      <a:round/>
                      <a:headEnd type="none" w="med" len="med"/>
                      <a:tailEnd type="none" w="med" len="med"/>
                    </a:lnL>
                    <a:lnR w="12700" cap="flat" cmpd="sng" algn="ctr">
                      <a:solidFill>
                        <a:srgbClr val="CC00CC"/>
                      </a:solidFill>
                      <a:prstDash val="solid"/>
                      <a:round/>
                      <a:headEnd type="none" w="med" len="med"/>
                      <a:tailEnd type="none" w="med" len="med"/>
                    </a:lnR>
                    <a:lnT w="12700" cap="flat" cmpd="sng" algn="ctr">
                      <a:solidFill>
                        <a:srgbClr val="CC00CC"/>
                      </a:solidFill>
                      <a:prstDash val="solid"/>
                      <a:round/>
                      <a:headEnd type="none" w="med" len="med"/>
                      <a:tailEnd type="none" w="med" len="med"/>
                    </a:lnT>
                    <a:lnB w="12700" cap="flat" cmpd="sng" algn="ctr">
                      <a:solidFill>
                        <a:srgbClr val="CC00CC"/>
                      </a:solidFill>
                      <a:prstDash val="solid"/>
                      <a:round/>
                      <a:headEnd type="none" w="med" len="med"/>
                      <a:tailEnd type="none" w="med" len="med"/>
                    </a:lnB>
                    <a:lnTlToBr>
                      <a:noFill/>
                    </a:lnTlToBr>
                    <a:lnBlToTr>
                      <a:noFill/>
                    </a:lnBlToTr>
                    <a:solidFill>
                      <a:srgbClr val="33CC33"/>
                    </a:solidFill>
                  </a:tcPr>
                </a:tc>
              </a:tr>
              <a:tr h="382588">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CN" sz="2400" b="1" i="0" u="none" strike="noStrike" cap="none" normalizeH="0" baseline="0" smtClean="0">
                          <a:ln>
                            <a:noFill/>
                          </a:ln>
                          <a:solidFill>
                            <a:schemeClr val="bg1"/>
                          </a:solidFill>
                          <a:effectLst/>
                          <a:latin typeface="宋体" pitchFamily="2" charset="-122"/>
                          <a:ea typeface="华文中宋" pitchFamily="2" charset="-122"/>
                        </a:rPr>
                        <a:t>34</a:t>
                      </a:r>
                    </a:p>
                  </a:txBody>
                  <a:tcPr horzOverflow="overflow">
                    <a:lnL w="12700" cap="flat" cmpd="sng" algn="ctr">
                      <a:solidFill>
                        <a:srgbClr val="CC00CC"/>
                      </a:solidFill>
                      <a:prstDash val="solid"/>
                      <a:round/>
                      <a:headEnd type="none" w="med" len="med"/>
                      <a:tailEnd type="none" w="med" len="med"/>
                    </a:lnL>
                    <a:lnR w="12700" cap="flat" cmpd="sng" algn="ctr">
                      <a:solidFill>
                        <a:srgbClr val="CC00CC"/>
                      </a:solidFill>
                      <a:prstDash val="solid"/>
                      <a:round/>
                      <a:headEnd type="none" w="med" len="med"/>
                      <a:tailEnd type="none" w="med" len="med"/>
                    </a:lnR>
                    <a:lnT w="12700" cap="flat" cmpd="sng" algn="ctr">
                      <a:solidFill>
                        <a:srgbClr val="CC00CC"/>
                      </a:solidFill>
                      <a:prstDash val="solid"/>
                      <a:round/>
                      <a:headEnd type="none" w="med" len="med"/>
                      <a:tailEnd type="none" w="med" len="med"/>
                    </a:lnT>
                    <a:lnB w="12700" cap="flat" cmpd="sng" algn="ctr">
                      <a:solidFill>
                        <a:srgbClr val="CC00CC"/>
                      </a:solidFill>
                      <a:prstDash val="solid"/>
                      <a:round/>
                      <a:headEnd type="none" w="med" len="med"/>
                      <a:tailEnd type="none" w="med" len="med"/>
                    </a:lnB>
                    <a:lnTlToBr>
                      <a:noFill/>
                    </a:lnTlToBr>
                    <a:lnBlToTr>
                      <a:noFill/>
                    </a:lnBlToTr>
                    <a:solidFill>
                      <a:srgbClr val="33CC33"/>
                    </a:solidFill>
                  </a:tcPr>
                </a:tc>
              </a:tr>
              <a:tr h="409575">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CN" sz="2400" b="1" i="0" u="none" strike="noStrike" cap="none" normalizeH="0" baseline="0" smtClean="0">
                          <a:ln>
                            <a:noFill/>
                          </a:ln>
                          <a:solidFill>
                            <a:schemeClr val="bg1"/>
                          </a:solidFill>
                          <a:effectLst/>
                          <a:latin typeface="宋体" pitchFamily="2" charset="-122"/>
                          <a:ea typeface="华文中宋" pitchFamily="2" charset="-122"/>
                        </a:rPr>
                        <a:t>56</a:t>
                      </a:r>
                    </a:p>
                  </a:txBody>
                  <a:tcPr horzOverflow="overflow">
                    <a:lnL w="12700" cap="flat" cmpd="sng" algn="ctr">
                      <a:solidFill>
                        <a:srgbClr val="CC00CC"/>
                      </a:solidFill>
                      <a:prstDash val="solid"/>
                      <a:round/>
                      <a:headEnd type="none" w="med" len="med"/>
                      <a:tailEnd type="none" w="med" len="med"/>
                    </a:lnL>
                    <a:lnR w="12700" cap="flat" cmpd="sng" algn="ctr">
                      <a:solidFill>
                        <a:srgbClr val="CC00CC"/>
                      </a:solidFill>
                      <a:prstDash val="solid"/>
                      <a:round/>
                      <a:headEnd type="none" w="med" len="med"/>
                      <a:tailEnd type="none" w="med" len="med"/>
                    </a:lnR>
                    <a:lnT w="12700" cap="flat" cmpd="sng" algn="ctr">
                      <a:solidFill>
                        <a:srgbClr val="CC00CC"/>
                      </a:solidFill>
                      <a:prstDash val="solid"/>
                      <a:round/>
                      <a:headEnd type="none" w="med" len="med"/>
                      <a:tailEnd type="none" w="med" len="med"/>
                    </a:lnT>
                    <a:lnB w="12700" cap="flat" cmpd="sng" algn="ctr">
                      <a:solidFill>
                        <a:srgbClr val="CC00CC"/>
                      </a:solidFill>
                      <a:prstDash val="solid"/>
                      <a:round/>
                      <a:headEnd type="none" w="med" len="med"/>
                      <a:tailEnd type="none" w="med" len="med"/>
                    </a:lnB>
                    <a:lnTlToBr>
                      <a:noFill/>
                    </a:lnTlToBr>
                    <a:lnBlToTr>
                      <a:noFill/>
                    </a:lnBlToTr>
                    <a:solidFill>
                      <a:srgbClr val="33CC33"/>
                    </a:solidFill>
                  </a:tcPr>
                </a:tc>
              </a:tr>
              <a:tr h="433388">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CN" sz="2400" b="1" i="0" u="none" strike="noStrike" cap="none" normalizeH="0" baseline="0" smtClean="0">
                          <a:ln>
                            <a:noFill/>
                          </a:ln>
                          <a:solidFill>
                            <a:schemeClr val="bg1"/>
                          </a:solidFill>
                          <a:effectLst/>
                          <a:latin typeface="宋体" pitchFamily="2" charset="-122"/>
                          <a:ea typeface="华文中宋" pitchFamily="2" charset="-122"/>
                        </a:rPr>
                        <a:t>78</a:t>
                      </a:r>
                    </a:p>
                  </a:txBody>
                  <a:tcPr horzOverflow="overflow">
                    <a:lnL w="12700" cap="flat" cmpd="sng" algn="ctr">
                      <a:solidFill>
                        <a:srgbClr val="CC00CC"/>
                      </a:solidFill>
                      <a:prstDash val="solid"/>
                      <a:round/>
                      <a:headEnd type="none" w="med" len="med"/>
                      <a:tailEnd type="none" w="med" len="med"/>
                    </a:lnL>
                    <a:lnR w="12700" cap="flat" cmpd="sng" algn="ctr">
                      <a:solidFill>
                        <a:srgbClr val="CC00CC"/>
                      </a:solidFill>
                      <a:prstDash val="solid"/>
                      <a:round/>
                      <a:headEnd type="none" w="med" len="med"/>
                      <a:tailEnd type="none" w="med" len="med"/>
                    </a:lnR>
                    <a:lnT w="12700" cap="flat" cmpd="sng" algn="ctr">
                      <a:solidFill>
                        <a:srgbClr val="CC00CC"/>
                      </a:solidFill>
                      <a:prstDash val="solid"/>
                      <a:round/>
                      <a:headEnd type="none" w="med" len="med"/>
                      <a:tailEnd type="none" w="med" len="med"/>
                    </a:lnT>
                    <a:lnB w="12700" cap="flat" cmpd="sng" algn="ctr">
                      <a:solidFill>
                        <a:srgbClr val="CC00CC"/>
                      </a:solidFill>
                      <a:prstDash val="solid"/>
                      <a:round/>
                      <a:headEnd type="none" w="med" len="med"/>
                      <a:tailEnd type="none" w="med" len="med"/>
                    </a:lnB>
                    <a:lnTlToBr>
                      <a:noFill/>
                    </a:lnTlToBr>
                    <a:lnBlToTr>
                      <a:noFill/>
                    </a:lnBlToTr>
                    <a:solidFill>
                      <a:srgbClr val="33CC33"/>
                    </a:solidFill>
                  </a:tcPr>
                </a:tc>
              </a:tr>
            </a:tbl>
          </a:graphicData>
        </a:graphic>
      </p:graphicFrame>
      <p:graphicFrame>
        <p:nvGraphicFramePr>
          <p:cNvPr id="50650" name="Group 474"/>
          <p:cNvGraphicFramePr>
            <a:graphicFrameLocks noGrp="1"/>
          </p:cNvGraphicFramePr>
          <p:nvPr/>
        </p:nvGraphicFramePr>
        <p:xfrm>
          <a:off x="6443663" y="4652963"/>
          <a:ext cx="504825" cy="1852613"/>
        </p:xfrm>
        <a:graphic>
          <a:graphicData uri="http://schemas.openxmlformats.org/drawingml/2006/table">
            <a:tbl>
              <a:tblPr/>
              <a:tblGrid>
                <a:gridCol w="504825"/>
              </a:tblGrid>
              <a:tr h="457200">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CN" sz="2400" b="1" i="0" u="none" strike="noStrike" cap="none" normalizeH="0" baseline="0" smtClean="0">
                          <a:ln>
                            <a:noFill/>
                          </a:ln>
                          <a:solidFill>
                            <a:schemeClr val="bg1"/>
                          </a:solidFill>
                          <a:effectLst/>
                          <a:latin typeface="宋体" pitchFamily="2" charset="-122"/>
                          <a:ea typeface="华文中宋" pitchFamily="2" charset="-122"/>
                        </a:rPr>
                        <a:t>34</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r>
              <a:tr h="481013">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CN" sz="2400" b="1" i="0" u="none" strike="noStrike" cap="none" normalizeH="0" baseline="0" smtClean="0">
                          <a:ln>
                            <a:noFill/>
                          </a:ln>
                          <a:solidFill>
                            <a:schemeClr val="bg1"/>
                          </a:solidFill>
                          <a:effectLst/>
                          <a:latin typeface="宋体" pitchFamily="2" charset="-122"/>
                          <a:ea typeface="华文中宋" pitchFamily="2" charset="-122"/>
                        </a:rPr>
                        <a:t>56</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r>
              <a:tr h="457200">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CN" sz="2400" b="1" i="0" u="none" strike="noStrike" cap="none" normalizeH="0" baseline="0" smtClean="0">
                          <a:ln>
                            <a:noFill/>
                          </a:ln>
                          <a:solidFill>
                            <a:schemeClr val="bg1"/>
                          </a:solidFill>
                          <a:effectLst/>
                          <a:latin typeface="宋体" pitchFamily="2" charset="-122"/>
                          <a:ea typeface="华文中宋" pitchFamily="2" charset="-122"/>
                        </a:rPr>
                        <a:t>78</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r>
              <a:tr h="457200">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CN" sz="2400" b="1" i="0" u="none" strike="noStrike" cap="none" normalizeH="0" baseline="0" smtClean="0">
                          <a:ln>
                            <a:noFill/>
                          </a:ln>
                          <a:solidFill>
                            <a:schemeClr val="bg1"/>
                          </a:solidFill>
                          <a:effectLst/>
                          <a:latin typeface="宋体" pitchFamily="2" charset="-122"/>
                          <a:ea typeface="华文中宋" pitchFamily="2" charset="-122"/>
                        </a:rPr>
                        <a:t>90</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33CC33"/>
                    </a:solidFill>
                  </a:tcPr>
                </a:tc>
              </a:tr>
            </a:tbl>
          </a:graphicData>
        </a:graphic>
      </p:graphicFrame>
      <p:sp>
        <p:nvSpPr>
          <p:cNvPr id="69681" name="Rectangle 365"/>
          <p:cNvSpPr>
            <a:spLocks noChangeArrowheads="1"/>
          </p:cNvSpPr>
          <p:nvPr/>
        </p:nvSpPr>
        <p:spPr bwMode="auto">
          <a:xfrm>
            <a:off x="179388" y="4221163"/>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just" eaLnBrk="1" hangingPunct="1">
              <a:spcBef>
                <a:spcPct val="0"/>
              </a:spcBef>
              <a:buFontTx/>
              <a:buNone/>
            </a:pPr>
            <a:r>
              <a:rPr lang="zh-CN" altLang="en-US" sz="2400">
                <a:solidFill>
                  <a:srgbClr val="0000CC"/>
                </a:solidFill>
                <a:latin typeface="宋体" pitchFamily="2" charset="-122"/>
                <a:ea typeface="宋体" pitchFamily="2" charset="-122"/>
              </a:rPr>
              <a:t>字</a:t>
            </a:r>
            <a:r>
              <a:rPr lang="en-US" altLang="zh-CN" sz="2400">
                <a:solidFill>
                  <a:srgbClr val="0000CC"/>
                </a:solidFill>
                <a:latin typeface="宋体" pitchFamily="2" charset="-122"/>
                <a:ea typeface="宋体" pitchFamily="2" charset="-122"/>
              </a:rPr>
              <a:t>12340H</a:t>
            </a:r>
          </a:p>
        </p:txBody>
      </p:sp>
      <p:sp>
        <p:nvSpPr>
          <p:cNvPr id="69682" name="Rectangle 418"/>
          <p:cNvSpPr>
            <a:spLocks noChangeArrowheads="1"/>
          </p:cNvSpPr>
          <p:nvPr/>
        </p:nvSpPr>
        <p:spPr bwMode="auto">
          <a:xfrm>
            <a:off x="2195513" y="472440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just" eaLnBrk="1" hangingPunct="1">
              <a:spcBef>
                <a:spcPct val="0"/>
              </a:spcBef>
              <a:buFontTx/>
              <a:buNone/>
            </a:pPr>
            <a:r>
              <a:rPr lang="zh-CN" altLang="en-US" sz="2400">
                <a:solidFill>
                  <a:srgbClr val="0000CC"/>
                </a:solidFill>
                <a:latin typeface="宋体" pitchFamily="2" charset="-122"/>
                <a:ea typeface="宋体" pitchFamily="2" charset="-122"/>
              </a:rPr>
              <a:t>字</a:t>
            </a:r>
            <a:r>
              <a:rPr lang="en-US" altLang="zh-CN" sz="2400">
                <a:solidFill>
                  <a:srgbClr val="0000CC"/>
                </a:solidFill>
                <a:latin typeface="宋体" pitchFamily="2" charset="-122"/>
                <a:ea typeface="宋体" pitchFamily="2" charset="-122"/>
              </a:rPr>
              <a:t>12341H</a:t>
            </a:r>
          </a:p>
        </p:txBody>
      </p:sp>
      <p:sp>
        <p:nvSpPr>
          <p:cNvPr id="69683" name="Rectangle 428"/>
          <p:cNvSpPr>
            <a:spLocks noChangeArrowheads="1"/>
          </p:cNvSpPr>
          <p:nvPr/>
        </p:nvSpPr>
        <p:spPr bwMode="auto">
          <a:xfrm>
            <a:off x="3995738" y="4076700"/>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just" eaLnBrk="1" hangingPunct="1">
              <a:spcBef>
                <a:spcPct val="0"/>
              </a:spcBef>
              <a:buFontTx/>
              <a:buNone/>
            </a:pPr>
            <a:r>
              <a:rPr lang="zh-CN" altLang="en-US" sz="2400">
                <a:solidFill>
                  <a:srgbClr val="0000CC"/>
                </a:solidFill>
                <a:latin typeface="宋体" pitchFamily="2" charset="-122"/>
                <a:ea typeface="宋体" pitchFamily="2" charset="-122"/>
              </a:rPr>
              <a:t>双字</a:t>
            </a:r>
            <a:r>
              <a:rPr lang="en-US" altLang="zh-CN" sz="2400">
                <a:solidFill>
                  <a:srgbClr val="0000CC"/>
                </a:solidFill>
                <a:latin typeface="宋体" pitchFamily="2" charset="-122"/>
                <a:ea typeface="宋体" pitchFamily="2" charset="-122"/>
              </a:rPr>
              <a:t>12340H</a:t>
            </a:r>
          </a:p>
        </p:txBody>
      </p:sp>
      <p:sp>
        <p:nvSpPr>
          <p:cNvPr id="69684" name="Rectangle 462"/>
          <p:cNvSpPr>
            <a:spLocks noChangeArrowheads="1"/>
          </p:cNvSpPr>
          <p:nvPr/>
        </p:nvSpPr>
        <p:spPr bwMode="auto">
          <a:xfrm>
            <a:off x="6948488" y="4652963"/>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just" eaLnBrk="1" hangingPunct="1">
              <a:spcBef>
                <a:spcPct val="0"/>
              </a:spcBef>
              <a:buFontTx/>
              <a:buNone/>
            </a:pPr>
            <a:r>
              <a:rPr lang="zh-CN" altLang="en-US" sz="2400">
                <a:solidFill>
                  <a:srgbClr val="0000CC"/>
                </a:solidFill>
                <a:latin typeface="宋体" pitchFamily="2" charset="-122"/>
                <a:ea typeface="宋体" pitchFamily="2" charset="-122"/>
              </a:rPr>
              <a:t>双字</a:t>
            </a:r>
            <a:r>
              <a:rPr lang="en-US" altLang="zh-CN" sz="2400">
                <a:solidFill>
                  <a:srgbClr val="0000CC"/>
                </a:solidFill>
                <a:latin typeface="宋体" pitchFamily="2" charset="-122"/>
                <a:ea typeface="宋体" pitchFamily="2" charset="-122"/>
              </a:rPr>
              <a:t>12341H</a:t>
            </a:r>
          </a:p>
        </p:txBody>
      </p:sp>
      <p:sp>
        <p:nvSpPr>
          <p:cNvPr id="69685" name="Rectangle 477"/>
          <p:cNvSpPr>
            <a:spLocks noChangeArrowheads="1"/>
          </p:cNvSpPr>
          <p:nvPr/>
        </p:nvSpPr>
        <p:spPr bwMode="auto">
          <a:xfrm>
            <a:off x="179388" y="5734050"/>
            <a:ext cx="54006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just" eaLnBrk="1" hangingPunct="1">
              <a:spcBef>
                <a:spcPct val="0"/>
              </a:spcBef>
              <a:buFontTx/>
              <a:buNone/>
            </a:pPr>
            <a:r>
              <a:rPr lang="zh-CN" altLang="en-US" sz="2400">
                <a:solidFill>
                  <a:srgbClr val="A50021"/>
                </a:solidFill>
                <a:latin typeface="Times New Roman" pitchFamily="18" charset="0"/>
              </a:rPr>
              <a:t>同一地址可以看作是字节、字或双字单元的地址，取决于具体的使用方式。</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页脚占位符 2"/>
          <p:cNvSpPr>
            <a:spLocks noGrp="1"/>
          </p:cNvSpPr>
          <p:nvPr>
            <p:ph type="ftr" sz="quarter" idx="4294967295"/>
          </p:nvPr>
        </p:nvSpPr>
        <p:spPr>
          <a:xfrm>
            <a:off x="3132138" y="6400800"/>
            <a:ext cx="2895600" cy="457200"/>
          </a:xfrm>
          <a:prstGeom prst="rect">
            <a:avLst/>
          </a:prstGeom>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r>
              <a:rPr kumimoji="0" lang="en-US" altLang="zh-CN" sz="1400" smtClean="0">
                <a:solidFill>
                  <a:schemeClr val="tx1"/>
                </a:solidFill>
                <a:latin typeface="Times New Roman" pitchFamily="18" charset="0"/>
                <a:ea typeface="宋体" pitchFamily="2" charset="-122"/>
              </a:rPr>
              <a:t>汇编语言程序设计</a:t>
            </a:r>
          </a:p>
        </p:txBody>
      </p:sp>
      <p:sp>
        <p:nvSpPr>
          <p:cNvPr id="70659" name="灯片编号占位符 3"/>
          <p:cNvSpPr>
            <a:spLocks noGrp="1"/>
          </p:cNvSpPr>
          <p:nvPr>
            <p:ph type="sldNum" sz="quarter" idx="11"/>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r" eaLnBrk="1" hangingPunct="1">
              <a:spcBef>
                <a:spcPct val="0"/>
              </a:spcBef>
              <a:buFontTx/>
              <a:buNone/>
            </a:pPr>
            <a:fld id="{410FF8A6-6470-4F39-B188-67F209795E91}" type="slidenum">
              <a:rPr kumimoji="0" lang="en-US" altLang="zh-CN" sz="1400" smtClean="0">
                <a:solidFill>
                  <a:schemeClr val="tx1"/>
                </a:solidFill>
                <a:latin typeface="Times New Roman" pitchFamily="18" charset="0"/>
                <a:ea typeface="宋体" pitchFamily="2" charset="-122"/>
              </a:rPr>
              <a:pPr algn="r" eaLnBrk="1" hangingPunct="1">
                <a:spcBef>
                  <a:spcPct val="0"/>
                </a:spcBef>
                <a:buFontTx/>
                <a:buNone/>
              </a:pPr>
              <a:t>41</a:t>
            </a:fld>
            <a:endParaRPr kumimoji="0" lang="en-US" altLang="zh-CN" sz="1400" smtClean="0">
              <a:solidFill>
                <a:schemeClr val="tx1"/>
              </a:solidFill>
              <a:latin typeface="Times New Roman" pitchFamily="18" charset="0"/>
              <a:ea typeface="宋体" pitchFamily="2" charset="-122"/>
            </a:endParaRPr>
          </a:p>
        </p:txBody>
      </p:sp>
      <p:sp>
        <p:nvSpPr>
          <p:cNvPr id="70660" name="Rectangle 4"/>
          <p:cNvSpPr>
            <a:spLocks noGrp="1" noChangeArrowheads="1"/>
          </p:cNvSpPr>
          <p:nvPr>
            <p:ph type="title"/>
          </p:nvPr>
        </p:nvSpPr>
        <p:spPr>
          <a:xfrm>
            <a:off x="395288" y="404813"/>
            <a:ext cx="7772400" cy="576262"/>
          </a:xfrm>
        </p:spPr>
        <p:txBody>
          <a:bodyPr/>
          <a:lstStyle/>
          <a:p>
            <a:pPr algn="l"/>
            <a:r>
              <a:rPr lang="zh-CN" altLang="en-US" smtClean="0">
                <a:solidFill>
                  <a:srgbClr val="0000CC"/>
                </a:solidFill>
              </a:rPr>
              <a:t>保护模式下的内存管理：</a:t>
            </a:r>
          </a:p>
        </p:txBody>
      </p:sp>
      <p:sp>
        <p:nvSpPr>
          <p:cNvPr id="70661" name="Rectangle 7"/>
          <p:cNvSpPr>
            <a:spLocks noChangeArrowheads="1"/>
          </p:cNvSpPr>
          <p:nvPr/>
        </p:nvSpPr>
        <p:spPr bwMode="auto">
          <a:xfrm>
            <a:off x="395288" y="1052513"/>
            <a:ext cx="8424862" cy="513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buFontTx/>
              <a:buNone/>
            </a:pPr>
            <a:r>
              <a:rPr lang="en-US" altLang="zh-CN" sz="2400">
                <a:latin typeface="华文中宋" pitchFamily="2" charset="-122"/>
              </a:rPr>
              <a:t>  32</a:t>
            </a:r>
            <a:r>
              <a:rPr lang="zh-CN" altLang="en-US" sz="2400">
                <a:latin typeface="华文中宋" pitchFamily="2" charset="-122"/>
              </a:rPr>
              <a:t>位微机的内存管理可以采用两种不同工作方式：实模式和保护模式。实模式下的内存管理与</a:t>
            </a:r>
            <a:r>
              <a:rPr lang="en-US" altLang="zh-CN" sz="2400">
                <a:latin typeface="华文中宋" pitchFamily="2" charset="-122"/>
              </a:rPr>
              <a:t>16</a:t>
            </a:r>
            <a:r>
              <a:rPr lang="zh-CN" altLang="en-US" sz="2400">
                <a:latin typeface="华文中宋" pitchFamily="2" charset="-122"/>
              </a:rPr>
              <a:t>位微机相一致。</a:t>
            </a:r>
          </a:p>
          <a:p>
            <a:pPr eaLnBrk="1" hangingPunct="1">
              <a:buFontTx/>
              <a:buNone/>
            </a:pPr>
            <a:endParaRPr lang="zh-CN" altLang="en-US" sz="2400">
              <a:latin typeface="华文中宋" pitchFamily="2" charset="-122"/>
            </a:endParaRPr>
          </a:p>
          <a:p>
            <a:pPr eaLnBrk="1" hangingPunct="1">
              <a:buFontTx/>
              <a:buNone/>
            </a:pPr>
            <a:r>
              <a:rPr lang="zh-CN" altLang="en-US" sz="2400">
                <a:latin typeface="华文中宋" pitchFamily="2" charset="-122"/>
              </a:rPr>
              <a:t>  </a:t>
            </a:r>
            <a:r>
              <a:rPr lang="zh-CN" altLang="en-US" sz="2400" b="1">
                <a:latin typeface="华文中宋" pitchFamily="2" charset="-122"/>
              </a:rPr>
              <a:t>保护模式</a:t>
            </a:r>
            <a:r>
              <a:rPr lang="zh-CN" altLang="en-US" sz="2400">
                <a:latin typeface="华文中宋" pitchFamily="2" charset="-122"/>
              </a:rPr>
              <a:t>下：段地址长达</a:t>
            </a:r>
            <a:r>
              <a:rPr lang="en-US" altLang="zh-CN" sz="2400">
                <a:latin typeface="华文中宋" pitchFamily="2" charset="-122"/>
              </a:rPr>
              <a:t>32</a:t>
            </a:r>
            <a:r>
              <a:rPr lang="zh-CN" altLang="en-US" sz="2400">
                <a:latin typeface="华文中宋" pitchFamily="2" charset="-122"/>
              </a:rPr>
              <a:t>位，其值可以不是</a:t>
            </a:r>
            <a:r>
              <a:rPr lang="en-US" altLang="zh-CN" sz="2400">
                <a:latin typeface="华文中宋" pitchFamily="2" charset="-122"/>
              </a:rPr>
              <a:t>16</a:t>
            </a:r>
            <a:r>
              <a:rPr lang="zh-CN" altLang="en-US" sz="2400">
                <a:latin typeface="华文中宋" pitchFamily="2" charset="-122"/>
              </a:rPr>
              <a:t>的倍数，每个段的最大容量可达</a:t>
            </a:r>
            <a:r>
              <a:rPr lang="en-US" altLang="zh-CN" sz="2400">
                <a:latin typeface="华文中宋" pitchFamily="2" charset="-122"/>
              </a:rPr>
              <a:t>4G</a:t>
            </a:r>
            <a:r>
              <a:rPr lang="zh-CN" altLang="en-US" sz="2400">
                <a:latin typeface="华文中宋" pitchFamily="2" charset="-122"/>
              </a:rPr>
              <a:t>。</a:t>
            </a:r>
          </a:p>
          <a:p>
            <a:pPr eaLnBrk="1" hangingPunct="1">
              <a:buFontTx/>
              <a:buNone/>
            </a:pPr>
            <a:r>
              <a:rPr lang="zh-CN" altLang="en-US" sz="2400">
                <a:latin typeface="华文中宋" pitchFamily="2" charset="-122"/>
              </a:rPr>
              <a:t>  段寄存器的值是表示段地址的“选择器”</a:t>
            </a:r>
            <a:r>
              <a:rPr lang="en-US" altLang="zh-CN" sz="2400">
                <a:latin typeface="华文中宋" pitchFamily="2" charset="-122"/>
              </a:rPr>
              <a:t>(Selector)</a:t>
            </a:r>
            <a:r>
              <a:rPr lang="zh-CN" altLang="en-US" sz="2400">
                <a:latin typeface="华文中宋" pitchFamily="2" charset="-122"/>
              </a:rPr>
              <a:t>，用该“选择器”可从内存中得到一个</a:t>
            </a:r>
            <a:r>
              <a:rPr lang="en-US" altLang="zh-CN" sz="2400">
                <a:latin typeface="华文中宋" pitchFamily="2" charset="-122"/>
              </a:rPr>
              <a:t>32</a:t>
            </a:r>
            <a:r>
              <a:rPr lang="zh-CN" altLang="en-US" sz="2400">
                <a:latin typeface="华文中宋" pitchFamily="2" charset="-122"/>
              </a:rPr>
              <a:t>位的段地址，存储单元的物理地址就是该段地址加上段内偏移量，这与</a:t>
            </a:r>
            <a:r>
              <a:rPr lang="en-US" altLang="zh-CN" sz="2400">
                <a:latin typeface="华文中宋" pitchFamily="2" charset="-122"/>
              </a:rPr>
              <a:t>16</a:t>
            </a:r>
            <a:r>
              <a:rPr lang="zh-CN" altLang="en-US" sz="2400">
                <a:latin typeface="华文中宋" pitchFamily="2" charset="-122"/>
              </a:rPr>
              <a:t>位微机的物理地址计算完全不同。</a:t>
            </a:r>
          </a:p>
          <a:p>
            <a:pPr eaLnBrk="1" hangingPunct="1">
              <a:buFontTx/>
              <a:buNone/>
            </a:pPr>
            <a:r>
              <a:rPr lang="zh-CN" altLang="en-US" sz="2400">
                <a:latin typeface="华文中宋" pitchFamily="2" charset="-122"/>
              </a:rPr>
              <a:t>  系统中有全局描述符表</a:t>
            </a:r>
            <a:r>
              <a:rPr lang="en-US" altLang="zh-CN" sz="2400">
                <a:latin typeface="华文中宋" pitchFamily="2" charset="-122"/>
              </a:rPr>
              <a:t>(GDT)</a:t>
            </a:r>
            <a:r>
              <a:rPr lang="zh-CN" altLang="en-US" sz="2400">
                <a:latin typeface="华文中宋" pitchFamily="2" charset="-122"/>
              </a:rPr>
              <a:t>，其内容是各段的描述符，用来描述段的大小、段在存贮器中的位置、以及控制和状态信息，包括：基地址</a:t>
            </a:r>
            <a:r>
              <a:rPr lang="en-US" altLang="zh-CN" sz="2400">
                <a:latin typeface="华文中宋" pitchFamily="2" charset="-122"/>
              </a:rPr>
              <a:t>base</a:t>
            </a:r>
            <a:r>
              <a:rPr lang="zh-CN" altLang="en-US" sz="2400">
                <a:latin typeface="华文中宋" pitchFamily="2" charset="-122"/>
              </a:rPr>
              <a:t>、界限</a:t>
            </a:r>
            <a:r>
              <a:rPr lang="en-US" altLang="zh-CN" sz="2400">
                <a:latin typeface="华文中宋" pitchFamily="2" charset="-122"/>
              </a:rPr>
              <a:t>limit</a:t>
            </a:r>
            <a:r>
              <a:rPr lang="zh-CN" altLang="en-US" sz="2400">
                <a:latin typeface="华文中宋" pitchFamily="2" charset="-122"/>
              </a:rPr>
              <a:t>、访问权</a:t>
            </a:r>
            <a:r>
              <a:rPr lang="en-US" altLang="zh-CN" sz="2400">
                <a:latin typeface="华文中宋" pitchFamily="2" charset="-122"/>
              </a:rPr>
              <a:t>access rights</a:t>
            </a:r>
            <a:r>
              <a:rPr lang="zh-CN" altLang="en-US" sz="2400">
                <a:latin typeface="华文中宋" pitchFamily="2" charset="-122"/>
              </a:rPr>
              <a:t>、附加字段四部分。</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页脚占位符 2"/>
          <p:cNvSpPr>
            <a:spLocks noGrp="1"/>
          </p:cNvSpPr>
          <p:nvPr>
            <p:ph type="ftr" sz="quarter" idx="4294967295"/>
          </p:nvPr>
        </p:nvSpPr>
        <p:spPr>
          <a:xfrm>
            <a:off x="3132138" y="6400800"/>
            <a:ext cx="2895600" cy="457200"/>
          </a:xfrm>
          <a:prstGeom prst="rect">
            <a:avLst/>
          </a:prstGeom>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r>
              <a:rPr kumimoji="0" lang="en-US" altLang="zh-CN" sz="1400" smtClean="0">
                <a:solidFill>
                  <a:schemeClr val="tx1"/>
                </a:solidFill>
                <a:latin typeface="Times New Roman" pitchFamily="18" charset="0"/>
                <a:ea typeface="宋体" pitchFamily="2" charset="-122"/>
              </a:rPr>
              <a:t>汇编语言程序设计</a:t>
            </a:r>
          </a:p>
        </p:txBody>
      </p:sp>
      <p:sp>
        <p:nvSpPr>
          <p:cNvPr id="71683" name="灯片编号占位符 3"/>
          <p:cNvSpPr>
            <a:spLocks noGrp="1"/>
          </p:cNvSpPr>
          <p:nvPr>
            <p:ph type="sldNum" sz="quarter" idx="11"/>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r" eaLnBrk="1" hangingPunct="1">
              <a:spcBef>
                <a:spcPct val="0"/>
              </a:spcBef>
              <a:buFontTx/>
              <a:buNone/>
            </a:pPr>
            <a:fld id="{4B7E8BEA-0EF1-4CD4-89B2-42AB4F1EDDF5}" type="slidenum">
              <a:rPr kumimoji="0" lang="en-US" altLang="zh-CN" sz="1400" smtClean="0">
                <a:solidFill>
                  <a:schemeClr val="tx1"/>
                </a:solidFill>
                <a:latin typeface="Times New Roman" pitchFamily="18" charset="0"/>
                <a:ea typeface="宋体" pitchFamily="2" charset="-122"/>
              </a:rPr>
              <a:pPr algn="r" eaLnBrk="1" hangingPunct="1">
                <a:spcBef>
                  <a:spcPct val="0"/>
                </a:spcBef>
                <a:buFontTx/>
                <a:buNone/>
              </a:pPr>
              <a:t>42</a:t>
            </a:fld>
            <a:endParaRPr kumimoji="0" lang="en-US" altLang="zh-CN" sz="1400" smtClean="0">
              <a:solidFill>
                <a:schemeClr val="tx1"/>
              </a:solidFill>
              <a:latin typeface="Times New Roman" pitchFamily="18" charset="0"/>
              <a:ea typeface="宋体" pitchFamily="2" charset="-122"/>
            </a:endParaRPr>
          </a:p>
        </p:txBody>
      </p:sp>
      <p:sp>
        <p:nvSpPr>
          <p:cNvPr id="71684" name="Rectangle 5"/>
          <p:cNvSpPr>
            <a:spLocks noGrp="1" noChangeArrowheads="1"/>
          </p:cNvSpPr>
          <p:nvPr>
            <p:ph type="title"/>
          </p:nvPr>
        </p:nvSpPr>
        <p:spPr/>
        <p:txBody>
          <a:bodyPr/>
          <a:lstStyle/>
          <a:p>
            <a:r>
              <a:rPr lang="zh-CN" altLang="en-US" smtClean="0">
                <a:solidFill>
                  <a:srgbClr val="660066"/>
                </a:solidFill>
              </a:rPr>
              <a:t>微机的外部设备 </a:t>
            </a:r>
          </a:p>
        </p:txBody>
      </p:sp>
      <p:sp>
        <p:nvSpPr>
          <p:cNvPr id="138246" name="Rectangle 6"/>
          <p:cNvSpPr>
            <a:spLocks noChangeArrowheads="1"/>
          </p:cNvSpPr>
          <p:nvPr/>
        </p:nvSpPr>
        <p:spPr bwMode="auto">
          <a:xfrm>
            <a:off x="539750" y="1484313"/>
            <a:ext cx="8137525"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defTabSz="444500"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622300" indent="-266700" algn="l" defTabSz="444500"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defTabSz="444500"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defTabSz="444500"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defTabSz="444500"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defTabSz="4445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defTabSz="4445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defTabSz="4445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defTabSz="4445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lvl="1" eaLnBrk="1" hangingPunct="1">
              <a:spcBef>
                <a:spcPct val="30000"/>
              </a:spcBef>
              <a:buSzTx/>
              <a:buFont typeface="Wingdings" pitchFamily="2" charset="2"/>
              <a:buChar char="Ø"/>
            </a:pPr>
            <a:r>
              <a:rPr lang="zh-CN" altLang="en-US">
                <a:latin typeface="华文中宋" pitchFamily="2" charset="-122"/>
              </a:rPr>
              <a:t>主要指输入输出设备和外部存储器，如：键盘、鼠标、扫描仪、显示器、音箱、打印机、硬盘、光驱及软驱等</a:t>
            </a:r>
          </a:p>
          <a:p>
            <a:pPr lvl="1" eaLnBrk="1" hangingPunct="1">
              <a:spcBef>
                <a:spcPct val="30000"/>
              </a:spcBef>
              <a:buSzTx/>
              <a:buFont typeface="Wingdings" pitchFamily="2" charset="2"/>
              <a:buChar char="Ø"/>
            </a:pPr>
            <a:r>
              <a:rPr lang="zh-CN" altLang="en-US">
                <a:latin typeface="华文中宋" pitchFamily="2" charset="-122"/>
              </a:rPr>
              <a:t>对外设进行管理和控制是汇编语言的特长</a:t>
            </a:r>
          </a:p>
          <a:p>
            <a:pPr lvl="1" eaLnBrk="1" hangingPunct="1">
              <a:spcBef>
                <a:spcPct val="30000"/>
              </a:spcBef>
              <a:buSzTx/>
              <a:buFont typeface="Wingdings" pitchFamily="2" charset="2"/>
              <a:buChar char="Ø"/>
            </a:pPr>
            <a:r>
              <a:rPr lang="zh-CN" altLang="en-US">
                <a:latin typeface="华文中宋" pitchFamily="2" charset="-122"/>
              </a:rPr>
              <a:t>外设与主机通过</a:t>
            </a:r>
            <a:r>
              <a:rPr lang="en-US" altLang="zh-CN" u="sng">
                <a:latin typeface="华文中宋" pitchFamily="2" charset="-122"/>
              </a:rPr>
              <a:t>I/O</a:t>
            </a:r>
            <a:r>
              <a:rPr lang="zh-CN" altLang="en-US" u="sng">
                <a:latin typeface="华文中宋" pitchFamily="2" charset="-122"/>
              </a:rPr>
              <a:t>接口</a:t>
            </a:r>
            <a:r>
              <a:rPr lang="zh-CN" altLang="en-US">
                <a:latin typeface="华文中宋" pitchFamily="2" charset="-122"/>
              </a:rPr>
              <a:t>进行通信，每一个接口包括一组寄存器，主要有：数据寄存器、状态寄存器、命令寄存器</a:t>
            </a:r>
          </a:p>
          <a:p>
            <a:pPr lvl="1" eaLnBrk="1" hangingPunct="1">
              <a:spcBef>
                <a:spcPct val="30000"/>
              </a:spcBef>
              <a:buSzTx/>
              <a:buFont typeface="Wingdings" pitchFamily="2" charset="2"/>
              <a:buChar char="Ø"/>
            </a:pPr>
            <a:r>
              <a:rPr lang="zh-CN" altLang="en-US">
                <a:latin typeface="华文中宋" pitchFamily="2" charset="-122"/>
              </a:rPr>
              <a:t>外设中的每个寄存器都有一个端口地址，从而构成</a:t>
            </a:r>
            <a:r>
              <a:rPr lang="en-US" altLang="zh-CN" u="sng">
                <a:latin typeface="华文中宋" pitchFamily="2" charset="-122"/>
              </a:rPr>
              <a:t>I/O</a:t>
            </a:r>
            <a:r>
              <a:rPr lang="zh-CN" altLang="en-US" u="sng">
                <a:latin typeface="华文中宋" pitchFamily="2" charset="-122"/>
              </a:rPr>
              <a:t>地址空间</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8246"/>
                                        </p:tgtEl>
                                        <p:attrNameLst>
                                          <p:attrName>style.visibility</p:attrName>
                                        </p:attrNameLst>
                                      </p:cBhvr>
                                      <p:to>
                                        <p:strVal val="visible"/>
                                      </p:to>
                                    </p:set>
                                    <p:anim calcmode="lin" valueType="num">
                                      <p:cBhvr additive="base">
                                        <p:cTn id="7" dur="500" fill="hold"/>
                                        <p:tgtEl>
                                          <p:spTgt spid="138246"/>
                                        </p:tgtEl>
                                        <p:attrNameLst>
                                          <p:attrName>ppt_x</p:attrName>
                                        </p:attrNameLst>
                                      </p:cBhvr>
                                      <p:tavLst>
                                        <p:tav tm="0">
                                          <p:val>
                                            <p:strVal val="#ppt_x"/>
                                          </p:val>
                                        </p:tav>
                                        <p:tav tm="100000">
                                          <p:val>
                                            <p:strVal val="#ppt_x"/>
                                          </p:val>
                                        </p:tav>
                                      </p:tavLst>
                                    </p:anim>
                                    <p:anim calcmode="lin" valueType="num">
                                      <p:cBhvr additive="base">
                                        <p:cTn id="8" dur="500" fill="hold"/>
                                        <p:tgtEl>
                                          <p:spTgt spid="1382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页脚占位符 3"/>
          <p:cNvSpPr>
            <a:spLocks noGrp="1"/>
          </p:cNvSpPr>
          <p:nvPr>
            <p:ph type="ftr" sz="quarter" idx="4294967295"/>
          </p:nvPr>
        </p:nvSpPr>
        <p:spPr>
          <a:xfrm>
            <a:off x="3132138" y="6400800"/>
            <a:ext cx="2895600" cy="457200"/>
          </a:xfrm>
          <a:prstGeom prst="rect">
            <a:avLst/>
          </a:prstGeom>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r>
              <a:rPr kumimoji="0" lang="en-US" altLang="zh-CN" sz="1400" dirty="0" err="1" smtClean="0">
                <a:solidFill>
                  <a:schemeClr val="tx1"/>
                </a:solidFill>
                <a:latin typeface="Times New Roman" pitchFamily="18" charset="0"/>
                <a:ea typeface="宋体" pitchFamily="2" charset="-122"/>
              </a:rPr>
              <a:t>汇编语言程序设计</a:t>
            </a:r>
            <a:endParaRPr kumimoji="0" lang="en-US" altLang="zh-CN" sz="1400" dirty="0" smtClean="0">
              <a:solidFill>
                <a:schemeClr val="tx1"/>
              </a:solidFill>
              <a:latin typeface="Times New Roman" pitchFamily="18" charset="0"/>
              <a:ea typeface="宋体" pitchFamily="2" charset="-122"/>
            </a:endParaRPr>
          </a:p>
        </p:txBody>
      </p:sp>
      <p:sp>
        <p:nvSpPr>
          <p:cNvPr id="72707" name="灯片编号占位符 4"/>
          <p:cNvSpPr>
            <a:spLocks noGrp="1"/>
          </p:cNvSpPr>
          <p:nvPr>
            <p:ph type="sldNum" sz="quarter" idx="11"/>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r" eaLnBrk="1" hangingPunct="1">
              <a:spcBef>
                <a:spcPct val="0"/>
              </a:spcBef>
              <a:buFontTx/>
              <a:buNone/>
            </a:pPr>
            <a:fld id="{CE8249A8-F3CA-4FED-8CA0-C8AC73E1051F}" type="slidenum">
              <a:rPr kumimoji="0" lang="en-US" altLang="zh-CN" sz="1400" smtClean="0">
                <a:solidFill>
                  <a:schemeClr val="tx1"/>
                </a:solidFill>
                <a:latin typeface="Times New Roman" pitchFamily="18" charset="0"/>
                <a:ea typeface="宋体" pitchFamily="2" charset="-122"/>
              </a:rPr>
              <a:pPr algn="r" eaLnBrk="1" hangingPunct="1">
                <a:spcBef>
                  <a:spcPct val="0"/>
                </a:spcBef>
                <a:buFontTx/>
                <a:buNone/>
              </a:pPr>
              <a:t>43</a:t>
            </a:fld>
            <a:endParaRPr kumimoji="0" lang="en-US" altLang="zh-CN" sz="1400" smtClean="0">
              <a:solidFill>
                <a:schemeClr val="tx1"/>
              </a:solidFill>
              <a:latin typeface="Times New Roman" pitchFamily="18" charset="0"/>
              <a:ea typeface="宋体" pitchFamily="2" charset="-122"/>
            </a:endParaRPr>
          </a:p>
        </p:txBody>
      </p:sp>
      <p:sp>
        <p:nvSpPr>
          <p:cNvPr id="72708" name="Rectangle 2"/>
          <p:cNvSpPr>
            <a:spLocks noGrp="1" noChangeArrowheads="1"/>
          </p:cNvSpPr>
          <p:nvPr>
            <p:ph type="title"/>
          </p:nvPr>
        </p:nvSpPr>
        <p:spPr>
          <a:xfrm>
            <a:off x="179388" y="260350"/>
            <a:ext cx="8680450" cy="838200"/>
          </a:xfrm>
        </p:spPr>
        <p:txBody>
          <a:bodyPr/>
          <a:lstStyle/>
          <a:p>
            <a:r>
              <a:rPr lang="en-US" altLang="zh-CN" smtClean="0">
                <a:solidFill>
                  <a:srgbClr val="660066"/>
                </a:solidFill>
              </a:rPr>
              <a:t>I/O</a:t>
            </a:r>
            <a:r>
              <a:rPr lang="zh-CN" altLang="en-US" smtClean="0">
                <a:solidFill>
                  <a:srgbClr val="660066"/>
                </a:solidFill>
              </a:rPr>
              <a:t>接口</a:t>
            </a:r>
          </a:p>
        </p:txBody>
      </p:sp>
      <p:sp>
        <p:nvSpPr>
          <p:cNvPr id="72709" name="Rectangle 3"/>
          <p:cNvSpPr>
            <a:spLocks noGrp="1" noChangeArrowheads="1"/>
          </p:cNvSpPr>
          <p:nvPr>
            <p:ph type="body" idx="1"/>
          </p:nvPr>
        </p:nvSpPr>
        <p:spPr>
          <a:xfrm>
            <a:off x="468313" y="1268413"/>
            <a:ext cx="8424862" cy="5040312"/>
          </a:xfrm>
        </p:spPr>
        <p:txBody>
          <a:bodyPr/>
          <a:lstStyle/>
          <a:p>
            <a:pPr>
              <a:buFont typeface="Wingdings" pitchFamily="2" charset="2"/>
              <a:buChar char="Ø"/>
            </a:pPr>
            <a:r>
              <a:rPr lang="en-US" altLang="zh-CN" dirty="0" smtClean="0"/>
              <a:t>I/O</a:t>
            </a:r>
            <a:r>
              <a:rPr lang="zh-CN" altLang="en-US" dirty="0" smtClean="0"/>
              <a:t>接口</a:t>
            </a:r>
            <a:r>
              <a:rPr lang="en-US" altLang="zh-CN" dirty="0" smtClean="0"/>
              <a:t>(Interface)</a:t>
            </a:r>
            <a:r>
              <a:rPr lang="zh-CN" altLang="en-US" dirty="0" smtClean="0"/>
              <a:t>：外设和主机间的桥梁</a:t>
            </a:r>
          </a:p>
          <a:p>
            <a:pPr lvl="1"/>
            <a:r>
              <a:rPr lang="zh-CN" altLang="en-US" dirty="0" smtClean="0"/>
              <a:t>完成信号变换、数据缓冲、联络控制等工作</a:t>
            </a:r>
          </a:p>
          <a:p>
            <a:pPr lvl="1"/>
            <a:r>
              <a:rPr lang="zh-CN" altLang="en-US" dirty="0" smtClean="0"/>
              <a:t>较简单的</a:t>
            </a:r>
            <a:r>
              <a:rPr lang="en-US" altLang="zh-CN" dirty="0" smtClean="0"/>
              <a:t>I/O</a:t>
            </a:r>
            <a:r>
              <a:rPr lang="zh-CN" altLang="en-US" dirty="0" smtClean="0"/>
              <a:t>接口电路与主板一体</a:t>
            </a:r>
          </a:p>
          <a:p>
            <a:pPr lvl="1"/>
            <a:r>
              <a:rPr lang="zh-CN" altLang="en-US" dirty="0" smtClean="0"/>
              <a:t>较复杂的</a:t>
            </a:r>
            <a:r>
              <a:rPr lang="en-US" altLang="zh-CN" dirty="0" smtClean="0"/>
              <a:t>I/O</a:t>
            </a:r>
            <a:r>
              <a:rPr lang="zh-CN" altLang="en-US" dirty="0" smtClean="0"/>
              <a:t>接口电路制成独立的电路板（接口卡</a:t>
            </a:r>
            <a:r>
              <a:rPr lang="en-US" altLang="zh-CN" dirty="0" smtClean="0"/>
              <a:t>Card</a:t>
            </a:r>
            <a:r>
              <a:rPr lang="zh-CN" altLang="en-US" dirty="0" smtClean="0"/>
              <a:t>）</a:t>
            </a:r>
          </a:p>
          <a:p>
            <a:pPr>
              <a:spcBef>
                <a:spcPct val="45000"/>
              </a:spcBef>
              <a:buFont typeface="Wingdings" pitchFamily="2" charset="2"/>
              <a:buChar char="Ø"/>
            </a:pPr>
            <a:r>
              <a:rPr lang="zh-CN" altLang="en-US" dirty="0" smtClean="0"/>
              <a:t>为什么需要接口？</a:t>
            </a:r>
          </a:p>
          <a:p>
            <a:pPr lvl="1"/>
            <a:r>
              <a:rPr lang="zh-CN" altLang="en-US" dirty="0" smtClean="0"/>
              <a:t>外设与主机的信息格式不同，需要转换</a:t>
            </a:r>
          </a:p>
          <a:p>
            <a:pPr lvl="1"/>
            <a:r>
              <a:rPr lang="zh-CN" altLang="en-US" dirty="0" smtClean="0"/>
              <a:t>外设与主机的数据传送速度不同，需要缓冲</a:t>
            </a:r>
          </a:p>
          <a:p>
            <a:pPr lvl="1"/>
            <a:r>
              <a:rPr lang="zh-CN" altLang="en-US" dirty="0" smtClean="0"/>
              <a:t>外设的种类繁多，需要专门的连接电路</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页脚占位符 3"/>
          <p:cNvSpPr>
            <a:spLocks noGrp="1"/>
          </p:cNvSpPr>
          <p:nvPr>
            <p:ph type="ftr" sz="quarter" idx="4294967295"/>
          </p:nvPr>
        </p:nvSpPr>
        <p:spPr>
          <a:xfrm>
            <a:off x="3132138" y="6400800"/>
            <a:ext cx="2895600" cy="457200"/>
          </a:xfrm>
          <a:prstGeom prst="rect">
            <a:avLst/>
          </a:prstGeom>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r>
              <a:rPr kumimoji="0" lang="en-US" altLang="zh-CN" sz="1400" smtClean="0">
                <a:solidFill>
                  <a:schemeClr val="tx1"/>
                </a:solidFill>
                <a:latin typeface="Times New Roman" pitchFamily="18" charset="0"/>
                <a:ea typeface="宋体" pitchFamily="2" charset="-122"/>
              </a:rPr>
              <a:t>汇编语言程序设计</a:t>
            </a:r>
          </a:p>
        </p:txBody>
      </p:sp>
      <p:sp>
        <p:nvSpPr>
          <p:cNvPr id="73731" name="灯片编号占位符 4"/>
          <p:cNvSpPr>
            <a:spLocks noGrp="1"/>
          </p:cNvSpPr>
          <p:nvPr>
            <p:ph type="sldNum" sz="quarter" idx="11"/>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r" eaLnBrk="1" hangingPunct="1">
              <a:spcBef>
                <a:spcPct val="0"/>
              </a:spcBef>
              <a:buFontTx/>
              <a:buNone/>
            </a:pPr>
            <a:fld id="{A0257FA3-D059-4C03-A443-B1CA4C13E0D1}" type="slidenum">
              <a:rPr kumimoji="0" lang="en-US" altLang="zh-CN" sz="1400" smtClean="0">
                <a:solidFill>
                  <a:schemeClr val="tx1"/>
                </a:solidFill>
                <a:latin typeface="Times New Roman" pitchFamily="18" charset="0"/>
                <a:ea typeface="宋体" pitchFamily="2" charset="-122"/>
              </a:rPr>
              <a:pPr algn="r" eaLnBrk="1" hangingPunct="1">
                <a:spcBef>
                  <a:spcPct val="0"/>
                </a:spcBef>
                <a:buFontTx/>
                <a:buNone/>
              </a:pPr>
              <a:t>44</a:t>
            </a:fld>
            <a:endParaRPr kumimoji="0" lang="en-US" altLang="zh-CN" sz="1400" smtClean="0">
              <a:solidFill>
                <a:schemeClr val="tx1"/>
              </a:solidFill>
              <a:latin typeface="Times New Roman" pitchFamily="18" charset="0"/>
              <a:ea typeface="宋体" pitchFamily="2" charset="-122"/>
            </a:endParaRPr>
          </a:p>
        </p:txBody>
      </p:sp>
      <p:sp>
        <p:nvSpPr>
          <p:cNvPr id="73732" name="Rectangle 2"/>
          <p:cNvSpPr>
            <a:spLocks noGrp="1" noChangeArrowheads="1"/>
          </p:cNvSpPr>
          <p:nvPr>
            <p:ph type="title"/>
          </p:nvPr>
        </p:nvSpPr>
        <p:spPr>
          <a:xfrm>
            <a:off x="179388" y="188913"/>
            <a:ext cx="8680450" cy="838200"/>
          </a:xfrm>
        </p:spPr>
        <p:txBody>
          <a:bodyPr/>
          <a:lstStyle/>
          <a:p>
            <a:r>
              <a:rPr lang="en-US" altLang="zh-CN" smtClean="0">
                <a:solidFill>
                  <a:srgbClr val="660066"/>
                </a:solidFill>
              </a:rPr>
              <a:t>I/O</a:t>
            </a:r>
            <a:r>
              <a:rPr lang="zh-CN" altLang="en-US" smtClean="0">
                <a:solidFill>
                  <a:srgbClr val="660066"/>
                </a:solidFill>
              </a:rPr>
              <a:t>设备</a:t>
            </a:r>
          </a:p>
        </p:txBody>
      </p:sp>
      <p:sp>
        <p:nvSpPr>
          <p:cNvPr id="73733" name="Rectangle 3"/>
          <p:cNvSpPr>
            <a:spLocks noGrp="1" noChangeArrowheads="1"/>
          </p:cNvSpPr>
          <p:nvPr>
            <p:ph type="body" idx="1"/>
          </p:nvPr>
        </p:nvSpPr>
        <p:spPr>
          <a:xfrm>
            <a:off x="179388" y="1268413"/>
            <a:ext cx="8713787" cy="5113337"/>
          </a:xfrm>
        </p:spPr>
        <p:txBody>
          <a:bodyPr/>
          <a:lstStyle/>
          <a:p>
            <a:pPr>
              <a:buFont typeface="Wingdings" pitchFamily="2" charset="2"/>
              <a:buChar char="Ø"/>
            </a:pPr>
            <a:r>
              <a:rPr lang="en-US" altLang="zh-CN" dirty="0" smtClean="0"/>
              <a:t>I/O</a:t>
            </a:r>
            <a:r>
              <a:rPr lang="zh-CN" altLang="en-US" dirty="0" smtClean="0"/>
              <a:t>设备</a:t>
            </a:r>
            <a:r>
              <a:rPr lang="en-US" altLang="zh-CN" dirty="0" smtClean="0"/>
              <a:t>(I/O device)</a:t>
            </a:r>
            <a:r>
              <a:rPr lang="zh-CN" altLang="en-US" dirty="0" smtClean="0"/>
              <a:t>：用户与微机交互的界面</a:t>
            </a:r>
          </a:p>
          <a:p>
            <a:pPr lvl="1"/>
            <a:r>
              <a:rPr lang="zh-CN" altLang="en-US" dirty="0" smtClean="0"/>
              <a:t>输入（</a:t>
            </a:r>
            <a:r>
              <a:rPr lang="en-US" altLang="zh-CN" dirty="0" smtClean="0"/>
              <a:t>Input</a:t>
            </a:r>
            <a:r>
              <a:rPr lang="zh-CN" altLang="en-US" dirty="0" smtClean="0"/>
              <a:t>）设备</a:t>
            </a:r>
          </a:p>
          <a:p>
            <a:pPr lvl="2"/>
            <a:r>
              <a:rPr lang="zh-CN" altLang="en-US" sz="2800" dirty="0" smtClean="0"/>
              <a:t>常用输入设备：键盘；模数转换器、扫描仪等</a:t>
            </a:r>
          </a:p>
          <a:p>
            <a:pPr lvl="1"/>
            <a:r>
              <a:rPr lang="zh-CN" altLang="en-US" dirty="0" smtClean="0"/>
              <a:t>输出（</a:t>
            </a:r>
            <a:r>
              <a:rPr lang="en-US" altLang="zh-CN" dirty="0" smtClean="0"/>
              <a:t>Output</a:t>
            </a:r>
            <a:r>
              <a:rPr lang="zh-CN" altLang="en-US" dirty="0" smtClean="0"/>
              <a:t>）设备</a:t>
            </a:r>
          </a:p>
          <a:p>
            <a:pPr lvl="2"/>
            <a:r>
              <a:rPr lang="zh-CN" altLang="en-US" sz="2800" dirty="0" smtClean="0"/>
              <a:t>常用输出设备：显示器；打印机、绘图机等</a:t>
            </a:r>
          </a:p>
          <a:p>
            <a:pPr>
              <a:spcBef>
                <a:spcPct val="45000"/>
              </a:spcBef>
              <a:buFont typeface="Wingdings" pitchFamily="2" charset="2"/>
              <a:buChar char="Ø"/>
            </a:pPr>
            <a:r>
              <a:rPr lang="zh-CN" altLang="en-US" dirty="0" smtClean="0"/>
              <a:t>又称为外围设备</a:t>
            </a:r>
            <a:r>
              <a:rPr lang="en-US" altLang="zh-CN" dirty="0" smtClean="0"/>
              <a:t>(Peripheral</a:t>
            </a:r>
            <a:r>
              <a:rPr lang="zh-CN" altLang="en-US" dirty="0" smtClean="0"/>
              <a:t>）或外部设备</a:t>
            </a:r>
          </a:p>
          <a:p>
            <a:pPr lvl="1"/>
            <a:r>
              <a:rPr lang="zh-CN" altLang="en-US" dirty="0" smtClean="0"/>
              <a:t>相对于计算机的主机而言</a:t>
            </a:r>
          </a:p>
          <a:p>
            <a:pPr lvl="1"/>
            <a:r>
              <a:rPr lang="zh-CN" altLang="en-US" dirty="0" smtClean="0"/>
              <a:t>磁盘和光盘等大容量存储器也是计算机的重要的外部设备，既可作输入设备，也可作输出设备  </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页脚占位符 3"/>
          <p:cNvSpPr>
            <a:spLocks noGrp="1"/>
          </p:cNvSpPr>
          <p:nvPr>
            <p:ph type="ftr" sz="quarter" idx="4294967295"/>
          </p:nvPr>
        </p:nvSpPr>
        <p:spPr>
          <a:xfrm>
            <a:off x="3132138" y="6400800"/>
            <a:ext cx="2895600" cy="457200"/>
          </a:xfrm>
          <a:prstGeom prst="rect">
            <a:avLst/>
          </a:prstGeom>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r>
              <a:rPr kumimoji="0" lang="en-US" altLang="zh-CN" sz="1400" smtClean="0">
                <a:solidFill>
                  <a:schemeClr val="tx1"/>
                </a:solidFill>
                <a:latin typeface="Times New Roman" pitchFamily="18" charset="0"/>
                <a:ea typeface="宋体" pitchFamily="2" charset="-122"/>
              </a:rPr>
              <a:t>汇编语言程序设计</a:t>
            </a:r>
          </a:p>
        </p:txBody>
      </p:sp>
      <p:sp>
        <p:nvSpPr>
          <p:cNvPr id="74755" name="灯片编号占位符 4"/>
          <p:cNvSpPr>
            <a:spLocks noGrp="1"/>
          </p:cNvSpPr>
          <p:nvPr>
            <p:ph type="sldNum" sz="quarter" idx="11"/>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r" eaLnBrk="1" hangingPunct="1">
              <a:spcBef>
                <a:spcPct val="0"/>
              </a:spcBef>
              <a:buFontTx/>
              <a:buNone/>
            </a:pPr>
            <a:fld id="{C2161675-BB10-492A-9B24-216F68F5CE5E}" type="slidenum">
              <a:rPr kumimoji="0" lang="en-US" altLang="zh-CN" sz="1400" smtClean="0">
                <a:solidFill>
                  <a:schemeClr val="tx1"/>
                </a:solidFill>
                <a:latin typeface="Times New Roman" pitchFamily="18" charset="0"/>
                <a:ea typeface="宋体" pitchFamily="2" charset="-122"/>
              </a:rPr>
              <a:pPr algn="r" eaLnBrk="1" hangingPunct="1">
                <a:spcBef>
                  <a:spcPct val="0"/>
                </a:spcBef>
                <a:buFontTx/>
                <a:buNone/>
              </a:pPr>
              <a:t>45</a:t>
            </a:fld>
            <a:endParaRPr kumimoji="0" lang="en-US" altLang="zh-CN" sz="1400" smtClean="0">
              <a:solidFill>
                <a:schemeClr val="tx1"/>
              </a:solidFill>
              <a:latin typeface="Times New Roman" pitchFamily="18" charset="0"/>
              <a:ea typeface="宋体" pitchFamily="2" charset="-122"/>
            </a:endParaRPr>
          </a:p>
        </p:txBody>
      </p:sp>
      <p:sp>
        <p:nvSpPr>
          <p:cNvPr id="74756" name="Rectangle 2"/>
          <p:cNvSpPr>
            <a:spLocks noGrp="1" noChangeArrowheads="1"/>
          </p:cNvSpPr>
          <p:nvPr>
            <p:ph type="title"/>
          </p:nvPr>
        </p:nvSpPr>
        <p:spPr>
          <a:xfrm>
            <a:off x="611188" y="404813"/>
            <a:ext cx="7772400" cy="534987"/>
          </a:xfrm>
        </p:spPr>
        <p:txBody>
          <a:bodyPr/>
          <a:lstStyle/>
          <a:p>
            <a:r>
              <a:rPr lang="zh-CN" altLang="en-US" smtClean="0">
                <a:solidFill>
                  <a:srgbClr val="0000CC"/>
                </a:solidFill>
                <a:latin typeface="隶书" pitchFamily="49" charset="-122"/>
              </a:rPr>
              <a:t>本章小结 </a:t>
            </a:r>
          </a:p>
        </p:txBody>
      </p:sp>
      <p:sp>
        <p:nvSpPr>
          <p:cNvPr id="74757" name="Text Box 3"/>
          <p:cNvSpPr txBox="1">
            <a:spLocks noChangeArrowheads="1"/>
          </p:cNvSpPr>
          <p:nvPr/>
        </p:nvSpPr>
        <p:spPr bwMode="auto">
          <a:xfrm>
            <a:off x="395288" y="1125538"/>
            <a:ext cx="8353425" cy="489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5600" indent="-355600"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just" eaLnBrk="1" hangingPunct="1">
              <a:spcBef>
                <a:spcPct val="50000"/>
              </a:spcBef>
              <a:buFont typeface="Wingdings" pitchFamily="2" charset="2"/>
              <a:buChar char="Ø"/>
            </a:pPr>
            <a:r>
              <a:rPr lang="en-US" altLang="zh-CN" sz="2400">
                <a:latin typeface="华文中宋" pitchFamily="2" charset="-122"/>
              </a:rPr>
              <a:t>80x86</a:t>
            </a:r>
            <a:r>
              <a:rPr lang="zh-CN" altLang="en-US" sz="2400">
                <a:latin typeface="华文中宋" pitchFamily="2" charset="-122"/>
              </a:rPr>
              <a:t>计算机由</a:t>
            </a:r>
            <a:r>
              <a:rPr lang="en-US" altLang="zh-CN" sz="2400">
                <a:latin typeface="华文中宋" pitchFamily="2" charset="-122"/>
              </a:rPr>
              <a:t>CPU</a:t>
            </a:r>
            <a:r>
              <a:rPr lang="zh-CN" altLang="en-US" sz="2400">
                <a:latin typeface="华文中宋" pitchFamily="2" charset="-122"/>
              </a:rPr>
              <a:t>、内存和</a:t>
            </a:r>
            <a:r>
              <a:rPr lang="en-US" altLang="zh-CN" sz="2400">
                <a:latin typeface="华文中宋" pitchFamily="2" charset="-122"/>
              </a:rPr>
              <a:t>I/O</a:t>
            </a:r>
            <a:r>
              <a:rPr lang="zh-CN" altLang="en-US" sz="2400">
                <a:latin typeface="华文中宋" pitchFamily="2" charset="-122"/>
              </a:rPr>
              <a:t>子系统组成，各部分之间由系统总线相连。</a:t>
            </a:r>
          </a:p>
          <a:p>
            <a:pPr algn="just" eaLnBrk="1" hangingPunct="1">
              <a:spcBef>
                <a:spcPct val="50000"/>
              </a:spcBef>
              <a:buFont typeface="Wingdings" pitchFamily="2" charset="2"/>
              <a:buChar char="Ø"/>
            </a:pPr>
            <a:r>
              <a:rPr lang="zh-CN" altLang="en-US" sz="2400">
                <a:latin typeface="华文中宋" pitchFamily="2" charset="-122"/>
              </a:rPr>
              <a:t>数据总线决定了</a:t>
            </a:r>
            <a:r>
              <a:rPr lang="en-US" altLang="zh-CN" sz="2400">
                <a:latin typeface="华文中宋" pitchFamily="2" charset="-122"/>
              </a:rPr>
              <a:t>CPU</a:t>
            </a:r>
            <a:r>
              <a:rPr lang="zh-CN" altLang="en-US" sz="2400">
                <a:latin typeface="华文中宋" pitchFamily="2" charset="-122"/>
              </a:rPr>
              <a:t>每次存取数据的最大宽度（位数）；地址总线决定了最大可编址空间；控制总线用来控制</a:t>
            </a:r>
            <a:r>
              <a:rPr lang="en-US" altLang="zh-CN" sz="2400">
                <a:latin typeface="华文中宋" pitchFamily="2" charset="-122"/>
              </a:rPr>
              <a:t>CPU</a:t>
            </a:r>
            <a:r>
              <a:rPr lang="zh-CN" altLang="en-US" sz="2400">
                <a:latin typeface="华文中宋" pitchFamily="2" charset="-122"/>
              </a:rPr>
              <a:t>与内存和</a:t>
            </a:r>
            <a:r>
              <a:rPr lang="en-US" altLang="zh-CN" sz="2400">
                <a:latin typeface="华文中宋" pitchFamily="2" charset="-122"/>
              </a:rPr>
              <a:t>I/O</a:t>
            </a:r>
            <a:r>
              <a:rPr lang="zh-CN" altLang="en-US" sz="2400">
                <a:latin typeface="华文中宋" pitchFamily="2" charset="-122"/>
              </a:rPr>
              <a:t>设备之间的数据传送方式。</a:t>
            </a:r>
          </a:p>
          <a:p>
            <a:pPr algn="just" eaLnBrk="1" hangingPunct="1">
              <a:spcBef>
                <a:spcPct val="50000"/>
              </a:spcBef>
              <a:buFont typeface="Wingdings" pitchFamily="2" charset="2"/>
              <a:buChar char="Ø"/>
            </a:pPr>
            <a:r>
              <a:rPr lang="en-US" altLang="zh-CN" sz="2400">
                <a:latin typeface="华文中宋" pitchFamily="2" charset="-122"/>
              </a:rPr>
              <a:t>80x86</a:t>
            </a:r>
            <a:r>
              <a:rPr lang="zh-CN" altLang="en-US" sz="2400">
                <a:latin typeface="华文中宋" pitchFamily="2" charset="-122"/>
              </a:rPr>
              <a:t>程序可以存取的最小数据单位是字节。</a:t>
            </a:r>
          </a:p>
          <a:p>
            <a:pPr algn="just" eaLnBrk="1" hangingPunct="1">
              <a:spcBef>
                <a:spcPct val="50000"/>
              </a:spcBef>
              <a:buFont typeface="Wingdings" pitchFamily="2" charset="2"/>
              <a:buChar char="Ø"/>
            </a:pPr>
            <a:r>
              <a:rPr lang="zh-CN" altLang="en-US" sz="2400">
                <a:latin typeface="华文中宋" pitchFamily="2" charset="-122"/>
              </a:rPr>
              <a:t>字的存储采取“低字节在低地址，高字节在高地址，字的地址由低地址表示”的小端方式，双字也类似。</a:t>
            </a:r>
          </a:p>
          <a:p>
            <a:pPr algn="just" eaLnBrk="1" hangingPunct="1">
              <a:spcBef>
                <a:spcPct val="50000"/>
              </a:spcBef>
              <a:buFont typeface="Wingdings" pitchFamily="2" charset="2"/>
              <a:buChar char="Ø"/>
            </a:pPr>
            <a:r>
              <a:rPr lang="zh-CN" altLang="en-US" sz="2400">
                <a:latin typeface="华文中宋" pitchFamily="2" charset="-122"/>
              </a:rPr>
              <a:t>要正确理解内存单元的地址和值，地址表示位置，值是相应位置处的内容。同一地址既可以看作字节单元地址，也可以看作字甚至双字单元地址，取决于具体的使用方式。</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页脚占位符 2"/>
          <p:cNvSpPr>
            <a:spLocks noGrp="1"/>
          </p:cNvSpPr>
          <p:nvPr>
            <p:ph type="ftr" sz="quarter" idx="4294967295"/>
          </p:nvPr>
        </p:nvSpPr>
        <p:spPr>
          <a:xfrm>
            <a:off x="3132138" y="6400800"/>
            <a:ext cx="2895600" cy="457200"/>
          </a:xfrm>
          <a:prstGeom prst="rect">
            <a:avLst/>
          </a:prstGeom>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r>
              <a:rPr kumimoji="0" lang="en-US" altLang="zh-CN" sz="1400" smtClean="0">
                <a:solidFill>
                  <a:schemeClr val="tx1"/>
                </a:solidFill>
                <a:latin typeface="Times New Roman" pitchFamily="18" charset="0"/>
                <a:ea typeface="宋体" pitchFamily="2" charset="-122"/>
              </a:rPr>
              <a:t>汇编语言程序设计</a:t>
            </a:r>
          </a:p>
        </p:txBody>
      </p:sp>
      <p:sp>
        <p:nvSpPr>
          <p:cNvPr id="75779" name="灯片编号占位符 3"/>
          <p:cNvSpPr>
            <a:spLocks noGrp="1"/>
          </p:cNvSpPr>
          <p:nvPr>
            <p:ph type="sldNum" sz="quarter" idx="11"/>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r" eaLnBrk="1" hangingPunct="1">
              <a:spcBef>
                <a:spcPct val="0"/>
              </a:spcBef>
              <a:buFontTx/>
              <a:buNone/>
            </a:pPr>
            <a:fld id="{A7BCB9F8-2F27-4767-B927-CC85D5CB4DB5}" type="slidenum">
              <a:rPr kumimoji="0" lang="en-US" altLang="zh-CN" sz="1400" smtClean="0">
                <a:solidFill>
                  <a:schemeClr val="tx1"/>
                </a:solidFill>
                <a:latin typeface="Times New Roman" pitchFamily="18" charset="0"/>
                <a:ea typeface="宋体" pitchFamily="2" charset="-122"/>
              </a:rPr>
              <a:pPr algn="r" eaLnBrk="1" hangingPunct="1">
                <a:spcBef>
                  <a:spcPct val="0"/>
                </a:spcBef>
                <a:buFontTx/>
                <a:buNone/>
              </a:pPr>
              <a:t>46</a:t>
            </a:fld>
            <a:endParaRPr kumimoji="0" lang="en-US" altLang="zh-CN" sz="1400" smtClean="0">
              <a:solidFill>
                <a:schemeClr val="tx1"/>
              </a:solidFill>
              <a:latin typeface="Times New Roman" pitchFamily="18" charset="0"/>
              <a:ea typeface="宋体" pitchFamily="2" charset="-122"/>
            </a:endParaRPr>
          </a:p>
        </p:txBody>
      </p:sp>
      <p:sp>
        <p:nvSpPr>
          <p:cNvPr id="75780" name="Rectangle 6"/>
          <p:cNvSpPr>
            <a:spLocks noChangeArrowheads="1"/>
          </p:cNvSpPr>
          <p:nvPr/>
        </p:nvSpPr>
        <p:spPr bwMode="auto">
          <a:xfrm>
            <a:off x="250825" y="3716338"/>
            <a:ext cx="8713788" cy="304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266700" indent="-266700"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spcBef>
                <a:spcPct val="0"/>
              </a:spcBef>
              <a:buFont typeface="Wingdings" pitchFamily="2" charset="2"/>
              <a:buChar char="Ø"/>
            </a:pPr>
            <a:r>
              <a:rPr lang="en-US" altLang="zh-CN" sz="2400">
                <a:latin typeface="Times New Roman" pitchFamily="18" charset="0"/>
              </a:rPr>
              <a:t> </a:t>
            </a:r>
            <a:r>
              <a:rPr lang="zh-CN" altLang="en-US" sz="2400">
                <a:latin typeface="Times New Roman" pitchFamily="18" charset="0"/>
              </a:rPr>
              <a:t>实模式的编程要点</a:t>
            </a:r>
          </a:p>
          <a:p>
            <a:pPr eaLnBrk="1" hangingPunct="1">
              <a:spcBef>
                <a:spcPct val="0"/>
              </a:spcBef>
              <a:buFontTx/>
              <a:buChar char="•"/>
            </a:pPr>
            <a:r>
              <a:rPr lang="zh-CN" altLang="en-US" sz="2400">
                <a:solidFill>
                  <a:srgbClr val="0000CC"/>
                </a:solidFill>
                <a:latin typeface="Times New Roman" pitchFamily="18" charset="0"/>
              </a:rPr>
              <a:t> 采用</a:t>
            </a:r>
            <a:r>
              <a:rPr lang="en-US" altLang="zh-CN" sz="2400">
                <a:solidFill>
                  <a:srgbClr val="0000CC"/>
                </a:solidFill>
                <a:latin typeface="Times New Roman" pitchFamily="18" charset="0"/>
              </a:rPr>
              <a:t>16</a:t>
            </a:r>
            <a:r>
              <a:rPr lang="zh-CN" altLang="en-US" sz="2400">
                <a:solidFill>
                  <a:srgbClr val="0000CC"/>
                </a:solidFill>
                <a:latin typeface="Times New Roman" pitchFamily="18" charset="0"/>
              </a:rPr>
              <a:t>位段，段地址与偏移地址均为</a:t>
            </a:r>
            <a:r>
              <a:rPr lang="en-US" altLang="zh-CN" sz="2400">
                <a:solidFill>
                  <a:srgbClr val="0000CC"/>
                </a:solidFill>
                <a:latin typeface="Times New Roman" pitchFamily="18" charset="0"/>
              </a:rPr>
              <a:t>16</a:t>
            </a:r>
            <a:r>
              <a:rPr lang="zh-CN" altLang="en-US" sz="2400">
                <a:solidFill>
                  <a:srgbClr val="0000CC"/>
                </a:solidFill>
                <a:latin typeface="Times New Roman" pitchFamily="18" charset="0"/>
              </a:rPr>
              <a:t>位，即使</a:t>
            </a:r>
            <a:r>
              <a:rPr lang="en-US" altLang="zh-CN" sz="2400">
                <a:solidFill>
                  <a:srgbClr val="0000CC"/>
                </a:solidFill>
                <a:latin typeface="Times New Roman" pitchFamily="18" charset="0"/>
              </a:rPr>
              <a:t>32</a:t>
            </a:r>
            <a:r>
              <a:rPr lang="zh-CN" altLang="en-US" sz="2400">
                <a:solidFill>
                  <a:srgbClr val="0000CC"/>
                </a:solidFill>
                <a:latin typeface="Times New Roman" pitchFamily="18" charset="0"/>
              </a:rPr>
              <a:t>位</a:t>
            </a:r>
            <a:r>
              <a:rPr lang="en-US" altLang="zh-CN" sz="2400">
                <a:solidFill>
                  <a:srgbClr val="0000CC"/>
                </a:solidFill>
                <a:latin typeface="Times New Roman" pitchFamily="18" charset="0"/>
              </a:rPr>
              <a:t>80x86 CPU</a:t>
            </a:r>
            <a:r>
              <a:rPr lang="zh-CN" altLang="en-US" sz="2400">
                <a:solidFill>
                  <a:srgbClr val="0000CC"/>
                </a:solidFill>
                <a:latin typeface="Times New Roman" pitchFamily="18" charset="0"/>
              </a:rPr>
              <a:t>（</a:t>
            </a:r>
            <a:r>
              <a:rPr lang="en-US" altLang="zh-CN" sz="2400">
                <a:solidFill>
                  <a:srgbClr val="0000CC"/>
                </a:solidFill>
                <a:latin typeface="Times New Roman" pitchFamily="18" charset="0"/>
              </a:rPr>
              <a:t>80386</a:t>
            </a:r>
            <a:r>
              <a:rPr lang="zh-CN" altLang="en-US" sz="2400">
                <a:solidFill>
                  <a:srgbClr val="0000CC"/>
                </a:solidFill>
                <a:latin typeface="Times New Roman" pitchFamily="18" charset="0"/>
              </a:rPr>
              <a:t>及更高）也只能寻址</a:t>
            </a:r>
            <a:r>
              <a:rPr lang="en-US" altLang="zh-CN" sz="2400">
                <a:solidFill>
                  <a:srgbClr val="0000CC"/>
                </a:solidFill>
                <a:latin typeface="Times New Roman" pitchFamily="18" charset="0"/>
              </a:rPr>
              <a:t>1MB</a:t>
            </a:r>
            <a:r>
              <a:rPr lang="zh-CN" altLang="en-US" sz="2400">
                <a:solidFill>
                  <a:srgbClr val="0000CC"/>
                </a:solidFill>
                <a:latin typeface="Times New Roman" pitchFamily="18" charset="0"/>
              </a:rPr>
              <a:t>的内存空间。</a:t>
            </a:r>
          </a:p>
          <a:p>
            <a:pPr eaLnBrk="1" hangingPunct="1">
              <a:spcBef>
                <a:spcPct val="0"/>
              </a:spcBef>
              <a:buFontTx/>
              <a:buChar char="•"/>
            </a:pPr>
            <a:r>
              <a:rPr lang="zh-CN" altLang="en-US" sz="2400">
                <a:solidFill>
                  <a:srgbClr val="0000CC"/>
                </a:solidFill>
                <a:latin typeface="Times New Roman" pitchFamily="18" charset="0"/>
              </a:rPr>
              <a:t> </a:t>
            </a:r>
            <a:r>
              <a:rPr lang="en-US" altLang="zh-CN" sz="2400">
                <a:solidFill>
                  <a:srgbClr val="0000CC"/>
                </a:solidFill>
                <a:latin typeface="Times New Roman" pitchFamily="18" charset="0"/>
              </a:rPr>
              <a:t>CPU</a:t>
            </a:r>
            <a:r>
              <a:rPr lang="zh-CN" altLang="en-US" sz="2400">
                <a:solidFill>
                  <a:srgbClr val="0000CC"/>
                </a:solidFill>
                <a:latin typeface="Times New Roman" pitchFamily="18" charset="0"/>
              </a:rPr>
              <a:t>总是从地址</a:t>
            </a:r>
            <a:r>
              <a:rPr lang="en-US" altLang="zh-CN" sz="2400">
                <a:solidFill>
                  <a:srgbClr val="0000CC"/>
                </a:solidFill>
                <a:latin typeface="Times New Roman" pitchFamily="18" charset="0"/>
              </a:rPr>
              <a:t>CS:IP</a:t>
            </a:r>
            <a:r>
              <a:rPr lang="zh-CN" altLang="en-US" sz="2400">
                <a:solidFill>
                  <a:srgbClr val="0000CC"/>
                </a:solidFill>
                <a:latin typeface="Times New Roman" pitchFamily="18" charset="0"/>
              </a:rPr>
              <a:t>处取指令，</a:t>
            </a:r>
            <a:r>
              <a:rPr lang="en-US" altLang="zh-CN" sz="2400">
                <a:solidFill>
                  <a:srgbClr val="0000CC"/>
                </a:solidFill>
                <a:latin typeface="Times New Roman" pitchFamily="18" charset="0"/>
              </a:rPr>
              <a:t>EIP</a:t>
            </a:r>
            <a:r>
              <a:rPr lang="zh-CN" altLang="en-US" sz="2400">
                <a:solidFill>
                  <a:srgbClr val="0000CC"/>
                </a:solidFill>
                <a:latin typeface="Times New Roman" pitchFamily="18" charset="0"/>
              </a:rPr>
              <a:t>的高</a:t>
            </a:r>
            <a:r>
              <a:rPr lang="en-US" altLang="zh-CN" sz="2400">
                <a:solidFill>
                  <a:srgbClr val="0000CC"/>
                </a:solidFill>
                <a:latin typeface="Times New Roman" pitchFamily="18" charset="0"/>
              </a:rPr>
              <a:t>16</a:t>
            </a:r>
            <a:r>
              <a:rPr lang="zh-CN" altLang="en-US" sz="2400">
                <a:solidFill>
                  <a:srgbClr val="0000CC"/>
                </a:solidFill>
                <a:latin typeface="Times New Roman" pitchFamily="18" charset="0"/>
              </a:rPr>
              <a:t>位为</a:t>
            </a:r>
            <a:r>
              <a:rPr lang="en-US" altLang="zh-CN" sz="2400">
                <a:solidFill>
                  <a:srgbClr val="0000CC"/>
                </a:solidFill>
                <a:latin typeface="Times New Roman" pitchFamily="18" charset="0"/>
              </a:rPr>
              <a:t>0</a:t>
            </a:r>
            <a:r>
              <a:rPr lang="zh-CN" altLang="en-US" sz="2400">
                <a:solidFill>
                  <a:srgbClr val="0000CC"/>
                </a:solidFill>
                <a:latin typeface="Times New Roman" pitchFamily="18" charset="0"/>
              </a:rPr>
              <a:t>。</a:t>
            </a:r>
          </a:p>
          <a:p>
            <a:pPr eaLnBrk="1" hangingPunct="1">
              <a:spcBef>
                <a:spcPct val="0"/>
              </a:spcBef>
              <a:buFontTx/>
              <a:buChar char="•"/>
            </a:pPr>
            <a:r>
              <a:rPr lang="zh-CN" altLang="en-US" sz="2400">
                <a:solidFill>
                  <a:srgbClr val="0000CC"/>
                </a:solidFill>
                <a:latin typeface="Times New Roman" pitchFamily="18" charset="0"/>
              </a:rPr>
              <a:t> </a:t>
            </a:r>
            <a:r>
              <a:rPr lang="en-US" altLang="zh-CN" sz="2400">
                <a:solidFill>
                  <a:srgbClr val="0000CC"/>
                </a:solidFill>
                <a:latin typeface="Times New Roman" pitchFamily="18" charset="0"/>
              </a:rPr>
              <a:t>SS:SP</a:t>
            </a:r>
            <a:r>
              <a:rPr lang="zh-CN" altLang="en-US" sz="2400">
                <a:solidFill>
                  <a:srgbClr val="0000CC"/>
                </a:solidFill>
                <a:latin typeface="Times New Roman" pitchFamily="18" charset="0"/>
              </a:rPr>
              <a:t>指向堆栈段的栈顶地址，</a:t>
            </a:r>
            <a:r>
              <a:rPr lang="en-US" altLang="zh-CN" sz="2400">
                <a:solidFill>
                  <a:srgbClr val="0000CC"/>
                </a:solidFill>
                <a:latin typeface="Times New Roman" pitchFamily="18" charset="0"/>
              </a:rPr>
              <a:t>ESP</a:t>
            </a:r>
            <a:r>
              <a:rPr lang="zh-CN" altLang="en-US" sz="2400">
                <a:solidFill>
                  <a:srgbClr val="0000CC"/>
                </a:solidFill>
                <a:latin typeface="Times New Roman" pitchFamily="18" charset="0"/>
              </a:rPr>
              <a:t>的高</a:t>
            </a:r>
            <a:r>
              <a:rPr lang="en-US" altLang="zh-CN" sz="2400">
                <a:solidFill>
                  <a:srgbClr val="0000CC"/>
                </a:solidFill>
                <a:latin typeface="Times New Roman" pitchFamily="18" charset="0"/>
              </a:rPr>
              <a:t>16</a:t>
            </a:r>
            <a:r>
              <a:rPr lang="zh-CN" altLang="en-US" sz="2400">
                <a:solidFill>
                  <a:srgbClr val="0000CC"/>
                </a:solidFill>
                <a:latin typeface="Times New Roman" pitchFamily="18" charset="0"/>
              </a:rPr>
              <a:t>位为</a:t>
            </a:r>
            <a:r>
              <a:rPr lang="en-US" altLang="zh-CN" sz="2400">
                <a:solidFill>
                  <a:srgbClr val="0000CC"/>
                </a:solidFill>
                <a:latin typeface="Times New Roman" pitchFamily="18" charset="0"/>
              </a:rPr>
              <a:t>0</a:t>
            </a:r>
            <a:r>
              <a:rPr lang="zh-CN" altLang="en-US" sz="2400">
                <a:solidFill>
                  <a:srgbClr val="0000CC"/>
                </a:solidFill>
                <a:latin typeface="Times New Roman" pitchFamily="18" charset="0"/>
              </a:rPr>
              <a:t>。</a:t>
            </a:r>
          </a:p>
          <a:p>
            <a:pPr eaLnBrk="1" hangingPunct="1">
              <a:spcBef>
                <a:spcPct val="0"/>
              </a:spcBef>
              <a:buFontTx/>
              <a:buChar char="•"/>
            </a:pPr>
            <a:r>
              <a:rPr lang="zh-CN" altLang="en-US" sz="2400">
                <a:solidFill>
                  <a:srgbClr val="0000CC"/>
                </a:solidFill>
                <a:latin typeface="Times New Roman" pitchFamily="18" charset="0"/>
              </a:rPr>
              <a:t> 在</a:t>
            </a:r>
            <a:r>
              <a:rPr lang="en-US" altLang="zh-CN" sz="2400">
                <a:solidFill>
                  <a:srgbClr val="0000CC"/>
                </a:solidFill>
                <a:latin typeface="Times New Roman" pitchFamily="18" charset="0"/>
              </a:rPr>
              <a:t>32</a:t>
            </a:r>
            <a:r>
              <a:rPr lang="zh-CN" altLang="en-US" sz="2400">
                <a:solidFill>
                  <a:srgbClr val="0000CC"/>
                </a:solidFill>
                <a:latin typeface="Times New Roman" pitchFamily="18" charset="0"/>
              </a:rPr>
              <a:t>位</a:t>
            </a:r>
            <a:r>
              <a:rPr lang="en-US" altLang="zh-CN" sz="2400">
                <a:solidFill>
                  <a:srgbClr val="0000CC"/>
                </a:solidFill>
                <a:latin typeface="Times New Roman" pitchFamily="18" charset="0"/>
              </a:rPr>
              <a:t>80x86 CPU</a:t>
            </a:r>
            <a:r>
              <a:rPr lang="zh-CN" altLang="en-US" sz="2400">
                <a:solidFill>
                  <a:srgbClr val="0000CC"/>
                </a:solidFill>
                <a:latin typeface="Times New Roman" pitchFamily="18" charset="0"/>
              </a:rPr>
              <a:t>下，程序可以使用</a:t>
            </a:r>
            <a:r>
              <a:rPr lang="en-US" altLang="zh-CN" sz="2400">
                <a:solidFill>
                  <a:srgbClr val="0000CC"/>
                </a:solidFill>
                <a:latin typeface="Times New Roman" pitchFamily="18" charset="0"/>
              </a:rPr>
              <a:t>32</a:t>
            </a:r>
            <a:r>
              <a:rPr lang="zh-CN" altLang="en-US" sz="2400">
                <a:solidFill>
                  <a:srgbClr val="0000CC"/>
                </a:solidFill>
                <a:latin typeface="Times New Roman" pitchFamily="18" charset="0"/>
              </a:rPr>
              <a:t>位寄存器和</a:t>
            </a:r>
            <a:r>
              <a:rPr lang="en-US" altLang="zh-CN" sz="2400">
                <a:solidFill>
                  <a:srgbClr val="0000CC"/>
                </a:solidFill>
                <a:latin typeface="Times New Roman" pitchFamily="18" charset="0"/>
              </a:rPr>
              <a:t>32</a:t>
            </a:r>
            <a:r>
              <a:rPr lang="zh-CN" altLang="en-US" sz="2400">
                <a:solidFill>
                  <a:srgbClr val="0000CC"/>
                </a:solidFill>
                <a:latin typeface="Times New Roman" pitchFamily="18" charset="0"/>
              </a:rPr>
              <a:t>位操作数，但采用</a:t>
            </a:r>
            <a:r>
              <a:rPr lang="en-US" altLang="zh-CN" sz="2400">
                <a:solidFill>
                  <a:srgbClr val="0000CC"/>
                </a:solidFill>
                <a:latin typeface="Times New Roman" pitchFamily="18" charset="0"/>
              </a:rPr>
              <a:t>32</a:t>
            </a:r>
            <a:r>
              <a:rPr lang="zh-CN" altLang="en-US" sz="2400">
                <a:solidFill>
                  <a:srgbClr val="0000CC"/>
                </a:solidFill>
                <a:latin typeface="Times New Roman" pitchFamily="18" charset="0"/>
              </a:rPr>
              <a:t>位寄存器表示偏移地址时，只使用低</a:t>
            </a:r>
            <a:r>
              <a:rPr lang="en-US" altLang="zh-CN" sz="2400">
                <a:solidFill>
                  <a:srgbClr val="0000CC"/>
                </a:solidFill>
                <a:latin typeface="Times New Roman" pitchFamily="18" charset="0"/>
              </a:rPr>
              <a:t>16</a:t>
            </a:r>
            <a:r>
              <a:rPr lang="zh-CN" altLang="en-US" sz="2400">
                <a:solidFill>
                  <a:srgbClr val="0000CC"/>
                </a:solidFill>
                <a:latin typeface="Times New Roman" pitchFamily="18" charset="0"/>
              </a:rPr>
              <a:t>位，高</a:t>
            </a:r>
            <a:r>
              <a:rPr lang="en-US" altLang="zh-CN" sz="2400">
                <a:solidFill>
                  <a:srgbClr val="0000CC"/>
                </a:solidFill>
                <a:latin typeface="Times New Roman" pitchFamily="18" charset="0"/>
              </a:rPr>
              <a:t>16</a:t>
            </a:r>
            <a:r>
              <a:rPr lang="zh-CN" altLang="en-US" sz="2400">
                <a:solidFill>
                  <a:srgbClr val="0000CC"/>
                </a:solidFill>
                <a:latin typeface="Times New Roman" pitchFamily="18" charset="0"/>
              </a:rPr>
              <a:t>位为</a:t>
            </a:r>
            <a:r>
              <a:rPr lang="en-US" altLang="zh-CN" sz="2400">
                <a:solidFill>
                  <a:srgbClr val="0000CC"/>
                </a:solidFill>
                <a:latin typeface="Times New Roman" pitchFamily="18" charset="0"/>
              </a:rPr>
              <a:t>0</a:t>
            </a:r>
            <a:r>
              <a:rPr lang="zh-CN" altLang="en-US" sz="2400">
                <a:solidFill>
                  <a:srgbClr val="0000CC"/>
                </a:solidFill>
                <a:latin typeface="Times New Roman" pitchFamily="18" charset="0"/>
              </a:rPr>
              <a:t>。</a:t>
            </a:r>
          </a:p>
        </p:txBody>
      </p:sp>
      <p:sp>
        <p:nvSpPr>
          <p:cNvPr id="75781" name="Rectangle 8"/>
          <p:cNvSpPr>
            <a:spLocks noChangeArrowheads="1"/>
          </p:cNvSpPr>
          <p:nvPr/>
        </p:nvSpPr>
        <p:spPr bwMode="auto">
          <a:xfrm>
            <a:off x="250825" y="476250"/>
            <a:ext cx="8642350" cy="323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55600" indent="-355600"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spcBef>
                <a:spcPct val="25000"/>
              </a:spcBef>
              <a:buFont typeface="Wingdings" pitchFamily="2" charset="2"/>
              <a:buChar char="Ø"/>
            </a:pPr>
            <a:r>
              <a:rPr lang="en-US" altLang="zh-CN" sz="2400">
                <a:latin typeface="华文中宋" pitchFamily="2" charset="-122"/>
              </a:rPr>
              <a:t>80x86 CPU</a:t>
            </a:r>
            <a:r>
              <a:rPr lang="zh-CN" altLang="en-US" sz="2400">
                <a:latin typeface="华文中宋" pitchFamily="2" charset="-122"/>
              </a:rPr>
              <a:t>有</a:t>
            </a:r>
            <a:r>
              <a:rPr lang="en-US" altLang="zh-CN" sz="2400">
                <a:latin typeface="华文中宋" pitchFamily="2" charset="-122"/>
              </a:rPr>
              <a:t>3</a:t>
            </a:r>
            <a:r>
              <a:rPr lang="zh-CN" altLang="en-US" sz="2400">
                <a:latin typeface="华文中宋" pitchFamily="2" charset="-122"/>
              </a:rPr>
              <a:t>种工作模式：实模式、保护模式和虚拟</a:t>
            </a:r>
            <a:r>
              <a:rPr lang="en-US" altLang="zh-CN" sz="2400">
                <a:latin typeface="华文中宋" pitchFamily="2" charset="-122"/>
              </a:rPr>
              <a:t>8086</a:t>
            </a:r>
            <a:r>
              <a:rPr lang="zh-CN" altLang="en-US" sz="2400">
                <a:latin typeface="华文中宋" pitchFamily="2" charset="-122"/>
              </a:rPr>
              <a:t>模式。</a:t>
            </a:r>
          </a:p>
          <a:p>
            <a:pPr eaLnBrk="1" hangingPunct="1">
              <a:spcBef>
                <a:spcPct val="25000"/>
              </a:spcBef>
              <a:buFont typeface="Wingdings" pitchFamily="2" charset="2"/>
              <a:buChar char="Ø"/>
            </a:pPr>
            <a:r>
              <a:rPr lang="zh-CN" altLang="en-US" sz="2400">
                <a:latin typeface="华文中宋" pitchFamily="2" charset="-122"/>
              </a:rPr>
              <a:t>在实模式下，段地址和偏移地址均为</a:t>
            </a:r>
            <a:r>
              <a:rPr lang="en-US" altLang="zh-CN" sz="2400">
                <a:latin typeface="华文中宋" pitchFamily="2" charset="-122"/>
              </a:rPr>
              <a:t>16</a:t>
            </a:r>
            <a:r>
              <a:rPr lang="zh-CN" altLang="en-US" sz="2400">
                <a:latin typeface="华文中宋" pitchFamily="2" charset="-122"/>
              </a:rPr>
              <a:t>位。</a:t>
            </a:r>
            <a:r>
              <a:rPr lang="en-US" altLang="zh-CN" sz="2400">
                <a:latin typeface="华文中宋" pitchFamily="2" charset="-122"/>
              </a:rPr>
              <a:t>20</a:t>
            </a:r>
            <a:r>
              <a:rPr lang="zh-CN" altLang="en-US" sz="2400">
                <a:latin typeface="华文中宋" pitchFamily="2" charset="-122"/>
              </a:rPr>
              <a:t>位物理地址由</a:t>
            </a:r>
            <a:r>
              <a:rPr lang="en-US" altLang="zh-CN" sz="2400">
                <a:latin typeface="华文中宋" pitchFamily="2" charset="-122"/>
              </a:rPr>
              <a:t>16</a:t>
            </a:r>
            <a:r>
              <a:rPr lang="zh-CN" altLang="en-US" sz="2400">
                <a:latin typeface="华文中宋" pitchFamily="2" charset="-122"/>
              </a:rPr>
              <a:t>位段地址左移</a:t>
            </a:r>
            <a:r>
              <a:rPr lang="en-US" altLang="zh-CN" sz="2400">
                <a:latin typeface="华文中宋" pitchFamily="2" charset="-122"/>
              </a:rPr>
              <a:t>4</a:t>
            </a:r>
            <a:r>
              <a:rPr lang="zh-CN" altLang="en-US" sz="2400">
                <a:latin typeface="华文中宋" pitchFamily="2" charset="-122"/>
              </a:rPr>
              <a:t>位加</a:t>
            </a:r>
            <a:r>
              <a:rPr lang="en-US" altLang="zh-CN" sz="2400">
                <a:latin typeface="华文中宋" pitchFamily="2" charset="-122"/>
              </a:rPr>
              <a:t>16</a:t>
            </a:r>
            <a:r>
              <a:rPr lang="zh-CN" altLang="en-US" sz="2400">
                <a:latin typeface="华文中宋" pitchFamily="2" charset="-122"/>
              </a:rPr>
              <a:t>位偏移地址得到，只能寻址</a:t>
            </a:r>
            <a:r>
              <a:rPr lang="en-US" altLang="zh-CN" sz="2400">
                <a:latin typeface="华文中宋" pitchFamily="2" charset="-122"/>
              </a:rPr>
              <a:t>1MB</a:t>
            </a:r>
            <a:r>
              <a:rPr lang="zh-CN" altLang="en-US" sz="2400">
                <a:latin typeface="华文中宋" pitchFamily="2" charset="-122"/>
              </a:rPr>
              <a:t>的内存空间，且每段≤</a:t>
            </a:r>
            <a:r>
              <a:rPr lang="en-US" altLang="zh-CN" sz="2400">
                <a:latin typeface="华文中宋" pitchFamily="2" charset="-122"/>
              </a:rPr>
              <a:t>64KB</a:t>
            </a:r>
            <a:r>
              <a:rPr lang="zh-CN" altLang="en-US" sz="2400">
                <a:latin typeface="华文中宋" pitchFamily="2" charset="-122"/>
              </a:rPr>
              <a:t>。</a:t>
            </a:r>
          </a:p>
          <a:p>
            <a:pPr eaLnBrk="1" hangingPunct="1">
              <a:spcBef>
                <a:spcPct val="25000"/>
              </a:spcBef>
              <a:buFont typeface="Wingdings" pitchFamily="2" charset="2"/>
              <a:buChar char="Ø"/>
            </a:pPr>
            <a:r>
              <a:rPr lang="zh-CN" altLang="en-US" sz="2400">
                <a:latin typeface="华文中宋" pitchFamily="2" charset="-122"/>
              </a:rPr>
              <a:t>状态标志是</a:t>
            </a:r>
            <a:r>
              <a:rPr lang="en-US" altLang="zh-CN" sz="2400">
                <a:latin typeface="华文中宋" pitchFamily="2" charset="-122"/>
              </a:rPr>
              <a:t>CPU</a:t>
            </a:r>
            <a:r>
              <a:rPr lang="zh-CN" altLang="en-US" sz="2400">
                <a:latin typeface="华文中宋" pitchFamily="2" charset="-122"/>
              </a:rPr>
              <a:t>进行条件判断和控制程序执行流程的依据，最常用的是</a:t>
            </a:r>
            <a:r>
              <a:rPr lang="en-US" altLang="zh-CN" sz="2400">
                <a:latin typeface="华文中宋" pitchFamily="2" charset="-122"/>
              </a:rPr>
              <a:t>4</a:t>
            </a:r>
            <a:r>
              <a:rPr lang="zh-CN" altLang="en-US" sz="2400">
                <a:latin typeface="华文中宋" pitchFamily="2" charset="-122"/>
              </a:rPr>
              <a:t>个：</a:t>
            </a:r>
            <a:r>
              <a:rPr lang="en-US" altLang="zh-CN" sz="2400">
                <a:latin typeface="华文中宋" pitchFamily="2" charset="-122"/>
              </a:rPr>
              <a:t>CF</a:t>
            </a:r>
            <a:r>
              <a:rPr lang="zh-CN" altLang="en-US" sz="2400">
                <a:latin typeface="华文中宋" pitchFamily="2" charset="-122"/>
              </a:rPr>
              <a:t>、</a:t>
            </a:r>
            <a:r>
              <a:rPr lang="en-US" altLang="zh-CN" sz="2400">
                <a:latin typeface="华文中宋" pitchFamily="2" charset="-122"/>
              </a:rPr>
              <a:t>OF</a:t>
            </a:r>
            <a:r>
              <a:rPr lang="zh-CN" altLang="en-US" sz="2400">
                <a:latin typeface="华文中宋" pitchFamily="2" charset="-122"/>
              </a:rPr>
              <a:t>、</a:t>
            </a:r>
            <a:r>
              <a:rPr lang="en-US" altLang="zh-CN" sz="2400">
                <a:latin typeface="华文中宋" pitchFamily="2" charset="-122"/>
              </a:rPr>
              <a:t>SF</a:t>
            </a:r>
            <a:r>
              <a:rPr lang="zh-CN" altLang="en-US" sz="2400">
                <a:latin typeface="华文中宋" pitchFamily="2" charset="-122"/>
              </a:rPr>
              <a:t>和</a:t>
            </a:r>
            <a:r>
              <a:rPr lang="en-US" altLang="zh-CN" sz="2400">
                <a:latin typeface="华文中宋" pitchFamily="2" charset="-122"/>
              </a:rPr>
              <a:t>ZF</a:t>
            </a:r>
            <a:r>
              <a:rPr lang="zh-CN" altLang="en-US" sz="2400">
                <a:latin typeface="华文中宋" pitchFamily="2" charset="-122"/>
              </a:rPr>
              <a:t>。其中，</a:t>
            </a:r>
            <a:r>
              <a:rPr lang="en-US" altLang="zh-CN" sz="2400">
                <a:latin typeface="华文中宋" pitchFamily="2" charset="-122"/>
              </a:rPr>
              <a:t>CF</a:t>
            </a:r>
            <a:r>
              <a:rPr lang="zh-CN" altLang="en-US" sz="2400">
                <a:latin typeface="华文中宋" pitchFamily="2" charset="-122"/>
              </a:rPr>
              <a:t>表示无符号溢出，</a:t>
            </a:r>
            <a:r>
              <a:rPr lang="en-US" altLang="zh-CN" sz="2400">
                <a:latin typeface="华文中宋" pitchFamily="2" charset="-122"/>
              </a:rPr>
              <a:t>OF</a:t>
            </a:r>
            <a:r>
              <a:rPr lang="zh-CN" altLang="en-US" sz="2400">
                <a:latin typeface="华文中宋" pitchFamily="2" charset="-122"/>
              </a:rPr>
              <a:t>表示带符号溢出。</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页脚占位符 3"/>
          <p:cNvSpPr>
            <a:spLocks noGrp="1"/>
          </p:cNvSpPr>
          <p:nvPr>
            <p:ph type="ftr" sz="quarter" idx="4294967295"/>
          </p:nvPr>
        </p:nvSpPr>
        <p:spPr>
          <a:xfrm>
            <a:off x="3132138" y="6400800"/>
            <a:ext cx="2895600" cy="457200"/>
          </a:xfrm>
          <a:prstGeom prst="rect">
            <a:avLst/>
          </a:prstGeom>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r>
              <a:rPr kumimoji="0" lang="en-US" altLang="zh-CN" sz="1400" smtClean="0">
                <a:solidFill>
                  <a:schemeClr val="tx1"/>
                </a:solidFill>
                <a:latin typeface="Times New Roman" pitchFamily="18" charset="0"/>
                <a:ea typeface="宋体" pitchFamily="2" charset="-122"/>
              </a:rPr>
              <a:t>汇编语言程序设计</a:t>
            </a:r>
          </a:p>
        </p:txBody>
      </p:sp>
      <p:sp>
        <p:nvSpPr>
          <p:cNvPr id="76803" name="灯片编号占位符 4"/>
          <p:cNvSpPr>
            <a:spLocks noGrp="1"/>
          </p:cNvSpPr>
          <p:nvPr>
            <p:ph type="sldNum" sz="quarter" idx="11"/>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r" eaLnBrk="1" hangingPunct="1">
              <a:spcBef>
                <a:spcPct val="0"/>
              </a:spcBef>
              <a:buFontTx/>
              <a:buNone/>
            </a:pPr>
            <a:fld id="{05B08DA8-3841-413D-9ACA-7AD0CDFADF4D}" type="slidenum">
              <a:rPr kumimoji="0" lang="en-US" altLang="zh-CN" sz="1400" smtClean="0">
                <a:solidFill>
                  <a:schemeClr val="tx1"/>
                </a:solidFill>
                <a:latin typeface="Times New Roman" pitchFamily="18" charset="0"/>
                <a:ea typeface="宋体" pitchFamily="2" charset="-122"/>
              </a:rPr>
              <a:pPr algn="r" eaLnBrk="1" hangingPunct="1">
                <a:spcBef>
                  <a:spcPct val="0"/>
                </a:spcBef>
                <a:buFontTx/>
                <a:buNone/>
              </a:pPr>
              <a:t>47</a:t>
            </a:fld>
            <a:endParaRPr kumimoji="0" lang="en-US" altLang="zh-CN" sz="1400" smtClean="0">
              <a:solidFill>
                <a:schemeClr val="tx1"/>
              </a:solidFill>
              <a:latin typeface="Times New Roman" pitchFamily="18" charset="0"/>
              <a:ea typeface="宋体" pitchFamily="2" charset="-122"/>
            </a:endParaRPr>
          </a:p>
        </p:txBody>
      </p:sp>
      <p:sp>
        <p:nvSpPr>
          <p:cNvPr id="76804" name="Rectangle 2"/>
          <p:cNvSpPr>
            <a:spLocks noGrp="1" noChangeArrowheads="1"/>
          </p:cNvSpPr>
          <p:nvPr>
            <p:ph type="title"/>
          </p:nvPr>
        </p:nvSpPr>
        <p:spPr>
          <a:xfrm>
            <a:off x="684213" y="404813"/>
            <a:ext cx="7772400" cy="576262"/>
          </a:xfrm>
        </p:spPr>
        <p:txBody>
          <a:bodyPr/>
          <a:lstStyle/>
          <a:p>
            <a:r>
              <a:rPr lang="zh-CN" altLang="en-US" smtClean="0"/>
              <a:t>第</a:t>
            </a:r>
            <a:r>
              <a:rPr lang="en-US" altLang="zh-CN" smtClean="0"/>
              <a:t>2</a:t>
            </a:r>
            <a:r>
              <a:rPr lang="zh-CN" altLang="en-US" smtClean="0"/>
              <a:t>章 作业与练习</a:t>
            </a:r>
          </a:p>
        </p:txBody>
      </p:sp>
      <p:sp>
        <p:nvSpPr>
          <p:cNvPr id="76805" name="Rectangle 3"/>
          <p:cNvSpPr>
            <a:spLocks noGrp="1" noChangeArrowheads="1"/>
          </p:cNvSpPr>
          <p:nvPr>
            <p:ph type="body" idx="1"/>
          </p:nvPr>
        </p:nvSpPr>
        <p:spPr/>
        <p:txBody>
          <a:bodyPr/>
          <a:lstStyle/>
          <a:p>
            <a:pPr>
              <a:spcBef>
                <a:spcPct val="40000"/>
              </a:spcBef>
              <a:buFont typeface="Wingdings 2" pitchFamily="18" charset="2"/>
              <a:buNone/>
            </a:pPr>
            <a:r>
              <a:rPr lang="zh-CN" altLang="en-US" dirty="0" smtClean="0"/>
              <a:t>书上习题	</a:t>
            </a:r>
            <a:r>
              <a:rPr lang="en-US" altLang="zh-CN" dirty="0" smtClean="0"/>
              <a:t>p.33 </a:t>
            </a:r>
            <a:r>
              <a:rPr lang="zh-CN" altLang="en-US" dirty="0" smtClean="0"/>
              <a:t>：</a:t>
            </a:r>
          </a:p>
          <a:p>
            <a:pPr>
              <a:spcBef>
                <a:spcPct val="40000"/>
              </a:spcBef>
              <a:buFont typeface="Wingdings 2" pitchFamily="18" charset="2"/>
              <a:buNone/>
            </a:pPr>
            <a:r>
              <a:rPr lang="zh-CN" altLang="en-US" dirty="0" smtClean="0"/>
              <a:t>		</a:t>
            </a:r>
            <a:r>
              <a:rPr lang="en-US" altLang="zh-CN" dirty="0" smtClean="0"/>
              <a:t>2.2</a:t>
            </a:r>
            <a:r>
              <a:rPr lang="zh-CN" altLang="en-US" dirty="0" smtClean="0"/>
              <a:t>、</a:t>
            </a:r>
            <a:r>
              <a:rPr lang="en-US" altLang="zh-CN" dirty="0" smtClean="0"/>
              <a:t>2.3</a:t>
            </a:r>
            <a:r>
              <a:rPr lang="zh-CN" altLang="en-US" dirty="0" smtClean="0"/>
              <a:t>、</a:t>
            </a:r>
            <a:r>
              <a:rPr lang="en-US" altLang="zh-CN" dirty="0" smtClean="0"/>
              <a:t>2.6</a:t>
            </a:r>
            <a:r>
              <a:rPr lang="zh-CN" altLang="en-US" dirty="0" smtClean="0"/>
              <a:t>、</a:t>
            </a:r>
            <a:r>
              <a:rPr lang="en-US" altLang="zh-CN" dirty="0" smtClean="0"/>
              <a:t>2.8</a:t>
            </a:r>
          </a:p>
          <a:p>
            <a:pPr>
              <a:spcBef>
                <a:spcPct val="40000"/>
              </a:spcBef>
              <a:buFont typeface="Wingdings 2" pitchFamily="18" charset="2"/>
              <a:buNone/>
            </a:pPr>
            <a:r>
              <a:rPr lang="zh-CN" altLang="en-US" dirty="0" smtClean="0"/>
              <a:t>请及时复习，按时完成作业。</a:t>
            </a:r>
          </a:p>
          <a:p>
            <a:pPr>
              <a:spcBef>
                <a:spcPct val="40000"/>
              </a:spcBef>
              <a:buFont typeface="Wingdings 2" pitchFamily="18" charset="2"/>
              <a:buNone/>
            </a:pPr>
            <a:endParaRPr kumimoji="0" lang="zh-CN" altLang="en-US" dirty="0" smtClean="0"/>
          </a:p>
          <a:p>
            <a:pPr>
              <a:spcBef>
                <a:spcPct val="40000"/>
              </a:spcBef>
              <a:buFont typeface="Wingdings 2" pitchFamily="18" charset="2"/>
              <a:buNone/>
            </a:pPr>
            <a:r>
              <a:rPr kumimoji="0" lang="en-US" altLang="zh-CN" dirty="0" smtClean="0"/>
              <a:t>read</a:t>
            </a:r>
            <a:r>
              <a:rPr kumimoji="0" lang="zh-CN" altLang="en-US" dirty="0" smtClean="0"/>
              <a:t>：</a:t>
            </a:r>
            <a:r>
              <a:rPr lang="en-US" altLang="zh-CN" dirty="0" smtClean="0"/>
              <a:t>2.1</a:t>
            </a:r>
            <a:r>
              <a:rPr lang="zh-CN" altLang="en-US" dirty="0" smtClean="0"/>
              <a:t>、</a:t>
            </a:r>
            <a:r>
              <a:rPr lang="en-US" altLang="zh-CN" dirty="0" smtClean="0"/>
              <a:t>2.4</a:t>
            </a:r>
            <a:r>
              <a:rPr lang="zh-CN" altLang="en-US" dirty="0" smtClean="0"/>
              <a:t>、</a:t>
            </a:r>
            <a:r>
              <a:rPr lang="en-US" altLang="zh-CN" dirty="0" smtClean="0"/>
              <a:t>2.5</a:t>
            </a:r>
            <a:r>
              <a:rPr lang="zh-CN" altLang="en-US" dirty="0" smtClean="0"/>
              <a:t>、</a:t>
            </a:r>
            <a:r>
              <a:rPr lang="en-US" altLang="zh-CN" dirty="0" smtClean="0"/>
              <a:t>2.9 (</a:t>
            </a:r>
            <a:r>
              <a:rPr lang="zh-CN" altLang="en-US" dirty="0" smtClean="0"/>
              <a:t>可做在书上</a:t>
            </a:r>
            <a:r>
              <a:rPr lang="en-US" altLang="zh-CN" dirty="0" smtClean="0"/>
              <a:t>)</a:t>
            </a:r>
          </a:p>
          <a:p>
            <a:pPr>
              <a:spcBef>
                <a:spcPct val="40000"/>
              </a:spcBef>
              <a:buFont typeface="Wingdings 2" pitchFamily="18" charset="2"/>
              <a:buNone/>
            </a:pPr>
            <a:endParaRPr lang="en-US" altLang="zh-CN" dirty="0" smtClean="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页脚占位符 3"/>
          <p:cNvSpPr>
            <a:spLocks noGrp="1"/>
          </p:cNvSpPr>
          <p:nvPr>
            <p:ph type="ftr" sz="quarter" idx="11"/>
          </p:nvPr>
        </p:nvSpPr>
        <p:spPr>
          <a:xfrm>
            <a:off x="3293269" y="6400800"/>
            <a:ext cx="2895600" cy="457200"/>
          </a:xfrm>
          <a:noFill/>
        </p:spPr>
        <p:txBody>
          <a:bodyPr/>
          <a:lstStyle>
            <a:lvl1pPr algn="l" eaLnBrk="0" hangingPunct="0">
              <a:spcBef>
                <a:spcPct val="20000"/>
              </a:spcBef>
              <a:buSzPct val="90000"/>
              <a:buFont typeface="Tahoma" pitchFamily="34" charset="0"/>
              <a:buChar char="٭"/>
              <a:defRPr kumimoji="1" sz="3200">
                <a:solidFill>
                  <a:schemeClr val="tx1"/>
                </a:solidFill>
                <a:latin typeface="Tahoma" pitchFamily="34" charset="0"/>
                <a:ea typeface="宋体" pitchFamily="2" charset="-122"/>
              </a:defRPr>
            </a:lvl1pPr>
            <a:lvl2pPr marL="742950" indent="-285750" algn="l" eaLnBrk="0" hangingPunct="0">
              <a:spcBef>
                <a:spcPct val="20000"/>
              </a:spcBef>
              <a:buSzPct val="80000"/>
              <a:buBlip>
                <a:blip r:embed="rId2"/>
              </a:buBlip>
              <a:defRPr kumimoji="1" sz="2800">
                <a:solidFill>
                  <a:schemeClr val="tx1"/>
                </a:solidFill>
                <a:latin typeface="Tahoma" pitchFamily="34" charset="0"/>
                <a:ea typeface="宋体" pitchFamily="2" charset="-122"/>
              </a:defRPr>
            </a:lvl2pPr>
            <a:lvl3pPr marL="1143000" indent="-228600" algn="l" eaLnBrk="0" hangingPunct="0">
              <a:spcBef>
                <a:spcPct val="20000"/>
              </a:spcBef>
              <a:buSzPct val="70000"/>
              <a:buBlip>
                <a:blip r:embed="rId3"/>
              </a:buBlip>
              <a:defRPr kumimoji="1" sz="2400">
                <a:solidFill>
                  <a:schemeClr val="tx1"/>
                </a:solidFill>
                <a:latin typeface="Tahoma" pitchFamily="34" charset="0"/>
                <a:ea typeface="宋体" pitchFamily="2" charset="-122"/>
              </a:defRPr>
            </a:lvl3pPr>
            <a:lvl4pPr marL="1600200" indent="-228600" algn="l" eaLnBrk="0" hangingPunct="0">
              <a:spcBef>
                <a:spcPct val="20000"/>
              </a:spcBef>
              <a:buSzPct val="70000"/>
              <a:buFont typeface="Wingdings" pitchFamily="2" charset="2"/>
              <a:buChar char="Ø"/>
              <a:defRPr kumimoji="1" sz="2000">
                <a:solidFill>
                  <a:srgbClr val="0000CC"/>
                </a:solidFill>
                <a:latin typeface="Tahoma" pitchFamily="34" charset="0"/>
                <a:ea typeface="宋体" pitchFamily="2" charset="-122"/>
              </a:defRPr>
            </a:lvl4pPr>
            <a:lvl5pPr marL="2057400" indent="-228600" algn="l" eaLnBrk="0" hangingPunct="0">
              <a:spcBef>
                <a:spcPct val="20000"/>
              </a:spcBef>
              <a:buSzPct val="70000"/>
              <a:buBlip>
                <a:blip r:embed="rId4"/>
              </a:buBlip>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9pPr>
          </a:lstStyle>
          <a:p>
            <a:pPr algn="ctr" eaLnBrk="1" hangingPunct="1">
              <a:spcBef>
                <a:spcPct val="0"/>
              </a:spcBef>
              <a:buSzTx/>
              <a:buFontTx/>
              <a:buNone/>
            </a:pPr>
            <a:r>
              <a:rPr kumimoji="0" lang="en-US" altLang="zh-CN" sz="1400" smtClean="0">
                <a:solidFill>
                  <a:srgbClr val="545472"/>
                </a:solidFill>
                <a:latin typeface="Times New Roman" pitchFamily="18" charset="0"/>
              </a:rPr>
              <a:t>汇编语言程序设计</a:t>
            </a:r>
          </a:p>
        </p:txBody>
      </p:sp>
      <p:sp>
        <p:nvSpPr>
          <p:cNvPr id="77828" name="灯片编号占位符 4"/>
          <p:cNvSpPr>
            <a:spLocks noGrp="1"/>
          </p:cNvSpPr>
          <p:nvPr>
            <p:ph type="sldNum" sz="quarter" idx="12"/>
          </p:nvPr>
        </p:nvSpPr>
        <p:spPr>
          <a:noFill/>
        </p:spPr>
        <p:txBody>
          <a:bodyPr/>
          <a:lstStyle>
            <a:lvl1pPr algn="l" eaLnBrk="0" hangingPunct="0">
              <a:spcBef>
                <a:spcPct val="20000"/>
              </a:spcBef>
              <a:buSzPct val="90000"/>
              <a:buFont typeface="Tahoma" pitchFamily="34" charset="0"/>
              <a:buChar char="٭"/>
              <a:defRPr kumimoji="1" sz="3200">
                <a:solidFill>
                  <a:schemeClr val="tx1"/>
                </a:solidFill>
                <a:latin typeface="Tahoma" pitchFamily="34" charset="0"/>
                <a:ea typeface="宋体" pitchFamily="2" charset="-122"/>
              </a:defRPr>
            </a:lvl1pPr>
            <a:lvl2pPr marL="742950" indent="-285750" algn="l" eaLnBrk="0" hangingPunct="0">
              <a:spcBef>
                <a:spcPct val="20000"/>
              </a:spcBef>
              <a:buSzPct val="80000"/>
              <a:buBlip>
                <a:blip r:embed="rId2"/>
              </a:buBlip>
              <a:defRPr kumimoji="1" sz="2800">
                <a:solidFill>
                  <a:schemeClr val="tx1"/>
                </a:solidFill>
                <a:latin typeface="Tahoma" pitchFamily="34" charset="0"/>
                <a:ea typeface="宋体" pitchFamily="2" charset="-122"/>
              </a:defRPr>
            </a:lvl2pPr>
            <a:lvl3pPr marL="1143000" indent="-228600" algn="l" eaLnBrk="0" hangingPunct="0">
              <a:spcBef>
                <a:spcPct val="20000"/>
              </a:spcBef>
              <a:buSzPct val="70000"/>
              <a:buBlip>
                <a:blip r:embed="rId3"/>
              </a:buBlip>
              <a:defRPr kumimoji="1" sz="2400">
                <a:solidFill>
                  <a:schemeClr val="tx1"/>
                </a:solidFill>
                <a:latin typeface="Tahoma" pitchFamily="34" charset="0"/>
                <a:ea typeface="宋体" pitchFamily="2" charset="-122"/>
              </a:defRPr>
            </a:lvl3pPr>
            <a:lvl4pPr marL="1600200" indent="-228600" algn="l" eaLnBrk="0" hangingPunct="0">
              <a:spcBef>
                <a:spcPct val="20000"/>
              </a:spcBef>
              <a:buSzPct val="70000"/>
              <a:buFont typeface="Wingdings" pitchFamily="2" charset="2"/>
              <a:buChar char="Ø"/>
              <a:defRPr kumimoji="1" sz="2000">
                <a:solidFill>
                  <a:srgbClr val="0000CC"/>
                </a:solidFill>
                <a:latin typeface="Tahoma" pitchFamily="34" charset="0"/>
                <a:ea typeface="宋体" pitchFamily="2" charset="-122"/>
              </a:defRPr>
            </a:lvl4pPr>
            <a:lvl5pPr marL="2057400" indent="-228600" algn="l" eaLnBrk="0" hangingPunct="0">
              <a:spcBef>
                <a:spcPct val="20000"/>
              </a:spcBef>
              <a:buSzPct val="70000"/>
              <a:buBlip>
                <a:blip r:embed="rId4"/>
              </a:buBlip>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9pPr>
          </a:lstStyle>
          <a:p>
            <a:pPr algn="r" eaLnBrk="1" hangingPunct="1">
              <a:spcBef>
                <a:spcPct val="0"/>
              </a:spcBef>
              <a:buSzTx/>
              <a:buFontTx/>
              <a:buNone/>
            </a:pPr>
            <a:fld id="{8DB10A3F-1F2D-47CF-B73F-BC692987D030}" type="slidenum">
              <a:rPr kumimoji="0" lang="en-US" altLang="zh-CN" sz="1400" smtClean="0">
                <a:solidFill>
                  <a:srgbClr val="545472"/>
                </a:solidFill>
                <a:latin typeface="Times New Roman" pitchFamily="18" charset="0"/>
              </a:rPr>
              <a:pPr algn="r" eaLnBrk="1" hangingPunct="1">
                <a:spcBef>
                  <a:spcPct val="0"/>
                </a:spcBef>
                <a:buSzTx/>
                <a:buFontTx/>
                <a:buNone/>
              </a:pPr>
              <a:t>48</a:t>
            </a:fld>
            <a:endParaRPr kumimoji="0" lang="en-US" altLang="zh-CN" sz="1400" smtClean="0">
              <a:solidFill>
                <a:srgbClr val="545472"/>
              </a:solidFill>
              <a:latin typeface="Times New Roman" pitchFamily="18" charset="0"/>
            </a:endParaRPr>
          </a:p>
        </p:txBody>
      </p:sp>
      <p:sp>
        <p:nvSpPr>
          <p:cNvPr id="77829" name="Rectangle 4"/>
          <p:cNvSpPr>
            <a:spLocks noGrp="1" noChangeArrowheads="1"/>
          </p:cNvSpPr>
          <p:nvPr>
            <p:ph type="title"/>
          </p:nvPr>
        </p:nvSpPr>
        <p:spPr>
          <a:xfrm>
            <a:off x="684213" y="188913"/>
            <a:ext cx="7772400" cy="647700"/>
          </a:xfrm>
        </p:spPr>
        <p:txBody>
          <a:bodyPr/>
          <a:lstStyle/>
          <a:p>
            <a:pPr eaLnBrk="1" hangingPunct="1"/>
            <a:r>
              <a:rPr lang="zh-CN" altLang="en-US" sz="4000" dirty="0" smtClean="0">
                <a:solidFill>
                  <a:srgbClr val="800080"/>
                </a:solidFill>
                <a:latin typeface="隶书" pitchFamily="49" charset="-122"/>
                <a:ea typeface="隶书" pitchFamily="49" charset="-122"/>
              </a:rPr>
              <a:t>汇编程序功能</a:t>
            </a:r>
          </a:p>
        </p:txBody>
      </p:sp>
      <p:sp>
        <p:nvSpPr>
          <p:cNvPr id="64518" name="Rectangle 5"/>
          <p:cNvSpPr>
            <a:spLocks noChangeArrowheads="1"/>
          </p:cNvSpPr>
          <p:nvPr/>
        </p:nvSpPr>
        <p:spPr bwMode="auto">
          <a:xfrm>
            <a:off x="457200" y="1096963"/>
            <a:ext cx="8567738" cy="459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defTabSz="342900">
              <a:spcBef>
                <a:spcPct val="25000"/>
              </a:spcBef>
              <a:buFont typeface="Wingdings" pitchFamily="2" charset="2"/>
              <a:buChar char="Ø"/>
              <a:defRPr/>
            </a:pPr>
            <a:r>
              <a:rPr kumimoji="0" lang="zh-CN" altLang="en-US" sz="2800" dirty="0">
                <a:solidFill>
                  <a:srgbClr val="000066"/>
                </a:solidFill>
                <a:latin typeface="华文中宋" pitchFamily="2" charset="-122"/>
                <a:ea typeface="华文中宋" pitchFamily="2" charset="-122"/>
              </a:rPr>
              <a:t>什么是汇</a:t>
            </a:r>
            <a:r>
              <a:rPr lang="zh-CN" altLang="en-US" sz="2800" dirty="0">
                <a:solidFill>
                  <a:srgbClr val="000066"/>
                </a:solidFill>
                <a:latin typeface="华文中宋" pitchFamily="2" charset="-122"/>
                <a:ea typeface="华文中宋" pitchFamily="2" charset="-122"/>
              </a:rPr>
              <a:t>编程序</a:t>
            </a:r>
          </a:p>
          <a:p>
            <a:pPr marL="458788" lvl="1" indent="-457200" algn="l" defTabSz="342900">
              <a:buFont typeface="Arial" pitchFamily="34" charset="0"/>
              <a:buChar char="•"/>
              <a:defRPr/>
            </a:pPr>
            <a:r>
              <a:rPr kumimoji="0" lang="zh-CN" altLang="en-US" sz="2800" dirty="0">
                <a:solidFill>
                  <a:srgbClr val="000066"/>
                </a:solidFill>
                <a:latin typeface="华文中宋" pitchFamily="2" charset="-122"/>
                <a:ea typeface="华文中宋" pitchFamily="2" charset="-122"/>
              </a:rPr>
              <a:t>汇</a:t>
            </a:r>
            <a:r>
              <a:rPr lang="zh-CN" altLang="en-US" sz="2800" dirty="0">
                <a:solidFill>
                  <a:srgbClr val="000066"/>
                </a:solidFill>
                <a:latin typeface="华文中宋" pitchFamily="2" charset="-122"/>
                <a:ea typeface="华文中宋" pitchFamily="2" charset="-122"/>
              </a:rPr>
              <a:t>编程序是一种翻译程序，有时称为“汇编器”。</a:t>
            </a:r>
          </a:p>
          <a:p>
            <a:pPr marL="457200" indent="-457200" algn="l" defTabSz="342900">
              <a:buFont typeface="Arial" pitchFamily="34" charset="0"/>
              <a:buChar char="•"/>
              <a:defRPr/>
            </a:pPr>
            <a:r>
              <a:rPr kumimoji="0" lang="zh-CN" altLang="en-US" sz="2800" dirty="0">
                <a:solidFill>
                  <a:srgbClr val="000066"/>
                </a:solidFill>
                <a:latin typeface="华文中宋" pitchFamily="2" charset="-122"/>
                <a:ea typeface="华文中宋" pitchFamily="2" charset="-122"/>
              </a:rPr>
              <a:t>汇</a:t>
            </a:r>
            <a:r>
              <a:rPr lang="zh-CN" altLang="en-US" sz="2800" dirty="0">
                <a:solidFill>
                  <a:srgbClr val="000066"/>
                </a:solidFill>
                <a:latin typeface="华文中宋" pitchFamily="2" charset="-122"/>
                <a:ea typeface="华文中宋" pitchFamily="2" charset="-122"/>
              </a:rPr>
              <a:t>编程序可以把用汇编语言编写的源程序翻译成</a:t>
            </a:r>
            <a:r>
              <a:rPr lang="en-US" altLang="zh-CN" sz="2800" dirty="0">
                <a:solidFill>
                  <a:srgbClr val="000066"/>
                </a:solidFill>
                <a:latin typeface="华文中宋" pitchFamily="2" charset="-122"/>
                <a:ea typeface="华文中宋" pitchFamily="2" charset="-122"/>
              </a:rPr>
              <a:t>CPU</a:t>
            </a:r>
            <a:r>
              <a:rPr lang="zh-CN" altLang="en-US" sz="2800" dirty="0">
                <a:solidFill>
                  <a:srgbClr val="000066"/>
                </a:solidFill>
                <a:latin typeface="华文中宋" pitchFamily="2" charset="-122"/>
                <a:ea typeface="华文中宋" pitchFamily="2" charset="-122"/>
              </a:rPr>
              <a:t>能识别的机器指令序列（二进制代码）的目标程序。	</a:t>
            </a:r>
          </a:p>
          <a:p>
            <a:pPr algn="l" defTabSz="342900">
              <a:spcBef>
                <a:spcPct val="50000"/>
              </a:spcBef>
              <a:buFont typeface="Wingdings" pitchFamily="2" charset="2"/>
              <a:buChar char="Ø"/>
              <a:defRPr/>
            </a:pPr>
            <a:r>
              <a:rPr lang="zh-CN" altLang="en-US" sz="2800" dirty="0">
                <a:solidFill>
                  <a:srgbClr val="000066"/>
                </a:solidFill>
                <a:latin typeface="华文中宋" pitchFamily="2" charset="-122"/>
                <a:ea typeface="华文中宋" pitchFamily="2" charset="-122"/>
              </a:rPr>
              <a:t>常用的汇编程序</a:t>
            </a:r>
          </a:p>
          <a:p>
            <a:pPr algn="l" defTabSz="342900">
              <a:spcBef>
                <a:spcPct val="15000"/>
              </a:spcBef>
              <a:buFont typeface="Wingdings" pitchFamily="2" charset="2"/>
              <a:buNone/>
              <a:defRPr/>
            </a:pPr>
            <a:r>
              <a:rPr lang="zh-CN" altLang="en-US" sz="2400" dirty="0">
                <a:solidFill>
                  <a:srgbClr val="000066"/>
                </a:solidFill>
                <a:latin typeface="华文中宋" pitchFamily="2" charset="-122"/>
                <a:ea typeface="华文中宋" pitchFamily="2" charset="-122"/>
              </a:rPr>
              <a:t>		</a:t>
            </a:r>
            <a:r>
              <a:rPr lang="en-US" altLang="zh-CN" sz="2400" dirty="0">
                <a:solidFill>
                  <a:srgbClr val="000066"/>
                </a:solidFill>
                <a:latin typeface="华文中宋" pitchFamily="2" charset="-122"/>
                <a:ea typeface="华文中宋" pitchFamily="2" charset="-122"/>
              </a:rPr>
              <a:t>Microsoft</a:t>
            </a:r>
            <a:r>
              <a:rPr lang="zh-CN" altLang="en-US" sz="2400" dirty="0">
                <a:solidFill>
                  <a:srgbClr val="000066"/>
                </a:solidFill>
                <a:latin typeface="华文中宋" pitchFamily="2" charset="-122"/>
                <a:ea typeface="华文中宋" pitchFamily="2" charset="-122"/>
              </a:rPr>
              <a:t>公司的</a:t>
            </a:r>
            <a:r>
              <a:rPr lang="en-US" altLang="zh-CN" sz="2400" dirty="0">
                <a:solidFill>
                  <a:srgbClr val="000066"/>
                </a:solidFill>
                <a:latin typeface="华文中宋" pitchFamily="2" charset="-122"/>
                <a:ea typeface="华文中宋" pitchFamily="2" charset="-122"/>
              </a:rPr>
              <a:t>MASM</a:t>
            </a:r>
            <a:r>
              <a:rPr lang="zh-CN" altLang="en-US" sz="2400" dirty="0">
                <a:solidFill>
                  <a:srgbClr val="000066"/>
                </a:solidFill>
                <a:latin typeface="华文中宋" pitchFamily="2" charset="-122"/>
                <a:ea typeface="华文中宋" pitchFamily="2" charset="-122"/>
              </a:rPr>
              <a:t>（</a:t>
            </a:r>
            <a:r>
              <a:rPr lang="en-US" altLang="zh-CN" sz="2400" dirty="0">
                <a:solidFill>
                  <a:srgbClr val="000066"/>
                </a:solidFill>
                <a:latin typeface="华文中宋" pitchFamily="2" charset="-122"/>
                <a:ea typeface="华文中宋" pitchFamily="2" charset="-122"/>
              </a:rPr>
              <a:t>Macro Assembler</a:t>
            </a:r>
            <a:r>
              <a:rPr lang="zh-CN" altLang="en-US" sz="2400" dirty="0">
                <a:solidFill>
                  <a:srgbClr val="000066"/>
                </a:solidFill>
                <a:latin typeface="华文中宋" pitchFamily="2" charset="-122"/>
                <a:ea typeface="华文中宋" pitchFamily="2" charset="-122"/>
              </a:rPr>
              <a:t>）、</a:t>
            </a:r>
          </a:p>
          <a:p>
            <a:pPr algn="l" defTabSz="342900">
              <a:spcBef>
                <a:spcPct val="15000"/>
              </a:spcBef>
              <a:buFont typeface="Wingdings" pitchFamily="2" charset="2"/>
              <a:buNone/>
              <a:defRPr/>
            </a:pPr>
            <a:r>
              <a:rPr lang="zh-CN" altLang="en-US" sz="2400" dirty="0">
                <a:solidFill>
                  <a:srgbClr val="000066"/>
                </a:solidFill>
                <a:latin typeface="华文中宋" pitchFamily="2" charset="-122"/>
                <a:ea typeface="华文中宋" pitchFamily="2" charset="-122"/>
              </a:rPr>
              <a:t>		</a:t>
            </a:r>
            <a:r>
              <a:rPr lang="en-US" altLang="zh-CN" sz="2400" dirty="0">
                <a:solidFill>
                  <a:srgbClr val="000066"/>
                </a:solidFill>
                <a:latin typeface="华文中宋" pitchFamily="2" charset="-122"/>
                <a:ea typeface="华文中宋" pitchFamily="2" charset="-122"/>
              </a:rPr>
              <a:t>Borland</a:t>
            </a:r>
            <a:r>
              <a:rPr lang="zh-CN" altLang="en-US" sz="2400" dirty="0">
                <a:solidFill>
                  <a:srgbClr val="000066"/>
                </a:solidFill>
                <a:latin typeface="华文中宋" pitchFamily="2" charset="-122"/>
                <a:ea typeface="华文中宋" pitchFamily="2" charset="-122"/>
              </a:rPr>
              <a:t>公司的</a:t>
            </a:r>
            <a:r>
              <a:rPr lang="en-US" altLang="zh-CN" sz="2400" dirty="0">
                <a:solidFill>
                  <a:srgbClr val="000066"/>
                </a:solidFill>
                <a:latin typeface="华文中宋" pitchFamily="2" charset="-122"/>
                <a:ea typeface="华文中宋" pitchFamily="2" charset="-122"/>
              </a:rPr>
              <a:t>TASM</a:t>
            </a:r>
            <a:r>
              <a:rPr lang="zh-CN" altLang="en-US" sz="2400" dirty="0">
                <a:solidFill>
                  <a:srgbClr val="000066"/>
                </a:solidFill>
                <a:latin typeface="华文中宋" pitchFamily="2" charset="-122"/>
                <a:ea typeface="华文中宋" pitchFamily="2" charset="-122"/>
              </a:rPr>
              <a:t>（</a:t>
            </a:r>
            <a:r>
              <a:rPr lang="en-US" altLang="zh-CN" sz="2400" dirty="0">
                <a:solidFill>
                  <a:srgbClr val="000066"/>
                </a:solidFill>
                <a:latin typeface="华文中宋" pitchFamily="2" charset="-122"/>
                <a:ea typeface="华文中宋" pitchFamily="2" charset="-122"/>
              </a:rPr>
              <a:t>Turbo Assembler</a:t>
            </a:r>
            <a:r>
              <a:rPr lang="zh-CN" altLang="en-US" sz="2400" dirty="0">
                <a:solidFill>
                  <a:srgbClr val="000066"/>
                </a:solidFill>
                <a:latin typeface="华文中宋" pitchFamily="2" charset="-122"/>
                <a:ea typeface="华文中宋" pitchFamily="2" charset="-122"/>
              </a:rPr>
              <a:t>）、</a:t>
            </a:r>
          </a:p>
          <a:p>
            <a:pPr algn="l" defTabSz="342900">
              <a:spcBef>
                <a:spcPct val="15000"/>
              </a:spcBef>
              <a:buFont typeface="Wingdings" pitchFamily="2" charset="2"/>
              <a:buNone/>
              <a:defRPr/>
            </a:pPr>
            <a:r>
              <a:rPr lang="zh-CN" altLang="en-US" sz="2400" dirty="0">
                <a:solidFill>
                  <a:srgbClr val="000066"/>
                </a:solidFill>
                <a:latin typeface="华文中宋" pitchFamily="2" charset="-122"/>
                <a:ea typeface="华文中宋" pitchFamily="2" charset="-122"/>
              </a:rPr>
              <a:t>		开放支持</a:t>
            </a:r>
            <a:r>
              <a:rPr lang="en-US" altLang="zh-CN" sz="2400" dirty="0">
                <a:solidFill>
                  <a:srgbClr val="000066"/>
                </a:solidFill>
                <a:latin typeface="华文中宋" pitchFamily="2" charset="-122"/>
                <a:ea typeface="华文中宋" pitchFamily="2" charset="-122"/>
              </a:rPr>
              <a:t>Linux</a:t>
            </a:r>
            <a:r>
              <a:rPr lang="zh-CN" altLang="en-US" sz="2400" dirty="0">
                <a:solidFill>
                  <a:srgbClr val="000066"/>
                </a:solidFill>
                <a:latin typeface="华文中宋" pitchFamily="2" charset="-122"/>
                <a:ea typeface="华文中宋" pitchFamily="2" charset="-122"/>
              </a:rPr>
              <a:t>的汇编器</a:t>
            </a:r>
            <a:r>
              <a:rPr lang="en-US" altLang="zh-CN" sz="2400" dirty="0">
                <a:solidFill>
                  <a:srgbClr val="000066"/>
                </a:solidFill>
                <a:latin typeface="华文中宋" pitchFamily="2" charset="-122"/>
                <a:ea typeface="华文中宋" pitchFamily="2" charset="-122"/>
              </a:rPr>
              <a:t>NASM</a:t>
            </a:r>
            <a:r>
              <a:rPr lang="zh-CN" altLang="en-US" sz="2400" dirty="0">
                <a:solidFill>
                  <a:srgbClr val="000066"/>
                </a:solidFill>
                <a:latin typeface="华文中宋" pitchFamily="2" charset="-122"/>
                <a:ea typeface="华文中宋" pitchFamily="2" charset="-122"/>
              </a:rPr>
              <a:t>（</a:t>
            </a:r>
            <a:r>
              <a:rPr lang="en-US" altLang="zh-CN" sz="2400" dirty="0" err="1">
                <a:solidFill>
                  <a:srgbClr val="000066"/>
                </a:solidFill>
                <a:latin typeface="华文中宋" pitchFamily="2" charset="-122"/>
                <a:ea typeface="华文中宋" pitchFamily="2" charset="-122"/>
              </a:rPr>
              <a:t>Netwide</a:t>
            </a:r>
            <a:r>
              <a:rPr lang="en-US" altLang="zh-CN" sz="2400" dirty="0">
                <a:solidFill>
                  <a:srgbClr val="000066"/>
                </a:solidFill>
                <a:latin typeface="华文中宋" pitchFamily="2" charset="-122"/>
                <a:ea typeface="华文中宋" pitchFamily="2" charset="-122"/>
              </a:rPr>
              <a:t> Assembler</a:t>
            </a:r>
            <a:r>
              <a:rPr lang="zh-CN" altLang="en-US" sz="2400" dirty="0">
                <a:solidFill>
                  <a:srgbClr val="000066"/>
                </a:solidFill>
                <a:latin typeface="华文中宋" pitchFamily="2" charset="-122"/>
                <a:ea typeface="华文中宋" pitchFamily="2" charset="-122"/>
              </a:rPr>
              <a:t>）</a:t>
            </a:r>
            <a:endParaRPr lang="en-US" altLang="zh-CN" sz="2400" dirty="0">
              <a:solidFill>
                <a:srgbClr val="000066"/>
              </a:solidFill>
              <a:latin typeface="华文中宋" pitchFamily="2" charset="-122"/>
              <a:ea typeface="华文中宋" pitchFamily="2" charset="-122"/>
            </a:endParaRPr>
          </a:p>
          <a:p>
            <a:pPr algn="l" defTabSz="342900">
              <a:spcBef>
                <a:spcPct val="15000"/>
              </a:spcBef>
              <a:buFont typeface="Wingdings" pitchFamily="2" charset="2"/>
              <a:buNone/>
              <a:defRPr/>
            </a:pPr>
            <a:r>
              <a:rPr lang="en-US" altLang="zh-CN" sz="2400" dirty="0">
                <a:solidFill>
                  <a:srgbClr val="000066"/>
                </a:solidFill>
                <a:latin typeface="华文中宋" pitchFamily="2" charset="-122"/>
                <a:ea typeface="华文中宋" pitchFamily="2" charset="-122"/>
              </a:rPr>
              <a:t>		……</a:t>
            </a:r>
            <a:endParaRPr lang="zh-CN" altLang="en-US" sz="2400" dirty="0">
              <a:solidFill>
                <a:srgbClr val="000066"/>
              </a:solidFill>
              <a:latin typeface="华文中宋" pitchFamily="2" charset="-122"/>
              <a:ea typeface="华文中宋"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页脚占位符 3"/>
          <p:cNvSpPr>
            <a:spLocks noGrp="1"/>
          </p:cNvSpPr>
          <p:nvPr>
            <p:ph type="ftr" sz="quarter" idx="11"/>
          </p:nvPr>
        </p:nvSpPr>
        <p:spPr>
          <a:noFill/>
        </p:spPr>
        <p:txBody>
          <a:bodyPr/>
          <a:lstStyle>
            <a:lvl1pPr algn="l" eaLnBrk="0" hangingPunct="0">
              <a:spcBef>
                <a:spcPct val="20000"/>
              </a:spcBef>
              <a:buSzPct val="90000"/>
              <a:buFont typeface="Tahoma" pitchFamily="34" charset="0"/>
              <a:buChar char="٭"/>
              <a:defRPr kumimoji="1" sz="3200">
                <a:solidFill>
                  <a:schemeClr val="tx1"/>
                </a:solidFill>
                <a:latin typeface="Tahoma" pitchFamily="34" charset="0"/>
                <a:ea typeface="宋体" pitchFamily="2" charset="-122"/>
              </a:defRPr>
            </a:lvl1pPr>
            <a:lvl2pPr marL="742950" indent="-285750" algn="l" eaLnBrk="0" hangingPunct="0">
              <a:spcBef>
                <a:spcPct val="20000"/>
              </a:spcBef>
              <a:buSzPct val="80000"/>
              <a:buBlip>
                <a:blip r:embed="rId2"/>
              </a:buBlip>
              <a:defRPr kumimoji="1" sz="2800">
                <a:solidFill>
                  <a:schemeClr val="tx1"/>
                </a:solidFill>
                <a:latin typeface="Tahoma" pitchFamily="34" charset="0"/>
                <a:ea typeface="宋体" pitchFamily="2" charset="-122"/>
              </a:defRPr>
            </a:lvl2pPr>
            <a:lvl3pPr marL="1143000" indent="-228600" algn="l" eaLnBrk="0" hangingPunct="0">
              <a:spcBef>
                <a:spcPct val="20000"/>
              </a:spcBef>
              <a:buSzPct val="70000"/>
              <a:buBlip>
                <a:blip r:embed="rId3"/>
              </a:buBlip>
              <a:defRPr kumimoji="1" sz="2400">
                <a:solidFill>
                  <a:schemeClr val="tx1"/>
                </a:solidFill>
                <a:latin typeface="Tahoma" pitchFamily="34" charset="0"/>
                <a:ea typeface="宋体" pitchFamily="2" charset="-122"/>
              </a:defRPr>
            </a:lvl3pPr>
            <a:lvl4pPr marL="1600200" indent="-228600" algn="l" eaLnBrk="0" hangingPunct="0">
              <a:spcBef>
                <a:spcPct val="20000"/>
              </a:spcBef>
              <a:buSzPct val="70000"/>
              <a:buFont typeface="Wingdings" pitchFamily="2" charset="2"/>
              <a:buChar char="Ø"/>
              <a:defRPr kumimoji="1" sz="2000">
                <a:solidFill>
                  <a:srgbClr val="0000CC"/>
                </a:solidFill>
                <a:latin typeface="Tahoma" pitchFamily="34" charset="0"/>
                <a:ea typeface="宋体" pitchFamily="2" charset="-122"/>
              </a:defRPr>
            </a:lvl4pPr>
            <a:lvl5pPr marL="2057400" indent="-228600" algn="l" eaLnBrk="0" hangingPunct="0">
              <a:spcBef>
                <a:spcPct val="20000"/>
              </a:spcBef>
              <a:buSzPct val="70000"/>
              <a:buBlip>
                <a:blip r:embed="rId4"/>
              </a:buBlip>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9pPr>
          </a:lstStyle>
          <a:p>
            <a:pPr algn="ctr" eaLnBrk="1" hangingPunct="1">
              <a:spcBef>
                <a:spcPct val="0"/>
              </a:spcBef>
              <a:buSzTx/>
              <a:buFontTx/>
              <a:buNone/>
            </a:pPr>
            <a:r>
              <a:rPr kumimoji="0" lang="en-US" altLang="zh-CN" sz="1400" smtClean="0">
                <a:solidFill>
                  <a:srgbClr val="545472"/>
                </a:solidFill>
                <a:latin typeface="Times New Roman" pitchFamily="18" charset="0"/>
              </a:rPr>
              <a:t>汇编语言程序设计</a:t>
            </a:r>
          </a:p>
        </p:txBody>
      </p:sp>
      <p:sp>
        <p:nvSpPr>
          <p:cNvPr id="78852" name="灯片编号占位符 4"/>
          <p:cNvSpPr>
            <a:spLocks noGrp="1"/>
          </p:cNvSpPr>
          <p:nvPr>
            <p:ph type="sldNum" sz="quarter" idx="12"/>
          </p:nvPr>
        </p:nvSpPr>
        <p:spPr>
          <a:noFill/>
        </p:spPr>
        <p:txBody>
          <a:bodyPr/>
          <a:lstStyle>
            <a:lvl1pPr algn="l" eaLnBrk="0" hangingPunct="0">
              <a:spcBef>
                <a:spcPct val="20000"/>
              </a:spcBef>
              <a:buSzPct val="90000"/>
              <a:buFont typeface="Tahoma" pitchFamily="34" charset="0"/>
              <a:buChar char="٭"/>
              <a:defRPr kumimoji="1" sz="3200">
                <a:solidFill>
                  <a:schemeClr val="tx1"/>
                </a:solidFill>
                <a:latin typeface="Tahoma" pitchFamily="34" charset="0"/>
                <a:ea typeface="宋体" pitchFamily="2" charset="-122"/>
              </a:defRPr>
            </a:lvl1pPr>
            <a:lvl2pPr marL="742950" indent="-285750" algn="l" eaLnBrk="0" hangingPunct="0">
              <a:spcBef>
                <a:spcPct val="20000"/>
              </a:spcBef>
              <a:buSzPct val="80000"/>
              <a:buBlip>
                <a:blip r:embed="rId2"/>
              </a:buBlip>
              <a:defRPr kumimoji="1" sz="2800">
                <a:solidFill>
                  <a:schemeClr val="tx1"/>
                </a:solidFill>
                <a:latin typeface="Tahoma" pitchFamily="34" charset="0"/>
                <a:ea typeface="宋体" pitchFamily="2" charset="-122"/>
              </a:defRPr>
            </a:lvl2pPr>
            <a:lvl3pPr marL="1143000" indent="-228600" algn="l" eaLnBrk="0" hangingPunct="0">
              <a:spcBef>
                <a:spcPct val="20000"/>
              </a:spcBef>
              <a:buSzPct val="70000"/>
              <a:buBlip>
                <a:blip r:embed="rId3"/>
              </a:buBlip>
              <a:defRPr kumimoji="1" sz="2400">
                <a:solidFill>
                  <a:schemeClr val="tx1"/>
                </a:solidFill>
                <a:latin typeface="Tahoma" pitchFamily="34" charset="0"/>
                <a:ea typeface="宋体" pitchFamily="2" charset="-122"/>
              </a:defRPr>
            </a:lvl3pPr>
            <a:lvl4pPr marL="1600200" indent="-228600" algn="l" eaLnBrk="0" hangingPunct="0">
              <a:spcBef>
                <a:spcPct val="20000"/>
              </a:spcBef>
              <a:buSzPct val="70000"/>
              <a:buFont typeface="Wingdings" pitchFamily="2" charset="2"/>
              <a:buChar char="Ø"/>
              <a:defRPr kumimoji="1" sz="2000">
                <a:solidFill>
                  <a:srgbClr val="0000CC"/>
                </a:solidFill>
                <a:latin typeface="Tahoma" pitchFamily="34" charset="0"/>
                <a:ea typeface="宋体" pitchFamily="2" charset="-122"/>
              </a:defRPr>
            </a:lvl4pPr>
            <a:lvl5pPr marL="2057400" indent="-228600" algn="l" eaLnBrk="0" hangingPunct="0">
              <a:spcBef>
                <a:spcPct val="20000"/>
              </a:spcBef>
              <a:buSzPct val="70000"/>
              <a:buBlip>
                <a:blip r:embed="rId4"/>
              </a:buBlip>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9pPr>
          </a:lstStyle>
          <a:p>
            <a:pPr algn="r" eaLnBrk="1" hangingPunct="1">
              <a:spcBef>
                <a:spcPct val="0"/>
              </a:spcBef>
              <a:buSzTx/>
              <a:buFontTx/>
              <a:buNone/>
            </a:pPr>
            <a:fld id="{E6CA4FA0-50F1-475B-A864-EA8E1A56F55C}" type="slidenum">
              <a:rPr kumimoji="0" lang="en-US" altLang="zh-CN" sz="1400" smtClean="0">
                <a:solidFill>
                  <a:srgbClr val="545472"/>
                </a:solidFill>
                <a:latin typeface="Times New Roman" pitchFamily="18" charset="0"/>
              </a:rPr>
              <a:pPr algn="r" eaLnBrk="1" hangingPunct="1">
                <a:spcBef>
                  <a:spcPct val="0"/>
                </a:spcBef>
                <a:buSzTx/>
                <a:buFontTx/>
                <a:buNone/>
              </a:pPr>
              <a:t>49</a:t>
            </a:fld>
            <a:endParaRPr kumimoji="0" lang="en-US" altLang="zh-CN" sz="1400" smtClean="0">
              <a:solidFill>
                <a:srgbClr val="545472"/>
              </a:solidFill>
              <a:latin typeface="Times New Roman" pitchFamily="18" charset="0"/>
            </a:endParaRPr>
          </a:p>
        </p:txBody>
      </p:sp>
      <p:sp>
        <p:nvSpPr>
          <p:cNvPr id="78853" name="Rectangle 4"/>
          <p:cNvSpPr>
            <a:spLocks noGrp="1" noChangeArrowheads="1"/>
          </p:cNvSpPr>
          <p:nvPr>
            <p:ph type="title"/>
          </p:nvPr>
        </p:nvSpPr>
        <p:spPr>
          <a:xfrm>
            <a:off x="684213" y="333375"/>
            <a:ext cx="7772400" cy="503238"/>
          </a:xfrm>
        </p:spPr>
        <p:txBody>
          <a:bodyPr/>
          <a:lstStyle/>
          <a:p>
            <a:pPr eaLnBrk="1" hangingPunct="1"/>
            <a:r>
              <a:rPr lang="zh-CN" altLang="en-US" sz="4000" smtClean="0">
                <a:solidFill>
                  <a:srgbClr val="800080"/>
                </a:solidFill>
                <a:latin typeface="隶书" pitchFamily="49" charset="-122"/>
                <a:ea typeface="隶书" pitchFamily="49" charset="-122"/>
              </a:rPr>
              <a:t>汇编程序功能</a:t>
            </a:r>
          </a:p>
        </p:txBody>
      </p:sp>
      <p:sp>
        <p:nvSpPr>
          <p:cNvPr id="78854" name="Text Box 6"/>
          <p:cNvSpPr txBox="1">
            <a:spLocks noChangeArrowheads="1"/>
          </p:cNvSpPr>
          <p:nvPr/>
        </p:nvSpPr>
        <p:spPr bwMode="auto">
          <a:xfrm>
            <a:off x="395288" y="1268413"/>
            <a:ext cx="81375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SzPct val="90000"/>
              <a:buFont typeface="Tahoma" pitchFamily="34" charset="0"/>
              <a:buChar char="٭"/>
              <a:defRPr kumimoji="1" sz="3200">
                <a:solidFill>
                  <a:schemeClr val="tx1"/>
                </a:solidFill>
                <a:latin typeface="Tahoma" pitchFamily="34" charset="0"/>
                <a:ea typeface="宋体" pitchFamily="2" charset="-122"/>
              </a:defRPr>
            </a:lvl1pPr>
            <a:lvl2pPr marL="742950" indent="-285750" algn="l" eaLnBrk="0" hangingPunct="0">
              <a:spcBef>
                <a:spcPct val="20000"/>
              </a:spcBef>
              <a:buSzPct val="80000"/>
              <a:buBlip>
                <a:blip r:embed="rId2"/>
              </a:buBlip>
              <a:defRPr kumimoji="1" sz="2800">
                <a:solidFill>
                  <a:schemeClr val="tx1"/>
                </a:solidFill>
                <a:latin typeface="Tahoma" pitchFamily="34" charset="0"/>
                <a:ea typeface="宋体" pitchFamily="2" charset="-122"/>
              </a:defRPr>
            </a:lvl2pPr>
            <a:lvl3pPr marL="1257300" indent="-342900" algn="l" eaLnBrk="0" hangingPunct="0">
              <a:spcBef>
                <a:spcPct val="20000"/>
              </a:spcBef>
              <a:buSzPct val="70000"/>
              <a:buBlip>
                <a:blip r:embed="rId3"/>
              </a:buBlip>
              <a:defRPr kumimoji="1" sz="2400">
                <a:solidFill>
                  <a:schemeClr val="tx1"/>
                </a:solidFill>
                <a:latin typeface="Tahoma" pitchFamily="34" charset="0"/>
                <a:ea typeface="宋体" pitchFamily="2" charset="-122"/>
              </a:defRPr>
            </a:lvl3pPr>
            <a:lvl4pPr marL="1600200" indent="-228600" algn="l" eaLnBrk="0" hangingPunct="0">
              <a:spcBef>
                <a:spcPct val="20000"/>
              </a:spcBef>
              <a:buSzPct val="70000"/>
              <a:buFont typeface="Wingdings" pitchFamily="2" charset="2"/>
              <a:buChar char="Ø"/>
              <a:defRPr kumimoji="1" sz="2000">
                <a:solidFill>
                  <a:srgbClr val="0000CC"/>
                </a:solidFill>
                <a:latin typeface="Tahoma" pitchFamily="34" charset="0"/>
                <a:ea typeface="宋体" pitchFamily="2" charset="-122"/>
              </a:defRPr>
            </a:lvl4pPr>
            <a:lvl5pPr marL="2057400" indent="-228600" algn="l" eaLnBrk="0" hangingPunct="0">
              <a:spcBef>
                <a:spcPct val="20000"/>
              </a:spcBef>
              <a:buSzPct val="70000"/>
              <a:buBlip>
                <a:blip r:embed="rId4"/>
              </a:buBlip>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9pPr>
          </a:lstStyle>
          <a:p>
            <a:pPr algn="just" eaLnBrk="1" hangingPunct="1">
              <a:spcBef>
                <a:spcPts val="1200"/>
              </a:spcBef>
              <a:buSzTx/>
              <a:buFont typeface="Wingdings" pitchFamily="2" charset="2"/>
              <a:buChar char="Ø"/>
            </a:pPr>
            <a:r>
              <a:rPr lang="zh-CN" altLang="en-US" sz="2800">
                <a:solidFill>
                  <a:srgbClr val="000066"/>
                </a:solidFill>
                <a:latin typeface="华文中宋" pitchFamily="2" charset="-122"/>
                <a:ea typeface="华文中宋" pitchFamily="2" charset="-122"/>
              </a:rPr>
              <a:t>汇编程序对语句格式的要求</a:t>
            </a:r>
          </a:p>
          <a:p>
            <a:pPr algn="just" eaLnBrk="1" hangingPunct="1">
              <a:spcBef>
                <a:spcPts val="1200"/>
              </a:spcBef>
              <a:buSzTx/>
              <a:buFont typeface="Wingdings" pitchFamily="2" charset="2"/>
              <a:buNone/>
            </a:pPr>
            <a:r>
              <a:rPr lang="zh-CN" altLang="en-US" sz="2800">
                <a:solidFill>
                  <a:srgbClr val="000066"/>
                </a:solidFill>
                <a:latin typeface="华文中宋" pitchFamily="2" charset="-122"/>
                <a:ea typeface="华文中宋" pitchFamily="2" charset="-122"/>
              </a:rPr>
              <a:t>	不同的汇编程序对用汇编语言所写的源程序在格式上的要求不尽相同，以</a:t>
            </a:r>
            <a:r>
              <a:rPr lang="en-US" altLang="zh-CN" sz="2800">
                <a:solidFill>
                  <a:srgbClr val="000066"/>
                </a:solidFill>
                <a:latin typeface="华文中宋" pitchFamily="2" charset="-122"/>
                <a:ea typeface="华文中宋" pitchFamily="2" charset="-122"/>
              </a:rPr>
              <a:t>MASM</a:t>
            </a:r>
            <a:r>
              <a:rPr lang="zh-CN" altLang="en-US" sz="2800">
                <a:solidFill>
                  <a:srgbClr val="000066"/>
                </a:solidFill>
                <a:latin typeface="华文中宋" pitchFamily="2" charset="-122"/>
                <a:ea typeface="华文中宋" pitchFamily="2" charset="-122"/>
              </a:rPr>
              <a:t>为例：</a:t>
            </a:r>
          </a:p>
          <a:p>
            <a:pPr lvl="2" algn="just" eaLnBrk="1" hangingPunct="1">
              <a:spcBef>
                <a:spcPts val="1200"/>
              </a:spcBef>
              <a:buSzTx/>
              <a:buFont typeface="Wingdings" pitchFamily="2" charset="2"/>
              <a:buChar char="@"/>
            </a:pPr>
            <a:r>
              <a:rPr lang="zh-CN" altLang="en-US" sz="2800">
                <a:solidFill>
                  <a:srgbClr val="000066"/>
                </a:solidFill>
                <a:latin typeface="华文中宋" pitchFamily="2" charset="-122"/>
                <a:ea typeface="华文中宋" pitchFamily="2" charset="-122"/>
              </a:rPr>
              <a:t>大小写无关。</a:t>
            </a:r>
          </a:p>
          <a:p>
            <a:pPr lvl="2" algn="just" eaLnBrk="1" hangingPunct="1">
              <a:spcBef>
                <a:spcPts val="1200"/>
              </a:spcBef>
              <a:buSzTx/>
              <a:buFont typeface="Wingdings" pitchFamily="2" charset="2"/>
              <a:buChar char="@"/>
            </a:pPr>
            <a:r>
              <a:rPr lang="zh-CN" altLang="en-US" sz="2800">
                <a:solidFill>
                  <a:srgbClr val="000066"/>
                </a:solidFill>
                <a:latin typeface="华文中宋" pitchFamily="2" charset="-122"/>
                <a:ea typeface="华文中宋" pitchFamily="2" charset="-122"/>
              </a:rPr>
              <a:t>每条语句必须占１行，但可以使用续行符“</a:t>
            </a:r>
            <a:r>
              <a:rPr lang="en-US" altLang="zh-CN" sz="2800">
                <a:solidFill>
                  <a:srgbClr val="000066"/>
                </a:solidFill>
                <a:latin typeface="华文中宋" pitchFamily="2" charset="-122"/>
                <a:ea typeface="华文中宋" pitchFamily="2" charset="-122"/>
              </a:rPr>
              <a:t>\”</a:t>
            </a:r>
            <a:r>
              <a:rPr lang="zh-CN" altLang="en-US" sz="2800">
                <a:solidFill>
                  <a:srgbClr val="000066"/>
                </a:solidFill>
                <a:latin typeface="华文中宋" pitchFamily="2" charset="-122"/>
                <a:ea typeface="华文中宋" pitchFamily="2" charset="-122"/>
              </a:rPr>
              <a:t>。</a:t>
            </a:r>
          </a:p>
          <a:p>
            <a:pPr lvl="2" algn="just" eaLnBrk="1" hangingPunct="1">
              <a:spcBef>
                <a:spcPts val="1200"/>
              </a:spcBef>
              <a:buSzTx/>
              <a:buFont typeface="Wingdings" pitchFamily="2" charset="2"/>
              <a:buChar char="@"/>
            </a:pPr>
            <a:r>
              <a:rPr lang="zh-CN" altLang="en-US" sz="2800">
                <a:solidFill>
                  <a:srgbClr val="000066"/>
                </a:solidFill>
                <a:latin typeface="华文中宋" pitchFamily="2" charset="-122"/>
                <a:ea typeface="华文中宋" pitchFamily="2" charset="-122"/>
              </a:rPr>
              <a:t>为了提高可读性，应该使各个域对齐。</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0">
          <a:gsLst>
            <a:gs pos="2000">
              <a:srgbClr val="FFFFCC"/>
            </a:gs>
            <a:gs pos="100000">
              <a:schemeClr val="bg1"/>
            </a:gs>
          </a:gsLst>
          <a:path path="rect">
            <a:fillToRect r="100000" b="100000"/>
          </a:path>
        </a:gradFill>
        <a:effectLst/>
      </p:bgPr>
    </p:bg>
    <p:spTree>
      <p:nvGrpSpPr>
        <p:cNvPr id="1" name=""/>
        <p:cNvGrpSpPr/>
        <p:nvPr/>
      </p:nvGrpSpPr>
      <p:grpSpPr>
        <a:xfrm>
          <a:off x="0" y="0"/>
          <a:ext cx="0" cy="0"/>
          <a:chOff x="0" y="0"/>
          <a:chExt cx="0" cy="0"/>
        </a:xfrm>
      </p:grpSpPr>
      <p:sp>
        <p:nvSpPr>
          <p:cNvPr id="32770" name="页脚占位符 1"/>
          <p:cNvSpPr>
            <a:spLocks noGrp="1"/>
          </p:cNvSpPr>
          <p:nvPr>
            <p:ph type="ftr" sz="quarter" idx="10"/>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r>
              <a:rPr kumimoji="0" lang="en-US" altLang="zh-CN" sz="1400" smtClean="0">
                <a:solidFill>
                  <a:schemeClr val="tx1"/>
                </a:solidFill>
                <a:latin typeface="Times New Roman" pitchFamily="18" charset="0"/>
                <a:ea typeface="宋体" pitchFamily="2" charset="-122"/>
              </a:rPr>
              <a:t>汇编语言程序设计</a:t>
            </a:r>
          </a:p>
        </p:txBody>
      </p:sp>
      <p:sp>
        <p:nvSpPr>
          <p:cNvPr id="32771" name="灯片编号占位符 2"/>
          <p:cNvSpPr>
            <a:spLocks noGrp="1"/>
          </p:cNvSpPr>
          <p:nvPr>
            <p:ph type="sldNum" sz="quarter" idx="11"/>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r" eaLnBrk="1" hangingPunct="1">
              <a:spcBef>
                <a:spcPct val="0"/>
              </a:spcBef>
              <a:buFontTx/>
              <a:buNone/>
            </a:pPr>
            <a:fld id="{BE71423C-9F04-480F-AF33-9898A95EF37F}" type="slidenum">
              <a:rPr kumimoji="0" lang="en-US" altLang="zh-CN" sz="1400" smtClean="0">
                <a:solidFill>
                  <a:schemeClr val="tx1"/>
                </a:solidFill>
                <a:latin typeface="Times New Roman" pitchFamily="18" charset="0"/>
                <a:ea typeface="宋体" pitchFamily="2" charset="-122"/>
              </a:rPr>
              <a:pPr algn="r" eaLnBrk="1" hangingPunct="1">
                <a:spcBef>
                  <a:spcPct val="0"/>
                </a:spcBef>
                <a:buFontTx/>
                <a:buNone/>
              </a:pPr>
              <a:t>5</a:t>
            </a:fld>
            <a:endParaRPr kumimoji="0" lang="en-US" altLang="zh-CN" sz="1400" smtClean="0">
              <a:solidFill>
                <a:schemeClr val="tx1"/>
              </a:solidFill>
              <a:latin typeface="Times New Roman" pitchFamily="18" charset="0"/>
              <a:ea typeface="宋体" pitchFamily="2" charset="-122"/>
            </a:endParaRPr>
          </a:p>
        </p:txBody>
      </p:sp>
      <p:sp>
        <p:nvSpPr>
          <p:cNvPr id="32772" name="Text Box 2"/>
          <p:cNvSpPr txBox="1">
            <a:spLocks noChangeArrowheads="1"/>
          </p:cNvSpPr>
          <p:nvPr/>
        </p:nvSpPr>
        <p:spPr bwMode="auto">
          <a:xfrm>
            <a:off x="1905000" y="1905000"/>
            <a:ext cx="4572000" cy="4741863"/>
          </a:xfrm>
          <a:prstGeom prst="rect">
            <a:avLst/>
          </a:prstGeom>
          <a:noFill/>
          <a:ln w="12700">
            <a:solidFill>
              <a:schemeClr val="tx1"/>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lnSpc>
                <a:spcPct val="60000"/>
              </a:lnSpc>
              <a:spcBef>
                <a:spcPct val="50000"/>
              </a:spcBef>
              <a:buFontTx/>
              <a:buNone/>
            </a:pPr>
            <a:endParaRPr lang="en-US" altLang="zh-CN" sz="2400" dirty="0">
              <a:solidFill>
                <a:srgbClr val="0000CC"/>
              </a:solidFill>
              <a:latin typeface="Times New Roman" pitchFamily="18" charset="0"/>
              <a:ea typeface="宋体" pitchFamily="2" charset="-122"/>
            </a:endParaRPr>
          </a:p>
          <a:p>
            <a:pPr eaLnBrk="1" hangingPunct="1">
              <a:lnSpc>
                <a:spcPct val="60000"/>
              </a:lnSpc>
              <a:spcBef>
                <a:spcPct val="50000"/>
              </a:spcBef>
              <a:buFontTx/>
              <a:buNone/>
            </a:pPr>
            <a:r>
              <a:rPr lang="en-US" altLang="zh-CN" sz="2400" dirty="0">
                <a:solidFill>
                  <a:srgbClr val="0000CC"/>
                </a:solidFill>
                <a:latin typeface="Times New Roman" pitchFamily="18" charset="0"/>
                <a:ea typeface="宋体" pitchFamily="2" charset="-122"/>
              </a:rPr>
              <a:t>      #include "</a:t>
            </a:r>
            <a:r>
              <a:rPr lang="en-US" altLang="zh-CN" sz="2400" dirty="0" err="1">
                <a:solidFill>
                  <a:srgbClr val="0000CC"/>
                </a:solidFill>
                <a:latin typeface="Times New Roman" pitchFamily="18" charset="0"/>
                <a:ea typeface="宋体" pitchFamily="2" charset="-122"/>
              </a:rPr>
              <a:t>stdafx.h</a:t>
            </a:r>
            <a:r>
              <a:rPr lang="en-US" altLang="zh-CN" sz="2400" dirty="0">
                <a:solidFill>
                  <a:srgbClr val="0000CC"/>
                </a:solidFill>
                <a:latin typeface="Times New Roman" pitchFamily="18" charset="0"/>
                <a:ea typeface="宋体" pitchFamily="2" charset="-122"/>
              </a:rPr>
              <a:t>"</a:t>
            </a:r>
          </a:p>
          <a:p>
            <a:pPr eaLnBrk="1" hangingPunct="1">
              <a:lnSpc>
                <a:spcPct val="60000"/>
              </a:lnSpc>
              <a:spcBef>
                <a:spcPct val="50000"/>
              </a:spcBef>
              <a:buFontTx/>
              <a:buNone/>
            </a:pPr>
            <a:r>
              <a:rPr lang="en-US" altLang="zh-CN" sz="2400" dirty="0">
                <a:solidFill>
                  <a:srgbClr val="0000CC"/>
                </a:solidFill>
                <a:latin typeface="Times New Roman" pitchFamily="18" charset="0"/>
                <a:ea typeface="宋体" pitchFamily="2" charset="-122"/>
              </a:rPr>
              <a:t>      #include "</a:t>
            </a:r>
            <a:r>
              <a:rPr lang="en-US" altLang="zh-CN" sz="2400" dirty="0" err="1">
                <a:solidFill>
                  <a:srgbClr val="0000CC"/>
                </a:solidFill>
                <a:latin typeface="Times New Roman" pitchFamily="18" charset="0"/>
                <a:ea typeface="宋体" pitchFamily="2" charset="-122"/>
              </a:rPr>
              <a:t>stdio.h</a:t>
            </a:r>
            <a:r>
              <a:rPr lang="en-US" altLang="zh-CN" sz="2400" dirty="0">
                <a:solidFill>
                  <a:srgbClr val="0000CC"/>
                </a:solidFill>
                <a:latin typeface="Times New Roman" pitchFamily="18" charset="0"/>
                <a:ea typeface="宋体" pitchFamily="2" charset="-122"/>
              </a:rPr>
              <a:t>"</a:t>
            </a:r>
          </a:p>
          <a:p>
            <a:pPr eaLnBrk="1" hangingPunct="1">
              <a:lnSpc>
                <a:spcPct val="60000"/>
              </a:lnSpc>
              <a:spcBef>
                <a:spcPct val="50000"/>
              </a:spcBef>
              <a:buFontTx/>
              <a:buNone/>
            </a:pPr>
            <a:r>
              <a:rPr lang="en-US" altLang="zh-CN" sz="2400" dirty="0">
                <a:solidFill>
                  <a:srgbClr val="0000CC"/>
                </a:solidFill>
                <a:latin typeface="Times New Roman" pitchFamily="18" charset="0"/>
                <a:ea typeface="宋体" pitchFamily="2" charset="-122"/>
              </a:rPr>
              <a:t>      </a:t>
            </a:r>
            <a:r>
              <a:rPr lang="en-US" altLang="zh-CN" sz="2400" dirty="0" err="1">
                <a:solidFill>
                  <a:srgbClr val="0000CC"/>
                </a:solidFill>
                <a:latin typeface="Times New Roman" pitchFamily="18" charset="0"/>
                <a:ea typeface="宋体" pitchFamily="2" charset="-122"/>
              </a:rPr>
              <a:t>int</a:t>
            </a:r>
            <a:r>
              <a:rPr lang="en-US" altLang="zh-CN" sz="2400" dirty="0">
                <a:solidFill>
                  <a:srgbClr val="0000CC"/>
                </a:solidFill>
                <a:latin typeface="Times New Roman" pitchFamily="18" charset="0"/>
                <a:ea typeface="宋体" pitchFamily="2" charset="-122"/>
              </a:rPr>
              <a:t> main(</a:t>
            </a:r>
            <a:r>
              <a:rPr lang="en-US" altLang="zh-CN" sz="2400" dirty="0" err="1">
                <a:solidFill>
                  <a:srgbClr val="0000CC"/>
                </a:solidFill>
                <a:latin typeface="Times New Roman" pitchFamily="18" charset="0"/>
                <a:ea typeface="宋体" pitchFamily="2" charset="-122"/>
              </a:rPr>
              <a:t>int</a:t>
            </a:r>
            <a:r>
              <a:rPr lang="en-US" altLang="zh-CN" sz="2400" dirty="0">
                <a:solidFill>
                  <a:srgbClr val="0000CC"/>
                </a:solidFill>
                <a:latin typeface="Times New Roman" pitchFamily="18" charset="0"/>
                <a:ea typeface="宋体" pitchFamily="2" charset="-122"/>
              </a:rPr>
              <a:t> </a:t>
            </a:r>
            <a:r>
              <a:rPr lang="en-US" altLang="zh-CN" sz="2400" dirty="0" err="1">
                <a:solidFill>
                  <a:srgbClr val="0000CC"/>
                </a:solidFill>
                <a:latin typeface="Times New Roman" pitchFamily="18" charset="0"/>
                <a:ea typeface="宋体" pitchFamily="2" charset="-122"/>
              </a:rPr>
              <a:t>argc</a:t>
            </a:r>
            <a:r>
              <a:rPr lang="en-US" altLang="zh-CN" sz="2400" dirty="0">
                <a:solidFill>
                  <a:srgbClr val="0000CC"/>
                </a:solidFill>
                <a:latin typeface="Times New Roman" pitchFamily="18" charset="0"/>
                <a:ea typeface="宋体" pitchFamily="2" charset="-122"/>
              </a:rPr>
              <a:t>, char* </a:t>
            </a:r>
            <a:r>
              <a:rPr lang="en-US" altLang="zh-CN" sz="2400" dirty="0" err="1">
                <a:solidFill>
                  <a:srgbClr val="0000CC"/>
                </a:solidFill>
                <a:latin typeface="Times New Roman" pitchFamily="18" charset="0"/>
                <a:ea typeface="宋体" pitchFamily="2" charset="-122"/>
              </a:rPr>
              <a:t>argv</a:t>
            </a:r>
            <a:r>
              <a:rPr lang="en-US" altLang="zh-CN" sz="2400" dirty="0">
                <a:solidFill>
                  <a:srgbClr val="0000CC"/>
                </a:solidFill>
                <a:latin typeface="Times New Roman" pitchFamily="18" charset="0"/>
                <a:ea typeface="宋体" pitchFamily="2" charset="-122"/>
              </a:rPr>
              <a:t>[])</a:t>
            </a:r>
          </a:p>
          <a:p>
            <a:pPr eaLnBrk="1" hangingPunct="1">
              <a:lnSpc>
                <a:spcPct val="60000"/>
              </a:lnSpc>
              <a:spcBef>
                <a:spcPct val="50000"/>
              </a:spcBef>
              <a:buFontTx/>
              <a:buNone/>
            </a:pPr>
            <a:r>
              <a:rPr lang="en-US" altLang="zh-CN" sz="2400" dirty="0">
                <a:solidFill>
                  <a:srgbClr val="0000CC"/>
                </a:solidFill>
                <a:latin typeface="Times New Roman" pitchFamily="18" charset="0"/>
                <a:ea typeface="宋体" pitchFamily="2" charset="-122"/>
              </a:rPr>
              <a:t>      {        </a:t>
            </a:r>
            <a:r>
              <a:rPr lang="en-US" altLang="zh-CN" sz="2400" dirty="0" err="1">
                <a:solidFill>
                  <a:srgbClr val="0000CC"/>
                </a:solidFill>
                <a:latin typeface="Times New Roman" pitchFamily="18" charset="0"/>
                <a:ea typeface="宋体" pitchFamily="2" charset="-122"/>
              </a:rPr>
              <a:t>int</a:t>
            </a:r>
            <a:r>
              <a:rPr lang="en-US" altLang="zh-CN" sz="2400" dirty="0">
                <a:solidFill>
                  <a:srgbClr val="0000CC"/>
                </a:solidFill>
                <a:latin typeface="Times New Roman" pitchFamily="18" charset="0"/>
                <a:ea typeface="宋体" pitchFamily="2" charset="-122"/>
              </a:rPr>
              <a:t> </a:t>
            </a:r>
            <a:r>
              <a:rPr lang="en-US" altLang="zh-CN" sz="2400" dirty="0" err="1">
                <a:solidFill>
                  <a:srgbClr val="0000CC"/>
                </a:solidFill>
                <a:latin typeface="Times New Roman" pitchFamily="18" charset="0"/>
                <a:ea typeface="宋体" pitchFamily="2" charset="-122"/>
              </a:rPr>
              <a:t>a,b,c</a:t>
            </a:r>
            <a:r>
              <a:rPr lang="en-US" altLang="zh-CN" sz="2400" dirty="0">
                <a:solidFill>
                  <a:srgbClr val="0000CC"/>
                </a:solidFill>
                <a:latin typeface="Times New Roman" pitchFamily="18" charset="0"/>
                <a:ea typeface="宋体" pitchFamily="2" charset="-122"/>
              </a:rPr>
              <a:t>;</a:t>
            </a:r>
          </a:p>
          <a:p>
            <a:pPr eaLnBrk="1" hangingPunct="1">
              <a:lnSpc>
                <a:spcPct val="60000"/>
              </a:lnSpc>
              <a:spcBef>
                <a:spcPct val="50000"/>
              </a:spcBef>
              <a:buFontTx/>
              <a:buNone/>
            </a:pPr>
            <a:r>
              <a:rPr lang="en-US" altLang="zh-CN" sz="2400" dirty="0">
                <a:solidFill>
                  <a:srgbClr val="0000CC"/>
                </a:solidFill>
                <a:latin typeface="Times New Roman" pitchFamily="18" charset="0"/>
                <a:ea typeface="宋体" pitchFamily="2" charset="-122"/>
              </a:rPr>
              <a:t>                a=1; </a:t>
            </a:r>
          </a:p>
          <a:p>
            <a:pPr eaLnBrk="1" hangingPunct="1">
              <a:lnSpc>
                <a:spcPct val="60000"/>
              </a:lnSpc>
              <a:spcBef>
                <a:spcPct val="50000"/>
              </a:spcBef>
              <a:buFontTx/>
              <a:buNone/>
            </a:pPr>
            <a:r>
              <a:rPr lang="en-US" altLang="zh-CN" sz="2400" dirty="0">
                <a:solidFill>
                  <a:srgbClr val="0000CC"/>
                </a:solidFill>
                <a:latin typeface="Times New Roman" pitchFamily="18" charset="0"/>
                <a:ea typeface="宋体" pitchFamily="2" charset="-122"/>
              </a:rPr>
              <a:t>	    b=2;</a:t>
            </a:r>
          </a:p>
          <a:p>
            <a:pPr eaLnBrk="1" hangingPunct="1">
              <a:lnSpc>
                <a:spcPct val="60000"/>
              </a:lnSpc>
              <a:spcBef>
                <a:spcPct val="50000"/>
              </a:spcBef>
              <a:buFontTx/>
              <a:buNone/>
            </a:pPr>
            <a:r>
              <a:rPr lang="en-US" altLang="zh-CN" sz="2400" dirty="0">
                <a:solidFill>
                  <a:srgbClr val="0000CC"/>
                </a:solidFill>
                <a:latin typeface="Times New Roman" pitchFamily="18" charset="0"/>
                <a:ea typeface="宋体" pitchFamily="2" charset="-122"/>
              </a:rPr>
              <a:t>	    c=</a:t>
            </a:r>
            <a:r>
              <a:rPr lang="en-US" altLang="zh-CN" sz="2400" dirty="0" err="1">
                <a:solidFill>
                  <a:srgbClr val="0000CC"/>
                </a:solidFill>
                <a:latin typeface="Times New Roman" pitchFamily="18" charset="0"/>
                <a:ea typeface="宋体" pitchFamily="2" charset="-122"/>
              </a:rPr>
              <a:t>a+b</a:t>
            </a:r>
            <a:r>
              <a:rPr lang="en-US" altLang="zh-CN" sz="2400" dirty="0">
                <a:solidFill>
                  <a:srgbClr val="0000CC"/>
                </a:solidFill>
                <a:latin typeface="Times New Roman" pitchFamily="18" charset="0"/>
                <a:ea typeface="宋体" pitchFamily="2" charset="-122"/>
              </a:rPr>
              <a:t>;</a:t>
            </a:r>
          </a:p>
          <a:p>
            <a:pPr eaLnBrk="1" hangingPunct="1">
              <a:lnSpc>
                <a:spcPct val="60000"/>
              </a:lnSpc>
              <a:spcBef>
                <a:spcPct val="50000"/>
              </a:spcBef>
              <a:buFontTx/>
              <a:buNone/>
            </a:pPr>
            <a:r>
              <a:rPr lang="en-US" altLang="zh-CN" sz="2400" dirty="0">
                <a:solidFill>
                  <a:srgbClr val="0000CC"/>
                </a:solidFill>
                <a:latin typeface="Times New Roman" pitchFamily="18" charset="0"/>
                <a:ea typeface="宋体" pitchFamily="2" charset="-122"/>
              </a:rPr>
              <a:t>	    </a:t>
            </a:r>
            <a:r>
              <a:rPr lang="en-US" altLang="zh-CN" sz="2400" dirty="0" err="1">
                <a:solidFill>
                  <a:srgbClr val="0000CC"/>
                </a:solidFill>
                <a:latin typeface="Times New Roman" pitchFamily="18" charset="0"/>
                <a:ea typeface="宋体" pitchFamily="2" charset="-122"/>
              </a:rPr>
              <a:t>printf</a:t>
            </a:r>
            <a:r>
              <a:rPr lang="en-US" altLang="zh-CN" sz="2400" dirty="0">
                <a:solidFill>
                  <a:srgbClr val="0000CC"/>
                </a:solidFill>
                <a:latin typeface="Times New Roman" pitchFamily="18" charset="0"/>
                <a:ea typeface="宋体" pitchFamily="2" charset="-122"/>
              </a:rPr>
              <a:t>(“c=%d\</a:t>
            </a:r>
            <a:r>
              <a:rPr lang="en-US" altLang="zh-CN" sz="2400" dirty="0" err="1">
                <a:solidFill>
                  <a:srgbClr val="0000CC"/>
                </a:solidFill>
                <a:latin typeface="Times New Roman" pitchFamily="18" charset="0"/>
                <a:ea typeface="宋体" pitchFamily="2" charset="-122"/>
              </a:rPr>
              <a:t>n",c</a:t>
            </a:r>
            <a:r>
              <a:rPr lang="en-US" altLang="zh-CN" sz="2400" dirty="0">
                <a:solidFill>
                  <a:srgbClr val="0000CC"/>
                </a:solidFill>
                <a:latin typeface="Times New Roman" pitchFamily="18" charset="0"/>
                <a:ea typeface="宋体" pitchFamily="2" charset="-122"/>
              </a:rPr>
              <a:t>);</a:t>
            </a:r>
          </a:p>
          <a:p>
            <a:pPr eaLnBrk="1" hangingPunct="1">
              <a:lnSpc>
                <a:spcPct val="60000"/>
              </a:lnSpc>
              <a:spcBef>
                <a:spcPct val="50000"/>
              </a:spcBef>
              <a:buFontTx/>
              <a:buNone/>
            </a:pPr>
            <a:r>
              <a:rPr lang="en-US" altLang="zh-CN" sz="2400" dirty="0">
                <a:solidFill>
                  <a:srgbClr val="0000CC"/>
                </a:solidFill>
                <a:latin typeface="Times New Roman" pitchFamily="18" charset="0"/>
                <a:ea typeface="宋体" pitchFamily="2" charset="-122"/>
              </a:rPr>
              <a:t>	    return 0;</a:t>
            </a:r>
          </a:p>
          <a:p>
            <a:pPr eaLnBrk="1" hangingPunct="1">
              <a:lnSpc>
                <a:spcPct val="60000"/>
              </a:lnSpc>
              <a:spcBef>
                <a:spcPct val="50000"/>
              </a:spcBef>
              <a:buFontTx/>
              <a:buNone/>
            </a:pPr>
            <a:r>
              <a:rPr lang="en-US" altLang="zh-CN" sz="2400" dirty="0">
                <a:solidFill>
                  <a:srgbClr val="0000CC"/>
                </a:solidFill>
                <a:latin typeface="Times New Roman" pitchFamily="18" charset="0"/>
                <a:ea typeface="宋体" pitchFamily="2" charset="-122"/>
              </a:rPr>
              <a:t>      }</a:t>
            </a:r>
          </a:p>
          <a:p>
            <a:pPr eaLnBrk="1" hangingPunct="1">
              <a:lnSpc>
                <a:spcPct val="60000"/>
              </a:lnSpc>
              <a:spcBef>
                <a:spcPct val="50000"/>
              </a:spcBef>
              <a:buFontTx/>
              <a:buNone/>
            </a:pPr>
            <a:endParaRPr lang="en-US" altLang="zh-CN" sz="2400" dirty="0">
              <a:solidFill>
                <a:srgbClr val="0000CC"/>
              </a:solidFill>
              <a:latin typeface="Times New Roman" pitchFamily="18" charset="0"/>
              <a:ea typeface="宋体" pitchFamily="2" charset="-122"/>
            </a:endParaRPr>
          </a:p>
        </p:txBody>
      </p:sp>
      <p:sp>
        <p:nvSpPr>
          <p:cNvPr id="32773" name="Text Box 4"/>
          <p:cNvSpPr txBox="1">
            <a:spLocks noChangeArrowheads="1"/>
          </p:cNvSpPr>
          <p:nvPr/>
        </p:nvSpPr>
        <p:spPr bwMode="auto">
          <a:xfrm>
            <a:off x="533400" y="457200"/>
            <a:ext cx="8382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spcBef>
                <a:spcPct val="50000"/>
              </a:spcBef>
              <a:buFontTx/>
              <a:buNone/>
            </a:pPr>
            <a:r>
              <a:rPr lang="en-US" altLang="zh-CN" sz="2400">
                <a:latin typeface="华文中宋" pitchFamily="2" charset="-122"/>
              </a:rPr>
              <a:t>        </a:t>
            </a:r>
            <a:r>
              <a:rPr lang="zh-CN" altLang="en-US" sz="2400">
                <a:latin typeface="华文中宋" pitchFamily="2" charset="-122"/>
              </a:rPr>
              <a:t>下面是两个小例子，例</a:t>
            </a:r>
            <a:r>
              <a:rPr lang="en-US" altLang="zh-CN" sz="2400">
                <a:latin typeface="华文中宋" pitchFamily="2" charset="-122"/>
              </a:rPr>
              <a:t>1</a:t>
            </a:r>
            <a:r>
              <a:rPr lang="zh-CN" altLang="en-US" sz="2400">
                <a:latin typeface="华文中宋" pitchFamily="2" charset="-122"/>
              </a:rPr>
              <a:t>是用高级语言</a:t>
            </a:r>
            <a:r>
              <a:rPr lang="en-US" altLang="zh-CN" sz="2400">
                <a:latin typeface="华文中宋" pitchFamily="2" charset="-122"/>
              </a:rPr>
              <a:t>VC++</a:t>
            </a:r>
            <a:r>
              <a:rPr lang="zh-CN" altLang="en-US" sz="2400">
                <a:latin typeface="华文中宋" pitchFamily="2" charset="-122"/>
              </a:rPr>
              <a:t>编写的，例</a:t>
            </a:r>
            <a:r>
              <a:rPr lang="en-US" altLang="zh-CN" sz="2400">
                <a:latin typeface="华文中宋" pitchFamily="2" charset="-122"/>
              </a:rPr>
              <a:t>2</a:t>
            </a:r>
            <a:r>
              <a:rPr lang="zh-CN" altLang="en-US" sz="2400">
                <a:latin typeface="华文中宋" pitchFamily="2" charset="-122"/>
              </a:rPr>
              <a:t>是用汇编语言编写的。它们完成相同的功能，即把</a:t>
            </a:r>
            <a:r>
              <a:rPr lang="en-US" altLang="zh-CN" sz="2400">
                <a:latin typeface="华文中宋" pitchFamily="2" charset="-122"/>
              </a:rPr>
              <a:t>a</a:t>
            </a:r>
            <a:r>
              <a:rPr lang="zh-CN" altLang="en-US" sz="2400">
                <a:latin typeface="华文中宋" pitchFamily="2" charset="-122"/>
              </a:rPr>
              <a:t>、</a:t>
            </a:r>
            <a:r>
              <a:rPr lang="en-US" altLang="zh-CN" sz="2400">
                <a:latin typeface="华文中宋" pitchFamily="2" charset="-122"/>
              </a:rPr>
              <a:t>b</a:t>
            </a:r>
            <a:r>
              <a:rPr lang="zh-CN" altLang="en-US" sz="2400">
                <a:latin typeface="华文中宋" pitchFamily="2" charset="-122"/>
              </a:rPr>
              <a:t>的内容相加赋给</a:t>
            </a:r>
            <a:r>
              <a:rPr lang="en-US" altLang="zh-CN" sz="2400">
                <a:latin typeface="华文中宋" pitchFamily="2" charset="-122"/>
              </a:rPr>
              <a:t>c</a:t>
            </a:r>
            <a:r>
              <a:rPr lang="zh-CN" altLang="en-US" sz="2400">
                <a:latin typeface="华文中宋" pitchFamily="2" charset="-122"/>
              </a:rPr>
              <a:t>，并在屏幕上显示出来</a:t>
            </a:r>
            <a:r>
              <a:rPr lang="zh-CN" altLang="zh-CN" sz="2400">
                <a:latin typeface="华文中宋" pitchFamily="2" charset="-122"/>
              </a:rPr>
              <a:t>。 </a:t>
            </a:r>
          </a:p>
        </p:txBody>
      </p:sp>
      <p:sp>
        <p:nvSpPr>
          <p:cNvPr id="32774" name="Text Box 5"/>
          <p:cNvSpPr txBox="1">
            <a:spLocks noChangeArrowheads="1"/>
          </p:cNvSpPr>
          <p:nvPr/>
        </p:nvSpPr>
        <p:spPr bwMode="auto">
          <a:xfrm>
            <a:off x="381000" y="19812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spcBef>
                <a:spcPct val="50000"/>
              </a:spcBef>
              <a:buFontTx/>
              <a:buNone/>
            </a:pPr>
            <a:r>
              <a:rPr lang="zh-CN" altLang="en-US" sz="2400" b="1">
                <a:solidFill>
                  <a:srgbClr val="0000CC"/>
                </a:solidFill>
                <a:latin typeface="Times New Roman" pitchFamily="18" charset="0"/>
                <a:ea typeface="宋体" pitchFamily="2" charset="-122"/>
              </a:rPr>
              <a:t>例</a:t>
            </a:r>
            <a:r>
              <a:rPr lang="en-US" altLang="zh-CN" sz="2400" b="1">
                <a:solidFill>
                  <a:srgbClr val="0000CC"/>
                </a:solidFill>
                <a:latin typeface="Times New Roman" pitchFamily="18" charset="0"/>
                <a:ea typeface="宋体" pitchFamily="2" charset="-122"/>
              </a:rPr>
              <a:t>1</a:t>
            </a:r>
          </a:p>
        </p:txBody>
      </p:sp>
      <p:sp>
        <p:nvSpPr>
          <p:cNvPr id="32775" name="Text Box 6"/>
          <p:cNvSpPr txBox="1">
            <a:spLocks noChangeArrowheads="1"/>
          </p:cNvSpPr>
          <p:nvPr/>
        </p:nvSpPr>
        <p:spPr bwMode="auto">
          <a:xfrm>
            <a:off x="6705600" y="4800600"/>
            <a:ext cx="2438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spcBef>
                <a:spcPct val="50000"/>
              </a:spcBef>
              <a:buFontTx/>
              <a:buNone/>
            </a:pPr>
            <a:r>
              <a:rPr lang="zh-CN" altLang="en-US" sz="2400">
                <a:latin typeface="华文中宋" pitchFamily="2" charset="-122"/>
              </a:rPr>
              <a:t>编译后的目标文件达到</a:t>
            </a:r>
            <a:r>
              <a:rPr lang="en-US" altLang="zh-CN" sz="2400">
                <a:latin typeface="华文中宋" pitchFamily="2" charset="-122"/>
              </a:rPr>
              <a:t>3.59KB</a:t>
            </a:r>
          </a:p>
        </p:txBody>
      </p:sp>
      <p:sp>
        <p:nvSpPr>
          <p:cNvPr id="32776" name="Oval 7"/>
          <p:cNvSpPr>
            <a:spLocks noChangeArrowheads="1"/>
          </p:cNvSpPr>
          <p:nvPr/>
        </p:nvSpPr>
        <p:spPr bwMode="auto">
          <a:xfrm>
            <a:off x="6324600" y="4495800"/>
            <a:ext cx="2819400" cy="1371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just" eaLnBrk="1" hangingPunct="1">
              <a:spcBef>
                <a:spcPct val="0"/>
              </a:spcBef>
              <a:buFontTx/>
              <a:buNone/>
            </a:pPr>
            <a:endParaRPr lang="zh-CN" altLang="en-US" sz="1400">
              <a:solidFill>
                <a:schemeClr val="tx1"/>
              </a:solidFill>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页脚占位符 4"/>
          <p:cNvSpPr>
            <a:spLocks noGrp="1"/>
          </p:cNvSpPr>
          <p:nvPr>
            <p:ph type="ftr" sz="quarter" idx="11"/>
          </p:nvPr>
        </p:nvSpPr>
        <p:spPr>
          <a:noFill/>
        </p:spPr>
        <p:txBody>
          <a:bodyPr/>
          <a:lstStyle>
            <a:lvl1pPr algn="l" eaLnBrk="0" hangingPunct="0">
              <a:spcBef>
                <a:spcPct val="20000"/>
              </a:spcBef>
              <a:buSzPct val="90000"/>
              <a:buFont typeface="Tahoma" pitchFamily="34" charset="0"/>
              <a:buChar char="٭"/>
              <a:defRPr kumimoji="1" sz="3200">
                <a:solidFill>
                  <a:schemeClr val="tx1"/>
                </a:solidFill>
                <a:latin typeface="Tahoma" pitchFamily="34" charset="0"/>
                <a:ea typeface="宋体" pitchFamily="2" charset="-122"/>
              </a:defRPr>
            </a:lvl1pPr>
            <a:lvl2pPr marL="742950" indent="-285750" algn="l" eaLnBrk="0" hangingPunct="0">
              <a:spcBef>
                <a:spcPct val="20000"/>
              </a:spcBef>
              <a:buSzPct val="80000"/>
              <a:buBlip>
                <a:blip r:embed="rId3"/>
              </a:buBlip>
              <a:defRPr kumimoji="1" sz="2800">
                <a:solidFill>
                  <a:schemeClr val="tx1"/>
                </a:solidFill>
                <a:latin typeface="Tahoma" pitchFamily="34" charset="0"/>
                <a:ea typeface="宋体" pitchFamily="2" charset="-122"/>
              </a:defRPr>
            </a:lvl2pPr>
            <a:lvl3pPr marL="1143000" indent="-228600" algn="l" eaLnBrk="0" hangingPunct="0">
              <a:spcBef>
                <a:spcPct val="20000"/>
              </a:spcBef>
              <a:buSzPct val="70000"/>
              <a:buBlip>
                <a:blip r:embed="rId4"/>
              </a:buBlip>
              <a:defRPr kumimoji="1" sz="2400">
                <a:solidFill>
                  <a:schemeClr val="tx1"/>
                </a:solidFill>
                <a:latin typeface="Tahoma" pitchFamily="34" charset="0"/>
                <a:ea typeface="宋体" pitchFamily="2" charset="-122"/>
              </a:defRPr>
            </a:lvl3pPr>
            <a:lvl4pPr marL="1600200" indent="-228600" algn="l" eaLnBrk="0" hangingPunct="0">
              <a:spcBef>
                <a:spcPct val="20000"/>
              </a:spcBef>
              <a:buSzPct val="70000"/>
              <a:buFont typeface="Wingdings" pitchFamily="2" charset="2"/>
              <a:buChar char="Ø"/>
              <a:defRPr kumimoji="1" sz="2000">
                <a:solidFill>
                  <a:srgbClr val="0000CC"/>
                </a:solidFill>
                <a:latin typeface="Tahoma" pitchFamily="34" charset="0"/>
                <a:ea typeface="宋体" pitchFamily="2" charset="-122"/>
              </a:defRPr>
            </a:lvl4pPr>
            <a:lvl5pPr marL="2057400" indent="-228600" algn="l" eaLnBrk="0" hangingPunct="0">
              <a:spcBef>
                <a:spcPct val="20000"/>
              </a:spcBef>
              <a:buSzPct val="70000"/>
              <a:buBlip>
                <a:blip r:embed="rId5"/>
              </a:buBlip>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itchFamily="34" charset="0"/>
                <a:ea typeface="宋体" pitchFamily="2" charset="-122"/>
              </a:defRPr>
            </a:lvl9pPr>
          </a:lstStyle>
          <a:p>
            <a:pPr algn="ctr" eaLnBrk="1" hangingPunct="1">
              <a:spcBef>
                <a:spcPct val="0"/>
              </a:spcBef>
              <a:buSzTx/>
              <a:buFontTx/>
              <a:buNone/>
            </a:pPr>
            <a:r>
              <a:rPr kumimoji="0" lang="en-US" altLang="zh-CN" sz="1400" smtClean="0">
                <a:solidFill>
                  <a:srgbClr val="545472"/>
                </a:solidFill>
                <a:latin typeface="Times New Roman" pitchFamily="18" charset="0"/>
              </a:rPr>
              <a:t>汇编语言程序设计</a:t>
            </a:r>
          </a:p>
        </p:txBody>
      </p:sp>
      <p:sp>
        <p:nvSpPr>
          <p:cNvPr id="79876" name="灯片编号占位符 5"/>
          <p:cNvSpPr>
            <a:spLocks noGrp="1"/>
          </p:cNvSpPr>
          <p:nvPr>
            <p:ph type="sldNum" sz="quarter" idx="12"/>
          </p:nvPr>
        </p:nvSpPr>
        <p:spPr>
          <a:noFill/>
        </p:spPr>
        <p:txBody>
          <a:bodyPr/>
          <a:lstStyle>
            <a:lvl1pPr algn="l" eaLnBrk="0" hangingPunct="0">
              <a:spcBef>
                <a:spcPct val="20000"/>
              </a:spcBef>
              <a:buSzPct val="90000"/>
              <a:buFont typeface="Tahoma" pitchFamily="34" charset="0"/>
              <a:buChar char="٭"/>
              <a:defRPr kumimoji="1" sz="3200">
                <a:solidFill>
                  <a:schemeClr val="tx1"/>
                </a:solidFill>
                <a:latin typeface="Tahoma" pitchFamily="34" charset="0"/>
                <a:ea typeface="宋体" pitchFamily="2" charset="-122"/>
              </a:defRPr>
            </a:lvl1pPr>
            <a:lvl2pPr marL="742950" indent="-285750" algn="l" eaLnBrk="0" hangingPunct="0">
              <a:spcBef>
                <a:spcPct val="20000"/>
              </a:spcBef>
              <a:buSzPct val="80000"/>
              <a:buBlip>
                <a:blip r:embed="rId3"/>
              </a:buBlip>
              <a:defRPr kumimoji="1" sz="2800">
                <a:solidFill>
                  <a:schemeClr val="tx1"/>
                </a:solidFill>
                <a:latin typeface="Tahoma" pitchFamily="34" charset="0"/>
                <a:ea typeface="宋体" pitchFamily="2" charset="-122"/>
              </a:defRPr>
            </a:lvl2pPr>
            <a:lvl3pPr marL="1143000" indent="-228600" algn="l" eaLnBrk="0" hangingPunct="0">
              <a:spcBef>
                <a:spcPct val="20000"/>
              </a:spcBef>
              <a:buSzPct val="70000"/>
              <a:buBlip>
                <a:blip r:embed="rId4"/>
              </a:buBlip>
              <a:defRPr kumimoji="1" sz="2400">
                <a:solidFill>
                  <a:schemeClr val="tx1"/>
                </a:solidFill>
                <a:latin typeface="Tahoma" pitchFamily="34" charset="0"/>
                <a:ea typeface="宋体" pitchFamily="2" charset="-122"/>
              </a:defRPr>
            </a:lvl3pPr>
            <a:lvl4pPr marL="1600200" indent="-228600" algn="l" eaLnBrk="0" hangingPunct="0">
              <a:spcBef>
                <a:spcPct val="20000"/>
              </a:spcBef>
              <a:buSzPct val="70000"/>
              <a:buFont typeface="Wingdings" pitchFamily="2" charset="2"/>
              <a:buChar char="Ø"/>
              <a:defRPr kumimoji="1" sz="2000">
                <a:solidFill>
                  <a:srgbClr val="0000CC"/>
                </a:solidFill>
                <a:latin typeface="Tahoma" pitchFamily="34" charset="0"/>
                <a:ea typeface="宋体" pitchFamily="2" charset="-122"/>
              </a:defRPr>
            </a:lvl4pPr>
            <a:lvl5pPr marL="2057400" indent="-228600" algn="l" eaLnBrk="0" hangingPunct="0">
              <a:spcBef>
                <a:spcPct val="20000"/>
              </a:spcBef>
              <a:buSzPct val="70000"/>
              <a:buBlip>
                <a:blip r:embed="rId5"/>
              </a:buBlip>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itchFamily="34" charset="0"/>
                <a:ea typeface="宋体" pitchFamily="2" charset="-122"/>
              </a:defRPr>
            </a:lvl9pPr>
          </a:lstStyle>
          <a:p>
            <a:pPr algn="r" eaLnBrk="1" hangingPunct="1">
              <a:spcBef>
                <a:spcPct val="0"/>
              </a:spcBef>
              <a:buSzTx/>
              <a:buFontTx/>
              <a:buNone/>
            </a:pPr>
            <a:fld id="{0B6E97E5-693B-4E89-A387-C015FE9938AE}" type="slidenum">
              <a:rPr kumimoji="0" lang="en-US" altLang="zh-CN" sz="1400" smtClean="0">
                <a:solidFill>
                  <a:srgbClr val="545472"/>
                </a:solidFill>
                <a:latin typeface="Times New Roman" pitchFamily="18" charset="0"/>
              </a:rPr>
              <a:pPr algn="r" eaLnBrk="1" hangingPunct="1">
                <a:spcBef>
                  <a:spcPct val="0"/>
                </a:spcBef>
                <a:buSzTx/>
                <a:buFontTx/>
                <a:buNone/>
              </a:pPr>
              <a:t>50</a:t>
            </a:fld>
            <a:endParaRPr kumimoji="0" lang="en-US" altLang="zh-CN" sz="1400" smtClean="0">
              <a:solidFill>
                <a:srgbClr val="545472"/>
              </a:solidFill>
              <a:latin typeface="Times New Roman" pitchFamily="18" charset="0"/>
            </a:endParaRPr>
          </a:p>
        </p:txBody>
      </p:sp>
      <p:sp>
        <p:nvSpPr>
          <p:cNvPr id="79877" name="Rectangle 2"/>
          <p:cNvSpPr>
            <a:spLocks noGrp="1" noChangeArrowheads="1"/>
          </p:cNvSpPr>
          <p:nvPr>
            <p:ph type="title"/>
          </p:nvPr>
        </p:nvSpPr>
        <p:spPr>
          <a:xfrm>
            <a:off x="684213" y="333375"/>
            <a:ext cx="7772400" cy="576263"/>
          </a:xfrm>
        </p:spPr>
        <p:txBody>
          <a:bodyPr/>
          <a:lstStyle/>
          <a:p>
            <a:pPr eaLnBrk="1" hangingPunct="1"/>
            <a:r>
              <a:rPr lang="zh-CN" altLang="en-US" sz="4000" smtClean="0">
                <a:solidFill>
                  <a:srgbClr val="800080"/>
                </a:solidFill>
                <a:latin typeface="隶书" pitchFamily="49" charset="-122"/>
                <a:ea typeface="隶书" pitchFamily="49" charset="-122"/>
              </a:rPr>
              <a:t>汇编程序功能</a:t>
            </a:r>
          </a:p>
        </p:txBody>
      </p:sp>
      <p:sp>
        <p:nvSpPr>
          <p:cNvPr id="66566" name="Rectangle 5"/>
          <p:cNvSpPr>
            <a:spLocks noChangeArrowheads="1"/>
          </p:cNvSpPr>
          <p:nvPr/>
        </p:nvSpPr>
        <p:spPr bwMode="auto">
          <a:xfrm>
            <a:off x="314325" y="3275013"/>
            <a:ext cx="8650288" cy="334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defTabSz="254000">
              <a:spcBef>
                <a:spcPts val="600"/>
              </a:spcBef>
              <a:buFont typeface="Wingdings" pitchFamily="2" charset="2"/>
              <a:buChar char="Ø"/>
              <a:defRPr/>
            </a:pPr>
            <a:r>
              <a:rPr lang="zh-CN" altLang="en-US" sz="2800" dirty="0">
                <a:solidFill>
                  <a:srgbClr val="000066"/>
                </a:solidFill>
                <a:latin typeface="华文中宋" pitchFamily="2" charset="-122"/>
                <a:ea typeface="华文中宋" pitchFamily="2" charset="-122"/>
              </a:rPr>
              <a:t>汇编程序特征</a:t>
            </a:r>
          </a:p>
          <a:p>
            <a:pPr marL="457200" indent="-457200" algn="l" defTabSz="254000">
              <a:spcBef>
                <a:spcPts val="600"/>
              </a:spcBef>
              <a:buFont typeface="Arial" pitchFamily="34" charset="0"/>
              <a:buChar char="•"/>
              <a:defRPr/>
            </a:pPr>
            <a:r>
              <a:rPr lang="zh-CN" altLang="en-US" sz="2800" dirty="0">
                <a:solidFill>
                  <a:srgbClr val="000066"/>
                </a:solidFill>
                <a:latin typeface="华文中宋" pitchFamily="2" charset="-122"/>
                <a:ea typeface="华文中宋" pitchFamily="2" charset="-122"/>
              </a:rPr>
              <a:t>汇编程序提供了许多伪操作和宏指令。</a:t>
            </a:r>
            <a:endParaRPr lang="en-US" altLang="zh-CN" sz="2800" dirty="0">
              <a:solidFill>
                <a:srgbClr val="000066"/>
              </a:solidFill>
              <a:latin typeface="华文中宋" pitchFamily="2" charset="-122"/>
              <a:ea typeface="华文中宋" pitchFamily="2" charset="-122"/>
            </a:endParaRPr>
          </a:p>
          <a:p>
            <a:pPr marL="457200" indent="-457200" algn="l" defTabSz="254000">
              <a:spcBef>
                <a:spcPts val="600"/>
              </a:spcBef>
              <a:buFont typeface="Arial" pitchFamily="34" charset="0"/>
              <a:buChar char="•"/>
              <a:defRPr/>
            </a:pPr>
            <a:r>
              <a:rPr lang="zh-CN" altLang="en-US" sz="2800" dirty="0">
                <a:solidFill>
                  <a:srgbClr val="000066"/>
                </a:solidFill>
                <a:latin typeface="华文中宋" pitchFamily="2" charset="-122"/>
                <a:ea typeface="华文中宋" pitchFamily="2" charset="-122"/>
              </a:rPr>
              <a:t>通过使用这些具有类似于高级语言特征的、面向汇编器的伪指令，可以方便地控制程序的结构，但这不是汇编语言的长处。</a:t>
            </a:r>
            <a:endParaRPr lang="en-US" altLang="zh-CN" sz="2800" dirty="0">
              <a:solidFill>
                <a:srgbClr val="000066"/>
              </a:solidFill>
              <a:latin typeface="华文中宋" pitchFamily="2" charset="-122"/>
              <a:ea typeface="华文中宋" pitchFamily="2" charset="-122"/>
            </a:endParaRPr>
          </a:p>
          <a:p>
            <a:pPr marL="457200" indent="-457200" algn="l" defTabSz="254000">
              <a:spcBef>
                <a:spcPts val="600"/>
              </a:spcBef>
              <a:buFont typeface="Arial" pitchFamily="34" charset="0"/>
              <a:buChar char="•"/>
              <a:defRPr/>
            </a:pPr>
            <a:r>
              <a:rPr lang="zh-CN" altLang="en-US" sz="2800" dirty="0">
                <a:solidFill>
                  <a:srgbClr val="000066"/>
                </a:solidFill>
                <a:latin typeface="华文中宋" pitchFamily="2" charset="-122"/>
                <a:ea typeface="华文中宋" pitchFamily="2" charset="-122"/>
              </a:rPr>
              <a:t>汇编语言的长处在于编写高效且需要对机器硬件精确控制的程序。</a:t>
            </a:r>
          </a:p>
        </p:txBody>
      </p:sp>
      <p:sp>
        <p:nvSpPr>
          <p:cNvPr id="79879" name="Rectangle 7"/>
          <p:cNvSpPr>
            <a:spLocks noChangeArrowheads="1"/>
          </p:cNvSpPr>
          <p:nvPr/>
        </p:nvSpPr>
        <p:spPr bwMode="auto">
          <a:xfrm>
            <a:off x="533400" y="827088"/>
            <a:ext cx="8056563" cy="234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179388" eaLnBrk="0" hangingPunct="0">
              <a:spcBef>
                <a:spcPct val="20000"/>
              </a:spcBef>
              <a:buSzPct val="90000"/>
              <a:buFont typeface="Tahoma" pitchFamily="34" charset="0"/>
              <a:buChar char="٭"/>
              <a:defRPr kumimoji="1" sz="3200">
                <a:solidFill>
                  <a:schemeClr val="tx1"/>
                </a:solidFill>
                <a:latin typeface="Tahoma" pitchFamily="34" charset="0"/>
                <a:ea typeface="宋体" pitchFamily="2" charset="-122"/>
              </a:defRPr>
            </a:lvl1pPr>
            <a:lvl2pPr marL="742950" indent="-285750" algn="l" defTabSz="179388" eaLnBrk="0" hangingPunct="0">
              <a:spcBef>
                <a:spcPct val="20000"/>
              </a:spcBef>
              <a:buSzPct val="80000"/>
              <a:buBlip>
                <a:blip r:embed="rId3"/>
              </a:buBlip>
              <a:defRPr kumimoji="1" sz="2800">
                <a:solidFill>
                  <a:schemeClr val="tx1"/>
                </a:solidFill>
                <a:latin typeface="Tahoma" pitchFamily="34" charset="0"/>
                <a:ea typeface="宋体" pitchFamily="2" charset="-122"/>
              </a:defRPr>
            </a:lvl2pPr>
            <a:lvl3pPr marL="622300" algn="l" defTabSz="179388" eaLnBrk="0" hangingPunct="0">
              <a:spcBef>
                <a:spcPct val="20000"/>
              </a:spcBef>
              <a:buSzPct val="70000"/>
              <a:buBlip>
                <a:blip r:embed="rId4"/>
              </a:buBlip>
              <a:defRPr kumimoji="1" sz="2400">
                <a:solidFill>
                  <a:schemeClr val="tx1"/>
                </a:solidFill>
                <a:latin typeface="Tahoma" pitchFamily="34" charset="0"/>
                <a:ea typeface="宋体" pitchFamily="2" charset="-122"/>
              </a:defRPr>
            </a:lvl3pPr>
            <a:lvl4pPr marL="1600200" indent="-228600" algn="l" defTabSz="179388" eaLnBrk="0" hangingPunct="0">
              <a:spcBef>
                <a:spcPct val="20000"/>
              </a:spcBef>
              <a:buSzPct val="70000"/>
              <a:buFont typeface="Wingdings" pitchFamily="2" charset="2"/>
              <a:buChar char="Ø"/>
              <a:defRPr kumimoji="1" sz="2000">
                <a:solidFill>
                  <a:srgbClr val="0000CC"/>
                </a:solidFill>
                <a:latin typeface="Tahoma" pitchFamily="34" charset="0"/>
                <a:ea typeface="宋体" pitchFamily="2" charset="-122"/>
              </a:defRPr>
            </a:lvl4pPr>
            <a:lvl5pPr marL="2057400" indent="-228600" algn="l" defTabSz="179388" eaLnBrk="0" hangingPunct="0">
              <a:spcBef>
                <a:spcPct val="20000"/>
              </a:spcBef>
              <a:buSzPct val="70000"/>
              <a:buBlip>
                <a:blip r:embed="rId5"/>
              </a:buBlip>
              <a:defRPr kumimoji="1" sz="2000">
                <a:solidFill>
                  <a:schemeClr val="tx1"/>
                </a:solidFill>
                <a:latin typeface="Tahoma" pitchFamily="34" charset="0"/>
                <a:ea typeface="宋体" pitchFamily="2" charset="-122"/>
              </a:defRPr>
            </a:lvl5pPr>
            <a:lvl6pPr marL="2514600" indent="-228600" defTabSz="179388" eaLnBrk="0" fontAlgn="base" hangingPunct="0">
              <a:spcBef>
                <a:spcPct val="20000"/>
              </a:spcBef>
              <a:spcAft>
                <a:spcPct val="0"/>
              </a:spcAft>
              <a:buSzPct val="70000"/>
              <a:buBlip>
                <a:blip r:embed="rId5"/>
              </a:buBlip>
              <a:defRPr kumimoji="1" sz="2000">
                <a:solidFill>
                  <a:schemeClr val="tx1"/>
                </a:solidFill>
                <a:latin typeface="Tahoma" pitchFamily="34" charset="0"/>
                <a:ea typeface="宋体" pitchFamily="2" charset="-122"/>
              </a:defRPr>
            </a:lvl6pPr>
            <a:lvl7pPr marL="2971800" indent="-228600" defTabSz="179388" eaLnBrk="0" fontAlgn="base" hangingPunct="0">
              <a:spcBef>
                <a:spcPct val="20000"/>
              </a:spcBef>
              <a:spcAft>
                <a:spcPct val="0"/>
              </a:spcAft>
              <a:buSzPct val="70000"/>
              <a:buBlip>
                <a:blip r:embed="rId5"/>
              </a:buBlip>
              <a:defRPr kumimoji="1" sz="2000">
                <a:solidFill>
                  <a:schemeClr val="tx1"/>
                </a:solidFill>
                <a:latin typeface="Tahoma" pitchFamily="34" charset="0"/>
                <a:ea typeface="宋体" pitchFamily="2" charset="-122"/>
              </a:defRPr>
            </a:lvl7pPr>
            <a:lvl8pPr marL="3429000" indent="-228600" defTabSz="179388" eaLnBrk="0" fontAlgn="base" hangingPunct="0">
              <a:spcBef>
                <a:spcPct val="20000"/>
              </a:spcBef>
              <a:spcAft>
                <a:spcPct val="0"/>
              </a:spcAft>
              <a:buSzPct val="70000"/>
              <a:buBlip>
                <a:blip r:embed="rId5"/>
              </a:buBlip>
              <a:defRPr kumimoji="1" sz="2000">
                <a:solidFill>
                  <a:schemeClr val="tx1"/>
                </a:solidFill>
                <a:latin typeface="Tahoma" pitchFamily="34" charset="0"/>
                <a:ea typeface="宋体" pitchFamily="2" charset="-122"/>
              </a:defRPr>
            </a:lvl8pPr>
            <a:lvl9pPr marL="3886200" indent="-228600" defTabSz="179388" eaLnBrk="0" fontAlgn="base" hangingPunct="0">
              <a:spcBef>
                <a:spcPct val="20000"/>
              </a:spcBef>
              <a:spcAft>
                <a:spcPct val="0"/>
              </a:spcAft>
              <a:buSzPct val="70000"/>
              <a:buBlip>
                <a:blip r:embed="rId5"/>
              </a:buBlip>
              <a:defRPr kumimoji="1" sz="2000">
                <a:solidFill>
                  <a:schemeClr val="tx1"/>
                </a:solidFill>
                <a:latin typeface="Tahoma" pitchFamily="34" charset="0"/>
                <a:ea typeface="宋体" pitchFamily="2" charset="-122"/>
              </a:defRPr>
            </a:lvl9pPr>
          </a:lstStyle>
          <a:p>
            <a:pPr eaLnBrk="1" hangingPunct="1">
              <a:spcBef>
                <a:spcPct val="25000"/>
              </a:spcBef>
              <a:buSzTx/>
              <a:buFont typeface="Wingdings" pitchFamily="2" charset="2"/>
              <a:buChar char="Ø"/>
            </a:pPr>
            <a:r>
              <a:rPr lang="zh-CN" altLang="en-US" sz="2800">
                <a:solidFill>
                  <a:srgbClr val="000066"/>
                </a:solidFill>
                <a:latin typeface="华文中宋" pitchFamily="2" charset="-122"/>
                <a:ea typeface="华文中宋" pitchFamily="2" charset="-122"/>
              </a:rPr>
              <a:t>汇编程序的主要功能</a:t>
            </a:r>
          </a:p>
          <a:p>
            <a:pPr lvl="2" eaLnBrk="1" hangingPunct="1">
              <a:spcBef>
                <a:spcPct val="25000"/>
              </a:spcBef>
              <a:buSzTx/>
              <a:buFont typeface="Wingdings" pitchFamily="2" charset="2"/>
              <a:buNone/>
            </a:pPr>
            <a:r>
              <a:rPr lang="zh-CN" altLang="en-US">
                <a:solidFill>
                  <a:srgbClr val="000066"/>
                </a:solidFill>
                <a:latin typeface="华文中宋" pitchFamily="2" charset="-122"/>
                <a:ea typeface="华文中宋" pitchFamily="2" charset="-122"/>
              </a:rPr>
              <a:t>	</a:t>
            </a:r>
            <a:r>
              <a:rPr lang="en-US" altLang="zh-CN">
                <a:solidFill>
                  <a:srgbClr val="000066"/>
                </a:solidFill>
                <a:latin typeface="华文中宋" pitchFamily="2" charset="-122"/>
                <a:ea typeface="华文中宋" pitchFamily="2" charset="-122"/>
              </a:rPr>
              <a:t>1</a:t>
            </a:r>
            <a:r>
              <a:rPr lang="zh-CN" altLang="en-US">
                <a:solidFill>
                  <a:srgbClr val="000066"/>
                </a:solidFill>
                <a:latin typeface="华文中宋" pitchFamily="2" charset="-122"/>
                <a:ea typeface="华文中宋" pitchFamily="2" charset="-122"/>
              </a:rPr>
              <a:t>、检查汇编语言源程序</a:t>
            </a:r>
          </a:p>
          <a:p>
            <a:pPr lvl="2" eaLnBrk="1" hangingPunct="1">
              <a:spcBef>
                <a:spcPct val="25000"/>
              </a:spcBef>
              <a:buSzTx/>
              <a:buFont typeface="Wingdings" pitchFamily="2" charset="2"/>
              <a:buNone/>
            </a:pPr>
            <a:r>
              <a:rPr lang="zh-CN" altLang="en-US">
                <a:solidFill>
                  <a:srgbClr val="000066"/>
                </a:solidFill>
                <a:latin typeface="华文中宋" pitchFamily="2" charset="-122"/>
                <a:ea typeface="华文中宋" pitchFamily="2" charset="-122"/>
              </a:rPr>
              <a:t>	</a:t>
            </a:r>
            <a:r>
              <a:rPr lang="en-US" altLang="zh-CN">
                <a:solidFill>
                  <a:srgbClr val="000066"/>
                </a:solidFill>
                <a:latin typeface="华文中宋" pitchFamily="2" charset="-122"/>
                <a:ea typeface="华文中宋" pitchFamily="2" charset="-122"/>
              </a:rPr>
              <a:t>2</a:t>
            </a:r>
            <a:r>
              <a:rPr lang="zh-CN" altLang="en-US">
                <a:solidFill>
                  <a:srgbClr val="000066"/>
                </a:solidFill>
                <a:latin typeface="华文中宋" pitchFamily="2" charset="-122"/>
                <a:ea typeface="华文中宋" pitchFamily="2" charset="-122"/>
              </a:rPr>
              <a:t>、指出源程序中的语法错误，并给出出错信息</a:t>
            </a:r>
          </a:p>
          <a:p>
            <a:pPr lvl="2" eaLnBrk="1" hangingPunct="1">
              <a:spcBef>
                <a:spcPct val="25000"/>
              </a:spcBef>
              <a:buSzTx/>
              <a:buFont typeface="Wingdings" pitchFamily="2" charset="2"/>
              <a:buNone/>
            </a:pPr>
            <a:r>
              <a:rPr lang="zh-CN" altLang="en-US">
                <a:solidFill>
                  <a:srgbClr val="000066"/>
                </a:solidFill>
                <a:latin typeface="华文中宋" pitchFamily="2" charset="-122"/>
                <a:ea typeface="华文中宋" pitchFamily="2" charset="-122"/>
              </a:rPr>
              <a:t>	</a:t>
            </a:r>
            <a:r>
              <a:rPr lang="en-US" altLang="zh-CN">
                <a:solidFill>
                  <a:srgbClr val="000066"/>
                </a:solidFill>
                <a:latin typeface="华文中宋" pitchFamily="2" charset="-122"/>
                <a:ea typeface="华文中宋" pitchFamily="2" charset="-122"/>
              </a:rPr>
              <a:t>3</a:t>
            </a:r>
            <a:r>
              <a:rPr lang="zh-CN" altLang="en-US">
                <a:solidFill>
                  <a:srgbClr val="000066"/>
                </a:solidFill>
                <a:latin typeface="华文中宋" pitchFamily="2" charset="-122"/>
                <a:ea typeface="华文中宋" pitchFamily="2" charset="-122"/>
              </a:rPr>
              <a:t>、生成相应目标程序，并给出列表文件</a:t>
            </a:r>
          </a:p>
          <a:p>
            <a:pPr lvl="2" eaLnBrk="1" hangingPunct="1">
              <a:spcBef>
                <a:spcPct val="25000"/>
              </a:spcBef>
              <a:buSzTx/>
              <a:buFont typeface="Wingdings" pitchFamily="2" charset="2"/>
              <a:buNone/>
            </a:pPr>
            <a:r>
              <a:rPr lang="zh-CN" altLang="en-US">
                <a:solidFill>
                  <a:srgbClr val="000066"/>
                </a:solidFill>
                <a:latin typeface="华文中宋" pitchFamily="2" charset="-122"/>
                <a:ea typeface="华文中宋" pitchFamily="2" charset="-122"/>
              </a:rPr>
              <a:t>	</a:t>
            </a:r>
            <a:r>
              <a:rPr lang="en-US" altLang="zh-CN">
                <a:solidFill>
                  <a:srgbClr val="000066"/>
                </a:solidFill>
                <a:latin typeface="华文中宋" pitchFamily="2" charset="-122"/>
                <a:ea typeface="华文中宋" pitchFamily="2" charset="-122"/>
              </a:rPr>
              <a:t>4</a:t>
            </a:r>
            <a:r>
              <a:rPr lang="zh-CN" altLang="en-US">
                <a:solidFill>
                  <a:srgbClr val="000066"/>
                </a:solidFill>
                <a:latin typeface="华文中宋" pitchFamily="2" charset="-122"/>
                <a:ea typeface="华文中宋" pitchFamily="2" charset="-122"/>
              </a:rPr>
              <a:t>、展开宏指令</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页脚占位符 4"/>
          <p:cNvSpPr>
            <a:spLocks noGrp="1"/>
          </p:cNvSpPr>
          <p:nvPr>
            <p:ph type="ftr" sz="quarter" idx="11"/>
          </p:nvPr>
        </p:nvSpPr>
        <p:spPr>
          <a:noFill/>
        </p:spPr>
        <p:txBody>
          <a:bodyPr/>
          <a:lstStyle>
            <a:lvl1pPr algn="l" eaLnBrk="0" hangingPunct="0">
              <a:spcBef>
                <a:spcPct val="20000"/>
              </a:spcBef>
              <a:buSzPct val="90000"/>
              <a:buFont typeface="Tahoma" pitchFamily="34" charset="0"/>
              <a:buChar char="٭"/>
              <a:defRPr kumimoji="1" sz="3200">
                <a:solidFill>
                  <a:schemeClr val="tx1"/>
                </a:solidFill>
                <a:latin typeface="Tahoma" pitchFamily="34" charset="0"/>
                <a:ea typeface="宋体" pitchFamily="2" charset="-122"/>
              </a:defRPr>
            </a:lvl1pPr>
            <a:lvl2pPr marL="742950" indent="-285750" algn="l" eaLnBrk="0" hangingPunct="0">
              <a:spcBef>
                <a:spcPct val="20000"/>
              </a:spcBef>
              <a:buSzPct val="80000"/>
              <a:buBlip>
                <a:blip r:embed="rId2"/>
              </a:buBlip>
              <a:defRPr kumimoji="1" sz="2800">
                <a:solidFill>
                  <a:schemeClr val="tx1"/>
                </a:solidFill>
                <a:latin typeface="Tahoma" pitchFamily="34" charset="0"/>
                <a:ea typeface="宋体" pitchFamily="2" charset="-122"/>
              </a:defRPr>
            </a:lvl2pPr>
            <a:lvl3pPr marL="1143000" indent="-228600" algn="l" eaLnBrk="0" hangingPunct="0">
              <a:spcBef>
                <a:spcPct val="20000"/>
              </a:spcBef>
              <a:buSzPct val="70000"/>
              <a:buBlip>
                <a:blip r:embed="rId3"/>
              </a:buBlip>
              <a:defRPr kumimoji="1" sz="2400">
                <a:solidFill>
                  <a:schemeClr val="tx1"/>
                </a:solidFill>
                <a:latin typeface="Tahoma" pitchFamily="34" charset="0"/>
                <a:ea typeface="宋体" pitchFamily="2" charset="-122"/>
              </a:defRPr>
            </a:lvl3pPr>
            <a:lvl4pPr marL="1600200" indent="-228600" algn="l" eaLnBrk="0" hangingPunct="0">
              <a:spcBef>
                <a:spcPct val="20000"/>
              </a:spcBef>
              <a:buSzPct val="70000"/>
              <a:buFont typeface="Wingdings" pitchFamily="2" charset="2"/>
              <a:buChar char="Ø"/>
              <a:defRPr kumimoji="1" sz="2000">
                <a:solidFill>
                  <a:srgbClr val="0000CC"/>
                </a:solidFill>
                <a:latin typeface="Tahoma" pitchFamily="34" charset="0"/>
                <a:ea typeface="宋体" pitchFamily="2" charset="-122"/>
              </a:defRPr>
            </a:lvl4pPr>
            <a:lvl5pPr marL="2057400" indent="-228600" algn="l" eaLnBrk="0" hangingPunct="0">
              <a:spcBef>
                <a:spcPct val="20000"/>
              </a:spcBef>
              <a:buSzPct val="70000"/>
              <a:buBlip>
                <a:blip r:embed="rId4"/>
              </a:buBlip>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9pPr>
          </a:lstStyle>
          <a:p>
            <a:pPr algn="ctr" eaLnBrk="1" hangingPunct="1">
              <a:spcBef>
                <a:spcPct val="0"/>
              </a:spcBef>
              <a:buSzTx/>
              <a:buFontTx/>
              <a:buNone/>
            </a:pPr>
            <a:r>
              <a:rPr kumimoji="0" lang="en-US" altLang="zh-CN" sz="1400" smtClean="0">
                <a:solidFill>
                  <a:srgbClr val="545472"/>
                </a:solidFill>
                <a:latin typeface="Times New Roman" pitchFamily="18" charset="0"/>
              </a:rPr>
              <a:t>汇编语言程序设计</a:t>
            </a:r>
          </a:p>
        </p:txBody>
      </p:sp>
      <p:sp>
        <p:nvSpPr>
          <p:cNvPr id="80900" name="灯片编号占位符 5"/>
          <p:cNvSpPr>
            <a:spLocks noGrp="1"/>
          </p:cNvSpPr>
          <p:nvPr>
            <p:ph type="sldNum" sz="quarter" idx="12"/>
          </p:nvPr>
        </p:nvSpPr>
        <p:spPr>
          <a:noFill/>
        </p:spPr>
        <p:txBody>
          <a:bodyPr/>
          <a:lstStyle>
            <a:lvl1pPr algn="l" eaLnBrk="0" hangingPunct="0">
              <a:spcBef>
                <a:spcPct val="20000"/>
              </a:spcBef>
              <a:buSzPct val="90000"/>
              <a:buFont typeface="Tahoma" pitchFamily="34" charset="0"/>
              <a:buChar char="٭"/>
              <a:defRPr kumimoji="1" sz="3200">
                <a:solidFill>
                  <a:schemeClr val="tx1"/>
                </a:solidFill>
                <a:latin typeface="Tahoma" pitchFamily="34" charset="0"/>
                <a:ea typeface="宋体" pitchFamily="2" charset="-122"/>
              </a:defRPr>
            </a:lvl1pPr>
            <a:lvl2pPr marL="742950" indent="-285750" algn="l" eaLnBrk="0" hangingPunct="0">
              <a:spcBef>
                <a:spcPct val="20000"/>
              </a:spcBef>
              <a:buSzPct val="80000"/>
              <a:buBlip>
                <a:blip r:embed="rId2"/>
              </a:buBlip>
              <a:defRPr kumimoji="1" sz="2800">
                <a:solidFill>
                  <a:schemeClr val="tx1"/>
                </a:solidFill>
                <a:latin typeface="Tahoma" pitchFamily="34" charset="0"/>
                <a:ea typeface="宋体" pitchFamily="2" charset="-122"/>
              </a:defRPr>
            </a:lvl2pPr>
            <a:lvl3pPr marL="1143000" indent="-228600" algn="l" eaLnBrk="0" hangingPunct="0">
              <a:spcBef>
                <a:spcPct val="20000"/>
              </a:spcBef>
              <a:buSzPct val="70000"/>
              <a:buBlip>
                <a:blip r:embed="rId3"/>
              </a:buBlip>
              <a:defRPr kumimoji="1" sz="2400">
                <a:solidFill>
                  <a:schemeClr val="tx1"/>
                </a:solidFill>
                <a:latin typeface="Tahoma" pitchFamily="34" charset="0"/>
                <a:ea typeface="宋体" pitchFamily="2" charset="-122"/>
              </a:defRPr>
            </a:lvl3pPr>
            <a:lvl4pPr marL="1600200" indent="-228600" algn="l" eaLnBrk="0" hangingPunct="0">
              <a:spcBef>
                <a:spcPct val="20000"/>
              </a:spcBef>
              <a:buSzPct val="70000"/>
              <a:buFont typeface="Wingdings" pitchFamily="2" charset="2"/>
              <a:buChar char="Ø"/>
              <a:defRPr kumimoji="1" sz="2000">
                <a:solidFill>
                  <a:srgbClr val="0000CC"/>
                </a:solidFill>
                <a:latin typeface="Tahoma" pitchFamily="34" charset="0"/>
                <a:ea typeface="宋体" pitchFamily="2" charset="-122"/>
              </a:defRPr>
            </a:lvl4pPr>
            <a:lvl5pPr marL="2057400" indent="-228600" algn="l" eaLnBrk="0" hangingPunct="0">
              <a:spcBef>
                <a:spcPct val="20000"/>
              </a:spcBef>
              <a:buSzPct val="70000"/>
              <a:buBlip>
                <a:blip r:embed="rId4"/>
              </a:buBlip>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9pPr>
          </a:lstStyle>
          <a:p>
            <a:pPr algn="r" eaLnBrk="1" hangingPunct="1">
              <a:spcBef>
                <a:spcPct val="0"/>
              </a:spcBef>
              <a:buSzTx/>
              <a:buFontTx/>
              <a:buNone/>
            </a:pPr>
            <a:fld id="{D59C8C48-BF48-4C31-B268-FD78B65D7301}" type="slidenum">
              <a:rPr kumimoji="0" lang="en-US" altLang="zh-CN" sz="1400" smtClean="0">
                <a:solidFill>
                  <a:srgbClr val="545472"/>
                </a:solidFill>
                <a:latin typeface="Times New Roman" pitchFamily="18" charset="0"/>
              </a:rPr>
              <a:pPr algn="r" eaLnBrk="1" hangingPunct="1">
                <a:spcBef>
                  <a:spcPct val="0"/>
                </a:spcBef>
                <a:buSzTx/>
                <a:buFontTx/>
                <a:buNone/>
              </a:pPr>
              <a:t>51</a:t>
            </a:fld>
            <a:endParaRPr kumimoji="0" lang="en-US" altLang="zh-CN" sz="1400" smtClean="0">
              <a:solidFill>
                <a:srgbClr val="545472"/>
              </a:solidFill>
              <a:latin typeface="Times New Roman" pitchFamily="18" charset="0"/>
            </a:endParaRPr>
          </a:p>
        </p:txBody>
      </p:sp>
      <p:sp>
        <p:nvSpPr>
          <p:cNvPr id="80901" name="Rectangle 2"/>
          <p:cNvSpPr>
            <a:spLocks noGrp="1" noChangeArrowheads="1"/>
          </p:cNvSpPr>
          <p:nvPr>
            <p:ph type="title"/>
          </p:nvPr>
        </p:nvSpPr>
        <p:spPr>
          <a:xfrm>
            <a:off x="611188" y="188913"/>
            <a:ext cx="7772400" cy="503237"/>
          </a:xfrm>
        </p:spPr>
        <p:txBody>
          <a:bodyPr/>
          <a:lstStyle/>
          <a:p>
            <a:pPr eaLnBrk="1" hangingPunct="1"/>
            <a:r>
              <a:rPr kumimoji="0" lang="zh-CN" altLang="en-US" sz="4000" smtClean="0">
                <a:solidFill>
                  <a:srgbClr val="660066"/>
                </a:solidFill>
                <a:latin typeface="隶书" pitchFamily="49" charset="-122"/>
                <a:ea typeface="隶书" pitchFamily="49" charset="-122"/>
              </a:rPr>
              <a:t>汇编语言源程序格式</a:t>
            </a:r>
            <a:r>
              <a:rPr lang="zh-CN" altLang="en-US" sz="3600" smtClean="0">
                <a:solidFill>
                  <a:srgbClr val="660066"/>
                </a:solidFill>
                <a:latin typeface="隶书" pitchFamily="49" charset="-122"/>
                <a:ea typeface="隶书" pitchFamily="49" charset="-122"/>
              </a:rPr>
              <a:t>  </a:t>
            </a:r>
          </a:p>
        </p:txBody>
      </p:sp>
      <p:sp>
        <p:nvSpPr>
          <p:cNvPr id="80902" name="Text Box 3"/>
          <p:cNvSpPr txBox="1">
            <a:spLocks noChangeArrowheads="1"/>
          </p:cNvSpPr>
          <p:nvPr/>
        </p:nvSpPr>
        <p:spPr bwMode="auto">
          <a:xfrm>
            <a:off x="395288" y="1196975"/>
            <a:ext cx="83820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SzPct val="90000"/>
              <a:buFont typeface="Tahoma" pitchFamily="34" charset="0"/>
              <a:buChar char="٭"/>
              <a:defRPr kumimoji="1" sz="3200">
                <a:solidFill>
                  <a:schemeClr val="tx1"/>
                </a:solidFill>
                <a:latin typeface="Tahoma" pitchFamily="34" charset="0"/>
                <a:ea typeface="宋体" pitchFamily="2" charset="-122"/>
              </a:defRPr>
            </a:lvl1pPr>
            <a:lvl2pPr marL="723900" indent="-450850" algn="l" eaLnBrk="0" hangingPunct="0">
              <a:spcBef>
                <a:spcPct val="20000"/>
              </a:spcBef>
              <a:buSzPct val="80000"/>
              <a:buBlip>
                <a:blip r:embed="rId2"/>
              </a:buBlip>
              <a:defRPr kumimoji="1" sz="2800">
                <a:solidFill>
                  <a:schemeClr val="tx1"/>
                </a:solidFill>
                <a:latin typeface="Tahoma" pitchFamily="34" charset="0"/>
                <a:ea typeface="宋体" pitchFamily="2" charset="-122"/>
              </a:defRPr>
            </a:lvl2pPr>
            <a:lvl3pPr marL="1143000" indent="-228600" algn="l" eaLnBrk="0" hangingPunct="0">
              <a:spcBef>
                <a:spcPct val="20000"/>
              </a:spcBef>
              <a:buSzPct val="70000"/>
              <a:buBlip>
                <a:blip r:embed="rId3"/>
              </a:buBlip>
              <a:defRPr kumimoji="1" sz="2400">
                <a:solidFill>
                  <a:schemeClr val="tx1"/>
                </a:solidFill>
                <a:latin typeface="Tahoma" pitchFamily="34" charset="0"/>
                <a:ea typeface="宋体" pitchFamily="2" charset="-122"/>
              </a:defRPr>
            </a:lvl3pPr>
            <a:lvl4pPr marL="1600200" indent="-228600" algn="l" eaLnBrk="0" hangingPunct="0">
              <a:spcBef>
                <a:spcPct val="20000"/>
              </a:spcBef>
              <a:buSzPct val="70000"/>
              <a:buFont typeface="Wingdings" pitchFamily="2" charset="2"/>
              <a:buChar char="Ø"/>
              <a:defRPr kumimoji="1" sz="2000">
                <a:solidFill>
                  <a:srgbClr val="0000CC"/>
                </a:solidFill>
                <a:latin typeface="Tahoma" pitchFamily="34" charset="0"/>
                <a:ea typeface="宋体" pitchFamily="2" charset="-122"/>
              </a:defRPr>
            </a:lvl4pPr>
            <a:lvl5pPr marL="2057400" indent="-228600" algn="l" eaLnBrk="0" hangingPunct="0">
              <a:spcBef>
                <a:spcPct val="20000"/>
              </a:spcBef>
              <a:buSzPct val="70000"/>
              <a:buBlip>
                <a:blip r:embed="rId4"/>
              </a:buBlip>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9pPr>
          </a:lstStyle>
          <a:p>
            <a:pPr algn="just" eaLnBrk="1" hangingPunct="1">
              <a:spcBef>
                <a:spcPts val="1200"/>
              </a:spcBef>
              <a:buSzTx/>
              <a:buFontTx/>
              <a:buNone/>
            </a:pPr>
            <a:r>
              <a:rPr lang="zh-CN" altLang="en-US" b="1">
                <a:solidFill>
                  <a:srgbClr val="0000CC"/>
                </a:solidFill>
                <a:latin typeface="宋体" pitchFamily="2" charset="-122"/>
              </a:rPr>
              <a:t>一、汇编语言源程序的一般结构</a:t>
            </a:r>
          </a:p>
          <a:p>
            <a:pPr lvl="1" algn="just" eaLnBrk="1" hangingPunct="1">
              <a:spcBef>
                <a:spcPts val="1200"/>
              </a:spcBef>
              <a:buSzTx/>
              <a:buFont typeface="Wingdings" pitchFamily="2" charset="2"/>
              <a:buChar char="Ø"/>
            </a:pPr>
            <a:r>
              <a:rPr lang="zh-CN" altLang="en-US">
                <a:solidFill>
                  <a:srgbClr val="000066"/>
                </a:solidFill>
                <a:latin typeface="华文中宋" pitchFamily="2" charset="-122"/>
                <a:ea typeface="华文中宋" pitchFamily="2" charset="-122"/>
              </a:rPr>
              <a:t>源程序由若干个代码段、数据段、附加段和堆栈段组成。</a:t>
            </a:r>
          </a:p>
          <a:p>
            <a:pPr lvl="1" algn="just" eaLnBrk="1" hangingPunct="1">
              <a:spcBef>
                <a:spcPts val="1200"/>
              </a:spcBef>
              <a:buSzTx/>
              <a:buFont typeface="Wingdings" pitchFamily="2" charset="2"/>
              <a:buChar char="Ø"/>
            </a:pPr>
            <a:r>
              <a:rPr lang="zh-CN" altLang="en-US">
                <a:solidFill>
                  <a:srgbClr val="000066"/>
                </a:solidFill>
                <a:latin typeface="华文中宋" pitchFamily="2" charset="-122"/>
                <a:ea typeface="华文中宋" pitchFamily="2" charset="-122"/>
              </a:rPr>
              <a:t>段之间的顺序可以随意安排。</a:t>
            </a:r>
          </a:p>
          <a:p>
            <a:pPr lvl="1" algn="just" eaLnBrk="1" hangingPunct="1">
              <a:spcBef>
                <a:spcPts val="1200"/>
              </a:spcBef>
              <a:buSzTx/>
              <a:buFont typeface="Wingdings" pitchFamily="2" charset="2"/>
              <a:buChar char="Ø"/>
            </a:pPr>
            <a:r>
              <a:rPr lang="zh-CN" altLang="en-US">
                <a:solidFill>
                  <a:srgbClr val="000066"/>
                </a:solidFill>
                <a:latin typeface="华文中宋" pitchFamily="2" charset="-122"/>
                <a:ea typeface="华文中宋" pitchFamily="2" charset="-122"/>
              </a:rPr>
              <a:t>通常需要一个代码段、一个数据段和一个堆栈段，有时可包含一个附加段。</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页脚占位符 4"/>
          <p:cNvSpPr>
            <a:spLocks noGrp="1"/>
          </p:cNvSpPr>
          <p:nvPr>
            <p:ph type="ftr" sz="quarter" idx="11"/>
          </p:nvPr>
        </p:nvSpPr>
        <p:spPr>
          <a:noFill/>
        </p:spPr>
        <p:txBody>
          <a:bodyPr/>
          <a:lstStyle>
            <a:lvl1pPr algn="l" eaLnBrk="0" hangingPunct="0">
              <a:spcBef>
                <a:spcPct val="20000"/>
              </a:spcBef>
              <a:buSzPct val="90000"/>
              <a:buFont typeface="Tahoma" pitchFamily="34" charset="0"/>
              <a:buChar char="٭"/>
              <a:defRPr kumimoji="1" sz="3200">
                <a:solidFill>
                  <a:schemeClr val="tx1"/>
                </a:solidFill>
                <a:latin typeface="Tahoma" pitchFamily="34" charset="0"/>
                <a:ea typeface="宋体" pitchFamily="2" charset="-122"/>
              </a:defRPr>
            </a:lvl1pPr>
            <a:lvl2pPr marL="742950" indent="-285750" algn="l" eaLnBrk="0" hangingPunct="0">
              <a:spcBef>
                <a:spcPct val="20000"/>
              </a:spcBef>
              <a:buSzPct val="80000"/>
              <a:buBlip>
                <a:blip r:embed="rId2"/>
              </a:buBlip>
              <a:defRPr kumimoji="1" sz="2800">
                <a:solidFill>
                  <a:schemeClr val="tx1"/>
                </a:solidFill>
                <a:latin typeface="Tahoma" pitchFamily="34" charset="0"/>
                <a:ea typeface="宋体" pitchFamily="2" charset="-122"/>
              </a:defRPr>
            </a:lvl2pPr>
            <a:lvl3pPr marL="1143000" indent="-228600" algn="l" eaLnBrk="0" hangingPunct="0">
              <a:spcBef>
                <a:spcPct val="20000"/>
              </a:spcBef>
              <a:buSzPct val="70000"/>
              <a:buBlip>
                <a:blip r:embed="rId3"/>
              </a:buBlip>
              <a:defRPr kumimoji="1" sz="2400">
                <a:solidFill>
                  <a:schemeClr val="tx1"/>
                </a:solidFill>
                <a:latin typeface="Tahoma" pitchFamily="34" charset="0"/>
                <a:ea typeface="宋体" pitchFamily="2" charset="-122"/>
              </a:defRPr>
            </a:lvl3pPr>
            <a:lvl4pPr marL="1600200" indent="-228600" algn="l" eaLnBrk="0" hangingPunct="0">
              <a:spcBef>
                <a:spcPct val="20000"/>
              </a:spcBef>
              <a:buSzPct val="70000"/>
              <a:buFont typeface="Wingdings" pitchFamily="2" charset="2"/>
              <a:buChar char="Ø"/>
              <a:defRPr kumimoji="1" sz="2000">
                <a:solidFill>
                  <a:srgbClr val="0000CC"/>
                </a:solidFill>
                <a:latin typeface="Tahoma" pitchFamily="34" charset="0"/>
                <a:ea typeface="宋体" pitchFamily="2" charset="-122"/>
              </a:defRPr>
            </a:lvl4pPr>
            <a:lvl5pPr marL="2057400" indent="-228600" algn="l" eaLnBrk="0" hangingPunct="0">
              <a:spcBef>
                <a:spcPct val="20000"/>
              </a:spcBef>
              <a:buSzPct val="70000"/>
              <a:buBlip>
                <a:blip r:embed="rId4"/>
              </a:buBlip>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9pPr>
          </a:lstStyle>
          <a:p>
            <a:pPr algn="ctr" eaLnBrk="1" hangingPunct="1">
              <a:spcBef>
                <a:spcPct val="0"/>
              </a:spcBef>
              <a:buSzTx/>
              <a:buFontTx/>
              <a:buNone/>
            </a:pPr>
            <a:r>
              <a:rPr kumimoji="0" lang="en-US" altLang="zh-CN" sz="1400" smtClean="0">
                <a:solidFill>
                  <a:srgbClr val="545472"/>
                </a:solidFill>
                <a:latin typeface="Times New Roman" pitchFamily="18" charset="0"/>
              </a:rPr>
              <a:t>汇编语言程序设计</a:t>
            </a:r>
          </a:p>
        </p:txBody>
      </p:sp>
      <p:sp>
        <p:nvSpPr>
          <p:cNvPr id="81924" name="灯片编号占位符 5"/>
          <p:cNvSpPr>
            <a:spLocks noGrp="1"/>
          </p:cNvSpPr>
          <p:nvPr>
            <p:ph type="sldNum" sz="quarter" idx="12"/>
          </p:nvPr>
        </p:nvSpPr>
        <p:spPr>
          <a:noFill/>
        </p:spPr>
        <p:txBody>
          <a:bodyPr/>
          <a:lstStyle>
            <a:lvl1pPr algn="l" eaLnBrk="0" hangingPunct="0">
              <a:spcBef>
                <a:spcPct val="20000"/>
              </a:spcBef>
              <a:buSzPct val="90000"/>
              <a:buFont typeface="Tahoma" pitchFamily="34" charset="0"/>
              <a:buChar char="٭"/>
              <a:defRPr kumimoji="1" sz="3200">
                <a:solidFill>
                  <a:schemeClr val="tx1"/>
                </a:solidFill>
                <a:latin typeface="Tahoma" pitchFamily="34" charset="0"/>
                <a:ea typeface="宋体" pitchFamily="2" charset="-122"/>
              </a:defRPr>
            </a:lvl1pPr>
            <a:lvl2pPr marL="742950" indent="-285750" algn="l" eaLnBrk="0" hangingPunct="0">
              <a:spcBef>
                <a:spcPct val="20000"/>
              </a:spcBef>
              <a:buSzPct val="80000"/>
              <a:buBlip>
                <a:blip r:embed="rId2"/>
              </a:buBlip>
              <a:defRPr kumimoji="1" sz="2800">
                <a:solidFill>
                  <a:schemeClr val="tx1"/>
                </a:solidFill>
                <a:latin typeface="Tahoma" pitchFamily="34" charset="0"/>
                <a:ea typeface="宋体" pitchFamily="2" charset="-122"/>
              </a:defRPr>
            </a:lvl2pPr>
            <a:lvl3pPr marL="1143000" indent="-228600" algn="l" eaLnBrk="0" hangingPunct="0">
              <a:spcBef>
                <a:spcPct val="20000"/>
              </a:spcBef>
              <a:buSzPct val="70000"/>
              <a:buBlip>
                <a:blip r:embed="rId3"/>
              </a:buBlip>
              <a:defRPr kumimoji="1" sz="2400">
                <a:solidFill>
                  <a:schemeClr val="tx1"/>
                </a:solidFill>
                <a:latin typeface="Tahoma" pitchFamily="34" charset="0"/>
                <a:ea typeface="宋体" pitchFamily="2" charset="-122"/>
              </a:defRPr>
            </a:lvl3pPr>
            <a:lvl4pPr marL="1600200" indent="-228600" algn="l" eaLnBrk="0" hangingPunct="0">
              <a:spcBef>
                <a:spcPct val="20000"/>
              </a:spcBef>
              <a:buSzPct val="70000"/>
              <a:buFont typeface="Wingdings" pitchFamily="2" charset="2"/>
              <a:buChar char="Ø"/>
              <a:defRPr kumimoji="1" sz="2000">
                <a:solidFill>
                  <a:srgbClr val="0000CC"/>
                </a:solidFill>
                <a:latin typeface="Tahoma" pitchFamily="34" charset="0"/>
                <a:ea typeface="宋体" pitchFamily="2" charset="-122"/>
              </a:defRPr>
            </a:lvl4pPr>
            <a:lvl5pPr marL="2057400" indent="-228600" algn="l" eaLnBrk="0" hangingPunct="0">
              <a:spcBef>
                <a:spcPct val="20000"/>
              </a:spcBef>
              <a:buSzPct val="70000"/>
              <a:buBlip>
                <a:blip r:embed="rId4"/>
              </a:buBlip>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9pPr>
          </a:lstStyle>
          <a:p>
            <a:pPr algn="r" eaLnBrk="1" hangingPunct="1">
              <a:spcBef>
                <a:spcPct val="0"/>
              </a:spcBef>
              <a:buSzTx/>
              <a:buFontTx/>
              <a:buNone/>
            </a:pPr>
            <a:fld id="{C482B87D-590F-4E51-92FF-5ACC85B4E63B}" type="slidenum">
              <a:rPr kumimoji="0" lang="en-US" altLang="zh-CN" sz="1400" smtClean="0">
                <a:solidFill>
                  <a:srgbClr val="545472"/>
                </a:solidFill>
                <a:latin typeface="Times New Roman" pitchFamily="18" charset="0"/>
              </a:rPr>
              <a:pPr algn="r" eaLnBrk="1" hangingPunct="1">
                <a:spcBef>
                  <a:spcPct val="0"/>
                </a:spcBef>
                <a:buSzTx/>
                <a:buFontTx/>
                <a:buNone/>
              </a:pPr>
              <a:t>52</a:t>
            </a:fld>
            <a:endParaRPr kumimoji="0" lang="en-US" altLang="zh-CN" sz="1400" smtClean="0">
              <a:solidFill>
                <a:srgbClr val="545472"/>
              </a:solidFill>
              <a:latin typeface="Times New Roman" pitchFamily="18" charset="0"/>
            </a:endParaRPr>
          </a:p>
        </p:txBody>
      </p:sp>
      <p:sp>
        <p:nvSpPr>
          <p:cNvPr id="67590" name="Rectangle 6"/>
          <p:cNvSpPr>
            <a:spLocks noChangeArrowheads="1"/>
          </p:cNvSpPr>
          <p:nvPr/>
        </p:nvSpPr>
        <p:spPr bwMode="auto">
          <a:xfrm>
            <a:off x="282575" y="765175"/>
            <a:ext cx="8682038" cy="578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482600">
              <a:spcBef>
                <a:spcPts val="1200"/>
              </a:spcBef>
              <a:buFont typeface="Wingdings" pitchFamily="2" charset="2"/>
              <a:buNone/>
              <a:defRPr/>
            </a:pPr>
            <a:r>
              <a:rPr lang="zh-CN" altLang="en-US" sz="2800" b="1" dirty="0">
                <a:solidFill>
                  <a:srgbClr val="0000CC"/>
                </a:solidFill>
                <a:latin typeface="宋体" pitchFamily="2" charset="-122"/>
              </a:rPr>
              <a:t>二、汇编语言源程序的语句格式</a:t>
            </a:r>
          </a:p>
          <a:p>
            <a:pPr defTabSz="482600">
              <a:spcBef>
                <a:spcPts val="1200"/>
              </a:spcBef>
              <a:buFont typeface="Wingdings" pitchFamily="2" charset="2"/>
              <a:buNone/>
              <a:defRPr/>
            </a:pPr>
            <a:r>
              <a:rPr lang="zh-CN" altLang="en-US" sz="2800" b="1" dirty="0">
                <a:solidFill>
                  <a:srgbClr val="0000CC"/>
                </a:solidFill>
              </a:rPr>
              <a:t>	</a:t>
            </a:r>
            <a:r>
              <a:rPr lang="en-US" altLang="zh-CN" sz="2800" b="1" dirty="0">
                <a:solidFill>
                  <a:srgbClr val="660066"/>
                </a:solidFill>
              </a:rPr>
              <a:t>[</a:t>
            </a:r>
            <a:r>
              <a:rPr lang="zh-CN" altLang="en-US" sz="2800" b="1" dirty="0">
                <a:solidFill>
                  <a:srgbClr val="660066"/>
                </a:solidFill>
              </a:rPr>
              <a:t>名字</a:t>
            </a:r>
            <a:r>
              <a:rPr lang="en-US" altLang="zh-CN" sz="2800" b="1" dirty="0">
                <a:solidFill>
                  <a:srgbClr val="660066"/>
                </a:solidFill>
              </a:rPr>
              <a:t>]	</a:t>
            </a:r>
            <a:r>
              <a:rPr lang="zh-CN" altLang="en-US" sz="2800" b="1" dirty="0">
                <a:solidFill>
                  <a:srgbClr val="660066"/>
                </a:solidFill>
              </a:rPr>
              <a:t>助记符 	操作数	</a:t>
            </a:r>
            <a:r>
              <a:rPr lang="en-US" altLang="zh-CN" sz="2800" b="1" dirty="0">
                <a:solidFill>
                  <a:srgbClr val="660066"/>
                </a:solidFill>
              </a:rPr>
              <a:t>[; </a:t>
            </a:r>
            <a:r>
              <a:rPr lang="zh-CN" altLang="en-US" sz="2800" b="1" dirty="0">
                <a:solidFill>
                  <a:srgbClr val="660066"/>
                </a:solidFill>
              </a:rPr>
              <a:t>注释</a:t>
            </a:r>
            <a:r>
              <a:rPr lang="en-US" altLang="zh-CN" sz="2800" b="1" dirty="0">
                <a:solidFill>
                  <a:srgbClr val="660066"/>
                </a:solidFill>
              </a:rPr>
              <a:t>]</a:t>
            </a:r>
          </a:p>
          <a:p>
            <a:pPr marL="1257300" indent="-1257300" defTabSz="482600">
              <a:spcBef>
                <a:spcPts val="1200"/>
              </a:spcBef>
              <a:buFont typeface="Wingdings" pitchFamily="2" charset="2"/>
              <a:buNone/>
              <a:defRPr/>
            </a:pPr>
            <a:r>
              <a:rPr lang="zh-CN" altLang="en-US" sz="2400" b="1" dirty="0">
                <a:solidFill>
                  <a:srgbClr val="000066"/>
                </a:solidFill>
                <a:latin typeface="华文中宋" pitchFamily="2" charset="-122"/>
                <a:ea typeface="华文中宋" pitchFamily="2" charset="-122"/>
              </a:rPr>
              <a:t>名字项：</a:t>
            </a:r>
            <a:r>
              <a:rPr lang="zh-CN" altLang="en-US" sz="2400" dirty="0">
                <a:solidFill>
                  <a:srgbClr val="000066"/>
                </a:solidFill>
                <a:latin typeface="华文中宋" pitchFamily="2" charset="-122"/>
                <a:ea typeface="华文中宋" pitchFamily="2" charset="-122"/>
              </a:rPr>
              <a:t>应该是有效标识符，表示本语句的符号地址，可以是标号或变量。</a:t>
            </a:r>
          </a:p>
          <a:p>
            <a:pPr marL="1257300" indent="-1257300" defTabSz="482600">
              <a:spcBef>
                <a:spcPts val="1200"/>
              </a:spcBef>
              <a:buFont typeface="Wingdings" pitchFamily="2" charset="2"/>
              <a:buNone/>
              <a:defRPr/>
            </a:pPr>
            <a:r>
              <a:rPr lang="zh-CN" altLang="en-US" sz="2400" b="1" dirty="0">
                <a:solidFill>
                  <a:srgbClr val="000066"/>
                </a:solidFill>
                <a:latin typeface="华文中宋" pitchFamily="2" charset="-122"/>
                <a:ea typeface="华文中宋" pitchFamily="2" charset="-122"/>
              </a:rPr>
              <a:t>助记符项</a:t>
            </a:r>
            <a:r>
              <a:rPr lang="zh-CN" altLang="en-US" sz="2400" dirty="0">
                <a:solidFill>
                  <a:srgbClr val="000066"/>
                </a:solidFill>
                <a:latin typeface="华文中宋" pitchFamily="2" charset="-122"/>
                <a:ea typeface="华文中宋" pitchFamily="2" charset="-122"/>
              </a:rPr>
              <a:t>：包括指令、伪操作、宏指令的助记符。汇编程序将把指令翻译成机器语言，对伪操作将根据功能进行处理，对宏指令则按其定义展开。</a:t>
            </a:r>
          </a:p>
          <a:p>
            <a:pPr marL="1257300" indent="-1257300" defTabSz="482600">
              <a:spcBef>
                <a:spcPts val="1200"/>
              </a:spcBef>
              <a:buFont typeface="Wingdings" pitchFamily="2" charset="2"/>
              <a:buNone/>
              <a:defRPr/>
            </a:pPr>
            <a:r>
              <a:rPr lang="zh-CN" altLang="en-US" sz="2400" b="1" dirty="0">
                <a:solidFill>
                  <a:srgbClr val="000066"/>
                </a:solidFill>
                <a:latin typeface="华文中宋" pitchFamily="2" charset="-122"/>
                <a:ea typeface="华文中宋" pitchFamily="2" charset="-122"/>
              </a:rPr>
              <a:t>操作数项</a:t>
            </a:r>
            <a:r>
              <a:rPr lang="zh-CN" altLang="en-US" sz="2400" dirty="0">
                <a:solidFill>
                  <a:srgbClr val="000066"/>
                </a:solidFill>
                <a:latin typeface="华文中宋" pitchFamily="2" charset="-122"/>
                <a:ea typeface="华文中宋" pitchFamily="2" charset="-122"/>
              </a:rPr>
              <a:t>：由一个或多个表达式组成，可有多个操作数，以逗号分隔。表达式由常数、寄存器、标号、变量与一些操作符结合而成，汇编程序按照一定的优先	规则对表达式进行计算，得到一个数值或一个地址。</a:t>
            </a:r>
          </a:p>
          <a:p>
            <a:pPr marL="1257300" indent="-1257300" defTabSz="482600">
              <a:spcBef>
                <a:spcPts val="1200"/>
              </a:spcBef>
              <a:buFont typeface="Wingdings" pitchFamily="2" charset="2"/>
              <a:buNone/>
              <a:defRPr/>
            </a:pPr>
            <a:r>
              <a:rPr kumimoji="0" lang="zh-CN" altLang="en-US" sz="2400" b="1" dirty="0">
                <a:solidFill>
                  <a:srgbClr val="000066"/>
                </a:solidFill>
                <a:latin typeface="华文中宋" pitchFamily="2" charset="-122"/>
                <a:ea typeface="华文中宋" pitchFamily="2" charset="-122"/>
              </a:rPr>
              <a:t>注释项</a:t>
            </a:r>
            <a:r>
              <a:rPr kumimoji="0" lang="zh-CN" altLang="en-US" sz="2400" dirty="0">
                <a:solidFill>
                  <a:srgbClr val="000066"/>
                </a:solidFill>
                <a:latin typeface="华文中宋" pitchFamily="2" charset="-122"/>
                <a:ea typeface="华文中宋" pitchFamily="2" charset="-122"/>
              </a:rPr>
              <a:t>：以分号开头的字符串，用来说明程序或指令的功能，使程序易于读懂；可单独使用的。</a:t>
            </a:r>
          </a:p>
        </p:txBody>
      </p:sp>
      <p:sp>
        <p:nvSpPr>
          <p:cNvPr id="81926" name="Rectangle 2"/>
          <p:cNvSpPr>
            <a:spLocks noGrp="1" noChangeArrowheads="1"/>
          </p:cNvSpPr>
          <p:nvPr>
            <p:ph type="title"/>
          </p:nvPr>
        </p:nvSpPr>
        <p:spPr>
          <a:xfrm>
            <a:off x="736600" y="260350"/>
            <a:ext cx="7772400" cy="504825"/>
          </a:xfrm>
        </p:spPr>
        <p:txBody>
          <a:bodyPr/>
          <a:lstStyle/>
          <a:p>
            <a:pPr eaLnBrk="1" hangingPunct="1"/>
            <a:r>
              <a:rPr kumimoji="0" lang="zh-CN" altLang="en-US" sz="4000" smtClean="0">
                <a:solidFill>
                  <a:srgbClr val="660066"/>
                </a:solidFill>
                <a:latin typeface="隶书" pitchFamily="49" charset="-122"/>
                <a:ea typeface="隶书" pitchFamily="49" charset="-122"/>
              </a:rPr>
              <a:t>汇编语言源程序格式</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页脚占位符 4"/>
          <p:cNvSpPr>
            <a:spLocks noGrp="1"/>
          </p:cNvSpPr>
          <p:nvPr>
            <p:ph type="ftr" sz="quarter" idx="11"/>
          </p:nvPr>
        </p:nvSpPr>
        <p:spPr>
          <a:noFill/>
        </p:spPr>
        <p:txBody>
          <a:bodyPr/>
          <a:lstStyle>
            <a:lvl1pPr algn="l" eaLnBrk="0" hangingPunct="0">
              <a:spcBef>
                <a:spcPct val="20000"/>
              </a:spcBef>
              <a:buSzPct val="90000"/>
              <a:buFont typeface="Tahoma" pitchFamily="34" charset="0"/>
              <a:buChar char="٭"/>
              <a:defRPr kumimoji="1" sz="3200">
                <a:solidFill>
                  <a:schemeClr val="tx1"/>
                </a:solidFill>
                <a:latin typeface="Tahoma" pitchFamily="34" charset="0"/>
                <a:ea typeface="宋体" pitchFamily="2" charset="-122"/>
              </a:defRPr>
            </a:lvl1pPr>
            <a:lvl2pPr marL="742950" indent="-285750" algn="l" eaLnBrk="0" hangingPunct="0">
              <a:spcBef>
                <a:spcPct val="20000"/>
              </a:spcBef>
              <a:buSzPct val="80000"/>
              <a:buBlip>
                <a:blip r:embed="rId2"/>
              </a:buBlip>
              <a:defRPr kumimoji="1" sz="2800">
                <a:solidFill>
                  <a:schemeClr val="tx1"/>
                </a:solidFill>
                <a:latin typeface="Tahoma" pitchFamily="34" charset="0"/>
                <a:ea typeface="宋体" pitchFamily="2" charset="-122"/>
              </a:defRPr>
            </a:lvl2pPr>
            <a:lvl3pPr marL="1143000" indent="-228600" algn="l" eaLnBrk="0" hangingPunct="0">
              <a:spcBef>
                <a:spcPct val="20000"/>
              </a:spcBef>
              <a:buSzPct val="70000"/>
              <a:buBlip>
                <a:blip r:embed="rId3"/>
              </a:buBlip>
              <a:defRPr kumimoji="1" sz="2400">
                <a:solidFill>
                  <a:schemeClr val="tx1"/>
                </a:solidFill>
                <a:latin typeface="Tahoma" pitchFamily="34" charset="0"/>
                <a:ea typeface="宋体" pitchFamily="2" charset="-122"/>
              </a:defRPr>
            </a:lvl3pPr>
            <a:lvl4pPr marL="1600200" indent="-228600" algn="l" eaLnBrk="0" hangingPunct="0">
              <a:spcBef>
                <a:spcPct val="20000"/>
              </a:spcBef>
              <a:buSzPct val="70000"/>
              <a:buFont typeface="Wingdings" pitchFamily="2" charset="2"/>
              <a:buChar char="Ø"/>
              <a:defRPr kumimoji="1" sz="2000">
                <a:solidFill>
                  <a:srgbClr val="0000CC"/>
                </a:solidFill>
                <a:latin typeface="Tahoma" pitchFamily="34" charset="0"/>
                <a:ea typeface="宋体" pitchFamily="2" charset="-122"/>
              </a:defRPr>
            </a:lvl4pPr>
            <a:lvl5pPr marL="2057400" indent="-228600" algn="l" eaLnBrk="0" hangingPunct="0">
              <a:spcBef>
                <a:spcPct val="20000"/>
              </a:spcBef>
              <a:buSzPct val="70000"/>
              <a:buBlip>
                <a:blip r:embed="rId4"/>
              </a:buBlip>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9pPr>
          </a:lstStyle>
          <a:p>
            <a:pPr algn="ctr" eaLnBrk="1" hangingPunct="1">
              <a:spcBef>
                <a:spcPct val="0"/>
              </a:spcBef>
              <a:buSzTx/>
              <a:buFontTx/>
              <a:buNone/>
            </a:pPr>
            <a:r>
              <a:rPr kumimoji="0" lang="en-US" altLang="zh-CN" sz="1400" smtClean="0">
                <a:solidFill>
                  <a:srgbClr val="545472"/>
                </a:solidFill>
                <a:latin typeface="Times New Roman" pitchFamily="18" charset="0"/>
              </a:rPr>
              <a:t>汇编语言程序设计</a:t>
            </a:r>
          </a:p>
        </p:txBody>
      </p:sp>
      <p:sp>
        <p:nvSpPr>
          <p:cNvPr id="88068" name="灯片编号占位符 5"/>
          <p:cNvSpPr>
            <a:spLocks noGrp="1"/>
          </p:cNvSpPr>
          <p:nvPr>
            <p:ph type="sldNum" sz="quarter" idx="12"/>
          </p:nvPr>
        </p:nvSpPr>
        <p:spPr>
          <a:noFill/>
        </p:spPr>
        <p:txBody>
          <a:bodyPr/>
          <a:lstStyle>
            <a:lvl1pPr algn="l" eaLnBrk="0" hangingPunct="0">
              <a:spcBef>
                <a:spcPct val="20000"/>
              </a:spcBef>
              <a:buSzPct val="90000"/>
              <a:buFont typeface="Tahoma" pitchFamily="34" charset="0"/>
              <a:buChar char="٭"/>
              <a:defRPr kumimoji="1" sz="3200">
                <a:solidFill>
                  <a:schemeClr val="tx1"/>
                </a:solidFill>
                <a:latin typeface="Tahoma" pitchFamily="34" charset="0"/>
                <a:ea typeface="宋体" pitchFamily="2" charset="-122"/>
              </a:defRPr>
            </a:lvl1pPr>
            <a:lvl2pPr marL="742950" indent="-285750" algn="l" eaLnBrk="0" hangingPunct="0">
              <a:spcBef>
                <a:spcPct val="20000"/>
              </a:spcBef>
              <a:buSzPct val="80000"/>
              <a:buBlip>
                <a:blip r:embed="rId2"/>
              </a:buBlip>
              <a:defRPr kumimoji="1" sz="2800">
                <a:solidFill>
                  <a:schemeClr val="tx1"/>
                </a:solidFill>
                <a:latin typeface="Tahoma" pitchFamily="34" charset="0"/>
                <a:ea typeface="宋体" pitchFamily="2" charset="-122"/>
              </a:defRPr>
            </a:lvl2pPr>
            <a:lvl3pPr marL="1143000" indent="-228600" algn="l" eaLnBrk="0" hangingPunct="0">
              <a:spcBef>
                <a:spcPct val="20000"/>
              </a:spcBef>
              <a:buSzPct val="70000"/>
              <a:buBlip>
                <a:blip r:embed="rId3"/>
              </a:buBlip>
              <a:defRPr kumimoji="1" sz="2400">
                <a:solidFill>
                  <a:schemeClr val="tx1"/>
                </a:solidFill>
                <a:latin typeface="Tahoma" pitchFamily="34" charset="0"/>
                <a:ea typeface="宋体" pitchFamily="2" charset="-122"/>
              </a:defRPr>
            </a:lvl3pPr>
            <a:lvl4pPr marL="1600200" indent="-228600" algn="l" eaLnBrk="0" hangingPunct="0">
              <a:spcBef>
                <a:spcPct val="20000"/>
              </a:spcBef>
              <a:buSzPct val="70000"/>
              <a:buFont typeface="Wingdings" pitchFamily="2" charset="2"/>
              <a:buChar char="Ø"/>
              <a:defRPr kumimoji="1" sz="2000">
                <a:solidFill>
                  <a:srgbClr val="0000CC"/>
                </a:solidFill>
                <a:latin typeface="Tahoma" pitchFamily="34" charset="0"/>
                <a:ea typeface="宋体" pitchFamily="2" charset="-122"/>
              </a:defRPr>
            </a:lvl4pPr>
            <a:lvl5pPr marL="2057400" indent="-228600" algn="l" eaLnBrk="0" hangingPunct="0">
              <a:spcBef>
                <a:spcPct val="20000"/>
              </a:spcBef>
              <a:buSzPct val="70000"/>
              <a:buBlip>
                <a:blip r:embed="rId4"/>
              </a:buBlip>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9pPr>
          </a:lstStyle>
          <a:p>
            <a:pPr algn="r" eaLnBrk="1" hangingPunct="1">
              <a:spcBef>
                <a:spcPct val="0"/>
              </a:spcBef>
              <a:buSzTx/>
              <a:buFontTx/>
              <a:buNone/>
            </a:pPr>
            <a:fld id="{E957547C-1B64-494C-83E8-9E0D937721C1}" type="slidenum">
              <a:rPr kumimoji="0" lang="en-US" altLang="zh-CN" sz="1400" smtClean="0">
                <a:solidFill>
                  <a:srgbClr val="545472"/>
                </a:solidFill>
                <a:latin typeface="Times New Roman" pitchFamily="18" charset="0"/>
              </a:rPr>
              <a:pPr algn="r" eaLnBrk="1" hangingPunct="1">
                <a:spcBef>
                  <a:spcPct val="0"/>
                </a:spcBef>
                <a:buSzTx/>
                <a:buFontTx/>
                <a:buNone/>
              </a:pPr>
              <a:t>53</a:t>
            </a:fld>
            <a:endParaRPr kumimoji="0" lang="en-US" altLang="zh-CN" sz="1400" smtClean="0">
              <a:solidFill>
                <a:srgbClr val="545472"/>
              </a:solidFill>
              <a:latin typeface="Times New Roman" pitchFamily="18" charset="0"/>
            </a:endParaRPr>
          </a:p>
        </p:txBody>
      </p:sp>
      <p:sp>
        <p:nvSpPr>
          <p:cNvPr id="88069" name="Rectangle 2"/>
          <p:cNvSpPr>
            <a:spLocks noGrp="1" noChangeArrowheads="1"/>
          </p:cNvSpPr>
          <p:nvPr>
            <p:ph type="title"/>
          </p:nvPr>
        </p:nvSpPr>
        <p:spPr>
          <a:xfrm>
            <a:off x="701675" y="233363"/>
            <a:ext cx="7772400" cy="677862"/>
          </a:xfrm>
        </p:spPr>
        <p:txBody>
          <a:bodyPr/>
          <a:lstStyle/>
          <a:p>
            <a:pPr eaLnBrk="1" hangingPunct="1"/>
            <a:r>
              <a:rPr kumimoji="0" lang="zh-CN" altLang="en-US" sz="4000" smtClean="0">
                <a:solidFill>
                  <a:srgbClr val="660066"/>
                </a:solidFill>
                <a:latin typeface="隶书" pitchFamily="49" charset="-122"/>
                <a:ea typeface="隶书" pitchFamily="49" charset="-122"/>
              </a:rPr>
              <a:t>汇编语言程序的开发</a:t>
            </a:r>
            <a:r>
              <a:rPr lang="zh-CN" altLang="en-US" sz="3600" smtClean="0">
                <a:solidFill>
                  <a:srgbClr val="660066"/>
                </a:solidFill>
                <a:latin typeface="隶书" pitchFamily="49" charset="-122"/>
                <a:ea typeface="隶书" pitchFamily="49" charset="-122"/>
              </a:rPr>
              <a:t>  </a:t>
            </a:r>
          </a:p>
        </p:txBody>
      </p:sp>
      <p:sp>
        <p:nvSpPr>
          <p:cNvPr id="88070" name="Text Box 3"/>
          <p:cNvSpPr txBox="1">
            <a:spLocks noChangeArrowheads="1"/>
          </p:cNvSpPr>
          <p:nvPr/>
        </p:nvSpPr>
        <p:spPr bwMode="auto">
          <a:xfrm>
            <a:off x="395288" y="981075"/>
            <a:ext cx="8497887" cy="523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eaLnBrk="0" hangingPunct="0">
              <a:spcBef>
                <a:spcPct val="20000"/>
              </a:spcBef>
              <a:buSzPct val="90000"/>
              <a:buFont typeface="Tahoma" pitchFamily="34" charset="0"/>
              <a:buChar char="٭"/>
              <a:defRPr kumimoji="1" sz="3200">
                <a:solidFill>
                  <a:schemeClr val="tx1"/>
                </a:solidFill>
                <a:latin typeface="Tahoma" pitchFamily="34" charset="0"/>
                <a:ea typeface="宋体" pitchFamily="2" charset="-122"/>
              </a:defRPr>
            </a:lvl1pPr>
            <a:lvl2pPr marL="742950" indent="-285750" algn="l" eaLnBrk="0" hangingPunct="0">
              <a:spcBef>
                <a:spcPct val="20000"/>
              </a:spcBef>
              <a:buSzPct val="80000"/>
              <a:buBlip>
                <a:blip r:embed="rId2"/>
              </a:buBlip>
              <a:defRPr kumimoji="1" sz="2800">
                <a:solidFill>
                  <a:schemeClr val="tx1"/>
                </a:solidFill>
                <a:latin typeface="Tahoma" pitchFamily="34" charset="0"/>
                <a:ea typeface="宋体" pitchFamily="2" charset="-122"/>
              </a:defRPr>
            </a:lvl2pPr>
            <a:lvl3pPr marL="1143000" indent="-228600" algn="l" eaLnBrk="0" hangingPunct="0">
              <a:spcBef>
                <a:spcPct val="20000"/>
              </a:spcBef>
              <a:buSzPct val="70000"/>
              <a:buBlip>
                <a:blip r:embed="rId3"/>
              </a:buBlip>
              <a:defRPr kumimoji="1" sz="2400">
                <a:solidFill>
                  <a:schemeClr val="tx1"/>
                </a:solidFill>
                <a:latin typeface="Tahoma" pitchFamily="34" charset="0"/>
                <a:ea typeface="宋体" pitchFamily="2" charset="-122"/>
              </a:defRPr>
            </a:lvl3pPr>
            <a:lvl4pPr marL="1600200" indent="-228600" algn="l" eaLnBrk="0" hangingPunct="0">
              <a:spcBef>
                <a:spcPct val="20000"/>
              </a:spcBef>
              <a:buSzPct val="70000"/>
              <a:buFont typeface="Wingdings" pitchFamily="2" charset="2"/>
              <a:buChar char="Ø"/>
              <a:defRPr kumimoji="1" sz="2000">
                <a:solidFill>
                  <a:srgbClr val="0000CC"/>
                </a:solidFill>
                <a:latin typeface="Tahoma" pitchFamily="34" charset="0"/>
                <a:ea typeface="宋体" pitchFamily="2" charset="-122"/>
              </a:defRPr>
            </a:lvl4pPr>
            <a:lvl5pPr marL="2057400" indent="-228600" algn="l" eaLnBrk="0" hangingPunct="0">
              <a:spcBef>
                <a:spcPct val="20000"/>
              </a:spcBef>
              <a:buSzPct val="70000"/>
              <a:buBlip>
                <a:blip r:embed="rId4"/>
              </a:buBlip>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9pPr>
          </a:lstStyle>
          <a:p>
            <a:pPr algn="just" eaLnBrk="1" hangingPunct="1">
              <a:spcBef>
                <a:spcPct val="25000"/>
              </a:spcBef>
              <a:buSzTx/>
              <a:buFontTx/>
              <a:buNone/>
            </a:pPr>
            <a:r>
              <a:rPr lang="zh-CN" altLang="en-US" sz="2400" b="1">
                <a:solidFill>
                  <a:srgbClr val="000066"/>
                </a:solidFill>
                <a:latin typeface="华文中宋" pitchFamily="2" charset="-122"/>
                <a:ea typeface="华文中宋" pitchFamily="2" charset="-122"/>
              </a:rPr>
              <a:t>一、建立汇编语言工作环境</a:t>
            </a:r>
          </a:p>
          <a:p>
            <a:pPr algn="just" eaLnBrk="1" hangingPunct="1">
              <a:spcBef>
                <a:spcPct val="25000"/>
              </a:spcBef>
              <a:buSzTx/>
              <a:buFontTx/>
              <a:buAutoNum type="arabicPeriod"/>
            </a:pPr>
            <a:r>
              <a:rPr kumimoji="0" lang="zh-CN" altLang="en-US" sz="2400">
                <a:solidFill>
                  <a:srgbClr val="000066"/>
                </a:solidFill>
                <a:latin typeface="华文中宋" pitchFamily="2" charset="-122"/>
                <a:ea typeface="华文中宋" pitchFamily="2" charset="-122"/>
              </a:rPr>
              <a:t>根据需要下载汇编程序：</a:t>
            </a:r>
            <a:r>
              <a:rPr kumimoji="0" lang="en-US" altLang="zh-CN" sz="2400">
                <a:solidFill>
                  <a:srgbClr val="000066"/>
                </a:solidFill>
                <a:latin typeface="华文中宋" pitchFamily="2" charset="-122"/>
                <a:ea typeface="华文中宋" pitchFamily="2" charset="-122"/>
              </a:rPr>
              <a:t>MASM6.11 </a:t>
            </a:r>
            <a:r>
              <a:rPr kumimoji="0" lang="zh-CN" altLang="en-US" sz="2400">
                <a:solidFill>
                  <a:srgbClr val="000066"/>
                </a:solidFill>
                <a:latin typeface="华文中宋" pitchFamily="2" charset="-122"/>
                <a:ea typeface="华文中宋" pitchFamily="2" charset="-122"/>
              </a:rPr>
              <a:t>或更高版本；</a:t>
            </a:r>
          </a:p>
          <a:p>
            <a:pPr algn="just" eaLnBrk="1" hangingPunct="1">
              <a:spcBef>
                <a:spcPct val="25000"/>
              </a:spcBef>
              <a:buSzTx/>
              <a:buFontTx/>
              <a:buAutoNum type="arabicPeriod"/>
            </a:pPr>
            <a:r>
              <a:rPr kumimoji="0" lang="zh-CN" altLang="en-US" sz="2400">
                <a:solidFill>
                  <a:srgbClr val="000066"/>
                </a:solidFill>
                <a:latin typeface="华文中宋" pitchFamily="2" charset="-122"/>
                <a:ea typeface="华文中宋" pitchFamily="2" charset="-122"/>
              </a:rPr>
              <a:t>安装或复制到</a:t>
            </a:r>
            <a:r>
              <a:rPr kumimoji="0" lang="en-US" altLang="zh-CN" sz="2400">
                <a:solidFill>
                  <a:srgbClr val="000066"/>
                </a:solidFill>
                <a:latin typeface="华文中宋" pitchFamily="2" charset="-122"/>
                <a:ea typeface="华文中宋" pitchFamily="2" charset="-122"/>
              </a:rPr>
              <a:t>PC</a:t>
            </a:r>
            <a:r>
              <a:rPr kumimoji="0" lang="zh-CN" altLang="en-US" sz="2400">
                <a:solidFill>
                  <a:srgbClr val="000066"/>
                </a:solidFill>
                <a:latin typeface="华文中宋" pitchFamily="2" charset="-122"/>
                <a:ea typeface="华文中宋" pitchFamily="2" charset="-122"/>
              </a:rPr>
              <a:t>，注意路径设置；</a:t>
            </a:r>
          </a:p>
          <a:p>
            <a:pPr algn="just" eaLnBrk="1" hangingPunct="1">
              <a:spcBef>
                <a:spcPct val="25000"/>
              </a:spcBef>
              <a:buSzTx/>
              <a:buFontTx/>
              <a:buAutoNum type="arabicPeriod"/>
            </a:pPr>
            <a:r>
              <a:rPr kumimoji="0" lang="zh-CN" altLang="en-US" sz="2400">
                <a:solidFill>
                  <a:srgbClr val="000066"/>
                </a:solidFill>
                <a:latin typeface="华文中宋" pitchFamily="2" charset="-122"/>
                <a:ea typeface="华文中宋" pitchFamily="2" charset="-122"/>
              </a:rPr>
              <a:t>使用自己习惯的编辑器（记事本），输入源程序；</a:t>
            </a:r>
          </a:p>
          <a:p>
            <a:pPr algn="just" eaLnBrk="1" hangingPunct="1">
              <a:spcBef>
                <a:spcPct val="25000"/>
              </a:spcBef>
              <a:buSzTx/>
              <a:buFontTx/>
              <a:buAutoNum type="arabicPeriod"/>
            </a:pPr>
            <a:r>
              <a:rPr kumimoji="0" lang="zh-CN" altLang="en-US" sz="2400">
                <a:solidFill>
                  <a:srgbClr val="000066"/>
                </a:solidFill>
                <a:latin typeface="华文中宋" pitchFamily="2" charset="-122"/>
                <a:ea typeface="华文中宋" pitchFamily="2" charset="-122"/>
              </a:rPr>
              <a:t>开始实现你的程序设计。</a:t>
            </a:r>
          </a:p>
          <a:p>
            <a:pPr algn="just" eaLnBrk="1" hangingPunct="1">
              <a:spcBef>
                <a:spcPct val="25000"/>
              </a:spcBef>
              <a:buSzTx/>
              <a:buFontTx/>
              <a:buNone/>
            </a:pPr>
            <a:endParaRPr kumimoji="0" lang="en-US" altLang="zh-CN" sz="2400">
              <a:solidFill>
                <a:srgbClr val="000066"/>
              </a:solidFill>
              <a:latin typeface="华文中宋" pitchFamily="2" charset="-122"/>
              <a:ea typeface="华文中宋" pitchFamily="2" charset="-122"/>
            </a:endParaRPr>
          </a:p>
          <a:p>
            <a:pPr algn="just" eaLnBrk="1" hangingPunct="1">
              <a:spcBef>
                <a:spcPct val="25000"/>
              </a:spcBef>
              <a:buSzTx/>
              <a:buFontTx/>
              <a:buNone/>
            </a:pPr>
            <a:r>
              <a:rPr kumimoji="0" lang="zh-CN" altLang="en-US" sz="2400" b="1">
                <a:solidFill>
                  <a:srgbClr val="000066"/>
                </a:solidFill>
                <a:latin typeface="华文中宋" pitchFamily="2" charset="-122"/>
                <a:ea typeface="华文中宋" pitchFamily="2" charset="-122"/>
              </a:rPr>
              <a:t>建议下载：</a:t>
            </a:r>
            <a:r>
              <a:rPr kumimoji="0" lang="en-US" altLang="zh-CN" sz="2400" b="1">
                <a:solidFill>
                  <a:srgbClr val="000066"/>
                </a:solidFill>
                <a:latin typeface="华文中宋" pitchFamily="2" charset="-122"/>
                <a:ea typeface="华文中宋" pitchFamily="2" charset="-122"/>
              </a:rPr>
              <a:t>MASM for windows</a:t>
            </a:r>
            <a:r>
              <a:rPr kumimoji="0" lang="zh-CN" altLang="en-US" sz="2400" b="1">
                <a:solidFill>
                  <a:srgbClr val="000066"/>
                </a:solidFill>
                <a:latin typeface="华文中宋" pitchFamily="2" charset="-122"/>
                <a:ea typeface="华文中宋" pitchFamily="2" charset="-122"/>
              </a:rPr>
              <a:t>软件，有完整界面</a:t>
            </a:r>
            <a:r>
              <a:rPr kumimoji="0" lang="zh-CN" altLang="en-US" sz="2400">
                <a:solidFill>
                  <a:srgbClr val="000066"/>
                </a:solidFill>
                <a:latin typeface="华文中宋" pitchFamily="2" charset="-122"/>
                <a:ea typeface="华文中宋" pitchFamily="2" charset="-122"/>
              </a:rPr>
              <a:t>。</a:t>
            </a:r>
            <a:endParaRPr kumimoji="0" lang="en-US" altLang="zh-CN" sz="2400">
              <a:solidFill>
                <a:srgbClr val="000066"/>
              </a:solidFill>
              <a:latin typeface="华文中宋" pitchFamily="2" charset="-122"/>
              <a:ea typeface="华文中宋" pitchFamily="2" charset="-122"/>
            </a:endParaRPr>
          </a:p>
          <a:p>
            <a:pPr algn="just" eaLnBrk="1" hangingPunct="1">
              <a:spcBef>
                <a:spcPct val="25000"/>
              </a:spcBef>
              <a:buSzTx/>
              <a:buFontTx/>
              <a:buNone/>
            </a:pPr>
            <a:r>
              <a:rPr kumimoji="0" lang="en-US" altLang="zh-CN" sz="2400">
                <a:solidFill>
                  <a:srgbClr val="000066"/>
                </a:solidFill>
                <a:latin typeface="华文中宋" pitchFamily="2" charset="-122"/>
                <a:ea typeface="华文中宋" pitchFamily="2" charset="-122"/>
              </a:rPr>
              <a:t> </a:t>
            </a:r>
            <a:endParaRPr kumimoji="0" lang="zh-CN" altLang="en-US" sz="2400">
              <a:solidFill>
                <a:srgbClr val="000066"/>
              </a:solidFill>
              <a:latin typeface="华文中宋" pitchFamily="2" charset="-122"/>
              <a:ea typeface="华文中宋" pitchFamily="2" charset="-122"/>
            </a:endParaRPr>
          </a:p>
          <a:p>
            <a:pPr algn="just" eaLnBrk="1" hangingPunct="1">
              <a:spcBef>
                <a:spcPct val="25000"/>
              </a:spcBef>
              <a:buSzTx/>
              <a:buFontTx/>
              <a:buNone/>
            </a:pPr>
            <a:r>
              <a:rPr kumimoji="0" lang="zh-CN" altLang="en-US" sz="2000">
                <a:solidFill>
                  <a:srgbClr val="000066"/>
                </a:solidFill>
                <a:latin typeface="华文中宋" pitchFamily="2" charset="-122"/>
                <a:ea typeface="华文中宋" pitchFamily="2" charset="-122"/>
              </a:rPr>
              <a:t>否则一般情况下，你还需要有如下程序：</a:t>
            </a:r>
          </a:p>
          <a:p>
            <a:pPr algn="just" eaLnBrk="1" hangingPunct="1">
              <a:spcBef>
                <a:spcPct val="25000"/>
              </a:spcBef>
              <a:buSzTx/>
              <a:buFont typeface="Wingdings" pitchFamily="2" charset="2"/>
              <a:buChar char="Ø"/>
            </a:pPr>
            <a:r>
              <a:rPr kumimoji="0" lang="zh-CN" altLang="en-US" sz="2000">
                <a:solidFill>
                  <a:srgbClr val="000066"/>
                </a:solidFill>
                <a:latin typeface="华文中宋" pitchFamily="2" charset="-122"/>
                <a:ea typeface="华文中宋" pitchFamily="2" charset="-122"/>
              </a:rPr>
              <a:t>编辑程序	</a:t>
            </a:r>
            <a:r>
              <a:rPr kumimoji="0" lang="en-US" altLang="zh-CN" sz="2000">
                <a:solidFill>
                  <a:srgbClr val="000066"/>
                </a:solidFill>
                <a:latin typeface="华文中宋" pitchFamily="2" charset="-122"/>
                <a:ea typeface="华文中宋" pitchFamily="2" charset="-122"/>
              </a:rPr>
              <a:t>EDIT.EXE</a:t>
            </a:r>
            <a:r>
              <a:rPr kumimoji="0" lang="zh-CN" altLang="en-US" sz="2000">
                <a:solidFill>
                  <a:srgbClr val="000066"/>
                </a:solidFill>
                <a:latin typeface="华文中宋" pitchFamily="2" charset="-122"/>
                <a:ea typeface="华文中宋" pitchFamily="2" charset="-122"/>
              </a:rPr>
              <a:t>，或文本编辑器</a:t>
            </a:r>
            <a:endParaRPr lang="zh-CN" altLang="en-US" sz="2000">
              <a:solidFill>
                <a:srgbClr val="000066"/>
              </a:solidFill>
              <a:latin typeface="华文中宋" pitchFamily="2" charset="-122"/>
              <a:ea typeface="华文中宋" pitchFamily="2" charset="-122"/>
            </a:endParaRPr>
          </a:p>
          <a:p>
            <a:pPr algn="just" eaLnBrk="1" hangingPunct="1">
              <a:spcBef>
                <a:spcPct val="25000"/>
              </a:spcBef>
              <a:buSzTx/>
              <a:buFont typeface="Wingdings" pitchFamily="2" charset="2"/>
              <a:buChar char="Ø"/>
            </a:pPr>
            <a:r>
              <a:rPr lang="zh-CN" altLang="en-US" sz="2000">
                <a:solidFill>
                  <a:srgbClr val="000066"/>
                </a:solidFill>
                <a:latin typeface="华文中宋" pitchFamily="2" charset="-122"/>
                <a:ea typeface="华文中宋" pitchFamily="2" charset="-122"/>
              </a:rPr>
              <a:t>调试程序	</a:t>
            </a:r>
            <a:r>
              <a:rPr lang="en-US" altLang="zh-CN" sz="2000">
                <a:solidFill>
                  <a:srgbClr val="000066"/>
                </a:solidFill>
                <a:latin typeface="华文中宋" pitchFamily="2" charset="-122"/>
                <a:ea typeface="华文中宋" pitchFamily="2" charset="-122"/>
              </a:rPr>
              <a:t>Debug.com (</a:t>
            </a:r>
            <a:r>
              <a:rPr lang="zh-CN" altLang="en-US" sz="2000">
                <a:solidFill>
                  <a:srgbClr val="000066"/>
                </a:solidFill>
                <a:latin typeface="华文中宋" pitchFamily="2" charset="-122"/>
                <a:ea typeface="华文中宋" pitchFamily="2" charset="-122"/>
              </a:rPr>
              <a:t>只能调试</a:t>
            </a:r>
            <a:r>
              <a:rPr lang="en-US" altLang="zh-CN" sz="2000">
                <a:solidFill>
                  <a:srgbClr val="000066"/>
                </a:solidFill>
                <a:latin typeface="华文中宋" pitchFamily="2" charset="-122"/>
                <a:ea typeface="华文中宋" pitchFamily="2" charset="-122"/>
              </a:rPr>
              <a:t>16</a:t>
            </a:r>
            <a:r>
              <a:rPr lang="zh-CN" altLang="en-US" sz="2000">
                <a:solidFill>
                  <a:srgbClr val="000066"/>
                </a:solidFill>
                <a:latin typeface="华文中宋" pitchFamily="2" charset="-122"/>
                <a:ea typeface="华文中宋" pitchFamily="2" charset="-122"/>
              </a:rPr>
              <a:t>位程序</a:t>
            </a:r>
            <a:r>
              <a:rPr lang="en-US" altLang="zh-CN" sz="2000">
                <a:solidFill>
                  <a:srgbClr val="000066"/>
                </a:solidFill>
                <a:latin typeface="华文中宋" pitchFamily="2" charset="-122"/>
                <a:ea typeface="华文中宋" pitchFamily="2" charset="-122"/>
              </a:rPr>
              <a:t>)</a:t>
            </a:r>
          </a:p>
          <a:p>
            <a:pPr algn="just" eaLnBrk="1" hangingPunct="1">
              <a:spcBef>
                <a:spcPct val="25000"/>
              </a:spcBef>
              <a:buSzTx/>
              <a:buFont typeface="Wingdings" pitchFamily="2" charset="2"/>
              <a:buNone/>
            </a:pPr>
            <a:r>
              <a:rPr lang="en-US" altLang="zh-CN" sz="2000">
                <a:solidFill>
                  <a:srgbClr val="000066"/>
                </a:solidFill>
                <a:latin typeface="华文中宋" pitchFamily="2" charset="-122"/>
                <a:ea typeface="华文中宋" pitchFamily="2" charset="-122"/>
              </a:rPr>
              <a:t>			CodeView (</a:t>
            </a:r>
            <a:r>
              <a:rPr lang="zh-CN" altLang="en-US" sz="2000">
                <a:solidFill>
                  <a:srgbClr val="000066"/>
                </a:solidFill>
                <a:latin typeface="华文中宋" pitchFamily="2" charset="-122"/>
                <a:ea typeface="华文中宋" pitchFamily="2" charset="-122"/>
              </a:rPr>
              <a:t>可以调试</a:t>
            </a:r>
            <a:r>
              <a:rPr lang="en-US" altLang="zh-CN" sz="2000">
                <a:solidFill>
                  <a:srgbClr val="000066"/>
                </a:solidFill>
                <a:latin typeface="华文中宋" pitchFamily="2" charset="-122"/>
                <a:ea typeface="华文中宋" pitchFamily="2" charset="-122"/>
              </a:rPr>
              <a:t>32</a:t>
            </a:r>
            <a:r>
              <a:rPr lang="zh-CN" altLang="en-US" sz="2000">
                <a:solidFill>
                  <a:srgbClr val="000066"/>
                </a:solidFill>
                <a:latin typeface="华文中宋" pitchFamily="2" charset="-122"/>
                <a:ea typeface="华文中宋" pitchFamily="2" charset="-122"/>
              </a:rPr>
              <a:t>位程序</a:t>
            </a:r>
            <a:r>
              <a:rPr lang="en-US" altLang="zh-CN" sz="2000">
                <a:solidFill>
                  <a:srgbClr val="000066"/>
                </a:solidFill>
                <a:latin typeface="华文中宋" pitchFamily="2" charset="-122"/>
                <a:ea typeface="华文中宋" pitchFamily="2" charset="-122"/>
              </a:rPr>
              <a:t>)</a:t>
            </a:r>
            <a:r>
              <a:rPr lang="zh-CN" altLang="en-US" sz="2000">
                <a:solidFill>
                  <a:srgbClr val="000066"/>
                </a:solidFill>
                <a:latin typeface="华文中宋" pitchFamily="2" charset="-122"/>
                <a:ea typeface="华文中宋" pitchFamily="2" charset="-122"/>
              </a:rPr>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页脚占位符 3"/>
          <p:cNvSpPr>
            <a:spLocks noGrp="1"/>
          </p:cNvSpPr>
          <p:nvPr>
            <p:ph type="ftr" sz="quarter" idx="11"/>
          </p:nvPr>
        </p:nvSpPr>
        <p:spPr>
          <a:noFill/>
        </p:spPr>
        <p:txBody>
          <a:bodyPr/>
          <a:lstStyle>
            <a:lvl1pPr algn="l" eaLnBrk="0" hangingPunct="0">
              <a:spcBef>
                <a:spcPct val="20000"/>
              </a:spcBef>
              <a:buSzPct val="90000"/>
              <a:buFont typeface="Tahoma" pitchFamily="34" charset="0"/>
              <a:buChar char="٭"/>
              <a:defRPr kumimoji="1" sz="3200">
                <a:solidFill>
                  <a:schemeClr val="tx1"/>
                </a:solidFill>
                <a:latin typeface="Tahoma" pitchFamily="34" charset="0"/>
                <a:ea typeface="宋体" pitchFamily="2" charset="-122"/>
              </a:defRPr>
            </a:lvl1pPr>
            <a:lvl2pPr marL="742950" indent="-285750" algn="l" eaLnBrk="0" hangingPunct="0">
              <a:spcBef>
                <a:spcPct val="20000"/>
              </a:spcBef>
              <a:buSzPct val="80000"/>
              <a:buBlip>
                <a:blip r:embed="rId2"/>
              </a:buBlip>
              <a:defRPr kumimoji="1" sz="2800">
                <a:solidFill>
                  <a:schemeClr val="tx1"/>
                </a:solidFill>
                <a:latin typeface="Tahoma" pitchFamily="34" charset="0"/>
                <a:ea typeface="宋体" pitchFamily="2" charset="-122"/>
              </a:defRPr>
            </a:lvl2pPr>
            <a:lvl3pPr marL="1143000" indent="-228600" algn="l" eaLnBrk="0" hangingPunct="0">
              <a:spcBef>
                <a:spcPct val="20000"/>
              </a:spcBef>
              <a:buSzPct val="70000"/>
              <a:buBlip>
                <a:blip r:embed="rId3"/>
              </a:buBlip>
              <a:defRPr kumimoji="1" sz="2400">
                <a:solidFill>
                  <a:schemeClr val="tx1"/>
                </a:solidFill>
                <a:latin typeface="Tahoma" pitchFamily="34" charset="0"/>
                <a:ea typeface="宋体" pitchFamily="2" charset="-122"/>
              </a:defRPr>
            </a:lvl3pPr>
            <a:lvl4pPr marL="1600200" indent="-228600" algn="l" eaLnBrk="0" hangingPunct="0">
              <a:spcBef>
                <a:spcPct val="20000"/>
              </a:spcBef>
              <a:buSzPct val="70000"/>
              <a:buFont typeface="Wingdings" pitchFamily="2" charset="2"/>
              <a:buChar char="Ø"/>
              <a:defRPr kumimoji="1" sz="2000">
                <a:solidFill>
                  <a:srgbClr val="0000CC"/>
                </a:solidFill>
                <a:latin typeface="Tahoma" pitchFamily="34" charset="0"/>
                <a:ea typeface="宋体" pitchFamily="2" charset="-122"/>
              </a:defRPr>
            </a:lvl4pPr>
            <a:lvl5pPr marL="2057400" indent="-228600" algn="l" eaLnBrk="0" hangingPunct="0">
              <a:spcBef>
                <a:spcPct val="20000"/>
              </a:spcBef>
              <a:buSzPct val="70000"/>
              <a:buBlip>
                <a:blip r:embed="rId4"/>
              </a:buBlip>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9pPr>
          </a:lstStyle>
          <a:p>
            <a:pPr algn="ctr" eaLnBrk="1" hangingPunct="1">
              <a:spcBef>
                <a:spcPct val="0"/>
              </a:spcBef>
              <a:buSzTx/>
              <a:buFontTx/>
              <a:buNone/>
            </a:pPr>
            <a:r>
              <a:rPr kumimoji="0" lang="en-US" altLang="zh-CN" sz="1400" smtClean="0">
                <a:solidFill>
                  <a:srgbClr val="545472"/>
                </a:solidFill>
                <a:latin typeface="Times New Roman" pitchFamily="18" charset="0"/>
              </a:rPr>
              <a:t>汇编语言程序设计</a:t>
            </a:r>
          </a:p>
        </p:txBody>
      </p:sp>
      <p:sp>
        <p:nvSpPr>
          <p:cNvPr id="89092" name="灯片编号占位符 4"/>
          <p:cNvSpPr>
            <a:spLocks noGrp="1"/>
          </p:cNvSpPr>
          <p:nvPr>
            <p:ph type="sldNum" sz="quarter" idx="12"/>
          </p:nvPr>
        </p:nvSpPr>
        <p:spPr>
          <a:noFill/>
        </p:spPr>
        <p:txBody>
          <a:bodyPr/>
          <a:lstStyle>
            <a:lvl1pPr algn="l" eaLnBrk="0" hangingPunct="0">
              <a:spcBef>
                <a:spcPct val="20000"/>
              </a:spcBef>
              <a:buSzPct val="90000"/>
              <a:buFont typeface="Tahoma" pitchFamily="34" charset="0"/>
              <a:buChar char="٭"/>
              <a:defRPr kumimoji="1" sz="3200">
                <a:solidFill>
                  <a:schemeClr val="tx1"/>
                </a:solidFill>
                <a:latin typeface="Tahoma" pitchFamily="34" charset="0"/>
                <a:ea typeface="宋体" pitchFamily="2" charset="-122"/>
              </a:defRPr>
            </a:lvl1pPr>
            <a:lvl2pPr marL="742950" indent="-285750" algn="l" eaLnBrk="0" hangingPunct="0">
              <a:spcBef>
                <a:spcPct val="20000"/>
              </a:spcBef>
              <a:buSzPct val="80000"/>
              <a:buBlip>
                <a:blip r:embed="rId2"/>
              </a:buBlip>
              <a:defRPr kumimoji="1" sz="2800">
                <a:solidFill>
                  <a:schemeClr val="tx1"/>
                </a:solidFill>
                <a:latin typeface="Tahoma" pitchFamily="34" charset="0"/>
                <a:ea typeface="宋体" pitchFamily="2" charset="-122"/>
              </a:defRPr>
            </a:lvl2pPr>
            <a:lvl3pPr marL="1143000" indent="-228600" algn="l" eaLnBrk="0" hangingPunct="0">
              <a:spcBef>
                <a:spcPct val="20000"/>
              </a:spcBef>
              <a:buSzPct val="70000"/>
              <a:buBlip>
                <a:blip r:embed="rId3"/>
              </a:buBlip>
              <a:defRPr kumimoji="1" sz="2400">
                <a:solidFill>
                  <a:schemeClr val="tx1"/>
                </a:solidFill>
                <a:latin typeface="Tahoma" pitchFamily="34" charset="0"/>
                <a:ea typeface="宋体" pitchFamily="2" charset="-122"/>
              </a:defRPr>
            </a:lvl3pPr>
            <a:lvl4pPr marL="1600200" indent="-228600" algn="l" eaLnBrk="0" hangingPunct="0">
              <a:spcBef>
                <a:spcPct val="20000"/>
              </a:spcBef>
              <a:buSzPct val="70000"/>
              <a:buFont typeface="Wingdings" pitchFamily="2" charset="2"/>
              <a:buChar char="Ø"/>
              <a:defRPr kumimoji="1" sz="2000">
                <a:solidFill>
                  <a:srgbClr val="0000CC"/>
                </a:solidFill>
                <a:latin typeface="Tahoma" pitchFamily="34" charset="0"/>
                <a:ea typeface="宋体" pitchFamily="2" charset="-122"/>
              </a:defRPr>
            </a:lvl4pPr>
            <a:lvl5pPr marL="2057400" indent="-228600" algn="l" eaLnBrk="0" hangingPunct="0">
              <a:spcBef>
                <a:spcPct val="20000"/>
              </a:spcBef>
              <a:buSzPct val="70000"/>
              <a:buBlip>
                <a:blip r:embed="rId4"/>
              </a:buBlip>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9pPr>
          </a:lstStyle>
          <a:p>
            <a:pPr algn="r" eaLnBrk="1" hangingPunct="1">
              <a:spcBef>
                <a:spcPct val="0"/>
              </a:spcBef>
              <a:buSzTx/>
              <a:buFontTx/>
              <a:buNone/>
            </a:pPr>
            <a:fld id="{31FFE782-46BF-4CBC-A5F2-B43CC23B672F}" type="slidenum">
              <a:rPr kumimoji="0" lang="en-US" altLang="zh-CN" sz="1400" smtClean="0">
                <a:solidFill>
                  <a:srgbClr val="545472"/>
                </a:solidFill>
                <a:latin typeface="Times New Roman" pitchFamily="18" charset="0"/>
              </a:rPr>
              <a:pPr algn="r" eaLnBrk="1" hangingPunct="1">
                <a:spcBef>
                  <a:spcPct val="0"/>
                </a:spcBef>
                <a:buSzTx/>
                <a:buFontTx/>
                <a:buNone/>
              </a:pPr>
              <a:t>54</a:t>
            </a:fld>
            <a:endParaRPr kumimoji="0" lang="en-US" altLang="zh-CN" sz="1400" smtClean="0">
              <a:solidFill>
                <a:srgbClr val="545472"/>
              </a:solidFill>
              <a:latin typeface="Times New Roman" pitchFamily="18" charset="0"/>
            </a:endParaRPr>
          </a:p>
        </p:txBody>
      </p:sp>
      <p:sp>
        <p:nvSpPr>
          <p:cNvPr id="89093" name="Rectangle 4"/>
          <p:cNvSpPr>
            <a:spLocks noGrp="1" noChangeArrowheads="1"/>
          </p:cNvSpPr>
          <p:nvPr>
            <p:ph type="title"/>
          </p:nvPr>
        </p:nvSpPr>
        <p:spPr>
          <a:xfrm>
            <a:off x="684213" y="279400"/>
            <a:ext cx="7772400" cy="674688"/>
          </a:xfrm>
        </p:spPr>
        <p:txBody>
          <a:bodyPr/>
          <a:lstStyle/>
          <a:p>
            <a:pPr eaLnBrk="1" hangingPunct="1"/>
            <a:r>
              <a:rPr lang="zh-CN" altLang="en-US" sz="4000" smtClean="0">
                <a:solidFill>
                  <a:srgbClr val="660066"/>
                </a:solidFill>
                <a:latin typeface="隶书" pitchFamily="49" charset="-122"/>
                <a:ea typeface="隶书" pitchFamily="49" charset="-122"/>
              </a:rPr>
              <a:t>汇编语言程序的开发</a:t>
            </a:r>
          </a:p>
        </p:txBody>
      </p:sp>
      <p:sp>
        <p:nvSpPr>
          <p:cNvPr id="89094" name="Rectangle 6"/>
          <p:cNvSpPr>
            <a:spLocks noChangeArrowheads="1"/>
          </p:cNvSpPr>
          <p:nvPr/>
        </p:nvSpPr>
        <p:spPr bwMode="auto">
          <a:xfrm>
            <a:off x="2411413" y="4365625"/>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20000"/>
              </a:spcBef>
              <a:buSzPct val="90000"/>
              <a:buFont typeface="Tahoma" pitchFamily="34" charset="0"/>
              <a:buChar char="٭"/>
              <a:defRPr kumimoji="1" sz="3200">
                <a:solidFill>
                  <a:schemeClr val="tx1"/>
                </a:solidFill>
                <a:latin typeface="Tahoma" pitchFamily="34" charset="0"/>
                <a:ea typeface="宋体" pitchFamily="2" charset="-122"/>
              </a:defRPr>
            </a:lvl1pPr>
            <a:lvl2pPr indent="-277813" algn="l" eaLnBrk="0" hangingPunct="0">
              <a:spcBef>
                <a:spcPct val="20000"/>
              </a:spcBef>
              <a:buSzPct val="80000"/>
              <a:buBlip>
                <a:blip r:embed="rId2"/>
              </a:buBlip>
              <a:defRPr kumimoji="1" sz="2800">
                <a:solidFill>
                  <a:schemeClr val="tx1"/>
                </a:solidFill>
                <a:latin typeface="Tahoma" pitchFamily="34" charset="0"/>
                <a:ea typeface="宋体" pitchFamily="2" charset="-122"/>
              </a:defRPr>
            </a:lvl2pPr>
            <a:lvl3pPr marL="1143000" indent="-228600" algn="l" eaLnBrk="0" hangingPunct="0">
              <a:spcBef>
                <a:spcPct val="20000"/>
              </a:spcBef>
              <a:buSzPct val="70000"/>
              <a:buBlip>
                <a:blip r:embed="rId3"/>
              </a:buBlip>
              <a:defRPr kumimoji="1" sz="2400">
                <a:solidFill>
                  <a:schemeClr val="tx1"/>
                </a:solidFill>
                <a:latin typeface="Tahoma" pitchFamily="34" charset="0"/>
                <a:ea typeface="宋体" pitchFamily="2" charset="-122"/>
              </a:defRPr>
            </a:lvl3pPr>
            <a:lvl4pPr marL="1600200" indent="-228600" algn="l" eaLnBrk="0" hangingPunct="0">
              <a:spcBef>
                <a:spcPct val="20000"/>
              </a:spcBef>
              <a:buSzPct val="70000"/>
              <a:buFont typeface="Wingdings" pitchFamily="2" charset="2"/>
              <a:buChar char="Ø"/>
              <a:defRPr kumimoji="1" sz="2000">
                <a:solidFill>
                  <a:srgbClr val="0000CC"/>
                </a:solidFill>
                <a:latin typeface="Tahoma" pitchFamily="34" charset="0"/>
                <a:ea typeface="宋体" pitchFamily="2" charset="-122"/>
              </a:defRPr>
            </a:lvl4pPr>
            <a:lvl5pPr marL="2057400" indent="-228600" algn="l" eaLnBrk="0" hangingPunct="0">
              <a:spcBef>
                <a:spcPct val="20000"/>
              </a:spcBef>
              <a:buSzPct val="70000"/>
              <a:buBlip>
                <a:blip r:embed="rId4"/>
              </a:buBlip>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9pPr>
          </a:lstStyle>
          <a:p>
            <a:pPr lvl="1" algn="just" eaLnBrk="1" hangingPunct="1">
              <a:spcBef>
                <a:spcPct val="25000"/>
              </a:spcBef>
              <a:buSzTx/>
              <a:buFont typeface="Wingdings" pitchFamily="2" charset="2"/>
              <a:buNone/>
            </a:pPr>
            <a:endParaRPr lang="zh-CN" altLang="zh-CN" sz="2400">
              <a:solidFill>
                <a:srgbClr val="0000CC"/>
              </a:solidFill>
              <a:latin typeface="宋体" pitchFamily="2" charset="-122"/>
            </a:endParaRPr>
          </a:p>
        </p:txBody>
      </p:sp>
      <p:sp>
        <p:nvSpPr>
          <p:cNvPr id="113672" name="Rectangle 8"/>
          <p:cNvSpPr>
            <a:spLocks noChangeArrowheads="1"/>
          </p:cNvSpPr>
          <p:nvPr/>
        </p:nvSpPr>
        <p:spPr bwMode="auto">
          <a:xfrm>
            <a:off x="827088" y="1268413"/>
            <a:ext cx="7659687"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SzPct val="90000"/>
              <a:buFont typeface="Tahoma" pitchFamily="34" charset="0"/>
              <a:buChar char="٭"/>
              <a:defRPr kumimoji="1" sz="3200">
                <a:solidFill>
                  <a:schemeClr val="tx1"/>
                </a:solidFill>
                <a:latin typeface="Tahoma" pitchFamily="34" charset="0"/>
                <a:ea typeface="宋体" pitchFamily="2" charset="-122"/>
              </a:defRPr>
            </a:lvl1pPr>
            <a:lvl2pPr marL="533400" indent="-354013" algn="l" eaLnBrk="0" hangingPunct="0">
              <a:spcBef>
                <a:spcPct val="20000"/>
              </a:spcBef>
              <a:buSzPct val="80000"/>
              <a:buBlip>
                <a:blip r:embed="rId2"/>
              </a:buBlip>
              <a:defRPr kumimoji="1" sz="2800">
                <a:solidFill>
                  <a:schemeClr val="tx1"/>
                </a:solidFill>
                <a:latin typeface="Tahoma" pitchFamily="34" charset="0"/>
                <a:ea typeface="宋体" pitchFamily="2" charset="-122"/>
              </a:defRPr>
            </a:lvl2pPr>
            <a:lvl3pPr marL="1143000" indent="-228600" algn="l" eaLnBrk="0" hangingPunct="0">
              <a:spcBef>
                <a:spcPct val="20000"/>
              </a:spcBef>
              <a:buSzPct val="70000"/>
              <a:buBlip>
                <a:blip r:embed="rId3"/>
              </a:buBlip>
              <a:defRPr kumimoji="1" sz="2400">
                <a:solidFill>
                  <a:schemeClr val="tx1"/>
                </a:solidFill>
                <a:latin typeface="Tahoma" pitchFamily="34" charset="0"/>
                <a:ea typeface="宋体" pitchFamily="2" charset="-122"/>
              </a:defRPr>
            </a:lvl3pPr>
            <a:lvl4pPr marL="1600200" indent="-228600" algn="l" eaLnBrk="0" hangingPunct="0">
              <a:spcBef>
                <a:spcPct val="20000"/>
              </a:spcBef>
              <a:buSzPct val="70000"/>
              <a:buFont typeface="Wingdings" pitchFamily="2" charset="2"/>
              <a:buChar char="Ø"/>
              <a:defRPr kumimoji="1" sz="2000">
                <a:solidFill>
                  <a:srgbClr val="0000CC"/>
                </a:solidFill>
                <a:latin typeface="Tahoma" pitchFamily="34" charset="0"/>
                <a:ea typeface="宋体" pitchFamily="2" charset="-122"/>
              </a:defRPr>
            </a:lvl4pPr>
            <a:lvl5pPr marL="2057400" indent="-228600" algn="l" eaLnBrk="0" hangingPunct="0">
              <a:spcBef>
                <a:spcPct val="20000"/>
              </a:spcBef>
              <a:buSzPct val="70000"/>
              <a:buBlip>
                <a:blip r:embed="rId4"/>
              </a:buBlip>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9pPr>
          </a:lstStyle>
          <a:p>
            <a:pPr eaLnBrk="1" hangingPunct="1">
              <a:spcBef>
                <a:spcPct val="50000"/>
              </a:spcBef>
              <a:buSzTx/>
              <a:buFontTx/>
              <a:buNone/>
            </a:pPr>
            <a:r>
              <a:rPr lang="zh-CN" altLang="en-US" sz="2400" b="1">
                <a:solidFill>
                  <a:srgbClr val="000066"/>
                </a:solidFill>
                <a:latin typeface="Times New Roman" pitchFamily="18" charset="0"/>
                <a:ea typeface="华文中宋" pitchFamily="2" charset="-122"/>
              </a:rPr>
              <a:t>二、汇编语言程序设计上机过程</a:t>
            </a:r>
          </a:p>
          <a:p>
            <a:pPr lvl="1" eaLnBrk="1" hangingPunct="1">
              <a:spcBef>
                <a:spcPct val="50000"/>
              </a:spcBef>
              <a:buSzTx/>
              <a:buFont typeface="Wingdings" pitchFamily="2" charset="2"/>
              <a:buChar char="Ø"/>
            </a:pPr>
            <a:r>
              <a:rPr lang="zh-CN" altLang="en-US" sz="2400">
                <a:solidFill>
                  <a:srgbClr val="000066"/>
                </a:solidFill>
                <a:latin typeface="Times New Roman" pitchFamily="18" charset="0"/>
                <a:ea typeface="华文中宋" pitchFamily="2" charset="-122"/>
              </a:rPr>
              <a:t>用编辑程序</a:t>
            </a:r>
            <a:r>
              <a:rPr lang="zh-CN" altLang="en-US" sz="2400" b="1" u="sng">
                <a:solidFill>
                  <a:srgbClr val="000066"/>
                </a:solidFill>
                <a:latin typeface="Times New Roman" pitchFamily="18" charset="0"/>
                <a:ea typeface="华文中宋" pitchFamily="2" charset="-122"/>
              </a:rPr>
              <a:t>编辑</a:t>
            </a:r>
            <a:r>
              <a:rPr lang="zh-CN" altLang="en-US" sz="2400">
                <a:solidFill>
                  <a:srgbClr val="000066"/>
                </a:solidFill>
                <a:latin typeface="Times New Roman" pitchFamily="18" charset="0"/>
                <a:ea typeface="华文中宋" pitchFamily="2" charset="-122"/>
              </a:rPr>
              <a:t>输入源程序，生成 </a:t>
            </a:r>
            <a:r>
              <a:rPr lang="en-US" altLang="zh-CN" sz="2400">
                <a:solidFill>
                  <a:srgbClr val="000066"/>
                </a:solidFill>
                <a:latin typeface="Times New Roman" pitchFamily="18" charset="0"/>
                <a:ea typeface="华文中宋" pitchFamily="2" charset="-122"/>
              </a:rPr>
              <a:t>xxx.ASM</a:t>
            </a:r>
          </a:p>
          <a:p>
            <a:pPr lvl="1" eaLnBrk="1" hangingPunct="1">
              <a:spcBef>
                <a:spcPct val="50000"/>
              </a:spcBef>
              <a:buSzTx/>
              <a:buFont typeface="Wingdings" pitchFamily="2" charset="2"/>
              <a:buChar char="Ø"/>
            </a:pPr>
            <a:r>
              <a:rPr lang="zh-CN" altLang="en-US" sz="2400">
                <a:solidFill>
                  <a:srgbClr val="000066"/>
                </a:solidFill>
                <a:latin typeface="Times New Roman" pitchFamily="18" charset="0"/>
                <a:ea typeface="华文中宋" pitchFamily="2" charset="-122"/>
              </a:rPr>
              <a:t>用汇编程序将源程序</a:t>
            </a:r>
            <a:r>
              <a:rPr lang="zh-CN" altLang="en-US" sz="2400" b="1" u="sng">
                <a:solidFill>
                  <a:srgbClr val="000066"/>
                </a:solidFill>
                <a:latin typeface="Times New Roman" pitchFamily="18" charset="0"/>
                <a:ea typeface="华文中宋" pitchFamily="2" charset="-122"/>
              </a:rPr>
              <a:t>汇编</a:t>
            </a:r>
            <a:r>
              <a:rPr lang="zh-CN" altLang="en-US" sz="2400">
                <a:solidFill>
                  <a:srgbClr val="000066"/>
                </a:solidFill>
                <a:latin typeface="Times New Roman" pitchFamily="18" charset="0"/>
                <a:ea typeface="华文中宋" pitchFamily="2" charset="-122"/>
              </a:rPr>
              <a:t>，生成 </a:t>
            </a:r>
            <a:r>
              <a:rPr lang="en-US" altLang="zh-CN" sz="2400">
                <a:solidFill>
                  <a:srgbClr val="000066"/>
                </a:solidFill>
                <a:latin typeface="Times New Roman" pitchFamily="18" charset="0"/>
                <a:ea typeface="华文中宋" pitchFamily="2" charset="-122"/>
              </a:rPr>
              <a:t>xxx.OBJ</a:t>
            </a:r>
          </a:p>
          <a:p>
            <a:pPr lvl="1" eaLnBrk="1" hangingPunct="1">
              <a:spcBef>
                <a:spcPct val="50000"/>
              </a:spcBef>
              <a:buSzTx/>
              <a:buFont typeface="Wingdings" pitchFamily="2" charset="2"/>
              <a:buChar char="Ø"/>
            </a:pPr>
            <a:r>
              <a:rPr lang="zh-CN" altLang="en-US" sz="2400" b="1" u="sng">
                <a:solidFill>
                  <a:srgbClr val="000066"/>
                </a:solidFill>
                <a:latin typeface="Times New Roman" pitchFamily="18" charset="0"/>
                <a:ea typeface="华文中宋" pitchFamily="2" charset="-122"/>
              </a:rPr>
              <a:t>连接</a:t>
            </a:r>
            <a:r>
              <a:rPr lang="zh-CN" altLang="en-US" sz="2400">
                <a:solidFill>
                  <a:srgbClr val="000066"/>
                </a:solidFill>
                <a:latin typeface="Times New Roman" pitchFamily="18" charset="0"/>
                <a:ea typeface="华文中宋" pitchFamily="2" charset="-122"/>
              </a:rPr>
              <a:t>多模块的目标文件，生成可执行文件 </a:t>
            </a:r>
            <a:r>
              <a:rPr lang="en-US" altLang="zh-CN" sz="2400">
                <a:solidFill>
                  <a:srgbClr val="000066"/>
                </a:solidFill>
                <a:latin typeface="Times New Roman" pitchFamily="18" charset="0"/>
                <a:ea typeface="华文中宋" pitchFamily="2" charset="-122"/>
              </a:rPr>
              <a:t>xxx.EXE</a:t>
            </a:r>
          </a:p>
          <a:p>
            <a:pPr lvl="1" eaLnBrk="1" hangingPunct="1">
              <a:spcBef>
                <a:spcPct val="50000"/>
              </a:spcBef>
              <a:buSzTx/>
              <a:buFont typeface="Wingdings" pitchFamily="2" charset="2"/>
              <a:buChar char="Ø"/>
            </a:pPr>
            <a:r>
              <a:rPr lang="zh-CN" altLang="en-US" sz="2400">
                <a:solidFill>
                  <a:srgbClr val="000066"/>
                </a:solidFill>
                <a:latin typeface="Times New Roman" pitchFamily="18" charset="0"/>
                <a:ea typeface="华文中宋" pitchFamily="2" charset="-122"/>
              </a:rPr>
              <a:t>可执行文件的</a:t>
            </a:r>
            <a:r>
              <a:rPr lang="zh-CN" altLang="en-US" sz="2400" b="1" u="sng">
                <a:solidFill>
                  <a:srgbClr val="000066"/>
                </a:solidFill>
                <a:latin typeface="Times New Roman" pitchFamily="18" charset="0"/>
                <a:ea typeface="华文中宋" pitchFamily="2" charset="-122"/>
              </a:rPr>
              <a:t>调试</a:t>
            </a:r>
            <a:r>
              <a:rPr lang="zh-CN" altLang="en-US" sz="2400" b="1">
                <a:solidFill>
                  <a:srgbClr val="000066"/>
                </a:solidFill>
                <a:latin typeface="Times New Roman" pitchFamily="18" charset="0"/>
                <a:ea typeface="华文中宋" pitchFamily="2" charset="-122"/>
              </a:rPr>
              <a:t>运行、</a:t>
            </a:r>
          </a:p>
          <a:p>
            <a:pPr lvl="1" eaLnBrk="1" hangingPunct="1">
              <a:spcBef>
                <a:spcPct val="50000"/>
              </a:spcBef>
              <a:buSzTx/>
              <a:buFont typeface="Wingdings" pitchFamily="2" charset="2"/>
              <a:buChar char="Ø"/>
            </a:pPr>
            <a:r>
              <a:rPr lang="zh-CN" altLang="en-US" sz="2400">
                <a:solidFill>
                  <a:srgbClr val="000066"/>
                </a:solidFill>
                <a:latin typeface="Times New Roman" pitchFamily="18" charset="0"/>
                <a:ea typeface="华文中宋" pitchFamily="2" charset="-122"/>
              </a:rPr>
              <a:t>源程序</a:t>
            </a:r>
            <a:r>
              <a:rPr lang="zh-CN" altLang="en-US" sz="2400" b="1" u="sng">
                <a:solidFill>
                  <a:srgbClr val="000066"/>
                </a:solidFill>
                <a:latin typeface="Times New Roman" pitchFamily="18" charset="0"/>
                <a:ea typeface="华文中宋" pitchFamily="2" charset="-122"/>
              </a:rPr>
              <a:t>修改</a:t>
            </a:r>
            <a:r>
              <a:rPr lang="zh-CN" altLang="en-US" sz="2400" b="1">
                <a:solidFill>
                  <a:srgbClr val="000066"/>
                </a:solidFill>
                <a:latin typeface="Times New Roman" pitchFamily="18" charset="0"/>
                <a:ea typeface="华文中宋" pitchFamily="2" charset="-122"/>
              </a:rPr>
              <a:t>，</a:t>
            </a:r>
            <a:r>
              <a:rPr lang="zh-CN" altLang="en-US" sz="2400">
                <a:solidFill>
                  <a:srgbClr val="000066"/>
                </a:solidFill>
                <a:latin typeface="Times New Roman" pitchFamily="18" charset="0"/>
                <a:ea typeface="华文中宋" pitchFamily="2" charset="-122"/>
              </a:rPr>
              <a:t>重复上述过程</a:t>
            </a:r>
          </a:p>
          <a:p>
            <a:pPr lvl="1" eaLnBrk="1" hangingPunct="1">
              <a:spcBef>
                <a:spcPct val="50000"/>
              </a:spcBef>
              <a:buSzTx/>
              <a:buFont typeface="Wingdings" pitchFamily="2" charset="2"/>
              <a:buChar char="Ø"/>
            </a:pPr>
            <a:r>
              <a:rPr lang="zh-CN" altLang="en-US" sz="2400">
                <a:solidFill>
                  <a:srgbClr val="000066"/>
                </a:solidFill>
                <a:latin typeface="Times New Roman" pitchFamily="18" charset="0"/>
                <a:ea typeface="华文中宋" pitchFamily="2" charset="-122"/>
              </a:rPr>
              <a:t>可执行文件的</a:t>
            </a:r>
            <a:r>
              <a:rPr lang="zh-CN" altLang="en-US" sz="2400" b="1" u="sng">
                <a:solidFill>
                  <a:srgbClr val="000066"/>
                </a:solidFill>
                <a:latin typeface="Times New Roman" pitchFamily="18" charset="0"/>
                <a:ea typeface="华文中宋" pitchFamily="2" charset="-122"/>
              </a:rPr>
              <a:t>正式运行</a:t>
            </a:r>
          </a:p>
        </p:txBody>
      </p:sp>
      <p:sp>
        <p:nvSpPr>
          <p:cNvPr id="89096" name="Rectangle 11"/>
          <p:cNvSpPr>
            <a:spLocks noChangeArrowheads="1"/>
          </p:cNvSpPr>
          <p:nvPr/>
        </p:nvSpPr>
        <p:spPr bwMode="auto">
          <a:xfrm>
            <a:off x="522288" y="5319713"/>
            <a:ext cx="82867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SzPct val="90000"/>
              <a:buFont typeface="Tahoma" pitchFamily="34" charset="0"/>
              <a:buChar char="٭"/>
              <a:defRPr kumimoji="1" sz="3200">
                <a:solidFill>
                  <a:schemeClr val="tx1"/>
                </a:solidFill>
                <a:latin typeface="Tahoma" pitchFamily="34" charset="0"/>
                <a:ea typeface="宋体" pitchFamily="2" charset="-122"/>
              </a:defRPr>
            </a:lvl1pPr>
            <a:lvl2pPr marL="742950" indent="-285750" algn="l" eaLnBrk="0" hangingPunct="0">
              <a:spcBef>
                <a:spcPct val="20000"/>
              </a:spcBef>
              <a:buSzPct val="80000"/>
              <a:buBlip>
                <a:blip r:embed="rId2"/>
              </a:buBlip>
              <a:defRPr kumimoji="1" sz="2800">
                <a:solidFill>
                  <a:schemeClr val="tx1"/>
                </a:solidFill>
                <a:latin typeface="Tahoma" pitchFamily="34" charset="0"/>
                <a:ea typeface="宋体" pitchFamily="2" charset="-122"/>
              </a:defRPr>
            </a:lvl2pPr>
            <a:lvl3pPr marL="1143000" indent="-228600" algn="l" eaLnBrk="0" hangingPunct="0">
              <a:spcBef>
                <a:spcPct val="20000"/>
              </a:spcBef>
              <a:buSzPct val="70000"/>
              <a:buBlip>
                <a:blip r:embed="rId3"/>
              </a:buBlip>
              <a:defRPr kumimoji="1" sz="2400">
                <a:solidFill>
                  <a:schemeClr val="tx1"/>
                </a:solidFill>
                <a:latin typeface="Tahoma" pitchFamily="34" charset="0"/>
                <a:ea typeface="宋体" pitchFamily="2" charset="-122"/>
              </a:defRPr>
            </a:lvl3pPr>
            <a:lvl4pPr marL="1600200" indent="-228600" algn="l" eaLnBrk="0" hangingPunct="0">
              <a:spcBef>
                <a:spcPct val="20000"/>
              </a:spcBef>
              <a:buSzPct val="70000"/>
              <a:buFont typeface="Wingdings" pitchFamily="2" charset="2"/>
              <a:buChar char="Ø"/>
              <a:defRPr kumimoji="1" sz="2000">
                <a:solidFill>
                  <a:srgbClr val="0000CC"/>
                </a:solidFill>
                <a:latin typeface="Tahoma" pitchFamily="34" charset="0"/>
                <a:ea typeface="宋体" pitchFamily="2" charset="-122"/>
              </a:defRPr>
            </a:lvl4pPr>
            <a:lvl5pPr marL="2057400" indent="-228600" algn="l" eaLnBrk="0" hangingPunct="0">
              <a:spcBef>
                <a:spcPct val="20000"/>
              </a:spcBef>
              <a:buSzPct val="70000"/>
              <a:buBlip>
                <a:blip r:embed="rId4"/>
              </a:buBlip>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9pPr>
          </a:lstStyle>
          <a:p>
            <a:pPr eaLnBrk="1" hangingPunct="1">
              <a:spcBef>
                <a:spcPct val="0"/>
              </a:spcBef>
              <a:buSzTx/>
              <a:buFontTx/>
              <a:buNone/>
            </a:pPr>
            <a:r>
              <a:rPr lang="zh-CN" altLang="en-US" sz="2400">
                <a:solidFill>
                  <a:srgbClr val="0000CC"/>
                </a:solidFill>
                <a:latin typeface="华文新魏" pitchFamily="2" charset="-122"/>
                <a:ea typeface="华文新魏" pitchFamily="2" charset="-122"/>
              </a:rPr>
              <a:t>如果对汇编程序如何翻译机器码有兴趣，可查阅</a:t>
            </a:r>
            <a:r>
              <a:rPr lang="en-US" altLang="zh-CN" sz="2400">
                <a:solidFill>
                  <a:srgbClr val="0000CC"/>
                </a:solidFill>
                <a:latin typeface="华文新魏" pitchFamily="2" charset="-122"/>
                <a:ea typeface="华文新魏" pitchFamily="2" charset="-122"/>
              </a:rPr>
              <a:t>80x86</a:t>
            </a:r>
            <a:r>
              <a:rPr lang="zh-CN" altLang="en-US" sz="2400">
                <a:solidFill>
                  <a:srgbClr val="0000CC"/>
                </a:solidFill>
                <a:latin typeface="华文新魏" pitchFamily="2" charset="-122"/>
                <a:ea typeface="华文新魏" pitchFamily="2" charset="-122"/>
              </a:rPr>
              <a:t>汇编小站</a:t>
            </a:r>
            <a:r>
              <a:rPr lang="en-US" altLang="zh-CN" sz="2400">
                <a:solidFill>
                  <a:srgbClr val="A50021"/>
                </a:solidFill>
                <a:latin typeface="华文新魏" pitchFamily="2" charset="-122"/>
                <a:ea typeface="华文新魏" pitchFamily="2" charset="-122"/>
              </a:rPr>
              <a:t>http://www.x86asm.com</a:t>
            </a:r>
            <a:r>
              <a:rPr lang="zh-CN" altLang="en-US" sz="2400">
                <a:solidFill>
                  <a:srgbClr val="0000CC"/>
                </a:solidFill>
                <a:latin typeface="华文新魏" pitchFamily="2" charset="-122"/>
                <a:ea typeface="华文新魏" pitchFamily="2" charset="-122"/>
              </a:rPr>
              <a:t>提供的</a:t>
            </a:r>
            <a:r>
              <a:rPr lang="en-US" altLang="zh-CN" sz="2400">
                <a:solidFill>
                  <a:srgbClr val="0000CC"/>
                </a:solidFill>
                <a:latin typeface="华文新魏" pitchFamily="2" charset="-122"/>
                <a:ea typeface="华文新魏" pitchFamily="2" charset="-122"/>
              </a:rPr>
              <a:t>OPCODES</a:t>
            </a:r>
            <a:r>
              <a:rPr lang="zh-CN" altLang="en-US" sz="2400">
                <a:solidFill>
                  <a:srgbClr val="0000CC"/>
                </a:solidFill>
                <a:latin typeface="华文新魏" pitchFamily="2" charset="-122"/>
                <a:ea typeface="华文新魏" pitchFamily="2" charset="-122"/>
              </a:rPr>
              <a:t>手册。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13672">
                                            <p:txEl>
                                              <p:pRg st="1" end="1"/>
                                            </p:txEl>
                                          </p:spTgt>
                                        </p:tgtEl>
                                        <p:attrNameLst>
                                          <p:attrName>style.visibility</p:attrName>
                                        </p:attrNameLst>
                                      </p:cBhvr>
                                      <p:to>
                                        <p:strVal val="visible"/>
                                      </p:to>
                                    </p:set>
                                    <p:anim calcmode="lin" valueType="num">
                                      <p:cBhvr additive="base">
                                        <p:cTn id="7" dur="500" fill="hold"/>
                                        <p:tgtEl>
                                          <p:spTgt spid="113672">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3672">
                                            <p:txEl>
                                              <p:pRg st="1" end="1"/>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113672">
                                            <p:txEl>
                                              <p:pRg st="2" end="2"/>
                                            </p:txEl>
                                          </p:spTgt>
                                        </p:tgtEl>
                                        <p:attrNameLst>
                                          <p:attrName>style.visibility</p:attrName>
                                        </p:attrNameLst>
                                      </p:cBhvr>
                                      <p:to>
                                        <p:strVal val="visible"/>
                                      </p:to>
                                    </p:set>
                                    <p:anim calcmode="lin" valueType="num">
                                      <p:cBhvr additive="base">
                                        <p:cTn id="12" dur="500" fill="hold"/>
                                        <p:tgtEl>
                                          <p:spTgt spid="113672">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13672">
                                            <p:txEl>
                                              <p:pRg st="2" end="2"/>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nodeType="afterEffect">
                                  <p:stCondLst>
                                    <p:cond delay="0"/>
                                  </p:stCondLst>
                                  <p:childTnLst>
                                    <p:set>
                                      <p:cBhvr>
                                        <p:cTn id="16" dur="1" fill="hold">
                                          <p:stCondLst>
                                            <p:cond delay="0"/>
                                          </p:stCondLst>
                                        </p:cTn>
                                        <p:tgtEl>
                                          <p:spTgt spid="113672">
                                            <p:txEl>
                                              <p:pRg st="3" end="3"/>
                                            </p:txEl>
                                          </p:spTgt>
                                        </p:tgtEl>
                                        <p:attrNameLst>
                                          <p:attrName>style.visibility</p:attrName>
                                        </p:attrNameLst>
                                      </p:cBhvr>
                                      <p:to>
                                        <p:strVal val="visible"/>
                                      </p:to>
                                    </p:set>
                                    <p:anim calcmode="lin" valueType="num">
                                      <p:cBhvr additive="base">
                                        <p:cTn id="17" dur="500" fill="hold"/>
                                        <p:tgtEl>
                                          <p:spTgt spid="113672">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13672">
                                            <p:txEl>
                                              <p:pRg st="3" end="3"/>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nodeType="afterEffect">
                                  <p:stCondLst>
                                    <p:cond delay="0"/>
                                  </p:stCondLst>
                                  <p:childTnLst>
                                    <p:set>
                                      <p:cBhvr>
                                        <p:cTn id="21" dur="1" fill="hold">
                                          <p:stCondLst>
                                            <p:cond delay="0"/>
                                          </p:stCondLst>
                                        </p:cTn>
                                        <p:tgtEl>
                                          <p:spTgt spid="113672">
                                            <p:txEl>
                                              <p:pRg st="4" end="4"/>
                                            </p:txEl>
                                          </p:spTgt>
                                        </p:tgtEl>
                                        <p:attrNameLst>
                                          <p:attrName>style.visibility</p:attrName>
                                        </p:attrNameLst>
                                      </p:cBhvr>
                                      <p:to>
                                        <p:strVal val="visible"/>
                                      </p:to>
                                    </p:set>
                                    <p:anim calcmode="lin" valueType="num">
                                      <p:cBhvr additive="base">
                                        <p:cTn id="22" dur="500" fill="hold"/>
                                        <p:tgtEl>
                                          <p:spTgt spid="113672">
                                            <p:txEl>
                                              <p:pRg st="4" end="4"/>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13672">
                                            <p:txEl>
                                              <p:pRg st="4" end="4"/>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nodeType="afterEffect">
                                  <p:stCondLst>
                                    <p:cond delay="0"/>
                                  </p:stCondLst>
                                  <p:childTnLst>
                                    <p:set>
                                      <p:cBhvr>
                                        <p:cTn id="26" dur="1" fill="hold">
                                          <p:stCondLst>
                                            <p:cond delay="0"/>
                                          </p:stCondLst>
                                        </p:cTn>
                                        <p:tgtEl>
                                          <p:spTgt spid="113672">
                                            <p:txEl>
                                              <p:pRg st="5" end="5"/>
                                            </p:txEl>
                                          </p:spTgt>
                                        </p:tgtEl>
                                        <p:attrNameLst>
                                          <p:attrName>style.visibility</p:attrName>
                                        </p:attrNameLst>
                                      </p:cBhvr>
                                      <p:to>
                                        <p:strVal val="visible"/>
                                      </p:to>
                                    </p:set>
                                    <p:anim calcmode="lin" valueType="num">
                                      <p:cBhvr additive="base">
                                        <p:cTn id="27" dur="500" fill="hold"/>
                                        <p:tgtEl>
                                          <p:spTgt spid="113672">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3672">
                                            <p:txEl>
                                              <p:pRg st="5" end="5"/>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nodeType="afterEffect">
                                  <p:stCondLst>
                                    <p:cond delay="0"/>
                                  </p:stCondLst>
                                  <p:childTnLst>
                                    <p:set>
                                      <p:cBhvr>
                                        <p:cTn id="31" dur="1" fill="hold">
                                          <p:stCondLst>
                                            <p:cond delay="0"/>
                                          </p:stCondLst>
                                        </p:cTn>
                                        <p:tgtEl>
                                          <p:spTgt spid="113672">
                                            <p:txEl>
                                              <p:pRg st="6" end="6"/>
                                            </p:txEl>
                                          </p:spTgt>
                                        </p:tgtEl>
                                        <p:attrNameLst>
                                          <p:attrName>style.visibility</p:attrName>
                                        </p:attrNameLst>
                                      </p:cBhvr>
                                      <p:to>
                                        <p:strVal val="visible"/>
                                      </p:to>
                                    </p:set>
                                    <p:anim calcmode="lin" valueType="num">
                                      <p:cBhvr additive="base">
                                        <p:cTn id="32" dur="500" fill="hold"/>
                                        <p:tgtEl>
                                          <p:spTgt spid="113672">
                                            <p:txEl>
                                              <p:pRg st="6" end="6"/>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13672">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页脚占位符 3"/>
          <p:cNvSpPr>
            <a:spLocks noGrp="1"/>
          </p:cNvSpPr>
          <p:nvPr>
            <p:ph type="ftr" sz="quarter" idx="11"/>
          </p:nvPr>
        </p:nvSpPr>
        <p:spPr>
          <a:noFill/>
        </p:spPr>
        <p:txBody>
          <a:bodyPr/>
          <a:lstStyle>
            <a:lvl1pPr algn="l" eaLnBrk="0" hangingPunct="0">
              <a:spcBef>
                <a:spcPct val="20000"/>
              </a:spcBef>
              <a:buSzPct val="90000"/>
              <a:buFont typeface="Tahoma" pitchFamily="34" charset="0"/>
              <a:buChar char="٭"/>
              <a:defRPr kumimoji="1" sz="3200">
                <a:solidFill>
                  <a:schemeClr val="tx1"/>
                </a:solidFill>
                <a:latin typeface="Tahoma" pitchFamily="34" charset="0"/>
                <a:ea typeface="宋体" pitchFamily="2" charset="-122"/>
              </a:defRPr>
            </a:lvl1pPr>
            <a:lvl2pPr marL="742950" indent="-285750" algn="l" eaLnBrk="0" hangingPunct="0">
              <a:spcBef>
                <a:spcPct val="20000"/>
              </a:spcBef>
              <a:buSzPct val="80000"/>
              <a:buBlip>
                <a:blip r:embed="rId2"/>
              </a:buBlip>
              <a:defRPr kumimoji="1" sz="2800">
                <a:solidFill>
                  <a:schemeClr val="tx1"/>
                </a:solidFill>
                <a:latin typeface="Tahoma" pitchFamily="34" charset="0"/>
                <a:ea typeface="宋体" pitchFamily="2" charset="-122"/>
              </a:defRPr>
            </a:lvl2pPr>
            <a:lvl3pPr marL="1143000" indent="-228600" algn="l" eaLnBrk="0" hangingPunct="0">
              <a:spcBef>
                <a:spcPct val="20000"/>
              </a:spcBef>
              <a:buSzPct val="70000"/>
              <a:buBlip>
                <a:blip r:embed="rId3"/>
              </a:buBlip>
              <a:defRPr kumimoji="1" sz="2400">
                <a:solidFill>
                  <a:schemeClr val="tx1"/>
                </a:solidFill>
                <a:latin typeface="Tahoma" pitchFamily="34" charset="0"/>
                <a:ea typeface="宋体" pitchFamily="2" charset="-122"/>
              </a:defRPr>
            </a:lvl3pPr>
            <a:lvl4pPr marL="1600200" indent="-228600" algn="l" eaLnBrk="0" hangingPunct="0">
              <a:spcBef>
                <a:spcPct val="20000"/>
              </a:spcBef>
              <a:buSzPct val="70000"/>
              <a:buFont typeface="Wingdings" pitchFamily="2" charset="2"/>
              <a:buChar char="Ø"/>
              <a:defRPr kumimoji="1" sz="2000">
                <a:solidFill>
                  <a:srgbClr val="0000CC"/>
                </a:solidFill>
                <a:latin typeface="Tahoma" pitchFamily="34" charset="0"/>
                <a:ea typeface="宋体" pitchFamily="2" charset="-122"/>
              </a:defRPr>
            </a:lvl4pPr>
            <a:lvl5pPr marL="2057400" indent="-228600" algn="l" eaLnBrk="0" hangingPunct="0">
              <a:spcBef>
                <a:spcPct val="20000"/>
              </a:spcBef>
              <a:buSzPct val="70000"/>
              <a:buBlip>
                <a:blip r:embed="rId4"/>
              </a:buBlip>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9pPr>
          </a:lstStyle>
          <a:p>
            <a:pPr algn="ctr" eaLnBrk="1" hangingPunct="1">
              <a:spcBef>
                <a:spcPct val="0"/>
              </a:spcBef>
              <a:buSzTx/>
              <a:buFontTx/>
              <a:buNone/>
            </a:pPr>
            <a:r>
              <a:rPr kumimoji="0" lang="en-US" altLang="zh-CN" sz="1400" smtClean="0">
                <a:solidFill>
                  <a:srgbClr val="545472"/>
                </a:solidFill>
                <a:latin typeface="Times New Roman" pitchFamily="18" charset="0"/>
              </a:rPr>
              <a:t>汇编语言程序设计</a:t>
            </a:r>
          </a:p>
        </p:txBody>
      </p:sp>
      <p:sp>
        <p:nvSpPr>
          <p:cNvPr id="90116" name="灯片编号占位符 4"/>
          <p:cNvSpPr>
            <a:spLocks noGrp="1"/>
          </p:cNvSpPr>
          <p:nvPr>
            <p:ph type="sldNum" sz="quarter" idx="12"/>
          </p:nvPr>
        </p:nvSpPr>
        <p:spPr>
          <a:noFill/>
        </p:spPr>
        <p:txBody>
          <a:bodyPr/>
          <a:lstStyle>
            <a:lvl1pPr algn="l" eaLnBrk="0" hangingPunct="0">
              <a:spcBef>
                <a:spcPct val="20000"/>
              </a:spcBef>
              <a:buSzPct val="90000"/>
              <a:buFont typeface="Tahoma" pitchFamily="34" charset="0"/>
              <a:buChar char="٭"/>
              <a:defRPr kumimoji="1" sz="3200">
                <a:solidFill>
                  <a:schemeClr val="tx1"/>
                </a:solidFill>
                <a:latin typeface="Tahoma" pitchFamily="34" charset="0"/>
                <a:ea typeface="宋体" pitchFamily="2" charset="-122"/>
              </a:defRPr>
            </a:lvl1pPr>
            <a:lvl2pPr marL="742950" indent="-285750" algn="l" eaLnBrk="0" hangingPunct="0">
              <a:spcBef>
                <a:spcPct val="20000"/>
              </a:spcBef>
              <a:buSzPct val="80000"/>
              <a:buBlip>
                <a:blip r:embed="rId2"/>
              </a:buBlip>
              <a:defRPr kumimoji="1" sz="2800">
                <a:solidFill>
                  <a:schemeClr val="tx1"/>
                </a:solidFill>
                <a:latin typeface="Tahoma" pitchFamily="34" charset="0"/>
                <a:ea typeface="宋体" pitchFamily="2" charset="-122"/>
              </a:defRPr>
            </a:lvl2pPr>
            <a:lvl3pPr marL="1143000" indent="-228600" algn="l" eaLnBrk="0" hangingPunct="0">
              <a:spcBef>
                <a:spcPct val="20000"/>
              </a:spcBef>
              <a:buSzPct val="70000"/>
              <a:buBlip>
                <a:blip r:embed="rId3"/>
              </a:buBlip>
              <a:defRPr kumimoji="1" sz="2400">
                <a:solidFill>
                  <a:schemeClr val="tx1"/>
                </a:solidFill>
                <a:latin typeface="Tahoma" pitchFamily="34" charset="0"/>
                <a:ea typeface="宋体" pitchFamily="2" charset="-122"/>
              </a:defRPr>
            </a:lvl3pPr>
            <a:lvl4pPr marL="1600200" indent="-228600" algn="l" eaLnBrk="0" hangingPunct="0">
              <a:spcBef>
                <a:spcPct val="20000"/>
              </a:spcBef>
              <a:buSzPct val="70000"/>
              <a:buFont typeface="Wingdings" pitchFamily="2" charset="2"/>
              <a:buChar char="Ø"/>
              <a:defRPr kumimoji="1" sz="2000">
                <a:solidFill>
                  <a:srgbClr val="0000CC"/>
                </a:solidFill>
                <a:latin typeface="Tahoma" pitchFamily="34" charset="0"/>
                <a:ea typeface="宋体" pitchFamily="2" charset="-122"/>
              </a:defRPr>
            </a:lvl4pPr>
            <a:lvl5pPr marL="2057400" indent="-228600" algn="l" eaLnBrk="0" hangingPunct="0">
              <a:spcBef>
                <a:spcPct val="20000"/>
              </a:spcBef>
              <a:buSzPct val="70000"/>
              <a:buBlip>
                <a:blip r:embed="rId4"/>
              </a:buBlip>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9pPr>
          </a:lstStyle>
          <a:p>
            <a:pPr algn="r" eaLnBrk="1" hangingPunct="1">
              <a:spcBef>
                <a:spcPct val="0"/>
              </a:spcBef>
              <a:buSzTx/>
              <a:buFontTx/>
              <a:buNone/>
            </a:pPr>
            <a:fld id="{7C188105-142B-4365-82E4-FAF86113A185}" type="slidenum">
              <a:rPr kumimoji="0" lang="en-US" altLang="zh-CN" sz="1400" smtClean="0">
                <a:solidFill>
                  <a:srgbClr val="545472"/>
                </a:solidFill>
                <a:latin typeface="Times New Roman" pitchFamily="18" charset="0"/>
              </a:rPr>
              <a:pPr algn="r" eaLnBrk="1" hangingPunct="1">
                <a:spcBef>
                  <a:spcPct val="0"/>
                </a:spcBef>
                <a:buSzTx/>
                <a:buFontTx/>
                <a:buNone/>
              </a:pPr>
              <a:t>55</a:t>
            </a:fld>
            <a:endParaRPr kumimoji="0" lang="en-US" altLang="zh-CN" sz="1400" smtClean="0">
              <a:solidFill>
                <a:srgbClr val="545472"/>
              </a:solidFill>
              <a:latin typeface="Times New Roman" pitchFamily="18" charset="0"/>
            </a:endParaRPr>
          </a:p>
        </p:txBody>
      </p:sp>
      <p:sp>
        <p:nvSpPr>
          <p:cNvPr id="90117" name="Text Box 5"/>
          <p:cNvSpPr txBox="1">
            <a:spLocks noChangeArrowheads="1"/>
          </p:cNvSpPr>
          <p:nvPr/>
        </p:nvSpPr>
        <p:spPr bwMode="auto">
          <a:xfrm>
            <a:off x="481013" y="1052513"/>
            <a:ext cx="8415337" cy="535622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5600" indent="-355600" algn="l" eaLnBrk="0" hangingPunct="0">
              <a:spcBef>
                <a:spcPct val="20000"/>
              </a:spcBef>
              <a:buSzPct val="90000"/>
              <a:buFont typeface="Tahoma" pitchFamily="34" charset="0"/>
              <a:buChar char="٭"/>
              <a:defRPr kumimoji="1" sz="3200">
                <a:solidFill>
                  <a:schemeClr val="tx1"/>
                </a:solidFill>
                <a:latin typeface="Tahoma" pitchFamily="34" charset="0"/>
                <a:ea typeface="宋体" pitchFamily="2" charset="-122"/>
              </a:defRPr>
            </a:lvl1pPr>
            <a:lvl2pPr marL="742950" indent="-285750" algn="l" eaLnBrk="0" hangingPunct="0">
              <a:spcBef>
                <a:spcPct val="20000"/>
              </a:spcBef>
              <a:buSzPct val="80000"/>
              <a:buBlip>
                <a:blip r:embed="rId2"/>
              </a:buBlip>
              <a:defRPr kumimoji="1" sz="2800">
                <a:solidFill>
                  <a:schemeClr val="tx1"/>
                </a:solidFill>
                <a:latin typeface="Tahoma" pitchFamily="34" charset="0"/>
                <a:ea typeface="宋体" pitchFamily="2" charset="-122"/>
              </a:defRPr>
            </a:lvl2pPr>
            <a:lvl3pPr marL="1143000" indent="-228600" algn="l" eaLnBrk="0" hangingPunct="0">
              <a:spcBef>
                <a:spcPct val="20000"/>
              </a:spcBef>
              <a:buSzPct val="70000"/>
              <a:buBlip>
                <a:blip r:embed="rId3"/>
              </a:buBlip>
              <a:defRPr kumimoji="1" sz="2400">
                <a:solidFill>
                  <a:schemeClr val="tx1"/>
                </a:solidFill>
                <a:latin typeface="Tahoma" pitchFamily="34" charset="0"/>
                <a:ea typeface="宋体" pitchFamily="2" charset="-122"/>
              </a:defRPr>
            </a:lvl3pPr>
            <a:lvl4pPr marL="1600200" indent="-228600" algn="l" eaLnBrk="0" hangingPunct="0">
              <a:spcBef>
                <a:spcPct val="20000"/>
              </a:spcBef>
              <a:buSzPct val="70000"/>
              <a:buFont typeface="Wingdings" pitchFamily="2" charset="2"/>
              <a:buChar char="Ø"/>
              <a:defRPr kumimoji="1" sz="2000">
                <a:solidFill>
                  <a:srgbClr val="0000CC"/>
                </a:solidFill>
                <a:latin typeface="Tahoma" pitchFamily="34" charset="0"/>
                <a:ea typeface="宋体" pitchFamily="2" charset="-122"/>
              </a:defRPr>
            </a:lvl4pPr>
            <a:lvl5pPr marL="2057400" indent="-228600" algn="l" eaLnBrk="0" hangingPunct="0">
              <a:spcBef>
                <a:spcPct val="20000"/>
              </a:spcBef>
              <a:buSzPct val="70000"/>
              <a:buBlip>
                <a:blip r:embed="rId4"/>
              </a:buBlip>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itchFamily="34" charset="0"/>
                <a:ea typeface="宋体" pitchFamily="2" charset="-122"/>
              </a:defRPr>
            </a:lvl9pPr>
          </a:lstStyle>
          <a:p>
            <a:pPr eaLnBrk="1" hangingPunct="1">
              <a:spcBef>
                <a:spcPct val="40000"/>
              </a:spcBef>
              <a:buSzTx/>
              <a:buFontTx/>
              <a:buNone/>
            </a:pPr>
            <a:r>
              <a:rPr lang="en-US" altLang="zh-CN" sz="2400" dirty="0">
                <a:solidFill>
                  <a:srgbClr val="000066"/>
                </a:solidFill>
                <a:latin typeface="Times New Roman" pitchFamily="18" charset="0"/>
                <a:ea typeface="华文中宋" pitchFamily="2" charset="-122"/>
                <a:cs typeface="Times New Roman" pitchFamily="18" charset="0"/>
              </a:rPr>
              <a:t>1</a:t>
            </a:r>
            <a:r>
              <a:rPr lang="zh-CN" altLang="en-US" sz="2400" dirty="0">
                <a:solidFill>
                  <a:srgbClr val="000066"/>
                </a:solidFill>
                <a:latin typeface="Times New Roman" pitchFamily="18" charset="0"/>
                <a:ea typeface="华文中宋" pitchFamily="2" charset="-122"/>
                <a:cs typeface="Times New Roman" pitchFamily="18" charset="0"/>
              </a:rPr>
              <a:t>、可以用文本编辑器、记事本等来输入和编辑源程序，保存文件</a:t>
            </a:r>
            <a:r>
              <a:rPr lang="en-US" altLang="zh-CN" sz="2400" u="sng" dirty="0">
                <a:solidFill>
                  <a:srgbClr val="000066"/>
                </a:solidFill>
                <a:latin typeface="Times New Roman" pitchFamily="18" charset="0"/>
                <a:ea typeface="华文中宋" pitchFamily="2" charset="-122"/>
                <a:cs typeface="Times New Roman" pitchFamily="18" charset="0"/>
              </a:rPr>
              <a:t>xxxxx.asm</a:t>
            </a:r>
            <a:r>
              <a:rPr lang="zh-CN" altLang="en-US" sz="2400" dirty="0">
                <a:solidFill>
                  <a:srgbClr val="000066"/>
                </a:solidFill>
                <a:latin typeface="Times New Roman" pitchFamily="18" charset="0"/>
                <a:ea typeface="华文中宋" pitchFamily="2" charset="-122"/>
                <a:cs typeface="Times New Roman" pitchFamily="18" charset="0"/>
              </a:rPr>
              <a:t>，必须用此扩展名。</a:t>
            </a:r>
          </a:p>
          <a:p>
            <a:pPr eaLnBrk="1" hangingPunct="1">
              <a:spcBef>
                <a:spcPct val="50000"/>
              </a:spcBef>
              <a:buSzTx/>
              <a:buFontTx/>
              <a:buNone/>
            </a:pPr>
            <a:r>
              <a:rPr lang="en-US" altLang="zh-CN" sz="2400" dirty="0">
                <a:solidFill>
                  <a:srgbClr val="000066"/>
                </a:solidFill>
                <a:latin typeface="Times New Roman" pitchFamily="18" charset="0"/>
                <a:ea typeface="华文中宋" pitchFamily="2" charset="-122"/>
                <a:cs typeface="Times New Roman" pitchFamily="18" charset="0"/>
              </a:rPr>
              <a:t>2</a:t>
            </a:r>
            <a:r>
              <a:rPr lang="zh-CN" altLang="en-US" sz="2400" dirty="0">
                <a:solidFill>
                  <a:srgbClr val="000066"/>
                </a:solidFill>
                <a:latin typeface="Times New Roman" pitchFamily="18" charset="0"/>
                <a:ea typeface="华文中宋" pitchFamily="2" charset="-122"/>
                <a:cs typeface="Times New Roman" pitchFamily="18" charset="0"/>
              </a:rPr>
              <a:t>、可以分别使用汇编程序和连接程序</a:t>
            </a:r>
          </a:p>
          <a:p>
            <a:pPr eaLnBrk="1" hangingPunct="1">
              <a:spcBef>
                <a:spcPct val="0"/>
              </a:spcBef>
              <a:buSzTx/>
              <a:buFontTx/>
              <a:buNone/>
            </a:pPr>
            <a:r>
              <a:rPr lang="zh-CN" altLang="en-US" sz="2400" dirty="0">
                <a:solidFill>
                  <a:srgbClr val="000066"/>
                </a:solidFill>
                <a:latin typeface="Times New Roman" pitchFamily="18" charset="0"/>
                <a:ea typeface="华文中宋" pitchFamily="2" charset="-122"/>
                <a:cs typeface="Times New Roman" pitchFamily="18" charset="0"/>
              </a:rPr>
              <a:t>	用</a:t>
            </a:r>
            <a:r>
              <a:rPr lang="en-US" altLang="zh-CN" sz="2400" u="sng" dirty="0" err="1">
                <a:solidFill>
                  <a:srgbClr val="000066"/>
                </a:solidFill>
                <a:latin typeface="Times New Roman" pitchFamily="18" charset="0"/>
                <a:ea typeface="华文中宋" pitchFamily="2" charset="-122"/>
                <a:cs typeface="Times New Roman" pitchFamily="18" charset="0"/>
              </a:rPr>
              <a:t>masm</a:t>
            </a:r>
            <a:r>
              <a:rPr lang="en-US" altLang="zh-CN" sz="2400" u="sng" dirty="0">
                <a:solidFill>
                  <a:srgbClr val="000066"/>
                </a:solidFill>
                <a:latin typeface="Times New Roman" pitchFamily="18" charset="0"/>
                <a:ea typeface="华文中宋" pitchFamily="2" charset="-122"/>
                <a:cs typeface="Times New Roman" pitchFamily="18" charset="0"/>
              </a:rPr>
              <a:t>  xxxxx.asm</a:t>
            </a:r>
            <a:r>
              <a:rPr lang="zh-CN" altLang="en-US" sz="2400" dirty="0">
                <a:solidFill>
                  <a:srgbClr val="000066"/>
                </a:solidFill>
                <a:latin typeface="Times New Roman" pitchFamily="18" charset="0"/>
                <a:ea typeface="华文中宋" pitchFamily="2" charset="-122"/>
                <a:cs typeface="Times New Roman" pitchFamily="18" charset="0"/>
              </a:rPr>
              <a:t>（可省略扩展名，只要文件存在）  生成目标文件 </a:t>
            </a:r>
            <a:r>
              <a:rPr lang="en-US" altLang="zh-CN" sz="2400" dirty="0">
                <a:solidFill>
                  <a:srgbClr val="000066"/>
                </a:solidFill>
                <a:latin typeface="Times New Roman" pitchFamily="18" charset="0"/>
                <a:ea typeface="华文中宋" pitchFamily="2" charset="-122"/>
                <a:cs typeface="Times New Roman" pitchFamily="18" charset="0"/>
              </a:rPr>
              <a:t>xxxxx.obj</a:t>
            </a:r>
            <a:r>
              <a:rPr lang="zh-CN" altLang="en-US" sz="2400" dirty="0">
                <a:solidFill>
                  <a:srgbClr val="000066"/>
                </a:solidFill>
                <a:latin typeface="Times New Roman" pitchFamily="18" charset="0"/>
                <a:ea typeface="华文中宋" pitchFamily="2" charset="-122"/>
                <a:cs typeface="Times New Roman" pitchFamily="18" charset="0"/>
              </a:rPr>
              <a:t>，以及选择生成列表文件</a:t>
            </a:r>
            <a:r>
              <a:rPr lang="en-US" altLang="zh-CN" sz="2400" dirty="0" err="1">
                <a:solidFill>
                  <a:srgbClr val="000066"/>
                </a:solidFill>
                <a:latin typeface="Times New Roman" pitchFamily="18" charset="0"/>
                <a:ea typeface="华文中宋" pitchFamily="2" charset="-122"/>
                <a:cs typeface="Times New Roman" pitchFamily="18" charset="0"/>
              </a:rPr>
              <a:t>xxx.LST</a:t>
            </a:r>
            <a:r>
              <a:rPr lang="zh-CN" altLang="en-US" sz="2400" dirty="0">
                <a:solidFill>
                  <a:srgbClr val="000066"/>
                </a:solidFill>
                <a:latin typeface="Times New Roman" pitchFamily="18" charset="0"/>
                <a:ea typeface="华文中宋" pitchFamily="2" charset="-122"/>
                <a:cs typeface="Times New Roman" pitchFamily="18" charset="0"/>
              </a:rPr>
              <a:t>（列出源程序及机器语言程序清单，包括段名表和符号表）和交叉引用文件</a:t>
            </a:r>
            <a:r>
              <a:rPr lang="en-US" altLang="zh-CN" sz="2400" dirty="0" err="1">
                <a:solidFill>
                  <a:srgbClr val="000066"/>
                </a:solidFill>
                <a:latin typeface="Times New Roman" pitchFamily="18" charset="0"/>
                <a:ea typeface="华文中宋" pitchFamily="2" charset="-122"/>
                <a:cs typeface="Times New Roman" pitchFamily="18" charset="0"/>
              </a:rPr>
              <a:t>xxx.CRF</a:t>
            </a:r>
            <a:r>
              <a:rPr lang="zh-CN" altLang="en-US" sz="2400" dirty="0">
                <a:solidFill>
                  <a:srgbClr val="000066"/>
                </a:solidFill>
                <a:latin typeface="Times New Roman" pitchFamily="18" charset="0"/>
                <a:ea typeface="华文中宋" pitchFamily="2" charset="-122"/>
                <a:cs typeface="Times New Roman" pitchFamily="18" charset="0"/>
              </a:rPr>
              <a:t>（用于建立交叉引用表）。</a:t>
            </a:r>
          </a:p>
          <a:p>
            <a:pPr eaLnBrk="1" hangingPunct="1">
              <a:spcBef>
                <a:spcPct val="25000"/>
              </a:spcBef>
              <a:buSzTx/>
              <a:buFontTx/>
              <a:buNone/>
            </a:pPr>
            <a:r>
              <a:rPr lang="en-US" altLang="zh-CN" sz="2400" dirty="0">
                <a:solidFill>
                  <a:srgbClr val="000066"/>
                </a:solidFill>
                <a:latin typeface="Times New Roman" pitchFamily="18" charset="0"/>
                <a:ea typeface="华文中宋" pitchFamily="2" charset="-122"/>
                <a:cs typeface="Times New Roman" pitchFamily="18" charset="0"/>
              </a:rPr>
              <a:t>3</a:t>
            </a:r>
            <a:r>
              <a:rPr lang="zh-CN" altLang="en-US" sz="2400" dirty="0">
                <a:solidFill>
                  <a:srgbClr val="000066"/>
                </a:solidFill>
                <a:latin typeface="Times New Roman" pitchFamily="18" charset="0"/>
                <a:ea typeface="华文中宋" pitchFamily="2" charset="-122"/>
                <a:cs typeface="Times New Roman" pitchFamily="18" charset="0"/>
              </a:rPr>
              <a:t>、然后用</a:t>
            </a:r>
            <a:r>
              <a:rPr lang="en-US" altLang="zh-CN" sz="2400" u="sng" dirty="0">
                <a:solidFill>
                  <a:srgbClr val="000066"/>
                </a:solidFill>
                <a:latin typeface="Times New Roman" pitchFamily="18" charset="0"/>
                <a:ea typeface="华文中宋" pitchFamily="2" charset="-122"/>
                <a:cs typeface="Times New Roman" pitchFamily="18" charset="0"/>
              </a:rPr>
              <a:t>link </a:t>
            </a:r>
            <a:r>
              <a:rPr lang="en-US" altLang="zh-CN" sz="2400" u="sng" dirty="0" err="1">
                <a:solidFill>
                  <a:srgbClr val="000066"/>
                </a:solidFill>
                <a:latin typeface="Times New Roman" pitchFamily="18" charset="0"/>
                <a:ea typeface="华文中宋" pitchFamily="2" charset="-122"/>
                <a:cs typeface="Times New Roman" pitchFamily="18" charset="0"/>
              </a:rPr>
              <a:t>xxxxx</a:t>
            </a:r>
            <a:r>
              <a:rPr lang="zh-CN" altLang="en-US" sz="2400" dirty="0">
                <a:solidFill>
                  <a:srgbClr val="000066"/>
                </a:solidFill>
                <a:latin typeface="Times New Roman" pitchFamily="18" charset="0"/>
                <a:ea typeface="华文中宋" pitchFamily="2" charset="-122"/>
                <a:cs typeface="Times New Roman" pitchFamily="18" charset="0"/>
              </a:rPr>
              <a:t>，生成可执行文件</a:t>
            </a:r>
            <a:r>
              <a:rPr lang="en-US" altLang="zh-CN" sz="2400" dirty="0">
                <a:solidFill>
                  <a:srgbClr val="000066"/>
                </a:solidFill>
                <a:latin typeface="Times New Roman" pitchFamily="18" charset="0"/>
                <a:ea typeface="华文中宋" pitchFamily="2" charset="-122"/>
                <a:cs typeface="Times New Roman" pitchFamily="18" charset="0"/>
              </a:rPr>
              <a:t>xxxxx.exe </a:t>
            </a:r>
          </a:p>
          <a:p>
            <a:pPr eaLnBrk="1" hangingPunct="1">
              <a:spcBef>
                <a:spcPct val="0"/>
              </a:spcBef>
              <a:buSzTx/>
              <a:buFontTx/>
              <a:buNone/>
            </a:pPr>
            <a:r>
              <a:rPr lang="en-US" altLang="zh-CN" sz="2400" dirty="0">
                <a:solidFill>
                  <a:srgbClr val="000066"/>
                </a:solidFill>
                <a:latin typeface="Times New Roman" pitchFamily="18" charset="0"/>
                <a:ea typeface="华文中宋" pitchFamily="2" charset="-122"/>
                <a:cs typeface="Times New Roman" pitchFamily="18" charset="0"/>
              </a:rPr>
              <a:t>	</a:t>
            </a:r>
            <a:r>
              <a:rPr lang="zh-CN" altLang="en-US" sz="2400" dirty="0">
                <a:solidFill>
                  <a:srgbClr val="000066"/>
                </a:solidFill>
                <a:latin typeface="Times New Roman" pitchFamily="18" charset="0"/>
                <a:ea typeface="华文中宋" pitchFamily="2" charset="-122"/>
                <a:cs typeface="Times New Roman" pitchFamily="18" charset="0"/>
              </a:rPr>
              <a:t>可能需要输入库文件名（</a:t>
            </a:r>
            <a:r>
              <a:rPr lang="en-US" altLang="zh-CN" sz="2400" dirty="0">
                <a:solidFill>
                  <a:srgbClr val="000066"/>
                </a:solidFill>
                <a:latin typeface="Times New Roman" pitchFamily="18" charset="0"/>
                <a:ea typeface="华文中宋" pitchFamily="2" charset="-122"/>
                <a:cs typeface="Times New Roman" pitchFamily="18" charset="0"/>
              </a:rPr>
              <a:t>yyy.LIB</a:t>
            </a:r>
            <a:r>
              <a:rPr lang="zh-CN" altLang="en-US" sz="2400" dirty="0">
                <a:solidFill>
                  <a:srgbClr val="000066"/>
                </a:solidFill>
                <a:latin typeface="Times New Roman" pitchFamily="18" charset="0"/>
                <a:ea typeface="华文中宋" pitchFamily="2" charset="-122"/>
                <a:cs typeface="Times New Roman" pitchFamily="18" charset="0"/>
              </a:rPr>
              <a:t>）；可选择输出连接映像文件</a:t>
            </a:r>
            <a:r>
              <a:rPr lang="en-US" altLang="zh-CN" sz="2400" dirty="0" err="1">
                <a:solidFill>
                  <a:srgbClr val="000066"/>
                </a:solidFill>
                <a:latin typeface="Times New Roman" pitchFamily="18" charset="0"/>
                <a:ea typeface="华文中宋" pitchFamily="2" charset="-122"/>
                <a:cs typeface="Times New Roman" pitchFamily="18" charset="0"/>
              </a:rPr>
              <a:t>xxx.MAP</a:t>
            </a:r>
            <a:r>
              <a:rPr lang="zh-CN" altLang="en-US" sz="2400" dirty="0">
                <a:solidFill>
                  <a:srgbClr val="000066"/>
                </a:solidFill>
                <a:latin typeface="Times New Roman" pitchFamily="18" charset="0"/>
                <a:ea typeface="华文中宋" pitchFamily="2" charset="-122"/>
                <a:cs typeface="Times New Roman" pitchFamily="18" charset="0"/>
              </a:rPr>
              <a:t>（列出各段在存储器中的分配情况）。</a:t>
            </a:r>
          </a:p>
          <a:p>
            <a:pPr eaLnBrk="1" hangingPunct="1">
              <a:spcBef>
                <a:spcPct val="50000"/>
              </a:spcBef>
              <a:buSzTx/>
              <a:buFontTx/>
              <a:buNone/>
            </a:pPr>
            <a:r>
              <a:rPr lang="en-US" altLang="zh-CN" sz="2400" dirty="0">
                <a:solidFill>
                  <a:srgbClr val="000066"/>
                </a:solidFill>
                <a:latin typeface="Times New Roman" pitchFamily="18" charset="0"/>
                <a:ea typeface="华文中宋" pitchFamily="2" charset="-122"/>
                <a:cs typeface="Times New Roman" pitchFamily="18" charset="0"/>
              </a:rPr>
              <a:t>4</a:t>
            </a:r>
            <a:r>
              <a:rPr lang="zh-CN" altLang="en-US" sz="2400" dirty="0">
                <a:solidFill>
                  <a:srgbClr val="000066"/>
                </a:solidFill>
                <a:latin typeface="Times New Roman" pitchFamily="18" charset="0"/>
                <a:ea typeface="华文中宋" pitchFamily="2" charset="-122"/>
                <a:cs typeface="Times New Roman" pitchFamily="18" charset="0"/>
              </a:rPr>
              <a:t>、也可直接使用汇编和连接</a:t>
            </a:r>
          </a:p>
          <a:p>
            <a:pPr eaLnBrk="1" hangingPunct="1">
              <a:spcBef>
                <a:spcPct val="0"/>
              </a:spcBef>
              <a:buSzTx/>
              <a:buFontTx/>
              <a:buNone/>
            </a:pPr>
            <a:r>
              <a:rPr lang="zh-CN" altLang="en-US" sz="2400" dirty="0">
                <a:solidFill>
                  <a:srgbClr val="000066"/>
                </a:solidFill>
                <a:latin typeface="Times New Roman" pitchFamily="18" charset="0"/>
                <a:ea typeface="华文中宋" pitchFamily="2" charset="-122"/>
                <a:cs typeface="Times New Roman" pitchFamily="18" charset="0"/>
              </a:rPr>
              <a:t>	如：</a:t>
            </a:r>
            <a:r>
              <a:rPr lang="en-US" altLang="zh-CN" sz="2400" u="sng" dirty="0">
                <a:solidFill>
                  <a:srgbClr val="000066"/>
                </a:solidFill>
                <a:latin typeface="Times New Roman" pitchFamily="18" charset="0"/>
                <a:ea typeface="华文中宋" pitchFamily="2" charset="-122"/>
                <a:cs typeface="Times New Roman" pitchFamily="18" charset="0"/>
              </a:rPr>
              <a:t>ML  / xxxxx.asm </a:t>
            </a:r>
            <a:r>
              <a:rPr lang="zh-CN" altLang="en-US" sz="2400" dirty="0">
                <a:solidFill>
                  <a:srgbClr val="000066"/>
                </a:solidFill>
                <a:latin typeface="Times New Roman" pitchFamily="18" charset="0"/>
                <a:ea typeface="华文中宋" pitchFamily="2" charset="-122"/>
                <a:cs typeface="Times New Roman" pitchFamily="18" charset="0"/>
              </a:rPr>
              <a:t>；汇编连接成功，产生可执行程序 </a:t>
            </a:r>
            <a:r>
              <a:rPr lang="en-US" altLang="zh-CN" sz="2400" dirty="0">
                <a:solidFill>
                  <a:srgbClr val="000066"/>
                </a:solidFill>
                <a:latin typeface="Times New Roman" pitchFamily="18" charset="0"/>
                <a:ea typeface="华文中宋" pitchFamily="2" charset="-122"/>
                <a:cs typeface="Times New Roman" pitchFamily="18" charset="0"/>
              </a:rPr>
              <a:t>xxxxx.exe</a:t>
            </a:r>
          </a:p>
        </p:txBody>
      </p:sp>
      <p:sp>
        <p:nvSpPr>
          <p:cNvPr id="90118" name="Rectangle 8"/>
          <p:cNvSpPr>
            <a:spLocks noGrp="1" noChangeArrowheads="1"/>
          </p:cNvSpPr>
          <p:nvPr>
            <p:ph type="title"/>
          </p:nvPr>
        </p:nvSpPr>
        <p:spPr>
          <a:xfrm>
            <a:off x="684213" y="404813"/>
            <a:ext cx="7772400" cy="458787"/>
          </a:xfrm>
          <a:noFill/>
        </p:spPr>
        <p:txBody>
          <a:bodyPr/>
          <a:lstStyle/>
          <a:p>
            <a:pPr eaLnBrk="1" hangingPunct="1"/>
            <a:r>
              <a:rPr lang="zh-CN" altLang="en-US" sz="4000" smtClean="0">
                <a:solidFill>
                  <a:srgbClr val="660066"/>
                </a:solidFill>
                <a:latin typeface="隶书" pitchFamily="49" charset="-122"/>
                <a:ea typeface="隶书" pitchFamily="49" charset="-122"/>
              </a:rPr>
              <a:t>汇编语言程序的开发</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0">
          <a:gsLst>
            <a:gs pos="2000">
              <a:srgbClr val="FFFFCC"/>
            </a:gs>
            <a:gs pos="100000">
              <a:schemeClr val="bg1"/>
            </a:gs>
          </a:gsLst>
          <a:path path="rect">
            <a:fillToRect r="100000" b="100000"/>
          </a:path>
        </a:gradFill>
        <a:effectLst/>
      </p:bgPr>
    </p:bg>
    <p:spTree>
      <p:nvGrpSpPr>
        <p:cNvPr id="1" name=""/>
        <p:cNvGrpSpPr/>
        <p:nvPr/>
      </p:nvGrpSpPr>
      <p:grpSpPr>
        <a:xfrm>
          <a:off x="0" y="0"/>
          <a:ext cx="0" cy="0"/>
          <a:chOff x="0" y="0"/>
          <a:chExt cx="0" cy="0"/>
        </a:xfrm>
      </p:grpSpPr>
      <p:sp>
        <p:nvSpPr>
          <p:cNvPr id="33794" name="页脚占位符 1"/>
          <p:cNvSpPr>
            <a:spLocks noGrp="1"/>
          </p:cNvSpPr>
          <p:nvPr>
            <p:ph type="ftr" sz="quarter" idx="10"/>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3"/>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4"/>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5"/>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5"/>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5"/>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5"/>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5"/>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r>
              <a:rPr kumimoji="0" lang="en-US" altLang="zh-CN" sz="1400" smtClean="0">
                <a:solidFill>
                  <a:schemeClr val="tx1"/>
                </a:solidFill>
                <a:latin typeface="Times New Roman" pitchFamily="18" charset="0"/>
                <a:ea typeface="宋体" pitchFamily="2" charset="-122"/>
              </a:rPr>
              <a:t>汇编语言程序设计</a:t>
            </a:r>
          </a:p>
        </p:txBody>
      </p:sp>
      <p:sp>
        <p:nvSpPr>
          <p:cNvPr id="33795" name="灯片编号占位符 2"/>
          <p:cNvSpPr>
            <a:spLocks noGrp="1"/>
          </p:cNvSpPr>
          <p:nvPr>
            <p:ph type="sldNum" sz="quarter" idx="11"/>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3"/>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4"/>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5"/>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5"/>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5"/>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5"/>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5"/>
              </a:buBlip>
              <a:defRPr kumimoji="1" sz="2000">
                <a:solidFill>
                  <a:srgbClr val="000066"/>
                </a:solidFill>
                <a:latin typeface="Tahoma" pitchFamily="34" charset="0"/>
                <a:ea typeface="华文中宋" pitchFamily="2" charset="-122"/>
              </a:defRPr>
            </a:lvl9pPr>
          </a:lstStyle>
          <a:p>
            <a:pPr algn="r" eaLnBrk="1" hangingPunct="1">
              <a:spcBef>
                <a:spcPct val="0"/>
              </a:spcBef>
              <a:buFontTx/>
              <a:buNone/>
            </a:pPr>
            <a:fld id="{854FB437-F021-4704-80AE-15D25661DFEC}" type="slidenum">
              <a:rPr kumimoji="0" lang="en-US" altLang="zh-CN" sz="1400" smtClean="0">
                <a:solidFill>
                  <a:schemeClr val="tx1"/>
                </a:solidFill>
                <a:latin typeface="Times New Roman" pitchFamily="18" charset="0"/>
                <a:ea typeface="宋体" pitchFamily="2" charset="-122"/>
              </a:rPr>
              <a:pPr algn="r" eaLnBrk="1" hangingPunct="1">
                <a:spcBef>
                  <a:spcPct val="0"/>
                </a:spcBef>
                <a:buFontTx/>
                <a:buNone/>
              </a:pPr>
              <a:t>6</a:t>
            </a:fld>
            <a:endParaRPr kumimoji="0" lang="en-US" altLang="zh-CN" sz="1400" smtClean="0">
              <a:solidFill>
                <a:schemeClr val="tx1"/>
              </a:solidFill>
              <a:latin typeface="Times New Roman" pitchFamily="18" charset="0"/>
              <a:ea typeface="宋体" pitchFamily="2" charset="-122"/>
            </a:endParaRPr>
          </a:p>
        </p:txBody>
      </p:sp>
      <p:sp>
        <p:nvSpPr>
          <p:cNvPr id="33796" name="Text Box 2"/>
          <p:cNvSpPr txBox="1">
            <a:spLocks noChangeArrowheads="1"/>
          </p:cNvSpPr>
          <p:nvPr/>
        </p:nvSpPr>
        <p:spPr bwMode="auto">
          <a:xfrm>
            <a:off x="468313" y="765175"/>
            <a:ext cx="4175125" cy="561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3"/>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4"/>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5"/>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5"/>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5"/>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5"/>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5"/>
              </a:buBlip>
              <a:defRPr kumimoji="1" sz="2000">
                <a:solidFill>
                  <a:srgbClr val="000066"/>
                </a:solidFill>
                <a:latin typeface="Tahoma" pitchFamily="34" charset="0"/>
                <a:ea typeface="华文中宋" pitchFamily="2" charset="-122"/>
              </a:defRPr>
            </a:lvl9pPr>
          </a:lstStyle>
          <a:p>
            <a:pPr eaLnBrk="1" hangingPunct="1">
              <a:spcBef>
                <a:spcPct val="0"/>
              </a:spcBef>
              <a:buFontTx/>
              <a:buNone/>
            </a:pPr>
            <a:r>
              <a:rPr lang="en-US" altLang="zh-CN" sz="2400" b="1" i="1" dirty="0">
                <a:solidFill>
                  <a:srgbClr val="660066"/>
                </a:solidFill>
                <a:latin typeface="Times New Roman" pitchFamily="18" charset="0"/>
                <a:ea typeface="黑体" pitchFamily="49" charset="-122"/>
              </a:rPr>
              <a:t>data   segment</a:t>
            </a:r>
          </a:p>
          <a:p>
            <a:pPr eaLnBrk="1" hangingPunct="1">
              <a:lnSpc>
                <a:spcPct val="80000"/>
              </a:lnSpc>
              <a:spcBef>
                <a:spcPct val="0"/>
              </a:spcBef>
              <a:buFontTx/>
              <a:buNone/>
            </a:pPr>
            <a:r>
              <a:rPr lang="en-US" altLang="zh-CN" sz="2400" b="1" i="1" dirty="0">
                <a:solidFill>
                  <a:schemeClr val="tx1"/>
                </a:solidFill>
                <a:latin typeface="Times New Roman" pitchFamily="18" charset="0"/>
                <a:ea typeface="黑体" pitchFamily="49" charset="-122"/>
              </a:rPr>
              <a:t>a            </a:t>
            </a:r>
            <a:r>
              <a:rPr lang="en-US" altLang="zh-CN" sz="2400" b="1" i="1" dirty="0" err="1">
                <a:solidFill>
                  <a:schemeClr val="tx1"/>
                </a:solidFill>
                <a:latin typeface="Times New Roman" pitchFamily="18" charset="0"/>
                <a:ea typeface="黑体" pitchFamily="49" charset="-122"/>
              </a:rPr>
              <a:t>db</a:t>
            </a:r>
            <a:r>
              <a:rPr lang="en-US" altLang="zh-CN" sz="2400" b="1" i="1" dirty="0">
                <a:solidFill>
                  <a:schemeClr val="tx1"/>
                </a:solidFill>
                <a:latin typeface="Times New Roman" pitchFamily="18" charset="0"/>
                <a:ea typeface="黑体" pitchFamily="49" charset="-122"/>
              </a:rPr>
              <a:t>    ?</a:t>
            </a:r>
          </a:p>
          <a:p>
            <a:pPr eaLnBrk="1" hangingPunct="1">
              <a:lnSpc>
                <a:spcPct val="80000"/>
              </a:lnSpc>
              <a:spcBef>
                <a:spcPct val="0"/>
              </a:spcBef>
              <a:buFontTx/>
              <a:buNone/>
            </a:pPr>
            <a:r>
              <a:rPr lang="en-US" altLang="zh-CN" sz="2400" b="1" i="1" dirty="0">
                <a:solidFill>
                  <a:schemeClr val="tx1"/>
                </a:solidFill>
                <a:latin typeface="Times New Roman" pitchFamily="18" charset="0"/>
                <a:ea typeface="黑体" pitchFamily="49" charset="-122"/>
              </a:rPr>
              <a:t>b            </a:t>
            </a:r>
            <a:r>
              <a:rPr lang="en-US" altLang="zh-CN" sz="2400" b="1" i="1" dirty="0" err="1">
                <a:solidFill>
                  <a:schemeClr val="tx1"/>
                </a:solidFill>
                <a:latin typeface="Times New Roman" pitchFamily="18" charset="0"/>
                <a:ea typeface="黑体" pitchFamily="49" charset="-122"/>
              </a:rPr>
              <a:t>db</a:t>
            </a:r>
            <a:r>
              <a:rPr lang="en-US" altLang="zh-CN" sz="2400" b="1" i="1" dirty="0">
                <a:solidFill>
                  <a:schemeClr val="tx1"/>
                </a:solidFill>
                <a:latin typeface="Times New Roman" pitchFamily="18" charset="0"/>
                <a:ea typeface="黑体" pitchFamily="49" charset="-122"/>
              </a:rPr>
              <a:t>    ?</a:t>
            </a:r>
          </a:p>
          <a:p>
            <a:pPr eaLnBrk="1" hangingPunct="1">
              <a:lnSpc>
                <a:spcPct val="80000"/>
              </a:lnSpc>
              <a:spcBef>
                <a:spcPct val="0"/>
              </a:spcBef>
              <a:buFontTx/>
              <a:buNone/>
            </a:pPr>
            <a:r>
              <a:rPr lang="en-US" altLang="zh-CN" sz="2400" b="1" i="1" dirty="0">
                <a:solidFill>
                  <a:schemeClr val="tx1"/>
                </a:solidFill>
                <a:latin typeface="Times New Roman" pitchFamily="18" charset="0"/>
                <a:ea typeface="黑体" pitchFamily="49" charset="-122"/>
              </a:rPr>
              <a:t>c            </a:t>
            </a:r>
            <a:r>
              <a:rPr lang="en-US" altLang="zh-CN" sz="2400" b="1" i="1" dirty="0" err="1">
                <a:solidFill>
                  <a:schemeClr val="tx1"/>
                </a:solidFill>
                <a:latin typeface="Times New Roman" pitchFamily="18" charset="0"/>
                <a:ea typeface="黑体" pitchFamily="49" charset="-122"/>
              </a:rPr>
              <a:t>db</a:t>
            </a:r>
            <a:r>
              <a:rPr lang="en-US" altLang="zh-CN" sz="2400" b="1" i="1" dirty="0">
                <a:solidFill>
                  <a:schemeClr val="tx1"/>
                </a:solidFill>
                <a:latin typeface="Times New Roman" pitchFamily="18" charset="0"/>
                <a:ea typeface="黑体" pitchFamily="49" charset="-122"/>
              </a:rPr>
              <a:t>    ?</a:t>
            </a:r>
          </a:p>
          <a:p>
            <a:pPr eaLnBrk="1" hangingPunct="1">
              <a:lnSpc>
                <a:spcPct val="80000"/>
              </a:lnSpc>
              <a:spcBef>
                <a:spcPct val="0"/>
              </a:spcBef>
              <a:buFontTx/>
              <a:buNone/>
            </a:pPr>
            <a:r>
              <a:rPr lang="en-US" altLang="zh-CN" sz="2400" b="1" i="1" dirty="0">
                <a:solidFill>
                  <a:schemeClr val="tx1"/>
                </a:solidFill>
                <a:latin typeface="Times New Roman" pitchFamily="18" charset="0"/>
                <a:ea typeface="黑体" pitchFamily="49" charset="-122"/>
              </a:rPr>
              <a:t>string     </a:t>
            </a:r>
            <a:r>
              <a:rPr lang="en-US" altLang="zh-CN" sz="2400" b="1" i="1" dirty="0" err="1">
                <a:solidFill>
                  <a:schemeClr val="tx1"/>
                </a:solidFill>
                <a:latin typeface="Times New Roman" pitchFamily="18" charset="0"/>
                <a:ea typeface="黑体" pitchFamily="49" charset="-122"/>
              </a:rPr>
              <a:t>db</a:t>
            </a:r>
            <a:r>
              <a:rPr lang="en-US" altLang="zh-CN" sz="2400" b="1" i="1" dirty="0">
                <a:solidFill>
                  <a:schemeClr val="tx1"/>
                </a:solidFill>
                <a:latin typeface="Times New Roman" pitchFamily="18" charset="0"/>
                <a:ea typeface="黑体" pitchFamily="49" charset="-122"/>
              </a:rPr>
              <a:t>    'c=$'</a:t>
            </a:r>
          </a:p>
          <a:p>
            <a:pPr eaLnBrk="1" hangingPunct="1">
              <a:spcBef>
                <a:spcPct val="0"/>
              </a:spcBef>
              <a:buFontTx/>
              <a:buNone/>
            </a:pPr>
            <a:r>
              <a:rPr lang="en-US" altLang="zh-CN" sz="2400" b="1" i="1" dirty="0">
                <a:solidFill>
                  <a:srgbClr val="660066"/>
                </a:solidFill>
                <a:latin typeface="Times New Roman" pitchFamily="18" charset="0"/>
                <a:ea typeface="黑体" pitchFamily="49" charset="-122"/>
              </a:rPr>
              <a:t>data   ends</a:t>
            </a:r>
          </a:p>
          <a:p>
            <a:pPr eaLnBrk="1" hangingPunct="1">
              <a:buFontTx/>
              <a:buNone/>
            </a:pPr>
            <a:r>
              <a:rPr lang="en-US" altLang="zh-CN" sz="2400" b="1" i="1" dirty="0">
                <a:solidFill>
                  <a:schemeClr val="tx2"/>
                </a:solidFill>
                <a:latin typeface="Times New Roman" pitchFamily="18" charset="0"/>
                <a:ea typeface="黑体" pitchFamily="49" charset="-122"/>
              </a:rPr>
              <a:t>code   segment</a:t>
            </a:r>
            <a:endParaRPr lang="en-US" altLang="zh-CN" sz="2400" b="1" i="1" dirty="0">
              <a:solidFill>
                <a:schemeClr val="tx1"/>
              </a:solidFill>
              <a:latin typeface="Times New Roman" pitchFamily="18" charset="0"/>
              <a:ea typeface="黑体" pitchFamily="49" charset="-122"/>
            </a:endParaRPr>
          </a:p>
          <a:p>
            <a:pPr eaLnBrk="1" hangingPunct="1">
              <a:lnSpc>
                <a:spcPct val="90000"/>
              </a:lnSpc>
              <a:spcBef>
                <a:spcPct val="0"/>
              </a:spcBef>
              <a:buFontTx/>
              <a:buNone/>
            </a:pPr>
            <a:r>
              <a:rPr lang="en-US" altLang="zh-CN" sz="2400" b="1" i="1" dirty="0">
                <a:solidFill>
                  <a:schemeClr val="tx1"/>
                </a:solidFill>
                <a:latin typeface="Times New Roman" pitchFamily="18" charset="0"/>
                <a:ea typeface="黑体" pitchFamily="49" charset="-122"/>
              </a:rPr>
              <a:t>main    </a:t>
            </a:r>
            <a:r>
              <a:rPr lang="en-US" altLang="zh-CN" sz="2400" b="1" i="1" dirty="0" err="1">
                <a:solidFill>
                  <a:schemeClr val="tx1"/>
                </a:solidFill>
                <a:latin typeface="Times New Roman" pitchFamily="18" charset="0"/>
                <a:ea typeface="黑体" pitchFamily="49" charset="-122"/>
              </a:rPr>
              <a:t>proc</a:t>
            </a:r>
            <a:r>
              <a:rPr lang="en-US" altLang="zh-CN" sz="2400" b="1" i="1" dirty="0">
                <a:solidFill>
                  <a:schemeClr val="tx1"/>
                </a:solidFill>
                <a:latin typeface="Times New Roman" pitchFamily="18" charset="0"/>
                <a:ea typeface="黑体" pitchFamily="49" charset="-122"/>
              </a:rPr>
              <a:t> far</a:t>
            </a:r>
          </a:p>
          <a:p>
            <a:pPr eaLnBrk="1" hangingPunct="1">
              <a:lnSpc>
                <a:spcPct val="90000"/>
              </a:lnSpc>
              <a:spcBef>
                <a:spcPct val="0"/>
              </a:spcBef>
              <a:buFontTx/>
              <a:buNone/>
            </a:pPr>
            <a:r>
              <a:rPr lang="en-US" altLang="zh-CN" sz="2400" b="1" i="1" dirty="0">
                <a:solidFill>
                  <a:schemeClr val="tx1"/>
                </a:solidFill>
                <a:latin typeface="Times New Roman" pitchFamily="18" charset="0"/>
                <a:ea typeface="黑体" pitchFamily="49" charset="-122"/>
              </a:rPr>
              <a:t>        assume </a:t>
            </a:r>
            <a:r>
              <a:rPr lang="en-US" altLang="zh-CN" sz="2400" b="1" i="1" dirty="0" err="1">
                <a:solidFill>
                  <a:schemeClr val="tx1"/>
                </a:solidFill>
                <a:latin typeface="Times New Roman" pitchFamily="18" charset="0"/>
                <a:ea typeface="黑体" pitchFamily="49" charset="-122"/>
              </a:rPr>
              <a:t>cs:code</a:t>
            </a:r>
            <a:r>
              <a:rPr lang="en-US" altLang="zh-CN" sz="2400" b="1" i="1" dirty="0">
                <a:solidFill>
                  <a:schemeClr val="tx1"/>
                </a:solidFill>
                <a:latin typeface="Times New Roman" pitchFamily="18" charset="0"/>
                <a:ea typeface="黑体" pitchFamily="49" charset="-122"/>
              </a:rPr>
              <a:t>, </a:t>
            </a:r>
            <a:r>
              <a:rPr lang="en-US" altLang="zh-CN" sz="2400" b="1" i="1" dirty="0" err="1">
                <a:solidFill>
                  <a:schemeClr val="tx1"/>
                </a:solidFill>
                <a:latin typeface="Times New Roman" pitchFamily="18" charset="0"/>
                <a:ea typeface="黑体" pitchFamily="49" charset="-122"/>
              </a:rPr>
              <a:t>ds:data</a:t>
            </a:r>
            <a:r>
              <a:rPr lang="en-US" altLang="zh-CN" sz="2400" b="1" i="1" dirty="0">
                <a:solidFill>
                  <a:schemeClr val="tx1"/>
                </a:solidFill>
                <a:latin typeface="Times New Roman" pitchFamily="18" charset="0"/>
                <a:ea typeface="黑体" pitchFamily="49" charset="-122"/>
              </a:rPr>
              <a:t>, </a:t>
            </a:r>
            <a:r>
              <a:rPr lang="en-US" altLang="zh-CN" sz="2400" b="1" i="1" dirty="0" err="1">
                <a:solidFill>
                  <a:schemeClr val="tx1"/>
                </a:solidFill>
                <a:latin typeface="Times New Roman" pitchFamily="18" charset="0"/>
                <a:ea typeface="黑体" pitchFamily="49" charset="-122"/>
              </a:rPr>
              <a:t>es:data</a:t>
            </a:r>
            <a:endParaRPr lang="en-US" altLang="zh-CN" sz="2400" b="1" i="1" dirty="0">
              <a:solidFill>
                <a:schemeClr val="tx1"/>
              </a:solidFill>
              <a:latin typeface="Times New Roman" pitchFamily="18" charset="0"/>
              <a:ea typeface="黑体" pitchFamily="49" charset="-122"/>
            </a:endParaRPr>
          </a:p>
          <a:p>
            <a:pPr eaLnBrk="1" hangingPunct="1">
              <a:lnSpc>
                <a:spcPct val="90000"/>
              </a:lnSpc>
              <a:spcBef>
                <a:spcPct val="0"/>
              </a:spcBef>
              <a:buFontTx/>
              <a:buNone/>
            </a:pPr>
            <a:r>
              <a:rPr lang="en-US" altLang="zh-CN" sz="2400" b="1" i="1" dirty="0">
                <a:solidFill>
                  <a:srgbClr val="660066"/>
                </a:solidFill>
                <a:latin typeface="Times New Roman" pitchFamily="18" charset="0"/>
                <a:ea typeface="黑体" pitchFamily="49" charset="-122"/>
              </a:rPr>
              <a:t>start:</a:t>
            </a:r>
          </a:p>
          <a:p>
            <a:pPr eaLnBrk="1" hangingPunct="1">
              <a:lnSpc>
                <a:spcPct val="85000"/>
              </a:lnSpc>
              <a:spcBef>
                <a:spcPct val="0"/>
              </a:spcBef>
              <a:buFontTx/>
              <a:buNone/>
            </a:pPr>
            <a:r>
              <a:rPr lang="en-US" altLang="zh-CN" sz="2400" b="1" i="1" dirty="0">
                <a:solidFill>
                  <a:schemeClr val="tx1"/>
                </a:solidFill>
                <a:latin typeface="Times New Roman" pitchFamily="18" charset="0"/>
                <a:ea typeface="黑体" pitchFamily="49" charset="-122"/>
              </a:rPr>
              <a:t>        </a:t>
            </a:r>
            <a:r>
              <a:rPr lang="en-US" altLang="zh-CN" sz="2400" b="1" i="1" dirty="0">
                <a:solidFill>
                  <a:srgbClr val="00CC00"/>
                </a:solidFill>
                <a:latin typeface="Times New Roman" pitchFamily="18" charset="0"/>
                <a:ea typeface="黑体" pitchFamily="49" charset="-122"/>
              </a:rPr>
              <a:t>push    ds</a:t>
            </a:r>
          </a:p>
          <a:p>
            <a:pPr eaLnBrk="1" hangingPunct="1">
              <a:lnSpc>
                <a:spcPct val="85000"/>
              </a:lnSpc>
              <a:spcBef>
                <a:spcPct val="0"/>
              </a:spcBef>
              <a:buFontTx/>
              <a:buNone/>
            </a:pPr>
            <a:r>
              <a:rPr lang="en-US" altLang="zh-CN" sz="2400" b="1" i="1" dirty="0">
                <a:solidFill>
                  <a:srgbClr val="00CC00"/>
                </a:solidFill>
                <a:latin typeface="Times New Roman" pitchFamily="18" charset="0"/>
                <a:ea typeface="黑体" pitchFamily="49" charset="-122"/>
              </a:rPr>
              <a:t>        sub      </a:t>
            </a:r>
            <a:r>
              <a:rPr lang="en-US" altLang="zh-CN" sz="2400" b="1" i="1" dirty="0" err="1">
                <a:solidFill>
                  <a:srgbClr val="00CC00"/>
                </a:solidFill>
                <a:latin typeface="Times New Roman" pitchFamily="18" charset="0"/>
                <a:ea typeface="黑体" pitchFamily="49" charset="-122"/>
              </a:rPr>
              <a:t>ax,ax</a:t>
            </a:r>
            <a:endParaRPr lang="en-US" altLang="zh-CN" sz="2400" b="1" i="1" dirty="0">
              <a:solidFill>
                <a:srgbClr val="00CC00"/>
              </a:solidFill>
              <a:latin typeface="Times New Roman" pitchFamily="18" charset="0"/>
              <a:ea typeface="黑体" pitchFamily="49" charset="-122"/>
            </a:endParaRPr>
          </a:p>
          <a:p>
            <a:pPr eaLnBrk="1" hangingPunct="1">
              <a:lnSpc>
                <a:spcPct val="85000"/>
              </a:lnSpc>
              <a:spcBef>
                <a:spcPct val="0"/>
              </a:spcBef>
              <a:buFontTx/>
              <a:buNone/>
            </a:pPr>
            <a:r>
              <a:rPr lang="en-US" altLang="zh-CN" sz="2400" b="1" i="1" dirty="0">
                <a:solidFill>
                  <a:srgbClr val="00CC00"/>
                </a:solidFill>
                <a:latin typeface="Times New Roman" pitchFamily="18" charset="0"/>
                <a:ea typeface="黑体" pitchFamily="49" charset="-122"/>
              </a:rPr>
              <a:t>        push    ax</a:t>
            </a:r>
          </a:p>
          <a:p>
            <a:pPr eaLnBrk="1" hangingPunct="1">
              <a:lnSpc>
                <a:spcPct val="85000"/>
              </a:lnSpc>
              <a:spcBef>
                <a:spcPct val="0"/>
              </a:spcBef>
              <a:buFontTx/>
              <a:buNone/>
            </a:pPr>
            <a:r>
              <a:rPr lang="zh-CN" altLang="zh-CN" sz="2400" b="1" i="1" dirty="0">
                <a:solidFill>
                  <a:srgbClr val="A50021"/>
                </a:solidFill>
                <a:latin typeface="Times New Roman" pitchFamily="18" charset="0"/>
                <a:ea typeface="黑体" pitchFamily="49" charset="-122"/>
              </a:rPr>
              <a:t>        </a:t>
            </a:r>
            <a:r>
              <a:rPr lang="en-US" altLang="zh-CN" sz="2400" b="1" i="1" dirty="0" err="1">
                <a:solidFill>
                  <a:srgbClr val="A50021"/>
                </a:solidFill>
                <a:latin typeface="Times New Roman" pitchFamily="18" charset="0"/>
                <a:ea typeface="黑体" pitchFamily="49" charset="-122"/>
              </a:rPr>
              <a:t>mov</a:t>
            </a:r>
            <a:r>
              <a:rPr lang="en-US" altLang="zh-CN" sz="2400" b="1" i="1" dirty="0">
                <a:solidFill>
                  <a:srgbClr val="A50021"/>
                </a:solidFill>
                <a:latin typeface="Times New Roman" pitchFamily="18" charset="0"/>
                <a:ea typeface="黑体" pitchFamily="49" charset="-122"/>
              </a:rPr>
              <a:t>     </a:t>
            </a:r>
            <a:r>
              <a:rPr lang="en-US" altLang="zh-CN" sz="2400" b="1" i="1" dirty="0" err="1">
                <a:solidFill>
                  <a:srgbClr val="A50021"/>
                </a:solidFill>
                <a:latin typeface="Times New Roman" pitchFamily="18" charset="0"/>
                <a:ea typeface="黑体" pitchFamily="49" charset="-122"/>
              </a:rPr>
              <a:t>ax,data</a:t>
            </a:r>
            <a:endParaRPr lang="en-US" altLang="zh-CN" sz="2400" b="1" i="1" dirty="0">
              <a:solidFill>
                <a:srgbClr val="A50021"/>
              </a:solidFill>
              <a:latin typeface="Times New Roman" pitchFamily="18" charset="0"/>
              <a:ea typeface="黑体" pitchFamily="49" charset="-122"/>
            </a:endParaRPr>
          </a:p>
          <a:p>
            <a:pPr eaLnBrk="1" hangingPunct="1">
              <a:lnSpc>
                <a:spcPct val="85000"/>
              </a:lnSpc>
              <a:spcBef>
                <a:spcPct val="0"/>
              </a:spcBef>
              <a:buFontTx/>
              <a:buNone/>
            </a:pPr>
            <a:r>
              <a:rPr lang="en-US" altLang="zh-CN" sz="2400" b="1" i="1" dirty="0">
                <a:solidFill>
                  <a:srgbClr val="A50021"/>
                </a:solidFill>
                <a:latin typeface="Times New Roman" pitchFamily="18" charset="0"/>
                <a:ea typeface="黑体" pitchFamily="49" charset="-122"/>
              </a:rPr>
              <a:t>        </a:t>
            </a:r>
            <a:r>
              <a:rPr lang="en-US" altLang="zh-CN" sz="2400" b="1" i="1" dirty="0" err="1">
                <a:solidFill>
                  <a:srgbClr val="A50021"/>
                </a:solidFill>
                <a:latin typeface="Times New Roman" pitchFamily="18" charset="0"/>
                <a:ea typeface="黑体" pitchFamily="49" charset="-122"/>
              </a:rPr>
              <a:t>mov</a:t>
            </a:r>
            <a:r>
              <a:rPr lang="en-US" altLang="zh-CN" sz="2400" b="1" i="1" dirty="0">
                <a:solidFill>
                  <a:srgbClr val="A50021"/>
                </a:solidFill>
                <a:latin typeface="Times New Roman" pitchFamily="18" charset="0"/>
                <a:ea typeface="黑体" pitchFamily="49" charset="-122"/>
              </a:rPr>
              <a:t>     </a:t>
            </a:r>
            <a:r>
              <a:rPr lang="en-US" altLang="zh-CN" sz="2400" b="1" i="1" dirty="0" err="1">
                <a:solidFill>
                  <a:srgbClr val="A50021"/>
                </a:solidFill>
                <a:latin typeface="Times New Roman" pitchFamily="18" charset="0"/>
                <a:ea typeface="黑体" pitchFamily="49" charset="-122"/>
              </a:rPr>
              <a:t>ds,ax</a:t>
            </a:r>
            <a:endParaRPr lang="en-US" altLang="zh-CN" sz="2400" b="1" i="1" dirty="0">
              <a:solidFill>
                <a:srgbClr val="A50021"/>
              </a:solidFill>
              <a:latin typeface="Times New Roman" pitchFamily="18" charset="0"/>
              <a:ea typeface="黑体" pitchFamily="49" charset="-122"/>
            </a:endParaRPr>
          </a:p>
          <a:p>
            <a:pPr eaLnBrk="1" hangingPunct="1">
              <a:lnSpc>
                <a:spcPct val="85000"/>
              </a:lnSpc>
              <a:spcBef>
                <a:spcPct val="0"/>
              </a:spcBef>
              <a:buFontTx/>
              <a:buNone/>
            </a:pPr>
            <a:r>
              <a:rPr lang="en-US" altLang="zh-CN" sz="2400" b="1" i="1" dirty="0">
                <a:solidFill>
                  <a:srgbClr val="A50021"/>
                </a:solidFill>
                <a:latin typeface="Times New Roman" pitchFamily="18" charset="0"/>
                <a:ea typeface="黑体" pitchFamily="49" charset="-122"/>
              </a:rPr>
              <a:t>        </a:t>
            </a:r>
            <a:r>
              <a:rPr lang="en-US" altLang="zh-CN" sz="2400" b="1" i="1" dirty="0" err="1">
                <a:solidFill>
                  <a:srgbClr val="A50021"/>
                </a:solidFill>
                <a:latin typeface="Times New Roman" pitchFamily="18" charset="0"/>
                <a:ea typeface="黑体" pitchFamily="49" charset="-122"/>
              </a:rPr>
              <a:t>mov</a:t>
            </a:r>
            <a:r>
              <a:rPr lang="en-US" altLang="zh-CN" sz="2400" b="1" i="1" dirty="0">
                <a:solidFill>
                  <a:srgbClr val="A50021"/>
                </a:solidFill>
                <a:latin typeface="Times New Roman" pitchFamily="18" charset="0"/>
                <a:ea typeface="黑体" pitchFamily="49" charset="-122"/>
              </a:rPr>
              <a:t>     </a:t>
            </a:r>
            <a:r>
              <a:rPr lang="en-US" altLang="zh-CN" sz="2400" b="1" i="1" dirty="0" err="1">
                <a:solidFill>
                  <a:srgbClr val="A50021"/>
                </a:solidFill>
                <a:latin typeface="Times New Roman" pitchFamily="18" charset="0"/>
                <a:ea typeface="黑体" pitchFamily="49" charset="-122"/>
              </a:rPr>
              <a:t>es,ax</a:t>
            </a:r>
            <a:r>
              <a:rPr lang="en-US" altLang="zh-CN" sz="2400" b="1" i="1" dirty="0">
                <a:solidFill>
                  <a:schemeClr val="tx1"/>
                </a:solidFill>
                <a:latin typeface="Times New Roman" pitchFamily="18" charset="0"/>
                <a:ea typeface="黑体" pitchFamily="49" charset="-122"/>
              </a:rPr>
              <a:t>      </a:t>
            </a:r>
            <a:endParaRPr lang="en-US" altLang="zh-CN" sz="2400" b="1" i="1" dirty="0">
              <a:solidFill>
                <a:schemeClr val="tx1"/>
              </a:solidFill>
              <a:latin typeface="Times New Roman" pitchFamily="18" charset="0"/>
              <a:ea typeface="宋体" pitchFamily="2" charset="-122"/>
            </a:endParaRPr>
          </a:p>
        </p:txBody>
      </p:sp>
      <p:sp>
        <p:nvSpPr>
          <p:cNvPr id="33797" name="Text Box 3"/>
          <p:cNvSpPr txBox="1">
            <a:spLocks noChangeArrowheads="1"/>
          </p:cNvSpPr>
          <p:nvPr/>
        </p:nvSpPr>
        <p:spPr bwMode="auto">
          <a:xfrm>
            <a:off x="4572000" y="333375"/>
            <a:ext cx="4114800" cy="631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3"/>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4"/>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5"/>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5"/>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5"/>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5"/>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5"/>
              </a:buBlip>
              <a:defRPr kumimoji="1" sz="2000">
                <a:solidFill>
                  <a:srgbClr val="000066"/>
                </a:solidFill>
                <a:latin typeface="Tahoma" pitchFamily="34" charset="0"/>
                <a:ea typeface="华文中宋" pitchFamily="2" charset="-122"/>
              </a:defRPr>
            </a:lvl9pPr>
          </a:lstStyle>
          <a:p>
            <a:pPr eaLnBrk="1" hangingPunct="1">
              <a:lnSpc>
                <a:spcPct val="85000"/>
              </a:lnSpc>
              <a:spcBef>
                <a:spcPct val="0"/>
              </a:spcBef>
              <a:buFontTx/>
              <a:buNone/>
            </a:pPr>
            <a:r>
              <a:rPr lang="zh-CN" altLang="zh-CN" sz="2400" b="1" dirty="0">
                <a:solidFill>
                  <a:schemeClr val="tx1"/>
                </a:solidFill>
                <a:latin typeface="Times New Roman" pitchFamily="18" charset="0"/>
                <a:ea typeface="黑体" pitchFamily="49" charset="-122"/>
              </a:rPr>
              <a:t>        </a:t>
            </a:r>
            <a:r>
              <a:rPr lang="en-US" altLang="zh-CN" sz="2400" b="1" i="1" dirty="0" err="1">
                <a:solidFill>
                  <a:srgbClr val="993300"/>
                </a:solidFill>
                <a:latin typeface="Times New Roman" pitchFamily="18" charset="0"/>
                <a:ea typeface="黑体" pitchFamily="49" charset="-122"/>
              </a:rPr>
              <a:t>mov</a:t>
            </a:r>
            <a:r>
              <a:rPr lang="en-US" altLang="zh-CN" sz="2400" b="1" i="1" dirty="0">
                <a:solidFill>
                  <a:srgbClr val="993300"/>
                </a:solidFill>
                <a:latin typeface="Times New Roman" pitchFamily="18" charset="0"/>
                <a:ea typeface="黑体" pitchFamily="49" charset="-122"/>
              </a:rPr>
              <a:t>     a,1</a:t>
            </a:r>
          </a:p>
          <a:p>
            <a:pPr eaLnBrk="1" hangingPunct="1">
              <a:lnSpc>
                <a:spcPct val="85000"/>
              </a:lnSpc>
              <a:spcBef>
                <a:spcPct val="0"/>
              </a:spcBef>
              <a:buFontTx/>
              <a:buNone/>
            </a:pPr>
            <a:r>
              <a:rPr lang="en-US" altLang="zh-CN" sz="2400" b="1" i="1" dirty="0">
                <a:solidFill>
                  <a:srgbClr val="993300"/>
                </a:solidFill>
                <a:latin typeface="Times New Roman" pitchFamily="18" charset="0"/>
                <a:ea typeface="黑体" pitchFamily="49" charset="-122"/>
              </a:rPr>
              <a:t>        </a:t>
            </a:r>
            <a:r>
              <a:rPr lang="en-US" altLang="zh-CN" sz="2400" b="1" i="1" dirty="0" err="1">
                <a:solidFill>
                  <a:srgbClr val="993300"/>
                </a:solidFill>
                <a:latin typeface="Times New Roman" pitchFamily="18" charset="0"/>
                <a:ea typeface="黑体" pitchFamily="49" charset="-122"/>
              </a:rPr>
              <a:t>mov</a:t>
            </a:r>
            <a:r>
              <a:rPr lang="en-US" altLang="zh-CN" sz="2400" b="1" i="1" dirty="0">
                <a:solidFill>
                  <a:srgbClr val="993300"/>
                </a:solidFill>
                <a:latin typeface="Times New Roman" pitchFamily="18" charset="0"/>
                <a:ea typeface="黑体" pitchFamily="49" charset="-122"/>
              </a:rPr>
              <a:t>     b,2</a:t>
            </a:r>
          </a:p>
          <a:p>
            <a:pPr eaLnBrk="1" hangingPunct="1">
              <a:lnSpc>
                <a:spcPct val="85000"/>
              </a:lnSpc>
              <a:spcBef>
                <a:spcPct val="0"/>
              </a:spcBef>
              <a:buFontTx/>
              <a:buNone/>
            </a:pPr>
            <a:r>
              <a:rPr lang="en-US" altLang="zh-CN" sz="2400" b="1" i="1" dirty="0">
                <a:solidFill>
                  <a:srgbClr val="993300"/>
                </a:solidFill>
                <a:latin typeface="Times New Roman" pitchFamily="18" charset="0"/>
                <a:ea typeface="黑体" pitchFamily="49" charset="-122"/>
              </a:rPr>
              <a:t>        </a:t>
            </a:r>
            <a:r>
              <a:rPr lang="en-US" altLang="zh-CN" sz="2400" b="1" i="1" dirty="0" err="1">
                <a:solidFill>
                  <a:srgbClr val="993300"/>
                </a:solidFill>
                <a:latin typeface="Times New Roman" pitchFamily="18" charset="0"/>
                <a:ea typeface="黑体" pitchFamily="49" charset="-122"/>
              </a:rPr>
              <a:t>mov</a:t>
            </a:r>
            <a:r>
              <a:rPr lang="en-US" altLang="zh-CN" sz="2400" b="1" i="1" dirty="0">
                <a:solidFill>
                  <a:srgbClr val="993300"/>
                </a:solidFill>
                <a:latin typeface="Times New Roman" pitchFamily="18" charset="0"/>
                <a:ea typeface="黑体" pitchFamily="49" charset="-122"/>
              </a:rPr>
              <a:t>     </a:t>
            </a:r>
            <a:r>
              <a:rPr lang="en-US" altLang="zh-CN" sz="2400" b="1" i="1" dirty="0" err="1">
                <a:solidFill>
                  <a:srgbClr val="993300"/>
                </a:solidFill>
                <a:latin typeface="Times New Roman" pitchFamily="18" charset="0"/>
                <a:ea typeface="黑体" pitchFamily="49" charset="-122"/>
              </a:rPr>
              <a:t>al,a</a:t>
            </a:r>
            <a:endParaRPr lang="en-US" altLang="zh-CN" sz="2400" b="1" i="1" dirty="0">
              <a:solidFill>
                <a:srgbClr val="993300"/>
              </a:solidFill>
              <a:latin typeface="Times New Roman" pitchFamily="18" charset="0"/>
              <a:ea typeface="黑体" pitchFamily="49" charset="-122"/>
            </a:endParaRPr>
          </a:p>
          <a:p>
            <a:pPr eaLnBrk="1" hangingPunct="1">
              <a:lnSpc>
                <a:spcPct val="85000"/>
              </a:lnSpc>
              <a:spcBef>
                <a:spcPct val="0"/>
              </a:spcBef>
              <a:buFontTx/>
              <a:buNone/>
            </a:pPr>
            <a:r>
              <a:rPr lang="en-US" altLang="zh-CN" sz="2400" b="1" i="1" dirty="0">
                <a:solidFill>
                  <a:srgbClr val="993300"/>
                </a:solidFill>
                <a:latin typeface="Times New Roman" pitchFamily="18" charset="0"/>
                <a:ea typeface="黑体" pitchFamily="49" charset="-122"/>
              </a:rPr>
              <a:t>        add      </a:t>
            </a:r>
            <a:r>
              <a:rPr lang="en-US" altLang="zh-CN" sz="2400" b="1" i="1" dirty="0" err="1">
                <a:solidFill>
                  <a:srgbClr val="993300"/>
                </a:solidFill>
                <a:latin typeface="Times New Roman" pitchFamily="18" charset="0"/>
                <a:ea typeface="黑体" pitchFamily="49" charset="-122"/>
              </a:rPr>
              <a:t>al,b</a:t>
            </a:r>
            <a:endParaRPr lang="en-US" altLang="zh-CN" sz="2400" b="1" i="1" dirty="0">
              <a:solidFill>
                <a:srgbClr val="993300"/>
              </a:solidFill>
              <a:latin typeface="Times New Roman" pitchFamily="18" charset="0"/>
              <a:ea typeface="黑体" pitchFamily="49" charset="-122"/>
            </a:endParaRPr>
          </a:p>
          <a:p>
            <a:pPr eaLnBrk="1" hangingPunct="1">
              <a:lnSpc>
                <a:spcPct val="85000"/>
              </a:lnSpc>
              <a:spcBef>
                <a:spcPct val="0"/>
              </a:spcBef>
              <a:buFontTx/>
              <a:buNone/>
            </a:pPr>
            <a:r>
              <a:rPr lang="en-US" altLang="zh-CN" sz="2400" b="1" i="1" dirty="0">
                <a:solidFill>
                  <a:srgbClr val="993300"/>
                </a:solidFill>
                <a:latin typeface="Times New Roman" pitchFamily="18" charset="0"/>
                <a:ea typeface="黑体" pitchFamily="49" charset="-122"/>
              </a:rPr>
              <a:t>        </a:t>
            </a:r>
            <a:r>
              <a:rPr lang="en-US" altLang="zh-CN" sz="2400" b="1" i="1" dirty="0" err="1">
                <a:solidFill>
                  <a:srgbClr val="993300"/>
                </a:solidFill>
                <a:latin typeface="Times New Roman" pitchFamily="18" charset="0"/>
                <a:ea typeface="黑体" pitchFamily="49" charset="-122"/>
              </a:rPr>
              <a:t>mov</a:t>
            </a:r>
            <a:r>
              <a:rPr lang="en-US" altLang="zh-CN" sz="2400" b="1" i="1" dirty="0">
                <a:solidFill>
                  <a:srgbClr val="993300"/>
                </a:solidFill>
                <a:latin typeface="Times New Roman" pitchFamily="18" charset="0"/>
                <a:ea typeface="黑体" pitchFamily="49" charset="-122"/>
              </a:rPr>
              <a:t>     </a:t>
            </a:r>
            <a:r>
              <a:rPr lang="en-US" altLang="zh-CN" sz="2400" b="1" i="1" dirty="0" err="1">
                <a:solidFill>
                  <a:srgbClr val="993300"/>
                </a:solidFill>
                <a:latin typeface="Times New Roman" pitchFamily="18" charset="0"/>
                <a:ea typeface="黑体" pitchFamily="49" charset="-122"/>
              </a:rPr>
              <a:t>c,al</a:t>
            </a:r>
            <a:endParaRPr lang="en-US" altLang="zh-CN" sz="2400" b="1" i="1" dirty="0">
              <a:solidFill>
                <a:srgbClr val="993300"/>
              </a:solidFill>
              <a:latin typeface="Times New Roman" pitchFamily="18" charset="0"/>
              <a:ea typeface="黑体" pitchFamily="49" charset="-122"/>
            </a:endParaRPr>
          </a:p>
          <a:p>
            <a:pPr eaLnBrk="1" hangingPunct="1">
              <a:lnSpc>
                <a:spcPct val="85000"/>
              </a:lnSpc>
              <a:spcBef>
                <a:spcPct val="0"/>
              </a:spcBef>
              <a:buFontTx/>
              <a:buNone/>
            </a:pPr>
            <a:r>
              <a:rPr lang="en-US" altLang="zh-CN" sz="2400" b="1" i="1" dirty="0">
                <a:solidFill>
                  <a:schemeClr val="tx1"/>
                </a:solidFill>
                <a:latin typeface="Times New Roman" pitchFamily="18" charset="0"/>
                <a:ea typeface="黑体" pitchFamily="49" charset="-122"/>
              </a:rPr>
              <a:t>        </a:t>
            </a:r>
            <a:r>
              <a:rPr lang="en-US" altLang="zh-CN" sz="2400" b="1" i="1" dirty="0">
                <a:solidFill>
                  <a:srgbClr val="FF9900"/>
                </a:solidFill>
                <a:latin typeface="Times New Roman" pitchFamily="18" charset="0"/>
                <a:ea typeface="黑体" pitchFamily="49" charset="-122"/>
              </a:rPr>
              <a:t>lea       </a:t>
            </a:r>
            <a:r>
              <a:rPr lang="en-US" altLang="zh-CN" sz="2400" b="1" i="1" dirty="0" err="1">
                <a:solidFill>
                  <a:srgbClr val="FF9900"/>
                </a:solidFill>
                <a:latin typeface="Times New Roman" pitchFamily="18" charset="0"/>
                <a:ea typeface="黑体" pitchFamily="49" charset="-122"/>
              </a:rPr>
              <a:t>dx,string</a:t>
            </a:r>
            <a:endParaRPr lang="en-US" altLang="zh-CN" sz="2400" b="1" i="1" dirty="0">
              <a:solidFill>
                <a:srgbClr val="FF9900"/>
              </a:solidFill>
              <a:latin typeface="Times New Roman" pitchFamily="18" charset="0"/>
              <a:ea typeface="黑体" pitchFamily="49" charset="-122"/>
            </a:endParaRPr>
          </a:p>
          <a:p>
            <a:pPr eaLnBrk="1" hangingPunct="1">
              <a:lnSpc>
                <a:spcPct val="85000"/>
              </a:lnSpc>
              <a:spcBef>
                <a:spcPct val="0"/>
              </a:spcBef>
              <a:buFontTx/>
              <a:buNone/>
            </a:pPr>
            <a:r>
              <a:rPr lang="en-US" altLang="zh-CN" sz="2400" b="1" i="1" dirty="0">
                <a:solidFill>
                  <a:srgbClr val="FF9900"/>
                </a:solidFill>
                <a:latin typeface="Times New Roman" pitchFamily="18" charset="0"/>
                <a:ea typeface="黑体" pitchFamily="49" charset="-122"/>
              </a:rPr>
              <a:t>        </a:t>
            </a:r>
            <a:r>
              <a:rPr lang="en-US" altLang="zh-CN" sz="2400" b="1" i="1" dirty="0" err="1">
                <a:solidFill>
                  <a:srgbClr val="FF9900"/>
                </a:solidFill>
                <a:latin typeface="Times New Roman" pitchFamily="18" charset="0"/>
                <a:ea typeface="黑体" pitchFamily="49" charset="-122"/>
              </a:rPr>
              <a:t>mov</a:t>
            </a:r>
            <a:r>
              <a:rPr lang="en-US" altLang="zh-CN" sz="2400" b="1" i="1" dirty="0">
                <a:solidFill>
                  <a:srgbClr val="FF9900"/>
                </a:solidFill>
                <a:latin typeface="Times New Roman" pitchFamily="18" charset="0"/>
                <a:ea typeface="黑体" pitchFamily="49" charset="-122"/>
              </a:rPr>
              <a:t>     ah,09</a:t>
            </a:r>
          </a:p>
          <a:p>
            <a:pPr eaLnBrk="1" hangingPunct="1">
              <a:lnSpc>
                <a:spcPct val="85000"/>
              </a:lnSpc>
              <a:spcBef>
                <a:spcPct val="0"/>
              </a:spcBef>
              <a:buFontTx/>
              <a:buNone/>
            </a:pPr>
            <a:r>
              <a:rPr lang="en-US" altLang="zh-CN" sz="2400" b="1" i="1" dirty="0">
                <a:solidFill>
                  <a:srgbClr val="FF9900"/>
                </a:solidFill>
                <a:latin typeface="Times New Roman" pitchFamily="18" charset="0"/>
                <a:ea typeface="黑体" pitchFamily="49" charset="-122"/>
              </a:rPr>
              <a:t>        </a:t>
            </a:r>
            <a:r>
              <a:rPr lang="en-US" altLang="zh-CN" sz="2400" b="1" i="1" dirty="0" err="1">
                <a:solidFill>
                  <a:srgbClr val="FF9900"/>
                </a:solidFill>
                <a:latin typeface="Times New Roman" pitchFamily="18" charset="0"/>
                <a:ea typeface="黑体" pitchFamily="49" charset="-122"/>
              </a:rPr>
              <a:t>int</a:t>
            </a:r>
            <a:r>
              <a:rPr lang="en-US" altLang="zh-CN" sz="2400" b="1" i="1" dirty="0">
                <a:solidFill>
                  <a:srgbClr val="FF9900"/>
                </a:solidFill>
                <a:latin typeface="Times New Roman" pitchFamily="18" charset="0"/>
                <a:ea typeface="黑体" pitchFamily="49" charset="-122"/>
              </a:rPr>
              <a:t>        21h</a:t>
            </a:r>
          </a:p>
          <a:p>
            <a:pPr eaLnBrk="1" hangingPunct="1">
              <a:lnSpc>
                <a:spcPct val="85000"/>
              </a:lnSpc>
              <a:spcBef>
                <a:spcPct val="0"/>
              </a:spcBef>
              <a:buFontTx/>
              <a:buNone/>
            </a:pPr>
            <a:r>
              <a:rPr lang="en-US" altLang="zh-CN" sz="2400" b="1" i="1" dirty="0">
                <a:solidFill>
                  <a:schemeClr val="tx1"/>
                </a:solidFill>
                <a:latin typeface="Times New Roman" pitchFamily="18" charset="0"/>
                <a:ea typeface="黑体" pitchFamily="49" charset="-122"/>
              </a:rPr>
              <a:t>        </a:t>
            </a:r>
            <a:r>
              <a:rPr lang="en-US" altLang="zh-CN" sz="2400" b="1" i="1" dirty="0">
                <a:solidFill>
                  <a:srgbClr val="00CCFF"/>
                </a:solidFill>
                <a:latin typeface="Times New Roman" pitchFamily="18" charset="0"/>
                <a:ea typeface="黑体" pitchFamily="49" charset="-122"/>
              </a:rPr>
              <a:t>add       c,30h</a:t>
            </a:r>
          </a:p>
          <a:p>
            <a:pPr eaLnBrk="1" hangingPunct="1">
              <a:lnSpc>
                <a:spcPct val="85000"/>
              </a:lnSpc>
              <a:spcBef>
                <a:spcPct val="0"/>
              </a:spcBef>
              <a:buFontTx/>
              <a:buNone/>
            </a:pPr>
            <a:r>
              <a:rPr lang="en-US" altLang="zh-CN" sz="2400" b="1" i="1" dirty="0">
                <a:solidFill>
                  <a:srgbClr val="00CCFF"/>
                </a:solidFill>
                <a:latin typeface="Times New Roman" pitchFamily="18" charset="0"/>
                <a:ea typeface="黑体" pitchFamily="49" charset="-122"/>
              </a:rPr>
              <a:t>        </a:t>
            </a:r>
            <a:r>
              <a:rPr lang="en-US" altLang="zh-CN" sz="2400" b="1" i="1" dirty="0" err="1">
                <a:solidFill>
                  <a:srgbClr val="00CCFF"/>
                </a:solidFill>
                <a:latin typeface="Times New Roman" pitchFamily="18" charset="0"/>
                <a:ea typeface="黑体" pitchFamily="49" charset="-122"/>
              </a:rPr>
              <a:t>mov</a:t>
            </a:r>
            <a:r>
              <a:rPr lang="en-US" altLang="zh-CN" sz="2400" b="1" i="1" dirty="0">
                <a:solidFill>
                  <a:srgbClr val="00CCFF"/>
                </a:solidFill>
                <a:latin typeface="Times New Roman" pitchFamily="18" charset="0"/>
                <a:ea typeface="黑体" pitchFamily="49" charset="-122"/>
              </a:rPr>
              <a:t>     </a:t>
            </a:r>
            <a:r>
              <a:rPr lang="en-US" altLang="zh-CN" sz="2400" b="1" i="1" dirty="0" err="1">
                <a:solidFill>
                  <a:srgbClr val="00CCFF"/>
                </a:solidFill>
                <a:latin typeface="Times New Roman" pitchFamily="18" charset="0"/>
                <a:ea typeface="黑体" pitchFamily="49" charset="-122"/>
              </a:rPr>
              <a:t>dl,c</a:t>
            </a:r>
            <a:endParaRPr lang="en-US" altLang="zh-CN" sz="2400" b="1" i="1" dirty="0">
              <a:solidFill>
                <a:srgbClr val="00CCFF"/>
              </a:solidFill>
              <a:latin typeface="Times New Roman" pitchFamily="18" charset="0"/>
              <a:ea typeface="黑体" pitchFamily="49" charset="-122"/>
            </a:endParaRPr>
          </a:p>
          <a:p>
            <a:pPr eaLnBrk="1" hangingPunct="1">
              <a:lnSpc>
                <a:spcPct val="85000"/>
              </a:lnSpc>
              <a:spcBef>
                <a:spcPct val="0"/>
              </a:spcBef>
              <a:buFontTx/>
              <a:buNone/>
            </a:pPr>
            <a:r>
              <a:rPr lang="en-US" altLang="zh-CN" sz="2400" b="1" i="1" dirty="0">
                <a:solidFill>
                  <a:srgbClr val="00CCFF"/>
                </a:solidFill>
                <a:latin typeface="Times New Roman" pitchFamily="18" charset="0"/>
                <a:ea typeface="黑体" pitchFamily="49" charset="-122"/>
              </a:rPr>
              <a:t>        </a:t>
            </a:r>
            <a:r>
              <a:rPr lang="en-US" altLang="zh-CN" sz="2400" b="1" i="1" dirty="0" err="1">
                <a:solidFill>
                  <a:srgbClr val="00CCFF"/>
                </a:solidFill>
                <a:latin typeface="Times New Roman" pitchFamily="18" charset="0"/>
                <a:ea typeface="黑体" pitchFamily="49" charset="-122"/>
              </a:rPr>
              <a:t>mov</a:t>
            </a:r>
            <a:r>
              <a:rPr lang="en-US" altLang="zh-CN" sz="2400" b="1" i="1" dirty="0">
                <a:solidFill>
                  <a:srgbClr val="00CCFF"/>
                </a:solidFill>
                <a:latin typeface="Times New Roman" pitchFamily="18" charset="0"/>
                <a:ea typeface="黑体" pitchFamily="49" charset="-122"/>
              </a:rPr>
              <a:t>     ah,2</a:t>
            </a:r>
          </a:p>
          <a:p>
            <a:pPr eaLnBrk="1" hangingPunct="1">
              <a:lnSpc>
                <a:spcPct val="85000"/>
              </a:lnSpc>
              <a:spcBef>
                <a:spcPct val="0"/>
              </a:spcBef>
              <a:buFontTx/>
              <a:buNone/>
            </a:pPr>
            <a:r>
              <a:rPr lang="en-US" altLang="zh-CN" sz="2400" b="1" i="1" dirty="0">
                <a:solidFill>
                  <a:srgbClr val="00CCFF"/>
                </a:solidFill>
                <a:latin typeface="Times New Roman" pitchFamily="18" charset="0"/>
                <a:ea typeface="黑体" pitchFamily="49" charset="-122"/>
              </a:rPr>
              <a:t>        </a:t>
            </a:r>
            <a:r>
              <a:rPr lang="en-US" altLang="zh-CN" sz="2400" b="1" i="1" dirty="0" err="1">
                <a:solidFill>
                  <a:srgbClr val="00CCFF"/>
                </a:solidFill>
                <a:latin typeface="Times New Roman" pitchFamily="18" charset="0"/>
                <a:ea typeface="黑体" pitchFamily="49" charset="-122"/>
              </a:rPr>
              <a:t>int</a:t>
            </a:r>
            <a:r>
              <a:rPr lang="en-US" altLang="zh-CN" sz="2400" b="1" i="1" dirty="0">
                <a:solidFill>
                  <a:srgbClr val="00CCFF"/>
                </a:solidFill>
                <a:latin typeface="Times New Roman" pitchFamily="18" charset="0"/>
                <a:ea typeface="黑体" pitchFamily="49" charset="-122"/>
              </a:rPr>
              <a:t>        21h</a:t>
            </a:r>
          </a:p>
          <a:p>
            <a:pPr eaLnBrk="1" hangingPunct="1">
              <a:lnSpc>
                <a:spcPct val="85000"/>
              </a:lnSpc>
              <a:spcBef>
                <a:spcPct val="0"/>
              </a:spcBef>
              <a:buFontTx/>
              <a:buNone/>
            </a:pPr>
            <a:r>
              <a:rPr lang="en-US" altLang="zh-CN" sz="2400" b="1" i="1" dirty="0">
                <a:solidFill>
                  <a:schemeClr val="tx1"/>
                </a:solidFill>
                <a:latin typeface="Times New Roman" pitchFamily="18" charset="0"/>
                <a:ea typeface="黑体" pitchFamily="49" charset="-122"/>
              </a:rPr>
              <a:t>        </a:t>
            </a:r>
            <a:r>
              <a:rPr lang="en-US" altLang="zh-CN" sz="2400" b="1" i="1" dirty="0" err="1">
                <a:solidFill>
                  <a:srgbClr val="FF00FF"/>
                </a:solidFill>
                <a:latin typeface="Times New Roman" pitchFamily="18" charset="0"/>
                <a:ea typeface="黑体" pitchFamily="49" charset="-122"/>
              </a:rPr>
              <a:t>mov</a:t>
            </a:r>
            <a:r>
              <a:rPr lang="en-US" altLang="zh-CN" sz="2400" b="1" i="1" dirty="0">
                <a:solidFill>
                  <a:srgbClr val="FF00FF"/>
                </a:solidFill>
                <a:latin typeface="Times New Roman" pitchFamily="18" charset="0"/>
                <a:ea typeface="黑体" pitchFamily="49" charset="-122"/>
              </a:rPr>
              <a:t>     dl,0ah</a:t>
            </a:r>
          </a:p>
          <a:p>
            <a:pPr eaLnBrk="1" hangingPunct="1">
              <a:lnSpc>
                <a:spcPct val="85000"/>
              </a:lnSpc>
              <a:spcBef>
                <a:spcPct val="0"/>
              </a:spcBef>
              <a:buFontTx/>
              <a:buNone/>
            </a:pPr>
            <a:r>
              <a:rPr lang="en-US" altLang="zh-CN" sz="2400" b="1" i="1" dirty="0">
                <a:solidFill>
                  <a:srgbClr val="FF00FF"/>
                </a:solidFill>
                <a:latin typeface="Times New Roman" pitchFamily="18" charset="0"/>
                <a:ea typeface="黑体" pitchFamily="49" charset="-122"/>
              </a:rPr>
              <a:t>        </a:t>
            </a:r>
            <a:r>
              <a:rPr lang="en-US" altLang="zh-CN" sz="2400" b="1" i="1" dirty="0" err="1">
                <a:solidFill>
                  <a:srgbClr val="FF00FF"/>
                </a:solidFill>
                <a:latin typeface="Times New Roman" pitchFamily="18" charset="0"/>
                <a:ea typeface="黑体" pitchFamily="49" charset="-122"/>
              </a:rPr>
              <a:t>int</a:t>
            </a:r>
            <a:r>
              <a:rPr lang="en-US" altLang="zh-CN" sz="2400" b="1" i="1" dirty="0">
                <a:solidFill>
                  <a:srgbClr val="FF00FF"/>
                </a:solidFill>
                <a:latin typeface="Times New Roman" pitchFamily="18" charset="0"/>
                <a:ea typeface="黑体" pitchFamily="49" charset="-122"/>
              </a:rPr>
              <a:t>        21h</a:t>
            </a:r>
          </a:p>
          <a:p>
            <a:pPr eaLnBrk="1" hangingPunct="1">
              <a:lnSpc>
                <a:spcPct val="85000"/>
              </a:lnSpc>
              <a:spcBef>
                <a:spcPct val="0"/>
              </a:spcBef>
              <a:buFontTx/>
              <a:buNone/>
            </a:pPr>
            <a:r>
              <a:rPr lang="en-US" altLang="zh-CN" sz="2400" b="1" i="1" dirty="0">
                <a:solidFill>
                  <a:srgbClr val="FF00FF"/>
                </a:solidFill>
                <a:latin typeface="Times New Roman" pitchFamily="18" charset="0"/>
                <a:ea typeface="黑体" pitchFamily="49" charset="-122"/>
              </a:rPr>
              <a:t>        </a:t>
            </a:r>
            <a:r>
              <a:rPr lang="en-US" altLang="zh-CN" sz="2400" b="1" i="1" dirty="0" err="1">
                <a:solidFill>
                  <a:srgbClr val="FF00FF"/>
                </a:solidFill>
                <a:latin typeface="Times New Roman" pitchFamily="18" charset="0"/>
                <a:ea typeface="黑体" pitchFamily="49" charset="-122"/>
              </a:rPr>
              <a:t>mov</a:t>
            </a:r>
            <a:r>
              <a:rPr lang="en-US" altLang="zh-CN" sz="2400" b="1" i="1" dirty="0">
                <a:solidFill>
                  <a:srgbClr val="FF00FF"/>
                </a:solidFill>
                <a:latin typeface="Times New Roman" pitchFamily="18" charset="0"/>
                <a:ea typeface="黑体" pitchFamily="49" charset="-122"/>
              </a:rPr>
              <a:t>     dl,0dh</a:t>
            </a:r>
          </a:p>
          <a:p>
            <a:pPr eaLnBrk="1" hangingPunct="1">
              <a:lnSpc>
                <a:spcPct val="85000"/>
              </a:lnSpc>
              <a:spcBef>
                <a:spcPct val="0"/>
              </a:spcBef>
              <a:buFontTx/>
              <a:buNone/>
            </a:pPr>
            <a:r>
              <a:rPr lang="en-US" altLang="zh-CN" sz="2400" b="1" i="1" dirty="0">
                <a:solidFill>
                  <a:srgbClr val="FF00FF"/>
                </a:solidFill>
                <a:latin typeface="Times New Roman" pitchFamily="18" charset="0"/>
                <a:ea typeface="黑体" pitchFamily="49" charset="-122"/>
              </a:rPr>
              <a:t>        </a:t>
            </a:r>
            <a:r>
              <a:rPr lang="en-US" altLang="zh-CN" sz="2400" b="1" i="1" dirty="0" err="1">
                <a:solidFill>
                  <a:srgbClr val="FF00FF"/>
                </a:solidFill>
                <a:latin typeface="Times New Roman" pitchFamily="18" charset="0"/>
                <a:ea typeface="黑体" pitchFamily="49" charset="-122"/>
              </a:rPr>
              <a:t>int</a:t>
            </a:r>
            <a:r>
              <a:rPr lang="en-US" altLang="zh-CN" sz="2400" b="1" i="1" dirty="0">
                <a:solidFill>
                  <a:srgbClr val="FF00FF"/>
                </a:solidFill>
                <a:latin typeface="Times New Roman" pitchFamily="18" charset="0"/>
                <a:ea typeface="黑体" pitchFamily="49" charset="-122"/>
              </a:rPr>
              <a:t>        21h</a:t>
            </a:r>
          </a:p>
          <a:p>
            <a:pPr eaLnBrk="1" hangingPunct="1">
              <a:lnSpc>
                <a:spcPct val="85000"/>
              </a:lnSpc>
              <a:spcBef>
                <a:spcPct val="0"/>
              </a:spcBef>
              <a:buFontTx/>
              <a:buNone/>
            </a:pPr>
            <a:r>
              <a:rPr lang="en-US" altLang="zh-CN" sz="2400" b="1" i="1" dirty="0">
                <a:solidFill>
                  <a:schemeClr val="tx1"/>
                </a:solidFill>
                <a:latin typeface="Times New Roman" pitchFamily="18" charset="0"/>
                <a:ea typeface="黑体" pitchFamily="49" charset="-122"/>
              </a:rPr>
              <a:t>        ret</a:t>
            </a:r>
          </a:p>
          <a:p>
            <a:pPr eaLnBrk="1" hangingPunct="1">
              <a:lnSpc>
                <a:spcPct val="85000"/>
              </a:lnSpc>
              <a:spcBef>
                <a:spcPct val="0"/>
              </a:spcBef>
              <a:buFontTx/>
              <a:buNone/>
            </a:pPr>
            <a:r>
              <a:rPr lang="en-US" altLang="zh-CN" sz="2400" b="1" i="1" dirty="0">
                <a:solidFill>
                  <a:schemeClr val="tx1"/>
                </a:solidFill>
                <a:latin typeface="Times New Roman" pitchFamily="18" charset="0"/>
                <a:ea typeface="黑体" pitchFamily="49" charset="-122"/>
              </a:rPr>
              <a:t>main   </a:t>
            </a:r>
            <a:r>
              <a:rPr lang="en-US" altLang="zh-CN" sz="2400" b="1" i="1" dirty="0" err="1">
                <a:solidFill>
                  <a:schemeClr val="tx1"/>
                </a:solidFill>
                <a:latin typeface="Times New Roman" pitchFamily="18" charset="0"/>
                <a:ea typeface="黑体" pitchFamily="49" charset="-122"/>
              </a:rPr>
              <a:t>endp</a:t>
            </a:r>
            <a:endParaRPr lang="en-US" altLang="zh-CN" sz="2400" b="1" i="1" dirty="0">
              <a:solidFill>
                <a:schemeClr val="tx1"/>
              </a:solidFill>
              <a:latin typeface="Times New Roman" pitchFamily="18" charset="0"/>
              <a:ea typeface="黑体" pitchFamily="49" charset="-122"/>
            </a:endParaRPr>
          </a:p>
          <a:p>
            <a:pPr eaLnBrk="1" hangingPunct="1">
              <a:lnSpc>
                <a:spcPct val="85000"/>
              </a:lnSpc>
              <a:spcBef>
                <a:spcPct val="0"/>
              </a:spcBef>
              <a:buFontTx/>
              <a:buNone/>
            </a:pPr>
            <a:r>
              <a:rPr lang="en-US" altLang="zh-CN" sz="2400" b="1" i="1" dirty="0">
                <a:solidFill>
                  <a:schemeClr val="tx2"/>
                </a:solidFill>
                <a:latin typeface="Times New Roman" pitchFamily="18" charset="0"/>
                <a:ea typeface="黑体" pitchFamily="49" charset="-122"/>
              </a:rPr>
              <a:t>code   ends</a:t>
            </a:r>
            <a:endParaRPr lang="en-US" altLang="zh-CN" sz="2400" b="1" i="1" dirty="0">
              <a:solidFill>
                <a:schemeClr val="tx1"/>
              </a:solidFill>
              <a:latin typeface="Times New Roman" pitchFamily="18" charset="0"/>
              <a:ea typeface="黑体" pitchFamily="49" charset="-122"/>
            </a:endParaRPr>
          </a:p>
          <a:p>
            <a:pPr eaLnBrk="1" hangingPunct="1">
              <a:lnSpc>
                <a:spcPct val="85000"/>
              </a:lnSpc>
              <a:spcBef>
                <a:spcPct val="0"/>
              </a:spcBef>
              <a:buFontTx/>
              <a:buNone/>
            </a:pPr>
            <a:r>
              <a:rPr lang="en-US" altLang="zh-CN" sz="2400" b="1" i="1" dirty="0">
                <a:solidFill>
                  <a:schemeClr val="tx1"/>
                </a:solidFill>
                <a:latin typeface="Times New Roman" pitchFamily="18" charset="0"/>
                <a:ea typeface="黑体" pitchFamily="49" charset="-122"/>
              </a:rPr>
              <a:t>          end   </a:t>
            </a:r>
            <a:r>
              <a:rPr lang="en-US" altLang="zh-CN" sz="2400" b="1" i="1" dirty="0">
                <a:solidFill>
                  <a:srgbClr val="660066"/>
                </a:solidFill>
                <a:latin typeface="Times New Roman" pitchFamily="18" charset="0"/>
                <a:ea typeface="黑体" pitchFamily="49" charset="-122"/>
              </a:rPr>
              <a:t>start</a:t>
            </a:r>
          </a:p>
        </p:txBody>
      </p:sp>
      <p:sp>
        <p:nvSpPr>
          <p:cNvPr id="33798" name="Text Box 4"/>
          <p:cNvSpPr txBox="1">
            <a:spLocks noChangeArrowheads="1"/>
          </p:cNvSpPr>
          <p:nvPr/>
        </p:nvSpPr>
        <p:spPr bwMode="auto">
          <a:xfrm>
            <a:off x="533400" y="3048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3"/>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4"/>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5"/>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5"/>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5"/>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5"/>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5"/>
              </a:buBlip>
              <a:defRPr kumimoji="1" sz="2000">
                <a:solidFill>
                  <a:srgbClr val="000066"/>
                </a:solidFill>
                <a:latin typeface="Tahoma" pitchFamily="34" charset="0"/>
                <a:ea typeface="华文中宋" pitchFamily="2" charset="-122"/>
              </a:defRPr>
            </a:lvl9pPr>
          </a:lstStyle>
          <a:p>
            <a:pPr eaLnBrk="1" hangingPunct="1">
              <a:spcBef>
                <a:spcPct val="50000"/>
              </a:spcBef>
              <a:buFontTx/>
              <a:buNone/>
            </a:pPr>
            <a:r>
              <a:rPr lang="zh-CN" altLang="en-US" sz="2400" b="1">
                <a:solidFill>
                  <a:srgbClr val="0000CC"/>
                </a:solidFill>
                <a:latin typeface="Times New Roman" pitchFamily="18" charset="0"/>
                <a:ea typeface="宋体" pitchFamily="2" charset="-122"/>
              </a:rPr>
              <a:t>例</a:t>
            </a:r>
            <a:r>
              <a:rPr lang="en-US" altLang="zh-CN" sz="2400" b="1">
                <a:solidFill>
                  <a:srgbClr val="0000CC"/>
                </a:solidFill>
                <a:latin typeface="Times New Roman" pitchFamily="18" charset="0"/>
                <a:ea typeface="宋体" pitchFamily="2" charset="-122"/>
              </a:rPr>
              <a:t>2</a:t>
            </a:r>
          </a:p>
        </p:txBody>
      </p:sp>
      <p:sp>
        <p:nvSpPr>
          <p:cNvPr id="33799" name="Text Box 6"/>
          <p:cNvSpPr txBox="1">
            <a:spLocks noChangeArrowheads="1"/>
          </p:cNvSpPr>
          <p:nvPr/>
        </p:nvSpPr>
        <p:spPr bwMode="auto">
          <a:xfrm>
            <a:off x="7162800" y="4724400"/>
            <a:ext cx="1981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3"/>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4"/>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5"/>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5"/>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5"/>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5"/>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5"/>
              </a:buBlip>
              <a:defRPr kumimoji="1" sz="2000">
                <a:solidFill>
                  <a:srgbClr val="000066"/>
                </a:solidFill>
                <a:latin typeface="Tahoma" pitchFamily="34" charset="0"/>
                <a:ea typeface="华文中宋" pitchFamily="2" charset="-122"/>
              </a:defRPr>
            </a:lvl9pPr>
          </a:lstStyle>
          <a:p>
            <a:pPr eaLnBrk="1" hangingPunct="1">
              <a:spcBef>
                <a:spcPct val="50000"/>
              </a:spcBef>
              <a:buFontTx/>
              <a:buNone/>
            </a:pPr>
            <a:r>
              <a:rPr lang="zh-CN" altLang="en-US" sz="2400">
                <a:latin typeface="华文中宋" pitchFamily="2" charset="-122"/>
              </a:rPr>
              <a:t>汇编后的目标文件只有</a:t>
            </a:r>
            <a:r>
              <a:rPr lang="en-US" altLang="zh-CN" sz="2400">
                <a:latin typeface="华文中宋" pitchFamily="2" charset="-122"/>
              </a:rPr>
              <a:t>209</a:t>
            </a:r>
            <a:r>
              <a:rPr lang="zh-CN" altLang="en-US" sz="2400">
                <a:latin typeface="华文中宋" pitchFamily="2" charset="-122"/>
              </a:rPr>
              <a:t>字节</a:t>
            </a:r>
          </a:p>
        </p:txBody>
      </p:sp>
      <p:sp>
        <p:nvSpPr>
          <p:cNvPr id="33800" name="Oval 7"/>
          <p:cNvSpPr>
            <a:spLocks noChangeArrowheads="1"/>
          </p:cNvSpPr>
          <p:nvPr/>
        </p:nvSpPr>
        <p:spPr bwMode="auto">
          <a:xfrm>
            <a:off x="6781800" y="4572000"/>
            <a:ext cx="2362200" cy="1371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3"/>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4"/>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5"/>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5"/>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5"/>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5"/>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5"/>
              </a:buBlip>
              <a:defRPr kumimoji="1" sz="2000">
                <a:solidFill>
                  <a:srgbClr val="000066"/>
                </a:solidFill>
                <a:latin typeface="Tahoma" pitchFamily="34" charset="0"/>
                <a:ea typeface="华文中宋" pitchFamily="2" charset="-122"/>
              </a:defRPr>
            </a:lvl9pPr>
          </a:lstStyle>
          <a:p>
            <a:pPr algn="just" eaLnBrk="1" hangingPunct="1">
              <a:spcBef>
                <a:spcPct val="0"/>
              </a:spcBef>
              <a:buFontTx/>
              <a:buNone/>
            </a:pPr>
            <a:endParaRPr lang="zh-CN" altLang="en-US" sz="1400">
              <a:solidFill>
                <a:schemeClr val="tx1"/>
              </a:solidFill>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0">
          <a:gsLst>
            <a:gs pos="2000">
              <a:srgbClr val="FFFFCC"/>
            </a:gs>
            <a:gs pos="100000">
              <a:schemeClr val="bg1"/>
            </a:gs>
          </a:gsLst>
          <a:path path="rect">
            <a:fillToRect r="100000" b="100000"/>
          </a:path>
        </a:gradFill>
        <a:effectLst/>
      </p:bgPr>
    </p:bg>
    <p:spTree>
      <p:nvGrpSpPr>
        <p:cNvPr id="1" name=""/>
        <p:cNvGrpSpPr/>
        <p:nvPr/>
      </p:nvGrpSpPr>
      <p:grpSpPr>
        <a:xfrm>
          <a:off x="0" y="0"/>
          <a:ext cx="0" cy="0"/>
          <a:chOff x="0" y="0"/>
          <a:chExt cx="0" cy="0"/>
        </a:xfrm>
      </p:grpSpPr>
      <p:sp>
        <p:nvSpPr>
          <p:cNvPr id="34818" name="页脚占位符 3"/>
          <p:cNvSpPr>
            <a:spLocks noGrp="1"/>
          </p:cNvSpPr>
          <p:nvPr>
            <p:ph type="ftr" sz="quarter" idx="4294967295"/>
          </p:nvPr>
        </p:nvSpPr>
        <p:spPr>
          <a:xfrm>
            <a:off x="3132138" y="6400800"/>
            <a:ext cx="2895600" cy="457200"/>
          </a:xfrm>
          <a:prstGeom prst="rect">
            <a:avLst/>
          </a:prstGeom>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r>
              <a:rPr kumimoji="0" lang="en-US" altLang="zh-CN" sz="1400" smtClean="0">
                <a:solidFill>
                  <a:schemeClr val="tx1"/>
                </a:solidFill>
                <a:latin typeface="Times New Roman" pitchFamily="18" charset="0"/>
                <a:ea typeface="宋体" pitchFamily="2" charset="-122"/>
              </a:rPr>
              <a:t>汇编语言程序设计</a:t>
            </a:r>
          </a:p>
        </p:txBody>
      </p:sp>
      <p:sp>
        <p:nvSpPr>
          <p:cNvPr id="34819" name="灯片编号占位符 4"/>
          <p:cNvSpPr>
            <a:spLocks noGrp="1"/>
          </p:cNvSpPr>
          <p:nvPr>
            <p:ph type="sldNum" sz="quarter" idx="11"/>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r" eaLnBrk="1" hangingPunct="1">
              <a:spcBef>
                <a:spcPct val="0"/>
              </a:spcBef>
              <a:buFontTx/>
              <a:buNone/>
            </a:pPr>
            <a:fld id="{C2CB8441-A2F2-4FEF-982E-D157B13E7A5C}" type="slidenum">
              <a:rPr kumimoji="0" lang="en-US" altLang="zh-CN" sz="1400" smtClean="0">
                <a:solidFill>
                  <a:schemeClr val="tx1"/>
                </a:solidFill>
                <a:latin typeface="Times New Roman" pitchFamily="18" charset="0"/>
                <a:ea typeface="宋体" pitchFamily="2" charset="-122"/>
              </a:rPr>
              <a:pPr algn="r" eaLnBrk="1" hangingPunct="1">
                <a:spcBef>
                  <a:spcPct val="0"/>
                </a:spcBef>
                <a:buFontTx/>
                <a:buNone/>
              </a:pPr>
              <a:t>7</a:t>
            </a:fld>
            <a:endParaRPr kumimoji="0" lang="en-US" altLang="zh-CN" sz="1400" smtClean="0">
              <a:solidFill>
                <a:schemeClr val="tx1"/>
              </a:solidFill>
              <a:latin typeface="Times New Roman" pitchFamily="18" charset="0"/>
              <a:ea typeface="宋体" pitchFamily="2" charset="-122"/>
            </a:endParaRPr>
          </a:p>
        </p:txBody>
      </p:sp>
      <p:sp>
        <p:nvSpPr>
          <p:cNvPr id="34820" name="Rectangle 4"/>
          <p:cNvSpPr>
            <a:spLocks noGrp="1" noChangeArrowheads="1"/>
          </p:cNvSpPr>
          <p:nvPr>
            <p:ph type="title"/>
          </p:nvPr>
        </p:nvSpPr>
        <p:spPr>
          <a:xfrm>
            <a:off x="684213" y="260350"/>
            <a:ext cx="7772400" cy="576263"/>
          </a:xfrm>
          <a:noFill/>
        </p:spPr>
        <p:txBody>
          <a:bodyPr/>
          <a:lstStyle/>
          <a:p>
            <a:pPr eaLnBrk="1" hangingPunct="1"/>
            <a:r>
              <a:rPr lang="zh-CN" altLang="en-US" smtClean="0"/>
              <a:t>汇编语言基本概念</a:t>
            </a:r>
          </a:p>
        </p:txBody>
      </p:sp>
      <p:sp>
        <p:nvSpPr>
          <p:cNvPr id="34821" name="Rectangle 5"/>
          <p:cNvSpPr>
            <a:spLocks noChangeArrowheads="1"/>
          </p:cNvSpPr>
          <p:nvPr/>
        </p:nvSpPr>
        <p:spPr bwMode="auto">
          <a:xfrm>
            <a:off x="468313" y="1125538"/>
            <a:ext cx="8280400" cy="297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444500"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622300" indent="-355600" algn="l" defTabSz="444500"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defTabSz="444500"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defTabSz="444500"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defTabSz="444500"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defTabSz="4445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defTabSz="4445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defTabSz="4445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defTabSz="4445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spcBef>
                <a:spcPct val="25000"/>
              </a:spcBef>
              <a:buFontTx/>
              <a:buNone/>
            </a:pPr>
            <a:r>
              <a:rPr lang="zh-CN" altLang="en-US" sz="2800" b="1">
                <a:solidFill>
                  <a:srgbClr val="0000CC"/>
                </a:solidFill>
                <a:latin typeface="华文中宋" pitchFamily="2" charset="-122"/>
              </a:rPr>
              <a:t>三、汇编语言的应用</a:t>
            </a:r>
          </a:p>
          <a:p>
            <a:pPr lvl="1" eaLnBrk="1" hangingPunct="1">
              <a:spcBef>
                <a:spcPct val="25000"/>
              </a:spcBef>
              <a:buSzTx/>
              <a:buFont typeface="Wingdings" pitchFamily="2" charset="2"/>
              <a:buChar char="Ø"/>
            </a:pPr>
            <a:r>
              <a:rPr lang="en-US" altLang="zh-CN">
                <a:latin typeface="Times New Roman" pitchFamily="18" charset="0"/>
                <a:sym typeface="Symbol" pitchFamily="18" charset="2"/>
              </a:rPr>
              <a:t>70%</a:t>
            </a:r>
            <a:r>
              <a:rPr lang="zh-CN" altLang="en-US">
                <a:latin typeface="华文中宋" pitchFamily="2" charset="-122"/>
                <a:sym typeface="Symbol" pitchFamily="18" charset="2"/>
              </a:rPr>
              <a:t>以上的系统软件是用汇编语言编写的。</a:t>
            </a:r>
            <a:endParaRPr lang="zh-CN" altLang="en-US">
              <a:latin typeface="华文中宋" pitchFamily="2" charset="-122"/>
            </a:endParaRPr>
          </a:p>
          <a:p>
            <a:pPr lvl="1" eaLnBrk="1" hangingPunct="1">
              <a:spcBef>
                <a:spcPct val="25000"/>
              </a:spcBef>
              <a:buSzTx/>
              <a:buFont typeface="Wingdings" pitchFamily="2" charset="2"/>
              <a:buChar char="Ø"/>
            </a:pPr>
            <a:r>
              <a:rPr lang="zh-CN" altLang="en-US">
                <a:latin typeface="华文中宋" pitchFamily="2" charset="-122"/>
                <a:sym typeface="Symbol" pitchFamily="18" charset="2"/>
              </a:rPr>
              <a:t>某些快速处理、位处理、访问硬件设备等高效程序是用汇编语言编写的。</a:t>
            </a:r>
          </a:p>
          <a:p>
            <a:pPr lvl="1" eaLnBrk="1" hangingPunct="1">
              <a:spcBef>
                <a:spcPct val="25000"/>
              </a:spcBef>
              <a:buSzTx/>
              <a:buFont typeface="Wingdings" pitchFamily="2" charset="2"/>
              <a:buChar char="Ø"/>
            </a:pPr>
            <a:r>
              <a:rPr lang="zh-CN" altLang="en-US">
                <a:latin typeface="华文中宋" pitchFamily="2" charset="-122"/>
                <a:sym typeface="Symbol" pitchFamily="18" charset="2"/>
              </a:rPr>
              <a:t>某些高级绘图程序、视频游戏程序也是用汇编语言编写的。</a:t>
            </a:r>
          </a:p>
        </p:txBody>
      </p:sp>
      <p:sp>
        <p:nvSpPr>
          <p:cNvPr id="34822" name="Rectangle 7"/>
          <p:cNvSpPr>
            <a:spLocks noChangeArrowheads="1"/>
          </p:cNvSpPr>
          <p:nvPr/>
        </p:nvSpPr>
        <p:spPr bwMode="auto">
          <a:xfrm>
            <a:off x="755650" y="4581525"/>
            <a:ext cx="75612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spcBef>
                <a:spcPct val="20000"/>
              </a:spcBef>
              <a:buFont typeface="Wingdings 2" pitchFamily="18" charset="2"/>
              <a:buChar char="ô"/>
              <a:tabLst>
                <a:tab pos="88900" algn="l"/>
              </a:tabLst>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tabLst>
                <a:tab pos="88900" algn="l"/>
              </a:tabLst>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tabLst>
                <a:tab pos="88900" algn="l"/>
              </a:tabLst>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tabLst>
                <a:tab pos="88900" algn="l"/>
              </a:tabLst>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tabLst>
                <a:tab pos="88900" algn="l"/>
              </a:tabLst>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tabLst>
                <a:tab pos="88900" algn="l"/>
              </a:tabLst>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tabLst>
                <a:tab pos="88900" algn="l"/>
              </a:tabLst>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tabLst>
                <a:tab pos="88900" algn="l"/>
              </a:tabLst>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tabLst>
                <a:tab pos="88900" algn="l"/>
              </a:tabLst>
              <a:defRPr kumimoji="1" sz="2000">
                <a:solidFill>
                  <a:srgbClr val="000066"/>
                </a:solidFill>
                <a:latin typeface="Tahoma" pitchFamily="34" charset="0"/>
                <a:ea typeface="华文中宋" pitchFamily="2" charset="-122"/>
              </a:defRPr>
            </a:lvl9pPr>
          </a:lstStyle>
          <a:p>
            <a:pPr algn="just" eaLnBrk="1" hangingPunct="1">
              <a:spcBef>
                <a:spcPct val="0"/>
              </a:spcBef>
              <a:buFont typeface="Wingdings" pitchFamily="2" charset="2"/>
              <a:buChar char="Ø"/>
            </a:pPr>
            <a:r>
              <a:rPr lang="zh-CN" altLang="en-US" sz="2800" b="1">
                <a:solidFill>
                  <a:srgbClr val="0000CC"/>
                </a:solidFill>
                <a:latin typeface="华文中宋" pitchFamily="2" charset="-122"/>
              </a:rPr>
              <a:t>不宜使用的领域</a:t>
            </a:r>
          </a:p>
        </p:txBody>
      </p:sp>
      <p:sp>
        <p:nvSpPr>
          <p:cNvPr id="34823" name="Rectangle 11"/>
          <p:cNvSpPr>
            <a:spLocks noChangeArrowheads="1"/>
          </p:cNvSpPr>
          <p:nvPr/>
        </p:nvSpPr>
        <p:spPr bwMode="auto">
          <a:xfrm>
            <a:off x="468313" y="5084763"/>
            <a:ext cx="8207375" cy="105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lvl="4" algn="just" eaLnBrk="1" hangingPunct="1">
              <a:spcBef>
                <a:spcPct val="25000"/>
              </a:spcBef>
              <a:buSzTx/>
              <a:buFont typeface="Wingdings 2" pitchFamily="18" charset="2"/>
              <a:buChar char="ò"/>
            </a:pPr>
            <a:r>
              <a:rPr lang="zh-CN" altLang="en-US" sz="2800">
                <a:solidFill>
                  <a:srgbClr val="0000CC"/>
                </a:solidFill>
                <a:latin typeface="华文中宋" pitchFamily="2" charset="-122"/>
              </a:rPr>
              <a:t>大型软件的整体开发；</a:t>
            </a:r>
          </a:p>
          <a:p>
            <a:pPr lvl="4" algn="just" eaLnBrk="1" hangingPunct="1">
              <a:spcBef>
                <a:spcPct val="25000"/>
              </a:spcBef>
              <a:buSzTx/>
              <a:buFont typeface="Wingdings 2" pitchFamily="18" charset="2"/>
              <a:buChar char="ò"/>
            </a:pPr>
            <a:r>
              <a:rPr lang="zh-CN" altLang="en-US" sz="2800">
                <a:solidFill>
                  <a:srgbClr val="0000CC"/>
                </a:solidFill>
                <a:latin typeface="华文中宋" pitchFamily="2" charset="-122"/>
              </a:rPr>
              <a:t>没有特殊要求的一般应用系统的开发等。</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0">
          <a:gsLst>
            <a:gs pos="2000">
              <a:srgbClr val="FFFFCC"/>
            </a:gs>
            <a:gs pos="100000">
              <a:schemeClr val="bg1"/>
            </a:gs>
          </a:gsLst>
          <a:path path="rect">
            <a:fillToRect r="100000" b="100000"/>
          </a:path>
        </a:gradFill>
        <a:effectLst/>
      </p:bgPr>
    </p:bg>
    <p:spTree>
      <p:nvGrpSpPr>
        <p:cNvPr id="1" name=""/>
        <p:cNvGrpSpPr/>
        <p:nvPr/>
      </p:nvGrpSpPr>
      <p:grpSpPr>
        <a:xfrm>
          <a:off x="0" y="0"/>
          <a:ext cx="0" cy="0"/>
          <a:chOff x="0" y="0"/>
          <a:chExt cx="0" cy="0"/>
        </a:xfrm>
      </p:grpSpPr>
      <p:sp>
        <p:nvSpPr>
          <p:cNvPr id="35842" name="页脚占位符 2"/>
          <p:cNvSpPr>
            <a:spLocks noGrp="1"/>
          </p:cNvSpPr>
          <p:nvPr>
            <p:ph type="ftr" sz="quarter" idx="4294967295"/>
          </p:nvPr>
        </p:nvSpPr>
        <p:spPr>
          <a:xfrm>
            <a:off x="3132138" y="6400800"/>
            <a:ext cx="2895600" cy="457200"/>
          </a:xfrm>
          <a:prstGeom prst="rect">
            <a:avLst/>
          </a:prstGeom>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r>
              <a:rPr kumimoji="0" lang="en-US" altLang="zh-CN" sz="1400" smtClean="0">
                <a:solidFill>
                  <a:schemeClr val="tx1"/>
                </a:solidFill>
                <a:latin typeface="Times New Roman" pitchFamily="18" charset="0"/>
                <a:ea typeface="宋体" pitchFamily="2" charset="-122"/>
              </a:rPr>
              <a:t>汇编语言程序设计</a:t>
            </a:r>
          </a:p>
        </p:txBody>
      </p:sp>
      <p:sp>
        <p:nvSpPr>
          <p:cNvPr id="35843" name="灯片编号占位符 3"/>
          <p:cNvSpPr>
            <a:spLocks noGrp="1"/>
          </p:cNvSpPr>
          <p:nvPr>
            <p:ph type="sldNum" sz="quarter" idx="11"/>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r" eaLnBrk="1" hangingPunct="1">
              <a:spcBef>
                <a:spcPct val="0"/>
              </a:spcBef>
              <a:buFontTx/>
              <a:buNone/>
            </a:pPr>
            <a:fld id="{CCE67432-27A0-43F7-BAE2-75538E885736}" type="slidenum">
              <a:rPr kumimoji="0" lang="en-US" altLang="zh-CN" sz="1400" smtClean="0">
                <a:solidFill>
                  <a:schemeClr val="tx1"/>
                </a:solidFill>
                <a:latin typeface="Times New Roman" pitchFamily="18" charset="0"/>
                <a:ea typeface="宋体" pitchFamily="2" charset="-122"/>
              </a:rPr>
              <a:pPr algn="r" eaLnBrk="1" hangingPunct="1">
                <a:spcBef>
                  <a:spcPct val="0"/>
                </a:spcBef>
                <a:buFontTx/>
                <a:buNone/>
              </a:pPr>
              <a:t>8</a:t>
            </a:fld>
            <a:endParaRPr kumimoji="0" lang="en-US" altLang="zh-CN" sz="1400" smtClean="0">
              <a:solidFill>
                <a:schemeClr val="tx1"/>
              </a:solidFill>
              <a:latin typeface="Times New Roman" pitchFamily="18" charset="0"/>
              <a:ea typeface="宋体" pitchFamily="2" charset="-122"/>
            </a:endParaRPr>
          </a:p>
        </p:txBody>
      </p:sp>
      <p:sp>
        <p:nvSpPr>
          <p:cNvPr id="35844" name="Rectangle 4"/>
          <p:cNvSpPr>
            <a:spLocks noGrp="1" noChangeArrowheads="1"/>
          </p:cNvSpPr>
          <p:nvPr>
            <p:ph type="title"/>
          </p:nvPr>
        </p:nvSpPr>
        <p:spPr/>
        <p:txBody>
          <a:bodyPr/>
          <a:lstStyle/>
          <a:p>
            <a:pPr eaLnBrk="1" hangingPunct="1"/>
            <a:r>
              <a:rPr lang="zh-CN" altLang="en-US" smtClean="0"/>
              <a:t>汇编语言基本概念</a:t>
            </a:r>
          </a:p>
        </p:txBody>
      </p:sp>
      <p:sp>
        <p:nvSpPr>
          <p:cNvPr id="35845" name="Rectangle 5"/>
          <p:cNvSpPr>
            <a:spLocks noChangeArrowheads="1"/>
          </p:cNvSpPr>
          <p:nvPr/>
        </p:nvSpPr>
        <p:spPr bwMode="auto">
          <a:xfrm>
            <a:off x="395288" y="1341438"/>
            <a:ext cx="8280400"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66700" indent="-266700"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23900" indent="-277813"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spcBef>
                <a:spcPct val="25000"/>
              </a:spcBef>
              <a:buFont typeface="Wingdings" pitchFamily="2" charset="2"/>
              <a:buChar char="Ø"/>
            </a:pPr>
            <a:r>
              <a:rPr lang="zh-CN" altLang="en-US" sz="2800" b="1" dirty="0">
                <a:solidFill>
                  <a:srgbClr val="0000CC"/>
                </a:solidFill>
              </a:rPr>
              <a:t>适用的领域</a:t>
            </a:r>
          </a:p>
          <a:p>
            <a:pPr lvl="1" eaLnBrk="1" hangingPunct="1">
              <a:spcBef>
                <a:spcPct val="25000"/>
              </a:spcBef>
              <a:buSzTx/>
              <a:buFont typeface="Wingdings 2" pitchFamily="18" charset="2"/>
              <a:buChar char="ò"/>
            </a:pPr>
            <a:r>
              <a:rPr lang="zh-CN" altLang="en-US" dirty="0">
                <a:solidFill>
                  <a:srgbClr val="0000CC"/>
                </a:solidFill>
              </a:rPr>
              <a:t>要求执行效率高、反应快的领域，如：操作系统内核，工业控制，实时系统等；</a:t>
            </a:r>
          </a:p>
          <a:p>
            <a:pPr lvl="1" eaLnBrk="1" hangingPunct="1">
              <a:spcBef>
                <a:spcPct val="25000"/>
              </a:spcBef>
              <a:buSzTx/>
              <a:buFont typeface="Wingdings 2" pitchFamily="18" charset="2"/>
              <a:buChar char="ò"/>
            </a:pPr>
            <a:r>
              <a:rPr lang="zh-CN" altLang="en-US" dirty="0">
                <a:solidFill>
                  <a:srgbClr val="0000CC"/>
                </a:solidFill>
              </a:rPr>
              <a:t>系统性能的瓶颈，或被频繁使用的子程序或程序段；</a:t>
            </a:r>
          </a:p>
          <a:p>
            <a:pPr lvl="1" eaLnBrk="1" hangingPunct="1">
              <a:spcBef>
                <a:spcPct val="25000"/>
              </a:spcBef>
              <a:buSzTx/>
              <a:buFont typeface="Wingdings 2" pitchFamily="18" charset="2"/>
              <a:buChar char="ò"/>
            </a:pPr>
            <a:r>
              <a:rPr lang="zh-CN" altLang="en-US" dirty="0">
                <a:solidFill>
                  <a:srgbClr val="0000CC"/>
                </a:solidFill>
              </a:rPr>
              <a:t>与硬件资源密切相关的软件开发，如：设备驱动程序等；</a:t>
            </a:r>
          </a:p>
          <a:p>
            <a:pPr lvl="1" eaLnBrk="1" hangingPunct="1">
              <a:spcBef>
                <a:spcPct val="25000"/>
              </a:spcBef>
              <a:buSzTx/>
              <a:buFont typeface="Wingdings 2" pitchFamily="18" charset="2"/>
              <a:buChar char="ò"/>
            </a:pPr>
            <a:r>
              <a:rPr lang="zh-CN" altLang="en-US" dirty="0">
                <a:solidFill>
                  <a:srgbClr val="0000CC"/>
                </a:solidFill>
              </a:rPr>
              <a:t>受存储容量限制的应用领域，如：家用电器的计算机控制功能等；</a:t>
            </a:r>
          </a:p>
          <a:p>
            <a:pPr lvl="1" eaLnBrk="1" hangingPunct="1">
              <a:spcBef>
                <a:spcPct val="25000"/>
              </a:spcBef>
              <a:buSzTx/>
              <a:buFont typeface="Wingdings 2" pitchFamily="18" charset="2"/>
              <a:buChar char="ò"/>
            </a:pPr>
            <a:r>
              <a:rPr lang="zh-CN" altLang="en-US" dirty="0">
                <a:solidFill>
                  <a:srgbClr val="0000CC"/>
                </a:solidFill>
              </a:rPr>
              <a:t>没有适当的高级语言开发环境。</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0">
          <a:gsLst>
            <a:gs pos="2000">
              <a:srgbClr val="FFFFCC"/>
            </a:gs>
            <a:gs pos="100000">
              <a:schemeClr val="bg1"/>
            </a:gs>
          </a:gsLst>
          <a:path path="rect">
            <a:fillToRect r="100000" b="100000"/>
          </a:path>
        </a:gradFill>
        <a:effectLst/>
      </p:bgPr>
    </p:bg>
    <p:spTree>
      <p:nvGrpSpPr>
        <p:cNvPr id="1" name=""/>
        <p:cNvGrpSpPr/>
        <p:nvPr/>
      </p:nvGrpSpPr>
      <p:grpSpPr>
        <a:xfrm>
          <a:off x="0" y="0"/>
          <a:ext cx="0" cy="0"/>
          <a:chOff x="0" y="0"/>
          <a:chExt cx="0" cy="0"/>
        </a:xfrm>
      </p:grpSpPr>
      <p:sp>
        <p:nvSpPr>
          <p:cNvPr id="36866" name="页脚占位符 2"/>
          <p:cNvSpPr>
            <a:spLocks noGrp="1"/>
          </p:cNvSpPr>
          <p:nvPr>
            <p:ph type="ftr" sz="quarter" idx="4294967295"/>
          </p:nvPr>
        </p:nvSpPr>
        <p:spPr>
          <a:xfrm>
            <a:off x="3132138" y="6400800"/>
            <a:ext cx="2895600" cy="457200"/>
          </a:xfrm>
          <a:prstGeom prst="rect">
            <a:avLst/>
          </a:prstGeom>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r>
              <a:rPr kumimoji="0" lang="en-US" altLang="zh-CN" sz="1400" smtClean="0">
                <a:solidFill>
                  <a:schemeClr val="tx1"/>
                </a:solidFill>
                <a:latin typeface="Times New Roman" pitchFamily="18" charset="0"/>
                <a:ea typeface="宋体" pitchFamily="2" charset="-122"/>
              </a:rPr>
              <a:t>汇编语言程序设计</a:t>
            </a:r>
          </a:p>
        </p:txBody>
      </p:sp>
      <p:sp>
        <p:nvSpPr>
          <p:cNvPr id="36867" name="灯片编号占位符 3"/>
          <p:cNvSpPr>
            <a:spLocks noGrp="1"/>
          </p:cNvSpPr>
          <p:nvPr>
            <p:ph type="sldNum" sz="quarter" idx="11"/>
          </p:nvPr>
        </p:nvSpPr>
        <p:spPr>
          <a:noFill/>
        </p:spPr>
        <p:txBody>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r" eaLnBrk="1" hangingPunct="1">
              <a:spcBef>
                <a:spcPct val="0"/>
              </a:spcBef>
              <a:buFontTx/>
              <a:buNone/>
            </a:pPr>
            <a:fld id="{E86755AE-1661-454B-9F55-51DBBDEC0E8B}" type="slidenum">
              <a:rPr kumimoji="0" lang="en-US" altLang="zh-CN" sz="1400" smtClean="0">
                <a:solidFill>
                  <a:schemeClr val="tx1"/>
                </a:solidFill>
                <a:latin typeface="Times New Roman" pitchFamily="18" charset="0"/>
                <a:ea typeface="宋体" pitchFamily="2" charset="-122"/>
              </a:rPr>
              <a:pPr algn="r" eaLnBrk="1" hangingPunct="1">
                <a:spcBef>
                  <a:spcPct val="0"/>
                </a:spcBef>
                <a:buFontTx/>
                <a:buNone/>
              </a:pPr>
              <a:t>9</a:t>
            </a:fld>
            <a:endParaRPr kumimoji="0" lang="en-US" altLang="zh-CN" sz="1400" smtClean="0">
              <a:solidFill>
                <a:schemeClr val="tx1"/>
              </a:solidFill>
              <a:latin typeface="Times New Roman" pitchFamily="18" charset="0"/>
              <a:ea typeface="宋体" pitchFamily="2" charset="-122"/>
            </a:endParaRPr>
          </a:p>
        </p:txBody>
      </p:sp>
      <p:sp>
        <p:nvSpPr>
          <p:cNvPr id="36868" name="Rectangle 2"/>
          <p:cNvSpPr>
            <a:spLocks noGrp="1" noChangeArrowheads="1"/>
          </p:cNvSpPr>
          <p:nvPr>
            <p:ph type="title"/>
          </p:nvPr>
        </p:nvSpPr>
        <p:spPr/>
        <p:txBody>
          <a:bodyPr/>
          <a:lstStyle/>
          <a:p>
            <a:pPr eaLnBrk="1" hangingPunct="1"/>
            <a:r>
              <a:rPr lang="en-US" altLang="zh-CN" sz="2000" smtClean="0">
                <a:solidFill>
                  <a:srgbClr val="000000"/>
                </a:solidFill>
                <a:latin typeface="隶书" pitchFamily="49" charset="-122"/>
              </a:rPr>
              <a:t> </a:t>
            </a:r>
          </a:p>
        </p:txBody>
      </p:sp>
      <p:sp>
        <p:nvSpPr>
          <p:cNvPr id="36869" name="Rectangle 70"/>
          <p:cNvSpPr>
            <a:spLocks noGrp="1" noChangeArrowheads="1"/>
          </p:cNvSpPr>
          <p:nvPr>
            <p:ph type="subTitle" idx="4294967295"/>
          </p:nvPr>
        </p:nvSpPr>
        <p:spPr>
          <a:xfrm>
            <a:off x="1258888" y="260350"/>
            <a:ext cx="6400800" cy="574675"/>
          </a:xfrm>
        </p:spPr>
        <p:txBody>
          <a:bodyPr/>
          <a:lstStyle/>
          <a:p>
            <a:pPr marL="0" indent="0" algn="ctr" eaLnBrk="1" hangingPunct="1">
              <a:buFont typeface="Wingdings 2" pitchFamily="18" charset="2"/>
              <a:buNone/>
            </a:pPr>
            <a:r>
              <a:rPr lang="zh-CN" altLang="en-US" sz="4000" smtClean="0">
                <a:solidFill>
                  <a:schemeClr val="tx2"/>
                </a:solidFill>
                <a:ea typeface="隶书" pitchFamily="49" charset="-122"/>
              </a:rPr>
              <a:t>数的表示和数制的转换</a:t>
            </a:r>
          </a:p>
        </p:txBody>
      </p:sp>
      <p:sp>
        <p:nvSpPr>
          <p:cNvPr id="36870" name="Rectangle 17"/>
          <p:cNvSpPr>
            <a:spLocks noChangeArrowheads="1"/>
          </p:cNvSpPr>
          <p:nvPr/>
        </p:nvSpPr>
        <p:spPr bwMode="auto">
          <a:xfrm>
            <a:off x="468313" y="1052513"/>
            <a:ext cx="6192837"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spcBef>
                <a:spcPct val="0"/>
              </a:spcBef>
              <a:buFontTx/>
              <a:buNone/>
            </a:pPr>
            <a:r>
              <a:rPr kumimoji="0" lang="zh-CN" altLang="en-US" sz="2800" b="1">
                <a:solidFill>
                  <a:srgbClr val="0000CC"/>
                </a:solidFill>
                <a:latin typeface="华文中宋" pitchFamily="2" charset="-122"/>
              </a:rPr>
              <a:t>一、计算机中数据的表示和类型</a:t>
            </a:r>
            <a:endParaRPr lang="zh-CN" altLang="en-US" sz="2800" b="1">
              <a:solidFill>
                <a:srgbClr val="0000CC"/>
              </a:solidFill>
              <a:latin typeface="华文中宋" pitchFamily="2" charset="-122"/>
            </a:endParaRPr>
          </a:p>
        </p:txBody>
      </p:sp>
      <p:sp>
        <p:nvSpPr>
          <p:cNvPr id="36871" name="Rectangle 18"/>
          <p:cNvSpPr>
            <a:spLocks noChangeArrowheads="1"/>
          </p:cNvSpPr>
          <p:nvPr/>
        </p:nvSpPr>
        <p:spPr bwMode="auto">
          <a:xfrm>
            <a:off x="250825" y="1928813"/>
            <a:ext cx="3311525"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26670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spcBef>
                <a:spcPct val="0"/>
              </a:spcBef>
              <a:buFontTx/>
              <a:buNone/>
            </a:pPr>
            <a:r>
              <a:rPr lang="zh-CN" altLang="en-US" sz="2400">
                <a:latin typeface="Times New Roman" pitchFamily="18" charset="0"/>
              </a:rPr>
              <a:t>数值数据的表示</a:t>
            </a:r>
          </a:p>
          <a:p>
            <a:pPr lvl="1" eaLnBrk="1" hangingPunct="1">
              <a:spcBef>
                <a:spcPct val="0"/>
              </a:spcBef>
              <a:buSzPct val="90000"/>
              <a:buFont typeface="Wingdings" pitchFamily="2" charset="2"/>
              <a:buChar char="@"/>
            </a:pPr>
            <a:r>
              <a:rPr lang="zh-CN" altLang="en-US" sz="2000">
                <a:latin typeface="Times New Roman" pitchFamily="18" charset="0"/>
                <a:ea typeface="宋体" pitchFamily="2" charset="-122"/>
              </a:rPr>
              <a:t> 十进制</a:t>
            </a:r>
            <a:r>
              <a:rPr lang="en-US" altLang="zh-CN" sz="2000">
                <a:latin typeface="Times New Roman" pitchFamily="18" charset="0"/>
                <a:ea typeface="宋体" pitchFamily="2" charset="-122"/>
              </a:rPr>
              <a:t>Decimal</a:t>
            </a:r>
          </a:p>
          <a:p>
            <a:pPr lvl="1" eaLnBrk="1" hangingPunct="1">
              <a:spcBef>
                <a:spcPct val="0"/>
              </a:spcBef>
              <a:buSzPct val="90000"/>
              <a:buFont typeface="Wingdings" pitchFamily="2" charset="2"/>
              <a:buChar char="@"/>
            </a:pPr>
            <a:r>
              <a:rPr lang="en-US" altLang="zh-CN" sz="2000">
                <a:latin typeface="Times New Roman" pitchFamily="18" charset="0"/>
                <a:ea typeface="宋体" pitchFamily="2" charset="-122"/>
              </a:rPr>
              <a:t> </a:t>
            </a:r>
            <a:r>
              <a:rPr lang="zh-CN" altLang="en-US" sz="2000">
                <a:latin typeface="Times New Roman" pitchFamily="18" charset="0"/>
                <a:ea typeface="宋体" pitchFamily="2" charset="-122"/>
              </a:rPr>
              <a:t>二进制</a:t>
            </a:r>
            <a:r>
              <a:rPr lang="en-US" altLang="zh-CN" sz="2000">
                <a:latin typeface="Times New Roman" pitchFamily="18" charset="0"/>
                <a:ea typeface="宋体" pitchFamily="2" charset="-122"/>
              </a:rPr>
              <a:t>Binary</a:t>
            </a:r>
          </a:p>
          <a:p>
            <a:pPr lvl="1" eaLnBrk="1" hangingPunct="1">
              <a:spcBef>
                <a:spcPct val="0"/>
              </a:spcBef>
              <a:buSzPct val="90000"/>
              <a:buFont typeface="Wingdings" pitchFamily="2" charset="2"/>
              <a:buChar char="@"/>
            </a:pPr>
            <a:r>
              <a:rPr lang="en-US" altLang="zh-CN" sz="2000">
                <a:latin typeface="Times New Roman" pitchFamily="18" charset="0"/>
                <a:ea typeface="宋体" pitchFamily="2" charset="-122"/>
              </a:rPr>
              <a:t> </a:t>
            </a:r>
            <a:r>
              <a:rPr lang="zh-CN" altLang="en-US" sz="2000">
                <a:latin typeface="Times New Roman" pitchFamily="18" charset="0"/>
                <a:ea typeface="宋体" pitchFamily="2" charset="-122"/>
              </a:rPr>
              <a:t>八进制</a:t>
            </a:r>
            <a:r>
              <a:rPr lang="en-US" altLang="zh-CN" sz="2000">
                <a:latin typeface="Times New Roman" pitchFamily="18" charset="0"/>
                <a:ea typeface="宋体" pitchFamily="2" charset="-122"/>
              </a:rPr>
              <a:t>Octal</a:t>
            </a:r>
          </a:p>
          <a:p>
            <a:pPr lvl="1" eaLnBrk="1" hangingPunct="1">
              <a:spcBef>
                <a:spcPct val="0"/>
              </a:spcBef>
              <a:buSzPct val="90000"/>
              <a:buFont typeface="Wingdings" pitchFamily="2" charset="2"/>
              <a:buChar char="@"/>
            </a:pPr>
            <a:r>
              <a:rPr lang="en-US" altLang="zh-CN" sz="2000">
                <a:latin typeface="Times New Roman" pitchFamily="18" charset="0"/>
                <a:ea typeface="宋体" pitchFamily="2" charset="-122"/>
              </a:rPr>
              <a:t> </a:t>
            </a:r>
            <a:r>
              <a:rPr lang="zh-CN" altLang="en-US" sz="2000">
                <a:latin typeface="Times New Roman" pitchFamily="18" charset="0"/>
                <a:ea typeface="宋体" pitchFamily="2" charset="-122"/>
              </a:rPr>
              <a:t>十六进制</a:t>
            </a:r>
            <a:r>
              <a:rPr lang="en-US" altLang="zh-CN" sz="2000">
                <a:latin typeface="Times New Roman" pitchFamily="18" charset="0"/>
                <a:ea typeface="宋体" pitchFamily="2" charset="-122"/>
              </a:rPr>
              <a:t>Hexadecimal</a:t>
            </a:r>
          </a:p>
          <a:p>
            <a:pPr lvl="1" eaLnBrk="1" hangingPunct="1">
              <a:spcBef>
                <a:spcPct val="0"/>
              </a:spcBef>
              <a:buSzPct val="90000"/>
              <a:buFont typeface="Wingdings" pitchFamily="2" charset="2"/>
              <a:buChar char="@"/>
            </a:pPr>
            <a:endParaRPr lang="en-US" altLang="zh-CN" sz="2000">
              <a:latin typeface="Times New Roman" pitchFamily="18" charset="0"/>
              <a:ea typeface="宋体" pitchFamily="2" charset="-122"/>
            </a:endParaRPr>
          </a:p>
          <a:p>
            <a:pPr lvl="1" eaLnBrk="1" hangingPunct="1">
              <a:spcBef>
                <a:spcPct val="0"/>
              </a:spcBef>
              <a:buSzPct val="90000"/>
              <a:buFont typeface="Wingdings" pitchFamily="2" charset="2"/>
              <a:buChar char="@"/>
            </a:pPr>
            <a:r>
              <a:rPr lang="en-US" altLang="zh-CN" sz="2000">
                <a:latin typeface="Times New Roman" pitchFamily="18" charset="0"/>
                <a:ea typeface="宋体" pitchFamily="2" charset="-122"/>
                <a:hlinkClick r:id="rId5" action="ppaction://hlinksldjump"/>
              </a:rPr>
              <a:t> </a:t>
            </a:r>
            <a:r>
              <a:rPr lang="en-US" altLang="zh-CN" sz="2000">
                <a:latin typeface="Times New Roman" pitchFamily="18" charset="0"/>
                <a:ea typeface="宋体" pitchFamily="2" charset="-122"/>
              </a:rPr>
              <a:t>BCD</a:t>
            </a:r>
            <a:r>
              <a:rPr lang="zh-CN" altLang="en-US" sz="2000">
                <a:latin typeface="Times New Roman" pitchFamily="18" charset="0"/>
                <a:ea typeface="宋体" pitchFamily="2" charset="-122"/>
              </a:rPr>
              <a:t>编码 </a:t>
            </a:r>
            <a:r>
              <a:rPr lang="zh-CN" altLang="en-US" sz="2400">
                <a:latin typeface="Times New Roman" pitchFamily="18" charset="0"/>
                <a:ea typeface="宋体" pitchFamily="2" charset="-122"/>
                <a:hlinkClick r:id="rId5" action="ppaction://hlinksldjump"/>
              </a:rPr>
              <a:t>*</a:t>
            </a:r>
            <a:endParaRPr lang="zh-CN" altLang="en-US" sz="2400">
              <a:latin typeface="Times New Roman" pitchFamily="18" charset="0"/>
              <a:ea typeface="宋体" pitchFamily="2" charset="-122"/>
            </a:endParaRPr>
          </a:p>
          <a:p>
            <a:pPr lvl="1" eaLnBrk="1" hangingPunct="1">
              <a:spcBef>
                <a:spcPct val="0"/>
              </a:spcBef>
              <a:buSzPct val="90000"/>
              <a:buFont typeface="Wingdings" pitchFamily="2" charset="2"/>
              <a:buNone/>
            </a:pPr>
            <a:endParaRPr lang="zh-CN" altLang="en-US" sz="2400" b="1">
              <a:latin typeface="Times New Roman" pitchFamily="18" charset="0"/>
              <a:ea typeface="宋体" pitchFamily="2" charset="-122"/>
            </a:endParaRPr>
          </a:p>
          <a:p>
            <a:pPr eaLnBrk="1" hangingPunct="1">
              <a:lnSpc>
                <a:spcPct val="75000"/>
              </a:lnSpc>
              <a:spcBef>
                <a:spcPct val="75000"/>
              </a:spcBef>
              <a:buFontTx/>
              <a:buNone/>
            </a:pPr>
            <a:r>
              <a:rPr lang="zh-CN" altLang="en-US" sz="2400">
                <a:latin typeface="Times New Roman" pitchFamily="18" charset="0"/>
              </a:rPr>
              <a:t>非数值数据的表示</a:t>
            </a:r>
          </a:p>
          <a:p>
            <a:pPr lvl="1" eaLnBrk="1" hangingPunct="1">
              <a:lnSpc>
                <a:spcPct val="75000"/>
              </a:lnSpc>
              <a:spcBef>
                <a:spcPct val="25000"/>
              </a:spcBef>
              <a:buSzPct val="90000"/>
              <a:buFont typeface="Wingdings" pitchFamily="2" charset="2"/>
              <a:buChar char="@"/>
            </a:pPr>
            <a:r>
              <a:rPr lang="zh-CN" altLang="en-US" sz="2400">
                <a:latin typeface="Times New Roman" pitchFamily="18" charset="0"/>
                <a:ea typeface="宋体" pitchFamily="2" charset="-122"/>
              </a:rPr>
              <a:t> </a:t>
            </a:r>
            <a:r>
              <a:rPr lang="en-US" altLang="zh-CN" sz="2400">
                <a:latin typeface="Times New Roman" pitchFamily="18" charset="0"/>
                <a:ea typeface="宋体" pitchFamily="2" charset="-122"/>
              </a:rPr>
              <a:t>ASCII</a:t>
            </a:r>
            <a:r>
              <a:rPr lang="zh-CN" altLang="en-US" sz="2400">
                <a:latin typeface="Times New Roman" pitchFamily="18" charset="0"/>
                <a:ea typeface="宋体" pitchFamily="2" charset="-122"/>
              </a:rPr>
              <a:t>代码      </a:t>
            </a:r>
            <a:r>
              <a:rPr lang="zh-CN" altLang="en-US" sz="2400">
                <a:latin typeface="Times New Roman" pitchFamily="18" charset="0"/>
                <a:ea typeface="宋体" pitchFamily="2" charset="-122"/>
                <a:hlinkClick r:id="rId6" action="ppaction://hlinksldjump"/>
              </a:rPr>
              <a:t>*</a:t>
            </a:r>
            <a:r>
              <a:rPr lang="zh-CN" altLang="en-US" sz="2400">
                <a:latin typeface="Times New Roman" pitchFamily="18" charset="0"/>
                <a:ea typeface="宋体" pitchFamily="2" charset="-122"/>
              </a:rPr>
              <a:t>	</a:t>
            </a:r>
          </a:p>
          <a:p>
            <a:pPr lvl="1" eaLnBrk="1" hangingPunct="1">
              <a:lnSpc>
                <a:spcPct val="75000"/>
              </a:lnSpc>
              <a:spcBef>
                <a:spcPct val="0"/>
              </a:spcBef>
              <a:buSzPct val="90000"/>
              <a:buFont typeface="Wingdings" pitchFamily="2" charset="2"/>
              <a:buChar char="@"/>
            </a:pPr>
            <a:r>
              <a:rPr lang="zh-CN" altLang="en-US" sz="2400">
                <a:latin typeface="Times New Roman" pitchFamily="18" charset="0"/>
                <a:ea typeface="宋体" pitchFamily="2" charset="-122"/>
              </a:rPr>
              <a:t> </a:t>
            </a:r>
            <a:r>
              <a:rPr lang="en-US" altLang="zh-CN" sz="2400">
                <a:latin typeface="Times New Roman" pitchFamily="18" charset="0"/>
                <a:ea typeface="宋体" pitchFamily="2" charset="-122"/>
              </a:rPr>
              <a:t>GB2312-80</a:t>
            </a:r>
          </a:p>
          <a:p>
            <a:pPr eaLnBrk="1" hangingPunct="1">
              <a:spcBef>
                <a:spcPct val="0"/>
              </a:spcBef>
              <a:buFontTx/>
              <a:buNone/>
            </a:pPr>
            <a:r>
              <a:rPr lang="en-US" altLang="zh-CN" sz="1400">
                <a:latin typeface="宋体" pitchFamily="2" charset="-122"/>
                <a:ea typeface="宋体" pitchFamily="2" charset="-122"/>
              </a:rPr>
              <a:t>   </a:t>
            </a:r>
            <a:r>
              <a:rPr lang="zh-CN" altLang="en-US" sz="2000">
                <a:latin typeface="宋体" pitchFamily="2" charset="-122"/>
                <a:ea typeface="宋体" pitchFamily="2" charset="-122"/>
              </a:rPr>
              <a:t>（汉字编码，国标码） </a:t>
            </a:r>
            <a:r>
              <a:rPr lang="zh-CN" altLang="en-US" sz="2400">
                <a:latin typeface="Times New Roman" pitchFamily="18" charset="0"/>
                <a:ea typeface="宋体" pitchFamily="2" charset="-122"/>
                <a:hlinkClick r:id="rId7" action="ppaction://hlinksldjump"/>
              </a:rPr>
              <a:t>*</a:t>
            </a:r>
            <a:endParaRPr lang="zh-CN" altLang="en-US" sz="2400">
              <a:latin typeface="Times New Roman" pitchFamily="18" charset="0"/>
              <a:ea typeface="宋体" pitchFamily="2" charset="-122"/>
            </a:endParaRPr>
          </a:p>
        </p:txBody>
      </p:sp>
      <p:graphicFrame>
        <p:nvGraphicFramePr>
          <p:cNvPr id="22671" name="Group 143"/>
          <p:cNvGraphicFramePr>
            <a:graphicFrameLocks noGrp="1"/>
          </p:cNvGraphicFramePr>
          <p:nvPr>
            <p:ph idx="4294967295"/>
          </p:nvPr>
        </p:nvGraphicFramePr>
        <p:xfrm>
          <a:off x="3563938" y="1916113"/>
          <a:ext cx="5256212" cy="1781180"/>
        </p:xfrm>
        <a:graphic>
          <a:graphicData uri="http://schemas.openxmlformats.org/drawingml/2006/table">
            <a:tbl>
              <a:tblPr/>
              <a:tblGrid>
                <a:gridCol w="1295400"/>
                <a:gridCol w="792162"/>
                <a:gridCol w="2016125"/>
                <a:gridCol w="1152525"/>
              </a:tblGrid>
              <a:tr h="335235">
                <a:tc>
                  <a:txBody>
                    <a:bodyPr/>
                    <a:lstStyle/>
                    <a:p>
                      <a:pPr marL="342900" marR="0" lvl="0" indent="-342900" algn="ctr" defTabSz="914400" rtl="0" eaLnBrk="1" fontAlgn="base" latinLnBrk="0" hangingPunct="1">
                        <a:lnSpc>
                          <a:spcPct val="80000"/>
                        </a:lnSpc>
                        <a:spcBef>
                          <a:spcPct val="0"/>
                        </a:spcBef>
                        <a:spcAft>
                          <a:spcPct val="0"/>
                        </a:spcAft>
                        <a:buClrTx/>
                        <a:buSzTx/>
                        <a:buFontTx/>
                        <a:buNone/>
                        <a:tabLst/>
                      </a:pPr>
                      <a:r>
                        <a:rPr kumimoji="1" lang="zh-CN" altLang="en-US" sz="2000" b="1" i="0" u="none" strike="noStrike" cap="none" normalizeH="0" baseline="0" smtClean="0">
                          <a:ln>
                            <a:noFill/>
                          </a:ln>
                          <a:solidFill>
                            <a:srgbClr val="0000CC"/>
                          </a:solidFill>
                          <a:effectLst/>
                          <a:latin typeface="Arial" pitchFamily="34" charset="0"/>
                          <a:ea typeface="华文中宋" pitchFamily="2" charset="-122"/>
                          <a:cs typeface="Arial" pitchFamily="34" charset="0"/>
                        </a:rPr>
                        <a:t>进制</a:t>
                      </a:r>
                      <a:endParaRPr kumimoji="1" lang="zh-CN" altLang="en-US" sz="2000" b="1" i="0" u="none" strike="noStrike" cap="none" normalizeH="0" baseline="0" smtClean="0">
                        <a:ln>
                          <a:noFill/>
                        </a:ln>
                        <a:solidFill>
                          <a:srgbClr val="0000CC"/>
                        </a:solidFill>
                        <a:effectLst/>
                        <a:latin typeface="Times New Roman" pitchFamily="18" charset="0"/>
                        <a:ea typeface="华文中宋" pitchFamily="2" charset="-122"/>
                      </a:endParaRPr>
                    </a:p>
                  </a:txBody>
                  <a:tcPr marT="45699" marB="4569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80000"/>
                        </a:lnSpc>
                        <a:spcBef>
                          <a:spcPct val="0"/>
                        </a:spcBef>
                        <a:spcAft>
                          <a:spcPct val="0"/>
                        </a:spcAft>
                        <a:buClrTx/>
                        <a:buSzTx/>
                        <a:buFontTx/>
                        <a:buNone/>
                        <a:tabLst/>
                      </a:pPr>
                      <a:r>
                        <a:rPr kumimoji="1" lang="zh-CN" altLang="en-US" sz="2000" b="1" i="0" u="none" strike="noStrike" cap="none" normalizeH="0" baseline="0" smtClean="0">
                          <a:ln>
                            <a:noFill/>
                          </a:ln>
                          <a:solidFill>
                            <a:srgbClr val="0000CC"/>
                          </a:solidFill>
                          <a:effectLst/>
                          <a:latin typeface="Arial" pitchFamily="34" charset="0"/>
                          <a:ea typeface="华文中宋" pitchFamily="2" charset="-122"/>
                          <a:cs typeface="Arial" pitchFamily="34" charset="0"/>
                        </a:rPr>
                        <a:t>字符</a:t>
                      </a:r>
                      <a:endParaRPr kumimoji="1" lang="zh-CN" altLang="en-US" sz="2000" b="1" i="0" u="none" strike="noStrike" cap="none" normalizeH="0" baseline="0" smtClean="0">
                        <a:ln>
                          <a:noFill/>
                        </a:ln>
                        <a:solidFill>
                          <a:srgbClr val="0000CC"/>
                        </a:solidFill>
                        <a:effectLst/>
                        <a:latin typeface="Times New Roman" pitchFamily="18" charset="0"/>
                        <a:ea typeface="华文中宋" pitchFamily="2" charset="-122"/>
                      </a:endParaRPr>
                    </a:p>
                  </a:txBody>
                  <a:tcPr marT="45699" marB="4569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80000"/>
                        </a:lnSpc>
                        <a:spcBef>
                          <a:spcPct val="0"/>
                        </a:spcBef>
                        <a:spcAft>
                          <a:spcPct val="0"/>
                        </a:spcAft>
                        <a:buClrTx/>
                        <a:buSzTx/>
                        <a:buFontTx/>
                        <a:buNone/>
                        <a:tabLst/>
                      </a:pPr>
                      <a:r>
                        <a:rPr kumimoji="1" lang="zh-CN" altLang="en-US" sz="2000" b="1" i="0" u="none" strike="noStrike" cap="none" normalizeH="0" baseline="0" smtClean="0">
                          <a:ln>
                            <a:noFill/>
                          </a:ln>
                          <a:solidFill>
                            <a:srgbClr val="0000CC"/>
                          </a:solidFill>
                          <a:effectLst/>
                          <a:latin typeface="Arial" pitchFamily="34" charset="0"/>
                          <a:ea typeface="华文中宋" pitchFamily="2" charset="-122"/>
                          <a:cs typeface="Arial" pitchFamily="34" charset="0"/>
                        </a:rPr>
                        <a:t>例子</a:t>
                      </a:r>
                      <a:endParaRPr kumimoji="1" lang="zh-CN" altLang="en-US" sz="2000" b="1" i="0" u="none" strike="noStrike" cap="none" normalizeH="0" baseline="0" smtClean="0">
                        <a:ln>
                          <a:noFill/>
                        </a:ln>
                        <a:solidFill>
                          <a:srgbClr val="0000CC"/>
                        </a:solidFill>
                        <a:effectLst/>
                        <a:latin typeface="Times New Roman" pitchFamily="18" charset="0"/>
                        <a:ea typeface="华文中宋" pitchFamily="2" charset="-122"/>
                      </a:endParaRPr>
                    </a:p>
                  </a:txBody>
                  <a:tcPr marT="45699" marB="4569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FFFFCC"/>
                    </a:solidFill>
                  </a:tcPr>
                </a:tc>
                <a:tc>
                  <a:txBody>
                    <a:bodyPr/>
                    <a:lstStyle/>
                    <a:p>
                      <a:pPr marL="342900" marR="0" lvl="0" indent="-342900" algn="l" defTabSz="914400" rtl="0" eaLnBrk="1" fontAlgn="base" latinLnBrk="0" hangingPunct="1">
                        <a:lnSpc>
                          <a:spcPct val="80000"/>
                        </a:lnSpc>
                        <a:spcBef>
                          <a:spcPct val="0"/>
                        </a:spcBef>
                        <a:spcAft>
                          <a:spcPct val="0"/>
                        </a:spcAft>
                        <a:buClrTx/>
                        <a:buSzTx/>
                        <a:buFontTx/>
                        <a:buNone/>
                        <a:tabLst/>
                      </a:pPr>
                      <a:r>
                        <a:rPr kumimoji="1" lang="zh-CN" altLang="en-US" sz="2000" b="1" i="0" u="none" strike="noStrike" cap="none" normalizeH="0" baseline="0" smtClean="0">
                          <a:ln>
                            <a:noFill/>
                          </a:ln>
                          <a:solidFill>
                            <a:srgbClr val="0000CC"/>
                          </a:solidFill>
                          <a:effectLst/>
                          <a:latin typeface="Arial" pitchFamily="34" charset="0"/>
                          <a:ea typeface="华文中宋" pitchFamily="2" charset="-122"/>
                          <a:cs typeface="Arial" pitchFamily="34" charset="0"/>
                        </a:rPr>
                        <a:t>备注</a:t>
                      </a:r>
                      <a:endParaRPr kumimoji="1" lang="zh-CN" altLang="en-US" sz="2000" b="1" i="0" u="none" strike="noStrike" cap="none" normalizeH="0" baseline="0" smtClean="0">
                        <a:ln>
                          <a:noFill/>
                        </a:ln>
                        <a:solidFill>
                          <a:srgbClr val="0000CC"/>
                        </a:solidFill>
                        <a:effectLst/>
                        <a:latin typeface="Times New Roman" pitchFamily="18" charset="0"/>
                        <a:ea typeface="华文中宋" pitchFamily="2" charset="-122"/>
                      </a:endParaRPr>
                    </a:p>
                  </a:txBody>
                  <a:tcPr marT="45699" marB="4569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FFFFCC"/>
                    </a:solidFill>
                  </a:tcPr>
                </a:tc>
              </a:tr>
              <a:tr h="371292">
                <a:tc>
                  <a:txBody>
                    <a:bodyPr/>
                    <a:lstStyle/>
                    <a:p>
                      <a:pPr marL="342900" marR="0" lvl="0" indent="-342900" algn="ctr" defTabSz="914400" rtl="0" eaLnBrk="1" fontAlgn="base" latinLnBrk="0" hangingPunct="1">
                        <a:lnSpc>
                          <a:spcPct val="80000"/>
                        </a:lnSpc>
                        <a:spcBef>
                          <a:spcPct val="0"/>
                        </a:spcBef>
                        <a:spcAft>
                          <a:spcPct val="0"/>
                        </a:spcAft>
                        <a:buClrTx/>
                        <a:buSzTx/>
                        <a:buFontTx/>
                        <a:buNone/>
                        <a:tabLst/>
                      </a:pPr>
                      <a:r>
                        <a:rPr kumimoji="1" lang="zh-CN" altLang="en-US" sz="2000" b="1" i="0" u="none" strike="noStrike" cap="none" normalizeH="0" baseline="0" smtClean="0">
                          <a:ln>
                            <a:noFill/>
                          </a:ln>
                          <a:solidFill>
                            <a:srgbClr val="0000CC"/>
                          </a:solidFill>
                          <a:effectLst/>
                          <a:latin typeface="Arial" pitchFamily="34" charset="0"/>
                          <a:ea typeface="华文中宋" pitchFamily="2" charset="-122"/>
                          <a:cs typeface="Arial" pitchFamily="34" charset="0"/>
                        </a:rPr>
                        <a:t>二进制</a:t>
                      </a:r>
                      <a:endParaRPr kumimoji="1" lang="zh-CN" altLang="en-US" sz="2000" b="1" i="0" u="none" strike="noStrike" cap="none" normalizeH="0" baseline="0" smtClean="0">
                        <a:ln>
                          <a:noFill/>
                        </a:ln>
                        <a:solidFill>
                          <a:srgbClr val="0000CC"/>
                        </a:solidFill>
                        <a:effectLst/>
                        <a:latin typeface="Times New Roman" pitchFamily="18" charset="0"/>
                        <a:ea typeface="华文中宋" pitchFamily="2" charset="-122"/>
                      </a:endParaRPr>
                    </a:p>
                  </a:txBody>
                  <a:tcPr marT="45699" marB="4569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l" defTabSz="914400" rtl="0" eaLnBrk="1" fontAlgn="base" latinLnBrk="0" hangingPunct="1">
                        <a:lnSpc>
                          <a:spcPct val="80000"/>
                        </a:lnSpc>
                        <a:spcBef>
                          <a:spcPct val="0"/>
                        </a:spcBef>
                        <a:spcAft>
                          <a:spcPct val="0"/>
                        </a:spcAft>
                        <a:buClrTx/>
                        <a:buSzTx/>
                        <a:buFontTx/>
                        <a:buNone/>
                        <a:tabLst/>
                      </a:pPr>
                      <a:r>
                        <a:rPr kumimoji="1" lang="en-US" altLang="zh-CN" sz="2000" b="1" i="0" u="none" strike="noStrike" cap="none" normalizeH="0" baseline="0" smtClean="0">
                          <a:ln>
                            <a:noFill/>
                          </a:ln>
                          <a:solidFill>
                            <a:srgbClr val="0000CC"/>
                          </a:solidFill>
                          <a:effectLst/>
                          <a:latin typeface="Arial" pitchFamily="34" charset="0"/>
                          <a:ea typeface="华文中宋" pitchFamily="2" charset="-122"/>
                          <a:cs typeface="Arial" pitchFamily="34" charset="0"/>
                        </a:rPr>
                        <a:t>B</a:t>
                      </a:r>
                      <a:r>
                        <a:rPr kumimoji="1" lang="en-US" altLang="zh-CN" sz="2000" b="1" i="0" u="none" strike="noStrike" cap="none" normalizeH="0" baseline="0" smtClean="0">
                          <a:ln>
                            <a:noFill/>
                          </a:ln>
                          <a:solidFill>
                            <a:schemeClr val="bg2"/>
                          </a:solidFill>
                          <a:effectLst/>
                          <a:latin typeface="Arial" pitchFamily="34" charset="0"/>
                          <a:ea typeface="华文中宋" pitchFamily="2" charset="-122"/>
                          <a:cs typeface="Arial" pitchFamily="34" charset="0"/>
                        </a:rPr>
                        <a:t>/Y</a:t>
                      </a:r>
                      <a:endParaRPr kumimoji="1" lang="en-US" altLang="zh-CN" sz="2000" b="1" i="0" u="none" strike="noStrike" cap="none" normalizeH="0" baseline="0" smtClean="0">
                        <a:ln>
                          <a:noFill/>
                        </a:ln>
                        <a:solidFill>
                          <a:schemeClr val="bg2"/>
                        </a:solidFill>
                        <a:effectLst/>
                        <a:latin typeface="Times New Roman" pitchFamily="18" charset="0"/>
                        <a:ea typeface="华文中宋" pitchFamily="2" charset="-122"/>
                      </a:endParaRPr>
                    </a:p>
                  </a:txBody>
                  <a:tcPr marT="45699" marB="4569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l" defTabSz="914400" rtl="0" eaLnBrk="1" fontAlgn="base" latinLnBrk="0" hangingPunct="1">
                        <a:lnSpc>
                          <a:spcPct val="80000"/>
                        </a:lnSpc>
                        <a:spcBef>
                          <a:spcPct val="0"/>
                        </a:spcBef>
                        <a:spcAft>
                          <a:spcPct val="0"/>
                        </a:spcAft>
                        <a:buClrTx/>
                        <a:buSzTx/>
                        <a:buFontTx/>
                        <a:buNone/>
                        <a:tabLst/>
                      </a:pPr>
                      <a:r>
                        <a:rPr kumimoji="1" lang="en-US" altLang="zh-CN" sz="2000" b="1" i="0" u="none" strike="noStrike" cap="none" normalizeH="0" baseline="0" smtClean="0">
                          <a:ln>
                            <a:noFill/>
                          </a:ln>
                          <a:solidFill>
                            <a:srgbClr val="0000CC"/>
                          </a:solidFill>
                          <a:effectLst/>
                          <a:latin typeface="Arial" pitchFamily="34" charset="0"/>
                          <a:ea typeface="华文中宋" pitchFamily="2" charset="-122"/>
                          <a:cs typeface="Arial" pitchFamily="34" charset="0"/>
                        </a:rPr>
                        <a:t>1010B</a:t>
                      </a:r>
                      <a:r>
                        <a:rPr kumimoji="1" lang="zh-CN" altLang="en-US" sz="2000" b="1" i="0" u="none" strike="noStrike" cap="none" normalizeH="0" baseline="0" smtClean="0">
                          <a:ln>
                            <a:noFill/>
                          </a:ln>
                          <a:solidFill>
                            <a:srgbClr val="0000CC"/>
                          </a:solidFill>
                          <a:effectLst/>
                          <a:latin typeface="Arial" pitchFamily="34" charset="0"/>
                          <a:ea typeface="华文中宋" pitchFamily="2" charset="-122"/>
                          <a:cs typeface="Arial" pitchFamily="34" charset="0"/>
                        </a:rPr>
                        <a:t>、</a:t>
                      </a:r>
                      <a:r>
                        <a:rPr kumimoji="1" lang="en-US" altLang="zh-CN" sz="2000" b="1" i="0" u="none" strike="noStrike" cap="none" normalizeH="0" baseline="0" smtClean="0">
                          <a:ln>
                            <a:noFill/>
                          </a:ln>
                          <a:solidFill>
                            <a:srgbClr val="0000CC"/>
                          </a:solidFill>
                          <a:effectLst/>
                          <a:latin typeface="Arial" pitchFamily="34" charset="0"/>
                          <a:ea typeface="华文中宋" pitchFamily="2" charset="-122"/>
                          <a:cs typeface="Arial" pitchFamily="34" charset="0"/>
                        </a:rPr>
                        <a:t>1011B</a:t>
                      </a:r>
                      <a:endParaRPr kumimoji="1" lang="en-US" altLang="zh-CN" sz="2000" b="1" i="0" u="none" strike="noStrike" cap="none" normalizeH="0" baseline="0" smtClean="0">
                        <a:ln>
                          <a:noFill/>
                        </a:ln>
                        <a:solidFill>
                          <a:srgbClr val="0000CC"/>
                        </a:solidFill>
                        <a:effectLst/>
                        <a:latin typeface="Times New Roman" pitchFamily="18" charset="0"/>
                        <a:ea typeface="华文中宋" pitchFamily="2" charset="-122"/>
                      </a:endParaRPr>
                    </a:p>
                  </a:txBody>
                  <a:tcPr marT="45699" marB="4569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rowSpan="4">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1" lang="zh-CN" altLang="en-US" sz="1600" b="0" i="0" u="none" strike="noStrike" cap="none" normalizeH="0" baseline="0" smtClean="0">
                          <a:ln>
                            <a:noFill/>
                          </a:ln>
                          <a:solidFill>
                            <a:srgbClr val="0000CC"/>
                          </a:solidFill>
                          <a:effectLst/>
                          <a:latin typeface="Arial" pitchFamily="34" charset="0"/>
                          <a:ea typeface="华文中宋" pitchFamily="2" charset="-122"/>
                          <a:cs typeface="Arial" pitchFamily="34" charset="0"/>
                        </a:rPr>
                        <a:t>字符</a:t>
                      </a:r>
                      <a:r>
                        <a:rPr kumimoji="1" lang="en-US" altLang="zh-CN" sz="1600" b="0" i="0" u="none" strike="noStrike" cap="none" normalizeH="0" baseline="0" smtClean="0">
                          <a:ln>
                            <a:noFill/>
                          </a:ln>
                          <a:solidFill>
                            <a:srgbClr val="0000CC"/>
                          </a:solidFill>
                          <a:effectLst/>
                          <a:latin typeface="Arial" pitchFamily="34" charset="0"/>
                          <a:ea typeface="华文中宋" pitchFamily="2" charset="-122"/>
                          <a:cs typeface="Arial" pitchFamily="34" charset="0"/>
                        </a:rPr>
                        <a:t>Y</a:t>
                      </a:r>
                      <a:r>
                        <a:rPr kumimoji="1" lang="zh-CN" altLang="en-US" sz="1600" b="0" i="0" u="none" strike="noStrike" cap="none" normalizeH="0" baseline="0" smtClean="0">
                          <a:ln>
                            <a:noFill/>
                          </a:ln>
                          <a:solidFill>
                            <a:srgbClr val="0000CC"/>
                          </a:solidFill>
                          <a:effectLst/>
                          <a:latin typeface="Arial" pitchFamily="34" charset="0"/>
                          <a:ea typeface="华文中宋" pitchFamily="2" charset="-122"/>
                          <a:cs typeface="Arial" pitchFamily="34" charset="0"/>
                        </a:rPr>
                        <a:t>、</a:t>
                      </a:r>
                      <a:r>
                        <a:rPr kumimoji="1" lang="en-US" altLang="zh-CN" sz="1600" b="0" i="0" u="none" strike="noStrike" cap="none" normalizeH="0" baseline="0" smtClean="0">
                          <a:ln>
                            <a:noFill/>
                          </a:ln>
                          <a:solidFill>
                            <a:srgbClr val="0000CC"/>
                          </a:solidFill>
                          <a:effectLst/>
                          <a:latin typeface="Arial" pitchFamily="34" charset="0"/>
                          <a:ea typeface="华文中宋" pitchFamily="2" charset="-122"/>
                          <a:cs typeface="Arial" pitchFamily="34" charset="0"/>
                        </a:rPr>
                        <a:t>O</a:t>
                      </a:r>
                      <a:r>
                        <a:rPr kumimoji="1" lang="zh-CN" altLang="en-US" sz="1600" b="0" i="0" u="none" strike="noStrike" cap="none" normalizeH="0" baseline="0" smtClean="0">
                          <a:ln>
                            <a:noFill/>
                          </a:ln>
                          <a:solidFill>
                            <a:srgbClr val="0000CC"/>
                          </a:solidFill>
                          <a:effectLst/>
                          <a:latin typeface="Arial" pitchFamily="34" charset="0"/>
                          <a:ea typeface="华文中宋" pitchFamily="2" charset="-122"/>
                          <a:cs typeface="Arial" pitchFamily="34" charset="0"/>
                        </a:rPr>
                        <a:t>和</a:t>
                      </a:r>
                      <a:r>
                        <a:rPr kumimoji="1" lang="en-US" altLang="zh-CN" sz="1600" b="0" i="0" u="none" strike="noStrike" cap="none" normalizeH="0" baseline="0" smtClean="0">
                          <a:ln>
                            <a:noFill/>
                          </a:ln>
                          <a:solidFill>
                            <a:srgbClr val="0000CC"/>
                          </a:solidFill>
                          <a:effectLst/>
                          <a:latin typeface="Arial" pitchFamily="34" charset="0"/>
                          <a:ea typeface="华文中宋" pitchFamily="2" charset="-122"/>
                          <a:cs typeface="Arial" pitchFamily="34" charset="0"/>
                        </a:rPr>
                        <a:t>T</a:t>
                      </a:r>
                      <a:r>
                        <a:rPr kumimoji="1" lang="zh-CN" altLang="en-US" sz="1600" b="0" i="0" u="none" strike="noStrike" cap="none" normalizeH="0" baseline="0" smtClean="0">
                          <a:ln>
                            <a:noFill/>
                          </a:ln>
                          <a:solidFill>
                            <a:srgbClr val="0000CC"/>
                          </a:solidFill>
                          <a:effectLst/>
                          <a:latin typeface="Arial" pitchFamily="34" charset="0"/>
                          <a:ea typeface="华文中宋" pitchFamily="2" charset="-122"/>
                          <a:cs typeface="Arial" pitchFamily="34" charset="0"/>
                        </a:rPr>
                        <a:t>是宏汇编</a:t>
                      </a:r>
                      <a:r>
                        <a:rPr kumimoji="1" lang="en-US" altLang="zh-CN" sz="1600" b="0" i="0" u="none" strike="noStrike" cap="none" normalizeH="0" baseline="0" smtClean="0">
                          <a:ln>
                            <a:noFill/>
                          </a:ln>
                          <a:solidFill>
                            <a:srgbClr val="0000CC"/>
                          </a:solidFill>
                          <a:effectLst/>
                          <a:latin typeface="Arial" pitchFamily="34" charset="0"/>
                          <a:ea typeface="华文中宋" pitchFamily="2" charset="-122"/>
                          <a:cs typeface="Arial" pitchFamily="34" charset="0"/>
                        </a:rPr>
                        <a:t>MASM</a:t>
                      </a:r>
                      <a:r>
                        <a:rPr kumimoji="1" lang="zh-CN" altLang="en-US" sz="1600" b="0" i="0" u="none" strike="noStrike" cap="none" normalizeH="0" baseline="0" smtClean="0">
                          <a:ln>
                            <a:noFill/>
                          </a:ln>
                          <a:solidFill>
                            <a:srgbClr val="0000CC"/>
                          </a:solidFill>
                          <a:effectLst/>
                          <a:latin typeface="Arial" pitchFamily="34" charset="0"/>
                          <a:ea typeface="华文中宋" pitchFamily="2" charset="-122"/>
                          <a:cs typeface="Arial" pitchFamily="34" charset="0"/>
                        </a:rPr>
                        <a:t>系统所增加的进制表示符。</a:t>
                      </a:r>
                      <a:endParaRPr kumimoji="1" lang="zh-CN" altLang="en-US" sz="1600" b="0" i="0" u="none" strike="noStrike" cap="none" normalizeH="0" baseline="0" smtClean="0">
                        <a:ln>
                          <a:noFill/>
                        </a:ln>
                        <a:solidFill>
                          <a:srgbClr val="0000CC"/>
                        </a:solidFill>
                        <a:effectLst/>
                        <a:latin typeface="Times New Roman" pitchFamily="18" charset="0"/>
                        <a:ea typeface="华文中宋" pitchFamily="2" charset="-122"/>
                      </a:endParaRPr>
                    </a:p>
                  </a:txBody>
                  <a:tcPr marT="45699" marB="4569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69706">
                <a:tc>
                  <a:txBody>
                    <a:bodyPr/>
                    <a:lstStyle/>
                    <a:p>
                      <a:pPr marL="342900" marR="0" lvl="0" indent="-342900" algn="ctr" defTabSz="914400" rtl="0" eaLnBrk="1" fontAlgn="base" latinLnBrk="0" hangingPunct="1">
                        <a:lnSpc>
                          <a:spcPct val="80000"/>
                        </a:lnSpc>
                        <a:spcBef>
                          <a:spcPct val="0"/>
                        </a:spcBef>
                        <a:spcAft>
                          <a:spcPct val="0"/>
                        </a:spcAft>
                        <a:buClrTx/>
                        <a:buSzTx/>
                        <a:buFontTx/>
                        <a:buNone/>
                        <a:tabLst/>
                      </a:pPr>
                      <a:r>
                        <a:rPr kumimoji="1" lang="zh-CN" altLang="en-US" sz="2000" b="1" i="0" u="none" strike="noStrike" cap="none" normalizeH="0" baseline="0" smtClean="0">
                          <a:ln>
                            <a:noFill/>
                          </a:ln>
                          <a:solidFill>
                            <a:srgbClr val="0000CC"/>
                          </a:solidFill>
                          <a:effectLst/>
                          <a:latin typeface="Arial" pitchFamily="34" charset="0"/>
                          <a:ea typeface="华文中宋" pitchFamily="2" charset="-122"/>
                          <a:cs typeface="Arial" pitchFamily="34" charset="0"/>
                        </a:rPr>
                        <a:t>八进制</a:t>
                      </a:r>
                      <a:endParaRPr kumimoji="1" lang="zh-CN" altLang="en-US" sz="2000" b="1" i="0" u="none" strike="noStrike" cap="none" normalizeH="0" baseline="0" smtClean="0">
                        <a:ln>
                          <a:noFill/>
                        </a:ln>
                        <a:solidFill>
                          <a:srgbClr val="0000CC"/>
                        </a:solidFill>
                        <a:effectLst/>
                        <a:latin typeface="Times New Roman" pitchFamily="18" charset="0"/>
                        <a:ea typeface="华文中宋" pitchFamily="2" charset="-122"/>
                      </a:endParaRPr>
                    </a:p>
                  </a:txBody>
                  <a:tcPr marT="45699" marB="4569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80000"/>
                        </a:lnSpc>
                        <a:spcBef>
                          <a:spcPct val="0"/>
                        </a:spcBef>
                        <a:spcAft>
                          <a:spcPct val="0"/>
                        </a:spcAft>
                        <a:buClrTx/>
                        <a:buSzTx/>
                        <a:buFontTx/>
                        <a:buNone/>
                        <a:tabLst/>
                      </a:pPr>
                      <a:r>
                        <a:rPr kumimoji="1" lang="en-US" altLang="zh-CN" sz="2000" b="1" i="0" u="none" strike="noStrike" cap="none" normalizeH="0" baseline="0" smtClean="0">
                          <a:ln>
                            <a:noFill/>
                          </a:ln>
                          <a:solidFill>
                            <a:srgbClr val="0000CC"/>
                          </a:solidFill>
                          <a:effectLst/>
                          <a:latin typeface="Arial" pitchFamily="34" charset="0"/>
                          <a:ea typeface="华文中宋" pitchFamily="2" charset="-122"/>
                          <a:cs typeface="Arial" pitchFamily="34" charset="0"/>
                        </a:rPr>
                        <a:t>Q</a:t>
                      </a:r>
                      <a:r>
                        <a:rPr kumimoji="1" lang="en-US" altLang="zh-CN" sz="2000" b="1" i="0" u="none" strike="noStrike" cap="none" normalizeH="0" baseline="0" smtClean="0">
                          <a:ln>
                            <a:noFill/>
                          </a:ln>
                          <a:solidFill>
                            <a:schemeClr val="bg2"/>
                          </a:solidFill>
                          <a:effectLst/>
                          <a:latin typeface="Arial" pitchFamily="34" charset="0"/>
                          <a:ea typeface="华文中宋" pitchFamily="2" charset="-122"/>
                          <a:cs typeface="Arial" pitchFamily="34" charset="0"/>
                        </a:rPr>
                        <a:t>/O</a:t>
                      </a:r>
                      <a:endParaRPr kumimoji="1" lang="en-US" altLang="zh-CN" sz="2000" b="1" i="0" u="none" strike="noStrike" cap="none" normalizeH="0" baseline="0" smtClean="0">
                        <a:ln>
                          <a:noFill/>
                        </a:ln>
                        <a:solidFill>
                          <a:schemeClr val="bg2"/>
                        </a:solidFill>
                        <a:effectLst/>
                        <a:latin typeface="Times New Roman" pitchFamily="18" charset="0"/>
                        <a:ea typeface="华文中宋" pitchFamily="2" charset="-122"/>
                      </a:endParaRPr>
                    </a:p>
                  </a:txBody>
                  <a:tcPr marT="45699" marB="4569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80000"/>
                        </a:lnSpc>
                        <a:spcBef>
                          <a:spcPct val="0"/>
                        </a:spcBef>
                        <a:spcAft>
                          <a:spcPct val="0"/>
                        </a:spcAft>
                        <a:buClrTx/>
                        <a:buSzTx/>
                        <a:buFontTx/>
                        <a:buNone/>
                        <a:tabLst/>
                      </a:pPr>
                      <a:r>
                        <a:rPr kumimoji="1" lang="en-US" altLang="zh-CN" sz="2000" b="1" i="0" u="none" strike="noStrike" cap="none" normalizeH="0" baseline="0" smtClean="0">
                          <a:ln>
                            <a:noFill/>
                          </a:ln>
                          <a:solidFill>
                            <a:srgbClr val="0000CC"/>
                          </a:solidFill>
                          <a:effectLst/>
                          <a:latin typeface="Arial" pitchFamily="34" charset="0"/>
                          <a:ea typeface="华文中宋" pitchFamily="2" charset="-122"/>
                          <a:cs typeface="Arial" pitchFamily="34" charset="0"/>
                        </a:rPr>
                        <a:t>1234Q</a:t>
                      </a:r>
                      <a:r>
                        <a:rPr kumimoji="1" lang="zh-CN" altLang="en-US" sz="2000" b="1" i="0" u="none" strike="noStrike" cap="none" normalizeH="0" baseline="0" smtClean="0">
                          <a:ln>
                            <a:noFill/>
                          </a:ln>
                          <a:solidFill>
                            <a:srgbClr val="0000CC"/>
                          </a:solidFill>
                          <a:effectLst/>
                          <a:latin typeface="Arial" pitchFamily="34" charset="0"/>
                          <a:ea typeface="华文中宋" pitchFamily="2" charset="-122"/>
                          <a:cs typeface="Arial" pitchFamily="34" charset="0"/>
                        </a:rPr>
                        <a:t>、</a:t>
                      </a:r>
                      <a:r>
                        <a:rPr kumimoji="1" lang="en-US" altLang="zh-CN" sz="2000" b="1" i="0" u="none" strike="noStrike" cap="none" normalizeH="0" baseline="0" smtClean="0">
                          <a:ln>
                            <a:noFill/>
                          </a:ln>
                          <a:solidFill>
                            <a:srgbClr val="0000CC"/>
                          </a:solidFill>
                          <a:effectLst/>
                          <a:latin typeface="Arial" pitchFamily="34" charset="0"/>
                          <a:ea typeface="华文中宋" pitchFamily="2" charset="-122"/>
                          <a:cs typeface="Arial" pitchFamily="34" charset="0"/>
                        </a:rPr>
                        <a:t>765Q</a:t>
                      </a:r>
                      <a:endParaRPr kumimoji="1" lang="en-US" altLang="zh-CN" sz="2000" b="1" i="0" u="none" strike="noStrike" cap="none" normalizeH="0" baseline="0" smtClean="0">
                        <a:ln>
                          <a:noFill/>
                        </a:ln>
                        <a:solidFill>
                          <a:srgbClr val="0000CC"/>
                        </a:solidFill>
                        <a:effectLst/>
                        <a:latin typeface="Times New Roman" pitchFamily="18" charset="0"/>
                        <a:ea typeface="华文中宋" pitchFamily="2" charset="-122"/>
                      </a:endParaRPr>
                    </a:p>
                  </a:txBody>
                  <a:tcPr marT="45699" marB="4569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vMerge="1">
                  <a:txBody>
                    <a:bodyPr/>
                    <a:lstStyle/>
                    <a:p>
                      <a:endParaRPr lang="zh-CN" altLang="en-US"/>
                    </a:p>
                  </a:txBody>
                  <a:tcPr/>
                </a:tc>
              </a:tr>
              <a:tr h="369706">
                <a:tc>
                  <a:txBody>
                    <a:bodyPr/>
                    <a:lstStyle/>
                    <a:p>
                      <a:pPr marL="342900" marR="0" lvl="0" indent="-342900" algn="ctr" defTabSz="914400" rtl="0" eaLnBrk="1" fontAlgn="base" latinLnBrk="0" hangingPunct="1">
                        <a:lnSpc>
                          <a:spcPct val="80000"/>
                        </a:lnSpc>
                        <a:spcBef>
                          <a:spcPct val="0"/>
                        </a:spcBef>
                        <a:spcAft>
                          <a:spcPct val="0"/>
                        </a:spcAft>
                        <a:buClrTx/>
                        <a:buSzTx/>
                        <a:buFontTx/>
                        <a:buNone/>
                        <a:tabLst/>
                      </a:pPr>
                      <a:r>
                        <a:rPr kumimoji="1" lang="zh-CN" altLang="en-US" sz="2000" b="1" i="0" u="none" strike="noStrike" cap="none" normalizeH="0" baseline="0" smtClean="0">
                          <a:ln>
                            <a:noFill/>
                          </a:ln>
                          <a:solidFill>
                            <a:srgbClr val="0000CC"/>
                          </a:solidFill>
                          <a:effectLst/>
                          <a:latin typeface="Arial" pitchFamily="34" charset="0"/>
                          <a:ea typeface="华文中宋" pitchFamily="2" charset="-122"/>
                          <a:cs typeface="Arial" pitchFamily="34" charset="0"/>
                        </a:rPr>
                        <a:t>十进制</a:t>
                      </a:r>
                      <a:endParaRPr kumimoji="1" lang="zh-CN" altLang="en-US" sz="2000" b="1" i="0" u="none" strike="noStrike" cap="none" normalizeH="0" baseline="0" smtClean="0">
                        <a:ln>
                          <a:noFill/>
                        </a:ln>
                        <a:solidFill>
                          <a:srgbClr val="0000CC"/>
                        </a:solidFill>
                        <a:effectLst/>
                        <a:latin typeface="Times New Roman" pitchFamily="18" charset="0"/>
                        <a:ea typeface="华文中宋" pitchFamily="2" charset="-122"/>
                      </a:endParaRPr>
                    </a:p>
                  </a:txBody>
                  <a:tcPr marT="45699" marB="4569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l" defTabSz="914400" rtl="0" eaLnBrk="1" fontAlgn="base" latinLnBrk="0" hangingPunct="1">
                        <a:lnSpc>
                          <a:spcPct val="80000"/>
                        </a:lnSpc>
                        <a:spcBef>
                          <a:spcPct val="0"/>
                        </a:spcBef>
                        <a:spcAft>
                          <a:spcPct val="0"/>
                        </a:spcAft>
                        <a:buClrTx/>
                        <a:buSzTx/>
                        <a:buFontTx/>
                        <a:buNone/>
                        <a:tabLst/>
                      </a:pPr>
                      <a:r>
                        <a:rPr kumimoji="1" lang="en-US" altLang="zh-CN" sz="2000" b="1" i="0" u="none" strike="noStrike" cap="none" normalizeH="0" baseline="0" smtClean="0">
                          <a:ln>
                            <a:noFill/>
                          </a:ln>
                          <a:solidFill>
                            <a:srgbClr val="0000CC"/>
                          </a:solidFill>
                          <a:effectLst/>
                          <a:latin typeface="Arial" pitchFamily="34" charset="0"/>
                          <a:ea typeface="华文中宋" pitchFamily="2" charset="-122"/>
                          <a:cs typeface="Arial" pitchFamily="34" charset="0"/>
                        </a:rPr>
                        <a:t>D</a:t>
                      </a:r>
                      <a:r>
                        <a:rPr kumimoji="1" lang="en-US" altLang="zh-CN" sz="2000" b="1" i="0" u="none" strike="noStrike" cap="none" normalizeH="0" baseline="0" smtClean="0">
                          <a:ln>
                            <a:noFill/>
                          </a:ln>
                          <a:solidFill>
                            <a:schemeClr val="bg2"/>
                          </a:solidFill>
                          <a:effectLst/>
                          <a:latin typeface="Arial" pitchFamily="34" charset="0"/>
                          <a:ea typeface="华文中宋" pitchFamily="2" charset="-122"/>
                          <a:cs typeface="Arial" pitchFamily="34" charset="0"/>
                        </a:rPr>
                        <a:t>/T</a:t>
                      </a:r>
                      <a:endParaRPr kumimoji="1" lang="en-US" altLang="zh-CN" sz="2000" b="1" i="0" u="none" strike="noStrike" cap="none" normalizeH="0" baseline="0" smtClean="0">
                        <a:ln>
                          <a:noFill/>
                        </a:ln>
                        <a:solidFill>
                          <a:schemeClr val="bg2"/>
                        </a:solidFill>
                        <a:effectLst/>
                        <a:latin typeface="Times New Roman" pitchFamily="18" charset="0"/>
                        <a:ea typeface="华文中宋" pitchFamily="2" charset="-122"/>
                      </a:endParaRPr>
                    </a:p>
                  </a:txBody>
                  <a:tcPr marT="45699" marB="4569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a:txBody>
                    <a:bodyPr/>
                    <a:lstStyle/>
                    <a:p>
                      <a:pPr marL="342900" marR="0" lvl="0" indent="-342900" algn="l" defTabSz="914400" rtl="0" eaLnBrk="1" fontAlgn="base" latinLnBrk="0" hangingPunct="1">
                        <a:lnSpc>
                          <a:spcPct val="80000"/>
                        </a:lnSpc>
                        <a:spcBef>
                          <a:spcPct val="0"/>
                        </a:spcBef>
                        <a:spcAft>
                          <a:spcPct val="0"/>
                        </a:spcAft>
                        <a:buClrTx/>
                        <a:buSzTx/>
                        <a:buFontTx/>
                        <a:buNone/>
                        <a:tabLst/>
                      </a:pPr>
                      <a:r>
                        <a:rPr kumimoji="1" lang="en-US" altLang="zh-CN" sz="2000" b="1" i="0" u="none" strike="noStrike" cap="none" normalizeH="0" baseline="0" smtClean="0">
                          <a:ln>
                            <a:noFill/>
                          </a:ln>
                          <a:solidFill>
                            <a:srgbClr val="0000CC"/>
                          </a:solidFill>
                          <a:effectLst/>
                          <a:latin typeface="Arial" pitchFamily="34" charset="0"/>
                          <a:ea typeface="华文中宋" pitchFamily="2" charset="-122"/>
                          <a:cs typeface="Arial" pitchFamily="34" charset="0"/>
                        </a:rPr>
                        <a:t>1234D</a:t>
                      </a:r>
                      <a:r>
                        <a:rPr kumimoji="1" lang="zh-CN" altLang="en-US" sz="2000" b="1" i="0" u="none" strike="noStrike" cap="none" normalizeH="0" baseline="0" smtClean="0">
                          <a:ln>
                            <a:noFill/>
                          </a:ln>
                          <a:solidFill>
                            <a:srgbClr val="0000CC"/>
                          </a:solidFill>
                          <a:effectLst/>
                          <a:latin typeface="Arial" pitchFamily="34" charset="0"/>
                          <a:ea typeface="华文中宋" pitchFamily="2" charset="-122"/>
                          <a:cs typeface="Arial" pitchFamily="34" charset="0"/>
                        </a:rPr>
                        <a:t>、</a:t>
                      </a:r>
                      <a:r>
                        <a:rPr kumimoji="1" lang="en-US" altLang="zh-CN" sz="2000" b="1" i="0" u="none" strike="noStrike" cap="none" normalizeH="0" baseline="0" smtClean="0">
                          <a:ln>
                            <a:noFill/>
                          </a:ln>
                          <a:solidFill>
                            <a:srgbClr val="0000CC"/>
                          </a:solidFill>
                          <a:effectLst/>
                          <a:latin typeface="Arial" pitchFamily="34" charset="0"/>
                          <a:ea typeface="华文中宋" pitchFamily="2" charset="-122"/>
                          <a:cs typeface="Arial" pitchFamily="34" charset="0"/>
                        </a:rPr>
                        <a:t>987D</a:t>
                      </a:r>
                      <a:endParaRPr kumimoji="1" lang="en-US" altLang="zh-CN" sz="2000" b="1" i="0" u="none" strike="noStrike" cap="none" normalizeH="0" baseline="0" smtClean="0">
                        <a:ln>
                          <a:noFill/>
                        </a:ln>
                        <a:solidFill>
                          <a:srgbClr val="0000CC"/>
                        </a:solidFill>
                        <a:effectLst/>
                        <a:latin typeface="Times New Roman" pitchFamily="18" charset="0"/>
                        <a:ea typeface="华文中宋" pitchFamily="2" charset="-122"/>
                      </a:endParaRPr>
                    </a:p>
                  </a:txBody>
                  <a:tcPr marT="45699" marB="4569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FFFF"/>
                    </a:solidFill>
                  </a:tcPr>
                </a:tc>
                <a:tc vMerge="1">
                  <a:txBody>
                    <a:bodyPr/>
                    <a:lstStyle/>
                    <a:p>
                      <a:endParaRPr lang="zh-CN" altLang="en-US"/>
                    </a:p>
                  </a:txBody>
                  <a:tcPr/>
                </a:tc>
              </a:tr>
              <a:tr h="335235">
                <a:tc>
                  <a:txBody>
                    <a:bodyPr/>
                    <a:lstStyle/>
                    <a:p>
                      <a:pPr marL="342900" marR="0" lvl="0" indent="-342900" algn="ctr" defTabSz="914400" rtl="0" eaLnBrk="1" fontAlgn="base" latinLnBrk="0" hangingPunct="1">
                        <a:lnSpc>
                          <a:spcPct val="80000"/>
                        </a:lnSpc>
                        <a:spcBef>
                          <a:spcPct val="0"/>
                        </a:spcBef>
                        <a:spcAft>
                          <a:spcPct val="0"/>
                        </a:spcAft>
                        <a:buClrTx/>
                        <a:buSzTx/>
                        <a:buFontTx/>
                        <a:buNone/>
                        <a:tabLst/>
                      </a:pPr>
                      <a:r>
                        <a:rPr kumimoji="1" lang="zh-CN" altLang="en-US" sz="2000" b="1" i="0" u="none" strike="noStrike" cap="none" normalizeH="0" baseline="0" smtClean="0">
                          <a:ln>
                            <a:noFill/>
                          </a:ln>
                          <a:solidFill>
                            <a:srgbClr val="0000CC"/>
                          </a:solidFill>
                          <a:effectLst/>
                          <a:latin typeface="Arial" pitchFamily="34" charset="0"/>
                          <a:ea typeface="华文中宋" pitchFamily="2" charset="-122"/>
                          <a:cs typeface="Arial" pitchFamily="34" charset="0"/>
                        </a:rPr>
                        <a:t>十六进制</a:t>
                      </a:r>
                      <a:endParaRPr kumimoji="1" lang="zh-CN" altLang="en-US" sz="2000" b="1" i="0" u="none" strike="noStrike" cap="none" normalizeH="0" baseline="0" smtClean="0">
                        <a:ln>
                          <a:noFill/>
                        </a:ln>
                        <a:solidFill>
                          <a:srgbClr val="0000CC"/>
                        </a:solidFill>
                        <a:effectLst/>
                        <a:latin typeface="Times New Roman" pitchFamily="18" charset="0"/>
                        <a:ea typeface="华文中宋" pitchFamily="2" charset="-122"/>
                      </a:endParaRPr>
                    </a:p>
                  </a:txBody>
                  <a:tcPr marT="45699" marB="4569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80000"/>
                        </a:lnSpc>
                        <a:spcBef>
                          <a:spcPct val="0"/>
                        </a:spcBef>
                        <a:spcAft>
                          <a:spcPct val="0"/>
                        </a:spcAft>
                        <a:buClrTx/>
                        <a:buSzTx/>
                        <a:buFontTx/>
                        <a:buNone/>
                        <a:tabLst/>
                      </a:pPr>
                      <a:r>
                        <a:rPr kumimoji="1" lang="en-US" altLang="zh-CN" sz="2000" b="1" i="0" u="none" strike="noStrike" cap="none" normalizeH="0" baseline="0" smtClean="0">
                          <a:ln>
                            <a:noFill/>
                          </a:ln>
                          <a:solidFill>
                            <a:srgbClr val="0000CC"/>
                          </a:solidFill>
                          <a:effectLst/>
                          <a:latin typeface="Arial" pitchFamily="34" charset="0"/>
                          <a:ea typeface="华文中宋" pitchFamily="2" charset="-122"/>
                          <a:cs typeface="Arial" pitchFamily="34" charset="0"/>
                        </a:rPr>
                        <a:t>H</a:t>
                      </a:r>
                      <a:endParaRPr kumimoji="1" lang="en-US" altLang="zh-CN" sz="2000" b="1" i="0" u="none" strike="noStrike" cap="none" normalizeH="0" baseline="0" smtClean="0">
                        <a:ln>
                          <a:noFill/>
                        </a:ln>
                        <a:solidFill>
                          <a:srgbClr val="0000CC"/>
                        </a:solidFill>
                        <a:effectLst/>
                        <a:latin typeface="Times New Roman" pitchFamily="18" charset="0"/>
                        <a:ea typeface="华文中宋" pitchFamily="2" charset="-122"/>
                      </a:endParaRPr>
                    </a:p>
                  </a:txBody>
                  <a:tcPr marT="45699" marB="4569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80000"/>
                        </a:lnSpc>
                        <a:spcBef>
                          <a:spcPct val="0"/>
                        </a:spcBef>
                        <a:spcAft>
                          <a:spcPct val="0"/>
                        </a:spcAft>
                        <a:buClrTx/>
                        <a:buSzTx/>
                        <a:buFontTx/>
                        <a:buNone/>
                        <a:tabLst/>
                      </a:pPr>
                      <a:r>
                        <a:rPr kumimoji="1" lang="en-US" altLang="zh-CN" sz="2000" b="1" i="0" u="none" strike="noStrike" cap="none" normalizeH="0" baseline="0" smtClean="0">
                          <a:ln>
                            <a:noFill/>
                          </a:ln>
                          <a:solidFill>
                            <a:srgbClr val="0000CC"/>
                          </a:solidFill>
                          <a:effectLst/>
                          <a:latin typeface="Arial" pitchFamily="34" charset="0"/>
                          <a:ea typeface="华文中宋" pitchFamily="2" charset="-122"/>
                          <a:cs typeface="Arial" pitchFamily="34" charset="0"/>
                        </a:rPr>
                        <a:t>1234H</a:t>
                      </a:r>
                      <a:r>
                        <a:rPr kumimoji="1" lang="zh-CN" altLang="en-US" sz="2000" b="1" i="0" u="none" strike="noStrike" cap="none" normalizeH="0" baseline="0" smtClean="0">
                          <a:ln>
                            <a:noFill/>
                          </a:ln>
                          <a:solidFill>
                            <a:srgbClr val="0000CC"/>
                          </a:solidFill>
                          <a:effectLst/>
                          <a:latin typeface="Arial" pitchFamily="34" charset="0"/>
                          <a:ea typeface="华文中宋" pitchFamily="2" charset="-122"/>
                          <a:cs typeface="Arial" pitchFamily="34" charset="0"/>
                        </a:rPr>
                        <a:t>、</a:t>
                      </a:r>
                      <a:r>
                        <a:rPr kumimoji="1" lang="en-US" altLang="zh-CN" sz="2000" b="1" i="0" u="none" strike="noStrike" cap="none" normalizeH="0" baseline="0" smtClean="0">
                          <a:ln>
                            <a:noFill/>
                          </a:ln>
                          <a:solidFill>
                            <a:srgbClr val="0000CC"/>
                          </a:solidFill>
                          <a:effectLst/>
                          <a:latin typeface="Arial" pitchFamily="34" charset="0"/>
                          <a:ea typeface="华文中宋" pitchFamily="2" charset="-122"/>
                          <a:cs typeface="Arial" pitchFamily="34" charset="0"/>
                        </a:rPr>
                        <a:t>1AE3H</a:t>
                      </a:r>
                      <a:endParaRPr kumimoji="1" lang="en-US" altLang="zh-CN" sz="2000" b="1" i="0" u="none" strike="noStrike" cap="none" normalizeH="0" baseline="0" smtClean="0">
                        <a:ln>
                          <a:noFill/>
                        </a:ln>
                        <a:solidFill>
                          <a:srgbClr val="0000CC"/>
                        </a:solidFill>
                        <a:effectLst/>
                        <a:latin typeface="Times New Roman" pitchFamily="18" charset="0"/>
                        <a:ea typeface="华文中宋" pitchFamily="2" charset="-122"/>
                      </a:endParaRPr>
                    </a:p>
                  </a:txBody>
                  <a:tcPr marT="45699" marB="4569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tr>
            </a:tbl>
          </a:graphicData>
        </a:graphic>
      </p:graphicFrame>
      <p:sp>
        <p:nvSpPr>
          <p:cNvPr id="36897" name="Rectangle 67"/>
          <p:cNvSpPr>
            <a:spLocks noChangeArrowheads="1"/>
          </p:cNvSpPr>
          <p:nvPr/>
        </p:nvSpPr>
        <p:spPr bwMode="auto">
          <a:xfrm>
            <a:off x="3563938" y="4149725"/>
            <a:ext cx="5400675"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266700"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defTabSz="266700"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defTabSz="266700"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defTabSz="266700"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defTabSz="266700"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defTabSz="2667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defTabSz="2667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defTabSz="2667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defTabSz="2667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eaLnBrk="1" hangingPunct="1">
              <a:spcBef>
                <a:spcPct val="0"/>
              </a:spcBef>
              <a:buFontTx/>
              <a:buNone/>
            </a:pPr>
            <a:r>
              <a:rPr kumimoji="0" lang="zh-CN" altLang="en-US" sz="2400">
                <a:latin typeface="Times New Roman" pitchFamily="18" charset="0"/>
              </a:rPr>
              <a:t>各数制所用数字符号</a:t>
            </a:r>
          </a:p>
          <a:p>
            <a:pPr eaLnBrk="1" hangingPunct="1">
              <a:spcBef>
                <a:spcPct val="0"/>
              </a:spcBef>
              <a:buFontTx/>
              <a:buNone/>
            </a:pPr>
            <a:r>
              <a:rPr lang="zh-CN" altLang="en-US" sz="2400">
                <a:latin typeface="Times New Roman" pitchFamily="18" charset="0"/>
                <a:ea typeface="宋体" pitchFamily="2" charset="-122"/>
              </a:rPr>
              <a:t>	</a:t>
            </a:r>
            <a:r>
              <a:rPr lang="en-US" altLang="zh-CN" sz="2400">
                <a:latin typeface="Times New Roman" pitchFamily="18" charset="0"/>
                <a:ea typeface="宋体" pitchFamily="2" charset="-122"/>
              </a:rPr>
              <a:t>Decimal</a:t>
            </a:r>
            <a:r>
              <a:rPr kumimoji="0" lang="en-US" altLang="zh-CN" sz="2400">
                <a:latin typeface="Times New Roman" pitchFamily="18" charset="0"/>
                <a:ea typeface="宋体" pitchFamily="2" charset="-122"/>
              </a:rPr>
              <a:t> </a:t>
            </a:r>
            <a:r>
              <a:rPr kumimoji="0" lang="zh-CN" altLang="en-US" sz="2400">
                <a:latin typeface="Times New Roman" pitchFamily="18" charset="0"/>
                <a:ea typeface="宋体" pitchFamily="2" charset="-122"/>
              </a:rPr>
              <a:t>：</a:t>
            </a:r>
            <a:r>
              <a:rPr kumimoji="0" lang="en-US" altLang="zh-CN" sz="2400">
                <a:latin typeface="Times New Roman" pitchFamily="18" charset="0"/>
                <a:ea typeface="宋体" pitchFamily="2" charset="-122"/>
              </a:rPr>
              <a:t>(</a:t>
            </a:r>
            <a:r>
              <a:rPr lang="en-US" altLang="zh-CN" sz="2400">
                <a:latin typeface="Times New Roman" pitchFamily="18" charset="0"/>
                <a:ea typeface="宋体" pitchFamily="2" charset="-122"/>
              </a:rPr>
              <a:t>0, 1, 2, 3, 4, 5, 6, 7, 8, 9)</a:t>
            </a:r>
          </a:p>
          <a:p>
            <a:pPr eaLnBrk="1" hangingPunct="1">
              <a:spcBef>
                <a:spcPct val="0"/>
              </a:spcBef>
              <a:buFontTx/>
              <a:buNone/>
            </a:pPr>
            <a:r>
              <a:rPr lang="en-US" altLang="zh-CN" sz="2400">
                <a:latin typeface="Times New Roman" pitchFamily="18" charset="0"/>
                <a:ea typeface="宋体" pitchFamily="2" charset="-122"/>
              </a:rPr>
              <a:t>	Binary</a:t>
            </a:r>
            <a:r>
              <a:rPr lang="zh-CN" altLang="en-US" sz="2400">
                <a:latin typeface="Times New Roman" pitchFamily="18" charset="0"/>
                <a:ea typeface="宋体" pitchFamily="2" charset="-122"/>
              </a:rPr>
              <a:t>：</a:t>
            </a:r>
            <a:r>
              <a:rPr kumimoji="0" lang="en-US" altLang="zh-CN" sz="2400">
                <a:latin typeface="Times New Roman" pitchFamily="18" charset="0"/>
                <a:ea typeface="宋体" pitchFamily="2" charset="-122"/>
              </a:rPr>
              <a:t>(</a:t>
            </a:r>
            <a:r>
              <a:rPr lang="en-US" altLang="zh-CN" sz="2400">
                <a:latin typeface="Times New Roman" pitchFamily="18" charset="0"/>
                <a:ea typeface="宋体" pitchFamily="2" charset="-122"/>
              </a:rPr>
              <a:t>0, 1)</a:t>
            </a:r>
          </a:p>
          <a:p>
            <a:pPr eaLnBrk="1" hangingPunct="1">
              <a:spcBef>
                <a:spcPct val="0"/>
              </a:spcBef>
              <a:buFontTx/>
              <a:buNone/>
            </a:pPr>
            <a:r>
              <a:rPr lang="en-US" altLang="zh-CN" sz="2400">
                <a:latin typeface="Times New Roman" pitchFamily="18" charset="0"/>
                <a:ea typeface="宋体" pitchFamily="2" charset="-122"/>
              </a:rPr>
              <a:t>	Octal</a:t>
            </a:r>
            <a:r>
              <a:rPr lang="zh-CN" altLang="en-US" sz="2400">
                <a:latin typeface="Times New Roman" pitchFamily="18" charset="0"/>
                <a:ea typeface="宋体" pitchFamily="2" charset="-122"/>
              </a:rPr>
              <a:t>：</a:t>
            </a:r>
            <a:r>
              <a:rPr kumimoji="0" lang="en-US" altLang="zh-CN" sz="2400">
                <a:latin typeface="Times New Roman" pitchFamily="18" charset="0"/>
                <a:ea typeface="宋体" pitchFamily="2" charset="-122"/>
              </a:rPr>
              <a:t>(</a:t>
            </a:r>
            <a:r>
              <a:rPr lang="en-US" altLang="zh-CN" sz="2400">
                <a:latin typeface="Times New Roman" pitchFamily="18" charset="0"/>
                <a:ea typeface="宋体" pitchFamily="2" charset="-122"/>
              </a:rPr>
              <a:t>0, 1, 2, 3, 4, 5, 6, 7)</a:t>
            </a:r>
            <a:r>
              <a:rPr kumimoji="0" lang="en-US" altLang="zh-CN" sz="2400">
                <a:latin typeface="Times New Roman" pitchFamily="18" charset="0"/>
                <a:ea typeface="宋体" pitchFamily="2" charset="-122"/>
              </a:rPr>
              <a:t>		</a:t>
            </a:r>
          </a:p>
          <a:p>
            <a:pPr eaLnBrk="1" hangingPunct="1">
              <a:spcBef>
                <a:spcPct val="0"/>
              </a:spcBef>
              <a:buFontTx/>
              <a:buNone/>
            </a:pPr>
            <a:r>
              <a:rPr lang="en-US" altLang="zh-CN" sz="2400">
                <a:latin typeface="Times New Roman" pitchFamily="18" charset="0"/>
                <a:ea typeface="宋体" pitchFamily="2" charset="-122"/>
              </a:rPr>
              <a:t>	Hexadecimal</a:t>
            </a:r>
            <a:r>
              <a:rPr lang="zh-CN" altLang="en-US" sz="2400">
                <a:latin typeface="Times New Roman" pitchFamily="18" charset="0"/>
                <a:ea typeface="宋体" pitchFamily="2" charset="-122"/>
              </a:rPr>
              <a:t>：</a:t>
            </a:r>
            <a:r>
              <a:rPr kumimoji="0" lang="en-US" altLang="zh-CN" sz="2400">
                <a:latin typeface="Times New Roman" pitchFamily="18" charset="0"/>
                <a:ea typeface="宋体" pitchFamily="2" charset="-122"/>
              </a:rPr>
              <a:t>(</a:t>
            </a:r>
            <a:r>
              <a:rPr lang="en-US" altLang="zh-CN" sz="2400">
                <a:latin typeface="Times New Roman" pitchFamily="18" charset="0"/>
                <a:ea typeface="宋体" pitchFamily="2" charset="-122"/>
              </a:rPr>
              <a:t>0, 1, 2, 3, 4, 5, 6, 7, 8, 9, 				   				A, B, C, D, E, F)</a:t>
            </a:r>
          </a:p>
        </p:txBody>
      </p:sp>
      <p:sp>
        <p:nvSpPr>
          <p:cNvPr id="36898" name="Rectangle 68"/>
          <p:cNvSpPr>
            <a:spLocks noChangeArrowheads="1"/>
          </p:cNvSpPr>
          <p:nvPr/>
        </p:nvSpPr>
        <p:spPr bwMode="auto">
          <a:xfrm>
            <a:off x="684213" y="260350"/>
            <a:ext cx="77724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eaLnBrk="0" hangingPunct="0">
              <a:spcBef>
                <a:spcPct val="20000"/>
              </a:spcBef>
              <a:buFont typeface="Wingdings 2" pitchFamily="18" charset="2"/>
              <a:buChar char="ô"/>
              <a:defRPr kumimoji="1" sz="3200">
                <a:solidFill>
                  <a:srgbClr val="000066"/>
                </a:solidFill>
                <a:latin typeface="Tahoma" pitchFamily="34" charset="0"/>
                <a:ea typeface="华文中宋" pitchFamily="2" charset="-122"/>
              </a:defRPr>
            </a:lvl1pPr>
            <a:lvl2pPr marL="742950" indent="-285750" algn="l" eaLnBrk="0" hangingPunct="0">
              <a:spcBef>
                <a:spcPct val="20000"/>
              </a:spcBef>
              <a:buSzPct val="80000"/>
              <a:buBlip>
                <a:blip r:embed="rId2"/>
              </a:buBlip>
              <a:defRPr kumimoji="1" sz="2800">
                <a:solidFill>
                  <a:srgbClr val="000066"/>
                </a:solidFill>
                <a:latin typeface="Tahoma" pitchFamily="34" charset="0"/>
                <a:ea typeface="华文中宋" pitchFamily="2" charset="-122"/>
              </a:defRPr>
            </a:lvl2pPr>
            <a:lvl3pPr marL="1143000" indent="-228600" algn="l" eaLnBrk="0" hangingPunct="0">
              <a:spcBef>
                <a:spcPct val="20000"/>
              </a:spcBef>
              <a:buSzPct val="70000"/>
              <a:buBlip>
                <a:blip r:embed="rId3"/>
              </a:buBlip>
              <a:defRPr kumimoji="1" sz="2400">
                <a:solidFill>
                  <a:srgbClr val="000066"/>
                </a:solidFill>
                <a:latin typeface="Tahoma" pitchFamily="34" charset="0"/>
                <a:ea typeface="华文中宋" pitchFamily="2" charset="-122"/>
              </a:defRPr>
            </a:lvl3pPr>
            <a:lvl4pPr marL="1600200" indent="-228600" algn="l" eaLnBrk="0" hangingPunct="0">
              <a:spcBef>
                <a:spcPct val="20000"/>
              </a:spcBef>
              <a:buSzPct val="70000"/>
              <a:buFont typeface="Wingdings" pitchFamily="2" charset="2"/>
              <a:buChar char="Ø"/>
              <a:defRPr kumimoji="1" sz="2000">
                <a:solidFill>
                  <a:srgbClr val="000066"/>
                </a:solidFill>
                <a:latin typeface="Tahoma" pitchFamily="34" charset="0"/>
                <a:ea typeface="华文中宋" pitchFamily="2" charset="-122"/>
              </a:defRPr>
            </a:lvl4pPr>
            <a:lvl5pPr marL="2057400" indent="-228600" algn="l" eaLnBrk="0" hangingPunct="0">
              <a:spcBef>
                <a:spcPct val="20000"/>
              </a:spcBef>
              <a:buSzPct val="70000"/>
              <a:buBlip>
                <a:blip r:embed="rId4"/>
              </a:buBlip>
              <a:defRPr kumimoji="1" sz="2000">
                <a:solidFill>
                  <a:srgbClr val="000066"/>
                </a:solidFill>
                <a:latin typeface="Tahoma" pitchFamily="34" charset="0"/>
                <a:ea typeface="华文中宋" pitchFamily="2" charset="-122"/>
              </a:defRPr>
            </a:lvl5pPr>
            <a:lvl6pPr marL="25146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6pPr>
            <a:lvl7pPr marL="29718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7pPr>
            <a:lvl8pPr marL="34290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8pPr>
            <a:lvl9pPr marL="3886200" indent="-228600" eaLnBrk="0" fontAlgn="base" hangingPunct="0">
              <a:spcBef>
                <a:spcPct val="20000"/>
              </a:spcBef>
              <a:spcAft>
                <a:spcPct val="0"/>
              </a:spcAft>
              <a:buSzPct val="70000"/>
              <a:buBlip>
                <a:blip r:embed="rId4"/>
              </a:buBlip>
              <a:defRPr kumimoji="1" sz="2000">
                <a:solidFill>
                  <a:srgbClr val="000066"/>
                </a:solidFill>
                <a:latin typeface="Tahoma" pitchFamily="34" charset="0"/>
                <a:ea typeface="华文中宋" pitchFamily="2" charset="-122"/>
              </a:defRPr>
            </a:lvl9pPr>
          </a:lstStyle>
          <a:p>
            <a:pPr algn="ctr" eaLnBrk="1" hangingPunct="1">
              <a:spcBef>
                <a:spcPct val="0"/>
              </a:spcBef>
              <a:buFontTx/>
              <a:buNone/>
            </a:pPr>
            <a:endParaRPr lang="zh-CN" altLang="zh-CN">
              <a:solidFill>
                <a:schemeClr val="tx2"/>
              </a:solidFill>
              <a:ea typeface="隶书" pitchFamily="49" charset="-122"/>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第1章">
  <a:themeElements>
    <a:clrScheme name="第1章 1">
      <a:dk1>
        <a:srgbClr val="545472"/>
      </a:dk1>
      <a:lt1>
        <a:srgbClr val="FFFFFF"/>
      </a:lt1>
      <a:dk2>
        <a:srgbClr val="660066"/>
      </a:dk2>
      <a:lt2>
        <a:srgbClr val="9797B7"/>
      </a:lt2>
      <a:accent1>
        <a:srgbClr val="A7CCD9"/>
      </a:accent1>
      <a:accent2>
        <a:srgbClr val="C7C7DF"/>
      </a:accent2>
      <a:accent3>
        <a:srgbClr val="FFFFFF"/>
      </a:accent3>
      <a:accent4>
        <a:srgbClr val="464660"/>
      </a:accent4>
      <a:accent5>
        <a:srgbClr val="D0E2E9"/>
      </a:accent5>
      <a:accent6>
        <a:srgbClr val="B4B4CA"/>
      </a:accent6>
      <a:hlink>
        <a:srgbClr val="9595FF"/>
      </a:hlink>
      <a:folHlink>
        <a:srgbClr val="8888AE"/>
      </a:folHlink>
    </a:clrScheme>
    <a:fontScheme name="第1章">
      <a:majorFont>
        <a:latin typeface="Tahoma"/>
        <a:ea typeface="隶书"/>
        <a:cs typeface=""/>
      </a:majorFont>
      <a:minorFont>
        <a:latin typeface="Tahoma"/>
        <a:ea typeface="华文中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just" defTabSz="914400" rtl="0" eaLnBrk="1" fontAlgn="base" latinLnBrk="0" hangingPunct="1">
          <a:lnSpc>
            <a:spcPct val="100000"/>
          </a:lnSpc>
          <a:spcBef>
            <a:spcPct val="0"/>
          </a:spcBef>
          <a:spcAft>
            <a:spcPct val="0"/>
          </a:spcAft>
          <a:buClrTx/>
          <a:buSzTx/>
          <a:buFontTx/>
          <a:buNone/>
          <a:tabLst/>
          <a:defRPr kumimoji="1" lang="zh-CN" altLang="en-US" sz="1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just" defTabSz="914400" rtl="0" eaLnBrk="1" fontAlgn="base" latinLnBrk="0" hangingPunct="1">
          <a:lnSpc>
            <a:spcPct val="100000"/>
          </a:lnSpc>
          <a:spcBef>
            <a:spcPct val="0"/>
          </a:spcBef>
          <a:spcAft>
            <a:spcPct val="0"/>
          </a:spcAft>
          <a:buClrTx/>
          <a:buSzTx/>
          <a:buFontTx/>
          <a:buNone/>
          <a:tabLst/>
          <a:defRPr kumimoji="1" lang="zh-CN" altLang="en-US" sz="1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第1章 1">
        <a:dk1>
          <a:srgbClr val="545472"/>
        </a:dk1>
        <a:lt1>
          <a:srgbClr val="FFFFFF"/>
        </a:lt1>
        <a:dk2>
          <a:srgbClr val="660066"/>
        </a:dk2>
        <a:lt2>
          <a:srgbClr val="9797B7"/>
        </a:lt2>
        <a:accent1>
          <a:srgbClr val="A7CCD9"/>
        </a:accent1>
        <a:accent2>
          <a:srgbClr val="C7C7DF"/>
        </a:accent2>
        <a:accent3>
          <a:srgbClr val="FFFFFF"/>
        </a:accent3>
        <a:accent4>
          <a:srgbClr val="464660"/>
        </a:accent4>
        <a:accent5>
          <a:srgbClr val="D0E2E9"/>
        </a:accent5>
        <a:accent6>
          <a:srgbClr val="B4B4CA"/>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第1章 2">
        <a:dk1>
          <a:srgbClr val="545472"/>
        </a:dk1>
        <a:lt1>
          <a:srgbClr val="FFFFFF"/>
        </a:lt1>
        <a:dk2>
          <a:srgbClr val="892D5B"/>
        </a:dk2>
        <a:lt2>
          <a:srgbClr val="68A7BE"/>
        </a:lt2>
        <a:accent1>
          <a:srgbClr val="CAACCC"/>
        </a:accent1>
        <a:accent2>
          <a:srgbClr val="A7CCD9"/>
        </a:accent2>
        <a:accent3>
          <a:srgbClr val="FFFFFF"/>
        </a:accent3>
        <a:accent4>
          <a:srgbClr val="464660"/>
        </a:accent4>
        <a:accent5>
          <a:srgbClr val="E1D2E2"/>
        </a:accent5>
        <a:accent6>
          <a:srgbClr val="97B9C4"/>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第1章 3">
        <a:dk1>
          <a:srgbClr val="000000"/>
        </a:dk1>
        <a:lt1>
          <a:srgbClr val="FFFFFF"/>
        </a:lt1>
        <a:dk2>
          <a:srgbClr val="000000"/>
        </a:dk2>
        <a:lt2>
          <a:srgbClr val="333333"/>
        </a:lt2>
        <a:accent1>
          <a:srgbClr val="B2B2B2"/>
        </a:accent1>
        <a:accent2>
          <a:srgbClr val="DDDDDD"/>
        </a:accent2>
        <a:accent3>
          <a:srgbClr val="FFFFFF"/>
        </a:accent3>
        <a:accent4>
          <a:srgbClr val="000000"/>
        </a:accent4>
        <a:accent5>
          <a:srgbClr val="D5D5D5"/>
        </a:accent5>
        <a:accent6>
          <a:srgbClr val="C8C8C8"/>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第1章 4">
        <a:dk1>
          <a:srgbClr val="545472"/>
        </a:dk1>
        <a:lt1>
          <a:srgbClr val="FFFFFF"/>
        </a:lt1>
        <a:dk2>
          <a:srgbClr val="892D5B"/>
        </a:dk2>
        <a:lt2>
          <a:srgbClr val="AC3872"/>
        </a:lt2>
        <a:accent1>
          <a:srgbClr val="660066"/>
        </a:accent1>
        <a:accent2>
          <a:srgbClr val="E2A6C4"/>
        </a:accent2>
        <a:accent3>
          <a:srgbClr val="FFFFFF"/>
        </a:accent3>
        <a:accent4>
          <a:srgbClr val="464660"/>
        </a:accent4>
        <a:accent5>
          <a:srgbClr val="B8AAB8"/>
        </a:accent5>
        <a:accent6>
          <a:srgbClr val="CD96B1"/>
        </a:accent6>
        <a:hlink>
          <a:srgbClr val="8585FF"/>
        </a:hlink>
        <a:folHlink>
          <a:srgbClr val="563EE8"/>
        </a:folHlink>
      </a:clrScheme>
      <a:clrMap bg1="lt1" tx1="dk1" bg2="lt2" tx2="dk2" accent1="accent1" accent2="accent2" accent3="accent3" accent4="accent4" accent5="accent5" accent6="accent6" hlink="hlink" folHlink="folHlink"/>
    </a:extraClrScheme>
    <a:extraClrScheme>
      <a:clrScheme name="第1章 5">
        <a:dk1>
          <a:srgbClr val="545472"/>
        </a:dk1>
        <a:lt1>
          <a:srgbClr val="FFFFFF"/>
        </a:lt1>
        <a:dk2>
          <a:srgbClr val="892D5B"/>
        </a:dk2>
        <a:lt2>
          <a:srgbClr val="515BA7"/>
        </a:lt2>
        <a:accent1>
          <a:srgbClr val="8BD8E7"/>
        </a:accent1>
        <a:accent2>
          <a:srgbClr val="A5AAD3"/>
        </a:accent2>
        <a:accent3>
          <a:srgbClr val="FFFFFF"/>
        </a:accent3>
        <a:accent4>
          <a:srgbClr val="464660"/>
        </a:accent4>
        <a:accent5>
          <a:srgbClr val="C4E9F1"/>
        </a:accent5>
        <a:accent6>
          <a:srgbClr val="959ABF"/>
        </a:accent6>
        <a:hlink>
          <a:srgbClr val="B78AFA"/>
        </a:hlink>
        <a:folHlink>
          <a:srgbClr val="A0A5D0"/>
        </a:folHlink>
      </a:clrScheme>
      <a:clrMap bg1="lt1" tx1="dk1" bg2="lt2" tx2="dk2" accent1="accent1" accent2="accent2" accent3="accent3" accent4="accent4" accent5="accent5" accent6="accent6" hlink="hlink" folHlink="folHlink"/>
    </a:extraClrScheme>
    <a:extraClrScheme>
      <a:clrScheme name="第1章 6">
        <a:dk1>
          <a:srgbClr val="545472"/>
        </a:dk1>
        <a:lt1>
          <a:srgbClr val="FFFFFF"/>
        </a:lt1>
        <a:dk2>
          <a:srgbClr val="37467F"/>
        </a:dk2>
        <a:lt2>
          <a:srgbClr val="547A3C"/>
        </a:lt2>
        <a:accent1>
          <a:srgbClr val="8BD8E7"/>
        </a:accent1>
        <a:accent2>
          <a:srgbClr val="B7D3A5"/>
        </a:accent2>
        <a:accent3>
          <a:srgbClr val="FFFFFF"/>
        </a:accent3>
        <a:accent4>
          <a:srgbClr val="464660"/>
        </a:accent4>
        <a:accent5>
          <a:srgbClr val="C4E9F1"/>
        </a:accent5>
        <a:accent6>
          <a:srgbClr val="A6BF95"/>
        </a:accent6>
        <a:hlink>
          <a:srgbClr val="619147"/>
        </a:hlink>
        <a:folHlink>
          <a:srgbClr val="94BE7C"/>
        </a:folHlink>
      </a:clrScheme>
      <a:clrMap bg1="lt1" tx1="dk1" bg2="lt2" tx2="dk2" accent1="accent1" accent2="accent2" accent3="accent3" accent4="accent4" accent5="accent5" accent6="accent6" hlink="hlink" folHlink="folHlink"/>
    </a:extraClrScheme>
    <a:extraClrScheme>
      <a:clrScheme name="第1章 7">
        <a:dk1>
          <a:srgbClr val="545472"/>
        </a:dk1>
        <a:lt1>
          <a:srgbClr val="FFFFFF"/>
        </a:lt1>
        <a:dk2>
          <a:srgbClr val="655851"/>
        </a:dk2>
        <a:lt2>
          <a:srgbClr val="B49234"/>
        </a:lt2>
        <a:accent1>
          <a:srgbClr val="F8C684"/>
        </a:accent1>
        <a:accent2>
          <a:srgbClr val="E1CE97"/>
        </a:accent2>
        <a:accent3>
          <a:srgbClr val="FFFFFF"/>
        </a:accent3>
        <a:accent4>
          <a:srgbClr val="464660"/>
        </a:accent4>
        <a:accent5>
          <a:srgbClr val="FBDFC2"/>
        </a:accent5>
        <a:accent6>
          <a:srgbClr val="CCBA88"/>
        </a:accent6>
        <a:hlink>
          <a:srgbClr val="7C6148"/>
        </a:hlink>
        <a:folHlink>
          <a:srgbClr val="8E856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第1章">
  <a:themeElements>
    <a:clrScheme name="第1章 1">
      <a:dk1>
        <a:srgbClr val="545472"/>
      </a:dk1>
      <a:lt1>
        <a:srgbClr val="FFFFFF"/>
      </a:lt1>
      <a:dk2>
        <a:srgbClr val="660066"/>
      </a:dk2>
      <a:lt2>
        <a:srgbClr val="9797B7"/>
      </a:lt2>
      <a:accent1>
        <a:srgbClr val="A7CCD9"/>
      </a:accent1>
      <a:accent2>
        <a:srgbClr val="C7C7DF"/>
      </a:accent2>
      <a:accent3>
        <a:srgbClr val="FFFFFF"/>
      </a:accent3>
      <a:accent4>
        <a:srgbClr val="464660"/>
      </a:accent4>
      <a:accent5>
        <a:srgbClr val="D0E2E9"/>
      </a:accent5>
      <a:accent6>
        <a:srgbClr val="B4B4CA"/>
      </a:accent6>
      <a:hlink>
        <a:srgbClr val="9595FF"/>
      </a:hlink>
      <a:folHlink>
        <a:srgbClr val="8888AE"/>
      </a:folHlink>
    </a:clrScheme>
    <a:fontScheme name="第1章">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第1章 1">
        <a:dk1>
          <a:srgbClr val="545472"/>
        </a:dk1>
        <a:lt1>
          <a:srgbClr val="FFFFFF"/>
        </a:lt1>
        <a:dk2>
          <a:srgbClr val="660066"/>
        </a:dk2>
        <a:lt2>
          <a:srgbClr val="9797B7"/>
        </a:lt2>
        <a:accent1>
          <a:srgbClr val="A7CCD9"/>
        </a:accent1>
        <a:accent2>
          <a:srgbClr val="C7C7DF"/>
        </a:accent2>
        <a:accent3>
          <a:srgbClr val="FFFFFF"/>
        </a:accent3>
        <a:accent4>
          <a:srgbClr val="464660"/>
        </a:accent4>
        <a:accent5>
          <a:srgbClr val="D0E2E9"/>
        </a:accent5>
        <a:accent6>
          <a:srgbClr val="B4B4CA"/>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第1章 2">
        <a:dk1>
          <a:srgbClr val="545472"/>
        </a:dk1>
        <a:lt1>
          <a:srgbClr val="FFFFFF"/>
        </a:lt1>
        <a:dk2>
          <a:srgbClr val="892D5B"/>
        </a:dk2>
        <a:lt2>
          <a:srgbClr val="68A7BE"/>
        </a:lt2>
        <a:accent1>
          <a:srgbClr val="CAACCC"/>
        </a:accent1>
        <a:accent2>
          <a:srgbClr val="A7CCD9"/>
        </a:accent2>
        <a:accent3>
          <a:srgbClr val="FFFFFF"/>
        </a:accent3>
        <a:accent4>
          <a:srgbClr val="464660"/>
        </a:accent4>
        <a:accent5>
          <a:srgbClr val="E1D2E2"/>
        </a:accent5>
        <a:accent6>
          <a:srgbClr val="97B9C4"/>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第1章 3">
        <a:dk1>
          <a:srgbClr val="000000"/>
        </a:dk1>
        <a:lt1>
          <a:srgbClr val="FFFFFF"/>
        </a:lt1>
        <a:dk2>
          <a:srgbClr val="000000"/>
        </a:dk2>
        <a:lt2>
          <a:srgbClr val="333333"/>
        </a:lt2>
        <a:accent1>
          <a:srgbClr val="B2B2B2"/>
        </a:accent1>
        <a:accent2>
          <a:srgbClr val="DDDDDD"/>
        </a:accent2>
        <a:accent3>
          <a:srgbClr val="FFFFFF"/>
        </a:accent3>
        <a:accent4>
          <a:srgbClr val="000000"/>
        </a:accent4>
        <a:accent5>
          <a:srgbClr val="D5D5D5"/>
        </a:accent5>
        <a:accent6>
          <a:srgbClr val="C8C8C8"/>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第1章 4">
        <a:dk1>
          <a:srgbClr val="545472"/>
        </a:dk1>
        <a:lt1>
          <a:srgbClr val="FFFFFF"/>
        </a:lt1>
        <a:dk2>
          <a:srgbClr val="892D5B"/>
        </a:dk2>
        <a:lt2>
          <a:srgbClr val="AC3872"/>
        </a:lt2>
        <a:accent1>
          <a:srgbClr val="660066"/>
        </a:accent1>
        <a:accent2>
          <a:srgbClr val="E2A6C4"/>
        </a:accent2>
        <a:accent3>
          <a:srgbClr val="FFFFFF"/>
        </a:accent3>
        <a:accent4>
          <a:srgbClr val="464660"/>
        </a:accent4>
        <a:accent5>
          <a:srgbClr val="B8AAB8"/>
        </a:accent5>
        <a:accent6>
          <a:srgbClr val="CD96B1"/>
        </a:accent6>
        <a:hlink>
          <a:srgbClr val="8585FF"/>
        </a:hlink>
        <a:folHlink>
          <a:srgbClr val="563EE8"/>
        </a:folHlink>
      </a:clrScheme>
      <a:clrMap bg1="lt1" tx1="dk1" bg2="lt2" tx2="dk2" accent1="accent1" accent2="accent2" accent3="accent3" accent4="accent4" accent5="accent5" accent6="accent6" hlink="hlink" folHlink="folHlink"/>
    </a:extraClrScheme>
    <a:extraClrScheme>
      <a:clrScheme name="第1章 5">
        <a:dk1>
          <a:srgbClr val="545472"/>
        </a:dk1>
        <a:lt1>
          <a:srgbClr val="FFFFFF"/>
        </a:lt1>
        <a:dk2>
          <a:srgbClr val="892D5B"/>
        </a:dk2>
        <a:lt2>
          <a:srgbClr val="515BA7"/>
        </a:lt2>
        <a:accent1>
          <a:srgbClr val="8BD8E7"/>
        </a:accent1>
        <a:accent2>
          <a:srgbClr val="A5AAD3"/>
        </a:accent2>
        <a:accent3>
          <a:srgbClr val="FFFFFF"/>
        </a:accent3>
        <a:accent4>
          <a:srgbClr val="464660"/>
        </a:accent4>
        <a:accent5>
          <a:srgbClr val="C4E9F1"/>
        </a:accent5>
        <a:accent6>
          <a:srgbClr val="959ABF"/>
        </a:accent6>
        <a:hlink>
          <a:srgbClr val="B78AFA"/>
        </a:hlink>
        <a:folHlink>
          <a:srgbClr val="A0A5D0"/>
        </a:folHlink>
      </a:clrScheme>
      <a:clrMap bg1="lt1" tx1="dk1" bg2="lt2" tx2="dk2" accent1="accent1" accent2="accent2" accent3="accent3" accent4="accent4" accent5="accent5" accent6="accent6" hlink="hlink" folHlink="folHlink"/>
    </a:extraClrScheme>
    <a:extraClrScheme>
      <a:clrScheme name="第1章 6">
        <a:dk1>
          <a:srgbClr val="545472"/>
        </a:dk1>
        <a:lt1>
          <a:srgbClr val="FFFFFF"/>
        </a:lt1>
        <a:dk2>
          <a:srgbClr val="37467F"/>
        </a:dk2>
        <a:lt2>
          <a:srgbClr val="547A3C"/>
        </a:lt2>
        <a:accent1>
          <a:srgbClr val="8BD8E7"/>
        </a:accent1>
        <a:accent2>
          <a:srgbClr val="B7D3A5"/>
        </a:accent2>
        <a:accent3>
          <a:srgbClr val="FFFFFF"/>
        </a:accent3>
        <a:accent4>
          <a:srgbClr val="464660"/>
        </a:accent4>
        <a:accent5>
          <a:srgbClr val="C4E9F1"/>
        </a:accent5>
        <a:accent6>
          <a:srgbClr val="A6BF95"/>
        </a:accent6>
        <a:hlink>
          <a:srgbClr val="619147"/>
        </a:hlink>
        <a:folHlink>
          <a:srgbClr val="94BE7C"/>
        </a:folHlink>
      </a:clrScheme>
      <a:clrMap bg1="lt1" tx1="dk1" bg2="lt2" tx2="dk2" accent1="accent1" accent2="accent2" accent3="accent3" accent4="accent4" accent5="accent5" accent6="accent6" hlink="hlink" folHlink="folHlink"/>
    </a:extraClrScheme>
    <a:extraClrScheme>
      <a:clrScheme name="第1章 7">
        <a:dk1>
          <a:srgbClr val="545472"/>
        </a:dk1>
        <a:lt1>
          <a:srgbClr val="FFFFFF"/>
        </a:lt1>
        <a:dk2>
          <a:srgbClr val="655851"/>
        </a:dk2>
        <a:lt2>
          <a:srgbClr val="B49234"/>
        </a:lt2>
        <a:accent1>
          <a:srgbClr val="F8C684"/>
        </a:accent1>
        <a:accent2>
          <a:srgbClr val="E1CE97"/>
        </a:accent2>
        <a:accent3>
          <a:srgbClr val="FFFFFF"/>
        </a:accent3>
        <a:accent4>
          <a:srgbClr val="464660"/>
        </a:accent4>
        <a:accent5>
          <a:srgbClr val="FBDFC2"/>
        </a:accent5>
        <a:accent6>
          <a:srgbClr val="CCBA88"/>
        </a:accent6>
        <a:hlink>
          <a:srgbClr val="7C6148"/>
        </a:hlink>
        <a:folHlink>
          <a:srgbClr val="8E856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第1章">
  <a:themeElements>
    <a:clrScheme name="第1章 1">
      <a:dk1>
        <a:srgbClr val="545472"/>
      </a:dk1>
      <a:lt1>
        <a:srgbClr val="FFFFFF"/>
      </a:lt1>
      <a:dk2>
        <a:srgbClr val="660066"/>
      </a:dk2>
      <a:lt2>
        <a:srgbClr val="9797B7"/>
      </a:lt2>
      <a:accent1>
        <a:srgbClr val="A7CCD9"/>
      </a:accent1>
      <a:accent2>
        <a:srgbClr val="C7C7DF"/>
      </a:accent2>
      <a:accent3>
        <a:srgbClr val="FFFFFF"/>
      </a:accent3>
      <a:accent4>
        <a:srgbClr val="464660"/>
      </a:accent4>
      <a:accent5>
        <a:srgbClr val="D0E2E9"/>
      </a:accent5>
      <a:accent6>
        <a:srgbClr val="B4B4CA"/>
      </a:accent6>
      <a:hlink>
        <a:srgbClr val="9595FF"/>
      </a:hlink>
      <a:folHlink>
        <a:srgbClr val="8888AE"/>
      </a:folHlink>
    </a:clrScheme>
    <a:fontScheme name="第1章">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第1章 1">
        <a:dk1>
          <a:srgbClr val="545472"/>
        </a:dk1>
        <a:lt1>
          <a:srgbClr val="FFFFFF"/>
        </a:lt1>
        <a:dk2>
          <a:srgbClr val="660066"/>
        </a:dk2>
        <a:lt2>
          <a:srgbClr val="9797B7"/>
        </a:lt2>
        <a:accent1>
          <a:srgbClr val="A7CCD9"/>
        </a:accent1>
        <a:accent2>
          <a:srgbClr val="C7C7DF"/>
        </a:accent2>
        <a:accent3>
          <a:srgbClr val="FFFFFF"/>
        </a:accent3>
        <a:accent4>
          <a:srgbClr val="464660"/>
        </a:accent4>
        <a:accent5>
          <a:srgbClr val="D0E2E9"/>
        </a:accent5>
        <a:accent6>
          <a:srgbClr val="B4B4CA"/>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第1章 2">
        <a:dk1>
          <a:srgbClr val="545472"/>
        </a:dk1>
        <a:lt1>
          <a:srgbClr val="FFFFFF"/>
        </a:lt1>
        <a:dk2>
          <a:srgbClr val="892D5B"/>
        </a:dk2>
        <a:lt2>
          <a:srgbClr val="68A7BE"/>
        </a:lt2>
        <a:accent1>
          <a:srgbClr val="CAACCC"/>
        </a:accent1>
        <a:accent2>
          <a:srgbClr val="A7CCD9"/>
        </a:accent2>
        <a:accent3>
          <a:srgbClr val="FFFFFF"/>
        </a:accent3>
        <a:accent4>
          <a:srgbClr val="464660"/>
        </a:accent4>
        <a:accent5>
          <a:srgbClr val="E1D2E2"/>
        </a:accent5>
        <a:accent6>
          <a:srgbClr val="97B9C4"/>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第1章 3">
        <a:dk1>
          <a:srgbClr val="000000"/>
        </a:dk1>
        <a:lt1>
          <a:srgbClr val="FFFFFF"/>
        </a:lt1>
        <a:dk2>
          <a:srgbClr val="000000"/>
        </a:dk2>
        <a:lt2>
          <a:srgbClr val="333333"/>
        </a:lt2>
        <a:accent1>
          <a:srgbClr val="B2B2B2"/>
        </a:accent1>
        <a:accent2>
          <a:srgbClr val="DDDDDD"/>
        </a:accent2>
        <a:accent3>
          <a:srgbClr val="FFFFFF"/>
        </a:accent3>
        <a:accent4>
          <a:srgbClr val="000000"/>
        </a:accent4>
        <a:accent5>
          <a:srgbClr val="D5D5D5"/>
        </a:accent5>
        <a:accent6>
          <a:srgbClr val="C8C8C8"/>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第1章 4">
        <a:dk1>
          <a:srgbClr val="545472"/>
        </a:dk1>
        <a:lt1>
          <a:srgbClr val="FFFFFF"/>
        </a:lt1>
        <a:dk2>
          <a:srgbClr val="892D5B"/>
        </a:dk2>
        <a:lt2>
          <a:srgbClr val="AC3872"/>
        </a:lt2>
        <a:accent1>
          <a:srgbClr val="660066"/>
        </a:accent1>
        <a:accent2>
          <a:srgbClr val="E2A6C4"/>
        </a:accent2>
        <a:accent3>
          <a:srgbClr val="FFFFFF"/>
        </a:accent3>
        <a:accent4>
          <a:srgbClr val="464660"/>
        </a:accent4>
        <a:accent5>
          <a:srgbClr val="B8AAB8"/>
        </a:accent5>
        <a:accent6>
          <a:srgbClr val="CD96B1"/>
        </a:accent6>
        <a:hlink>
          <a:srgbClr val="8585FF"/>
        </a:hlink>
        <a:folHlink>
          <a:srgbClr val="563EE8"/>
        </a:folHlink>
      </a:clrScheme>
      <a:clrMap bg1="lt1" tx1="dk1" bg2="lt2" tx2="dk2" accent1="accent1" accent2="accent2" accent3="accent3" accent4="accent4" accent5="accent5" accent6="accent6" hlink="hlink" folHlink="folHlink"/>
    </a:extraClrScheme>
    <a:extraClrScheme>
      <a:clrScheme name="第1章 5">
        <a:dk1>
          <a:srgbClr val="545472"/>
        </a:dk1>
        <a:lt1>
          <a:srgbClr val="FFFFFF"/>
        </a:lt1>
        <a:dk2>
          <a:srgbClr val="892D5B"/>
        </a:dk2>
        <a:lt2>
          <a:srgbClr val="515BA7"/>
        </a:lt2>
        <a:accent1>
          <a:srgbClr val="8BD8E7"/>
        </a:accent1>
        <a:accent2>
          <a:srgbClr val="A5AAD3"/>
        </a:accent2>
        <a:accent3>
          <a:srgbClr val="FFFFFF"/>
        </a:accent3>
        <a:accent4>
          <a:srgbClr val="464660"/>
        </a:accent4>
        <a:accent5>
          <a:srgbClr val="C4E9F1"/>
        </a:accent5>
        <a:accent6>
          <a:srgbClr val="959ABF"/>
        </a:accent6>
        <a:hlink>
          <a:srgbClr val="B78AFA"/>
        </a:hlink>
        <a:folHlink>
          <a:srgbClr val="A0A5D0"/>
        </a:folHlink>
      </a:clrScheme>
      <a:clrMap bg1="lt1" tx1="dk1" bg2="lt2" tx2="dk2" accent1="accent1" accent2="accent2" accent3="accent3" accent4="accent4" accent5="accent5" accent6="accent6" hlink="hlink" folHlink="folHlink"/>
    </a:extraClrScheme>
    <a:extraClrScheme>
      <a:clrScheme name="第1章 6">
        <a:dk1>
          <a:srgbClr val="545472"/>
        </a:dk1>
        <a:lt1>
          <a:srgbClr val="FFFFFF"/>
        </a:lt1>
        <a:dk2>
          <a:srgbClr val="37467F"/>
        </a:dk2>
        <a:lt2>
          <a:srgbClr val="547A3C"/>
        </a:lt2>
        <a:accent1>
          <a:srgbClr val="8BD8E7"/>
        </a:accent1>
        <a:accent2>
          <a:srgbClr val="B7D3A5"/>
        </a:accent2>
        <a:accent3>
          <a:srgbClr val="FFFFFF"/>
        </a:accent3>
        <a:accent4>
          <a:srgbClr val="464660"/>
        </a:accent4>
        <a:accent5>
          <a:srgbClr val="C4E9F1"/>
        </a:accent5>
        <a:accent6>
          <a:srgbClr val="A6BF95"/>
        </a:accent6>
        <a:hlink>
          <a:srgbClr val="619147"/>
        </a:hlink>
        <a:folHlink>
          <a:srgbClr val="94BE7C"/>
        </a:folHlink>
      </a:clrScheme>
      <a:clrMap bg1="lt1" tx1="dk1" bg2="lt2" tx2="dk2" accent1="accent1" accent2="accent2" accent3="accent3" accent4="accent4" accent5="accent5" accent6="accent6" hlink="hlink" folHlink="folHlink"/>
    </a:extraClrScheme>
    <a:extraClrScheme>
      <a:clrScheme name="第1章 7">
        <a:dk1>
          <a:srgbClr val="545472"/>
        </a:dk1>
        <a:lt1>
          <a:srgbClr val="FFFFFF"/>
        </a:lt1>
        <a:dk2>
          <a:srgbClr val="655851"/>
        </a:dk2>
        <a:lt2>
          <a:srgbClr val="B49234"/>
        </a:lt2>
        <a:accent1>
          <a:srgbClr val="F8C684"/>
        </a:accent1>
        <a:accent2>
          <a:srgbClr val="E1CE97"/>
        </a:accent2>
        <a:accent3>
          <a:srgbClr val="FFFFFF"/>
        </a:accent3>
        <a:accent4>
          <a:srgbClr val="464660"/>
        </a:accent4>
        <a:accent5>
          <a:srgbClr val="FBDFC2"/>
        </a:accent5>
        <a:accent6>
          <a:srgbClr val="CCBA88"/>
        </a:accent6>
        <a:hlink>
          <a:srgbClr val="7C6148"/>
        </a:hlink>
        <a:folHlink>
          <a:srgbClr val="8E856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第1章</Template>
  <TotalTime>7478</TotalTime>
  <Words>5329</Words>
  <Application>Microsoft Office PowerPoint</Application>
  <PresentationFormat>全屏显示(4:3)</PresentationFormat>
  <Paragraphs>1042</Paragraphs>
  <Slides>55</Slides>
  <Notes>2</Notes>
  <HiddenSlides>0</HiddenSlides>
  <MMClips>0</MMClips>
  <ScaleCrop>false</ScaleCrop>
  <HeadingPairs>
    <vt:vector size="4" baseType="variant">
      <vt:variant>
        <vt:lpstr>主题</vt:lpstr>
      </vt:variant>
      <vt:variant>
        <vt:i4>3</vt:i4>
      </vt:variant>
      <vt:variant>
        <vt:lpstr>幻灯片标题</vt:lpstr>
      </vt:variant>
      <vt:variant>
        <vt:i4>55</vt:i4>
      </vt:variant>
    </vt:vector>
  </HeadingPairs>
  <TitlesOfParts>
    <vt:vector size="58" baseType="lpstr">
      <vt:lpstr>第1章</vt:lpstr>
      <vt:lpstr>1_第1章</vt:lpstr>
      <vt:lpstr>2_第1章</vt:lpstr>
      <vt:lpstr>汇编语言程序设计</vt:lpstr>
      <vt:lpstr>第一部分 主要内容</vt:lpstr>
      <vt:lpstr>汇编语言基本概念</vt:lpstr>
      <vt:lpstr>汇编语言基本概念</vt:lpstr>
      <vt:lpstr>PowerPoint 演示文稿</vt:lpstr>
      <vt:lpstr>PowerPoint 演示文稿</vt:lpstr>
      <vt:lpstr>汇编语言基本概念</vt:lpstr>
      <vt:lpstr>汇编语言基本概念</vt:lpstr>
      <vt:lpstr> </vt:lpstr>
      <vt:lpstr>数的表示和数制的转换</vt:lpstr>
      <vt:lpstr>数的表示和数制的转换</vt:lpstr>
      <vt:lpstr>数的表示和数制的转换</vt:lpstr>
      <vt:lpstr>数的表示和数制的转换</vt:lpstr>
      <vt:lpstr>四、计算机中数据组织形式 </vt:lpstr>
      <vt:lpstr>BCD 码   </vt:lpstr>
      <vt:lpstr>ASCII码表示的字符</vt:lpstr>
      <vt:lpstr>汉字信息交换码（国标码） </vt:lpstr>
      <vt:lpstr>补码运算和逻辑运算</vt:lpstr>
      <vt:lpstr>补码运算和逻辑运算</vt:lpstr>
      <vt:lpstr>补码运算和逻辑运算</vt:lpstr>
      <vt:lpstr>本章小结   </vt:lpstr>
      <vt:lpstr>80x86 计算机的基本结构 </vt:lpstr>
      <vt:lpstr>计算机系统的组成： 通常包括硬件和软件两大部分</vt:lpstr>
      <vt:lpstr>80x86 计算机的基本结构</vt:lpstr>
      <vt:lpstr>80x86 计算机的基本结构</vt:lpstr>
      <vt:lpstr>地址线条数与主存容量</vt:lpstr>
      <vt:lpstr>80x86 计算机的基本结构</vt:lpstr>
      <vt:lpstr>80x86 计算机的基本结构</vt:lpstr>
      <vt:lpstr>80x86 的寄存器组</vt:lpstr>
      <vt:lpstr>80x86 的寄存器组</vt:lpstr>
      <vt:lpstr>80x86 的寄存器组</vt:lpstr>
      <vt:lpstr>标志位的含义及判断方法</vt:lpstr>
      <vt:lpstr>标志位的含义及判断方法</vt:lpstr>
      <vt:lpstr>标志位的含义及判断方法</vt:lpstr>
      <vt:lpstr>存储器与存储单元的地址</vt:lpstr>
      <vt:lpstr>PowerPoint 演示文稿</vt:lpstr>
      <vt:lpstr>存储器与存储单元的地址</vt:lpstr>
      <vt:lpstr>存储器与存储单元的地址</vt:lpstr>
      <vt:lpstr>存储器与存储单元的地址</vt:lpstr>
      <vt:lpstr>存储器与存储单元的地址</vt:lpstr>
      <vt:lpstr>保护模式下的内存管理：</vt:lpstr>
      <vt:lpstr>微机的外部设备 </vt:lpstr>
      <vt:lpstr>I/O接口</vt:lpstr>
      <vt:lpstr>I/O设备</vt:lpstr>
      <vt:lpstr>本章小结 </vt:lpstr>
      <vt:lpstr>PowerPoint 演示文稿</vt:lpstr>
      <vt:lpstr>第2章 作业与练习</vt:lpstr>
      <vt:lpstr>汇编程序功能</vt:lpstr>
      <vt:lpstr>汇编程序功能</vt:lpstr>
      <vt:lpstr>汇编程序功能</vt:lpstr>
      <vt:lpstr>汇编语言源程序格式  </vt:lpstr>
      <vt:lpstr>汇编语言源程序格式</vt:lpstr>
      <vt:lpstr>汇编语言程序的开发  </vt:lpstr>
      <vt:lpstr>汇编语言程序的开发</vt:lpstr>
      <vt:lpstr>汇编语言程序的开发</vt:lpstr>
    </vt:vector>
  </TitlesOfParts>
  <Company>www.ftpdown.com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基础知识</dc:title>
  <dc:creator>su</dc:creator>
  <cp:lastModifiedBy>上海大学</cp:lastModifiedBy>
  <cp:revision>115</cp:revision>
  <dcterms:created xsi:type="dcterms:W3CDTF">2005-10-26T04:36:59Z</dcterms:created>
  <dcterms:modified xsi:type="dcterms:W3CDTF">2020-09-07T04:44:59Z</dcterms:modified>
</cp:coreProperties>
</file>