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charts/chart39.xml" ContentType="application/vnd.openxmlformats-officedocument.drawingml.char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charts/chart28.xml" ContentType="application/vnd.openxmlformats-officedocument.drawingml.chart+xml"/>
  <Override PartName="/ppt/charts/chart46.xml" ContentType="application/vnd.openxmlformats-officedocument.drawingml.char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Override PartName="/ppt/charts/chart35.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charts/chart13.xml" ContentType="application/vnd.openxmlformats-officedocument.drawingml.chart+xml"/>
  <Override PartName="/ppt/charts/chart24.xml" ContentType="application/vnd.openxmlformats-officedocument.drawingml.chart+xml"/>
  <Override PartName="/ppt/charts/chart42.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31.xml" ContentType="application/vnd.openxmlformats-officedocument.drawingml.chart+xml"/>
  <Override PartName="/ppt/charts/chart7.xml" ContentType="application/vnd.openxmlformats-officedocument.drawingml.chart+xml"/>
  <Override PartName="/ppt/charts/chart20.xml" ContentType="application/vnd.openxmlformats-officedocument.drawingml.chart+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charts/chart29.xml" ContentType="application/vnd.openxmlformats-officedocument.drawingml.char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charts/chart18.xml" ContentType="application/vnd.openxmlformats-officedocument.drawingml.chart+xml"/>
  <Override PartName="/ppt/charts/chart36.xml" ContentType="application/vnd.openxmlformats-officedocument.drawingml.chart+xml"/>
  <Override PartName="/ppt/charts/chart47.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charts/chart25.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ppt/charts/chart23.xml" ContentType="application/vnd.openxmlformats-officedocument.drawingml.chart+xml"/>
  <Override PartName="/ppt/charts/chart32.xml" ContentType="application/vnd.openxmlformats-officedocument.drawingml.chart+xml"/>
  <Override PartName="/ppt/charts/chart4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charts/chart21.xml" ContentType="application/vnd.openxmlformats-officedocument.drawingml.chart+xml"/>
  <Override PartName="/ppt/charts/chart30.xml" ContentType="application/vnd.openxmlformats-officedocument.drawingml.chart+xml"/>
  <Override PartName="/ppt/charts/chart41.xml" ContentType="application/vnd.openxmlformats-officedocument.drawingml.chart+xml"/>
  <Override PartName="/ppt/charts/chart50.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charts/chart48.xml" ContentType="application/vnd.openxmlformats-officedocument.drawingml.char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charts/chart19.xml" ContentType="application/vnd.openxmlformats-officedocument.drawingml.chart+xml"/>
  <Override PartName="/ppt/charts/chart37.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charts/chart26.xml" ContentType="application/vnd.openxmlformats-officedocument.drawingml.chart+xml"/>
  <Override PartName="/ppt/charts/chart44.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harts/chart15.xml" ContentType="application/vnd.openxmlformats-officedocument.drawingml.chart+xml"/>
  <Override PartName="/ppt/charts/chart33.xml" ContentType="application/vnd.openxmlformats-officedocument.drawingml.chart+xml"/>
  <Override PartName="/ppt/charts/chart51.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ppt/charts/chart40.xml" ContentType="application/vnd.openxmlformats-officedocument.drawingml.chart+xml"/>
  <Override PartName="/ppt/slides/slide79.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charts/chart49.xml" ContentType="application/vnd.openxmlformats-officedocument.drawingml.char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charts/chart27.xml" ContentType="application/vnd.openxmlformats-officedocument.drawingml.chart+xml"/>
  <Override PartName="/ppt/charts/chart38.xml" ContentType="application/vnd.openxmlformats-officedocument.drawingml.char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charts/chart16.xml" ContentType="application/vnd.openxmlformats-officedocument.drawingml.chart+xml"/>
  <Override PartName="/ppt/charts/chart34.xml" ContentType="application/vnd.openxmlformats-officedocument.drawingml.chart+xml"/>
  <Override PartName="/ppt/charts/chart45.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7" r:id="rId3"/>
    <p:sldId id="258" r:id="rId4"/>
    <p:sldId id="261" r:id="rId5"/>
    <p:sldId id="262" r:id="rId6"/>
    <p:sldId id="263" r:id="rId7"/>
    <p:sldId id="275" r:id="rId8"/>
    <p:sldId id="276" r:id="rId9"/>
    <p:sldId id="376" r:id="rId10"/>
    <p:sldId id="378" r:id="rId11"/>
    <p:sldId id="383" r:id="rId12"/>
    <p:sldId id="391" r:id="rId13"/>
    <p:sldId id="401" r:id="rId14"/>
    <p:sldId id="284" r:id="rId15"/>
    <p:sldId id="285" r:id="rId16"/>
    <p:sldId id="538" r:id="rId17"/>
    <p:sldId id="539" r:id="rId18"/>
    <p:sldId id="293" r:id="rId19"/>
    <p:sldId id="294" r:id="rId20"/>
    <p:sldId id="296" r:id="rId21"/>
    <p:sldId id="303" r:id="rId22"/>
    <p:sldId id="304" r:id="rId23"/>
    <p:sldId id="315" r:id="rId24"/>
    <p:sldId id="316" r:id="rId25"/>
    <p:sldId id="322" r:id="rId26"/>
    <p:sldId id="323" r:id="rId27"/>
    <p:sldId id="326" r:id="rId28"/>
    <p:sldId id="327" r:id="rId29"/>
    <p:sldId id="331" r:id="rId30"/>
    <p:sldId id="333" r:id="rId31"/>
    <p:sldId id="335" r:id="rId32"/>
    <p:sldId id="337" r:id="rId33"/>
    <p:sldId id="338" r:id="rId34"/>
    <p:sldId id="341" r:id="rId35"/>
    <p:sldId id="346" r:id="rId36"/>
    <p:sldId id="347" r:id="rId37"/>
    <p:sldId id="351" r:id="rId38"/>
    <p:sldId id="353" r:id="rId39"/>
    <p:sldId id="354" r:id="rId40"/>
    <p:sldId id="366" r:id="rId41"/>
    <p:sldId id="368" r:id="rId42"/>
    <p:sldId id="371" r:id="rId43"/>
    <p:sldId id="410" r:id="rId44"/>
    <p:sldId id="413" r:id="rId45"/>
    <p:sldId id="417" r:id="rId46"/>
    <p:sldId id="420" r:id="rId47"/>
    <p:sldId id="421" r:id="rId48"/>
    <p:sldId id="422" r:id="rId49"/>
    <p:sldId id="426" r:id="rId50"/>
    <p:sldId id="429" r:id="rId51"/>
    <p:sldId id="430" r:id="rId52"/>
    <p:sldId id="432" r:id="rId53"/>
    <p:sldId id="433" r:id="rId54"/>
    <p:sldId id="436" r:id="rId55"/>
    <p:sldId id="437" r:id="rId56"/>
    <p:sldId id="443" r:id="rId57"/>
    <p:sldId id="444" r:id="rId58"/>
    <p:sldId id="447" r:id="rId59"/>
    <p:sldId id="448" r:id="rId60"/>
    <p:sldId id="450" r:id="rId61"/>
    <p:sldId id="452" r:id="rId62"/>
    <p:sldId id="453" r:id="rId63"/>
    <p:sldId id="461" r:id="rId64"/>
    <p:sldId id="540" r:id="rId65"/>
    <p:sldId id="464" r:id="rId66"/>
    <p:sldId id="465" r:id="rId67"/>
    <p:sldId id="473" r:id="rId68"/>
    <p:sldId id="474" r:id="rId69"/>
    <p:sldId id="476" r:id="rId70"/>
    <p:sldId id="477" r:id="rId71"/>
    <p:sldId id="479" r:id="rId72"/>
    <p:sldId id="480" r:id="rId73"/>
    <p:sldId id="489" r:id="rId74"/>
    <p:sldId id="490" r:id="rId75"/>
    <p:sldId id="498" r:id="rId76"/>
    <p:sldId id="499" r:id="rId77"/>
    <p:sldId id="501" r:id="rId78"/>
    <p:sldId id="502" r:id="rId79"/>
    <p:sldId id="512" r:id="rId80"/>
    <p:sldId id="516" r:id="rId81"/>
    <p:sldId id="532" r:id="rId82"/>
    <p:sldId id="533" r:id="rId83"/>
    <p:sldId id="535" r:id="rId84"/>
    <p:sldId id="536" r:id="rId85"/>
    <p:sldId id="537" r:id="rId86"/>
    <p:sldId id="525"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Saida\AppData\Local\Temp\Graphiques.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C:\Users\Saida\Desktop\Graphiques.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C:\Users\Saida\Desktop\Graphiques.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C:\Users\Saida\Desktop\Graphiqu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5.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6.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7.xml.rels><?xml version="1.0" encoding="UTF-8" standalone="yes"?>
<Relationships xmlns="http://schemas.openxmlformats.org/package/2006/relationships"><Relationship Id="rId1" Type="http://schemas.openxmlformats.org/officeDocument/2006/relationships/oleObject" Target="file:///C:\Users\Saida\Desktop\Graphiques.xlsx" TargetMode="External"/></Relationships>
</file>

<file path=ppt/charts/_rels/chart48.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49.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50.xml.rels><?xml version="1.0" encoding="UTF-8" standalone="yes"?>
<Relationships xmlns="http://schemas.openxmlformats.org/package/2006/relationships"><Relationship Id="rId1" Type="http://schemas.openxmlformats.org/officeDocument/2006/relationships/oleObject" Target="file:///A:\SAIDA_2012\ONDE\Rapport%20d'analyse_Avril%202014\Graphiques.xlsx"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C:\Users\EDESATE\AppData\Roaming\Microsoft\Excel\Graphiques%20(version%201).xlsb"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style val="26"/>
  <c:chart>
    <c:autoTitleDeleted val="1"/>
    <c:plotArea>
      <c:layout>
        <c:manualLayout>
          <c:layoutTarget val="inner"/>
          <c:xMode val="edge"/>
          <c:yMode val="edge"/>
          <c:x val="6.3394256430136783E-2"/>
          <c:y val="9.7168658871201505E-2"/>
          <c:w val="0.71904687895198405"/>
          <c:h val="0.88934745554587646"/>
        </c:manualLayout>
      </c:layout>
      <c:pieChart>
        <c:varyColors val="1"/>
        <c:ser>
          <c:idx val="0"/>
          <c:order val="0"/>
          <c:explosion val="4"/>
          <c:dLbls>
            <c:dLbl>
              <c:idx val="0"/>
              <c:layout>
                <c:manualLayout>
                  <c:x val="0.11450471224237507"/>
                  <c:y val="2.7522526736795342E-3"/>
                </c:manualLayout>
              </c:layout>
              <c:tx>
                <c:rich>
                  <a:bodyPr/>
                  <a:lstStyle/>
                  <a:p>
                    <a:r>
                      <a:rPr lang="en-US" dirty="0" err="1"/>
                      <a:t>Enfants</a:t>
                    </a:r>
                    <a:r>
                      <a:rPr lang="en-US" dirty="0"/>
                      <a:t> </a:t>
                    </a:r>
                    <a:r>
                      <a:rPr lang="en-US" dirty="0" err="1" smtClean="0"/>
                      <a:t>parlemen-taires</a:t>
                    </a:r>
                    <a:r>
                      <a:rPr lang="en-US" dirty="0"/>
                      <a:t>
10%</a:t>
                    </a:r>
                  </a:p>
                </c:rich>
              </c:tx>
              <c:showCatName val="1"/>
              <c:showPercent val="1"/>
            </c:dLbl>
            <c:dLbl>
              <c:idx val="1"/>
              <c:layout>
                <c:manualLayout>
                  <c:x val="8.733308592189519E-2"/>
                  <c:y val="-0.25813981195071894"/>
                </c:manualLayout>
              </c:layout>
              <c:tx>
                <c:rich>
                  <a:bodyPr/>
                  <a:lstStyle/>
                  <a:p>
                    <a:r>
                      <a:rPr lang="en-US" dirty="0" err="1" smtClean="0"/>
                      <a:t>Enfants</a:t>
                    </a:r>
                    <a:r>
                      <a:rPr lang="en-US" dirty="0" smtClean="0"/>
                      <a:t> </a:t>
                    </a:r>
                    <a:r>
                      <a:rPr lang="en-US" dirty="0" err="1" smtClean="0"/>
                      <a:t>maratho-niens</a:t>
                    </a:r>
                    <a:r>
                      <a:rPr lang="en-US" dirty="0"/>
                      <a:t>
90%</a:t>
                    </a:r>
                  </a:p>
                </c:rich>
              </c:tx>
              <c:showCatName val="1"/>
              <c:showPercent val="1"/>
            </c:dLbl>
            <c:txPr>
              <a:bodyPr/>
              <a:lstStyle/>
              <a:p>
                <a:pPr>
                  <a:defRPr sz="1050"/>
                </a:pPr>
                <a:endParaRPr lang="fr-FR"/>
              </a:p>
            </c:txPr>
            <c:showCatName val="1"/>
            <c:showPercent val="1"/>
            <c:showLeaderLines val="1"/>
          </c:dLbls>
          <c:cat>
            <c:strRef>
              <c:f>Feuil1!$E$8:$E$9</c:f>
              <c:strCache>
                <c:ptCount val="2"/>
                <c:pt idx="0">
                  <c:v>Enfants parlementaires</c:v>
                </c:pt>
                <c:pt idx="1">
                  <c:v>Enfants marathoniens</c:v>
                </c:pt>
              </c:strCache>
            </c:strRef>
          </c:cat>
          <c:val>
            <c:numRef>
              <c:f>Feuil1!$F$8:$F$9</c:f>
              <c:numCache>
                <c:formatCode>General</c:formatCode>
                <c:ptCount val="2"/>
                <c:pt idx="0">
                  <c:v>10.5</c:v>
                </c:pt>
                <c:pt idx="1">
                  <c:v>89.5</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4.6129410892321074E-2"/>
          <c:y val="0.10705417741227374"/>
          <c:w val="0.91657698588162984"/>
          <c:h val="0.70511137795031797"/>
        </c:manualLayout>
      </c:layout>
      <c:bar3DChart>
        <c:barDir val="col"/>
        <c:grouping val="clustered"/>
        <c:ser>
          <c:idx val="0"/>
          <c:order val="0"/>
          <c:tx>
            <c:strRef>
              <c:f>Feuil1!$D$102</c:f>
              <c:strCache>
                <c:ptCount val="1"/>
                <c:pt idx="0">
                  <c:v>Camarades de classe</c:v>
                </c:pt>
              </c:strCache>
            </c:strRef>
          </c:tx>
          <c:cat>
            <c:strRef>
              <c:f>Feuil1!$C$103:$C$110</c:f>
              <c:strCache>
                <c:ptCount val="8"/>
                <c:pt idx="0">
                  <c:v>La bonne éducation</c:v>
                </c:pt>
                <c:pt idx="1">
                  <c:v>La couverture médicale</c:v>
                </c:pt>
                <c:pt idx="2">
                  <c:v>L’égalité entre l’homme et la femme</c:v>
                </c:pt>
                <c:pt idx="3">
                  <c:v>La disponibilité d’aliments à des prix raisonnables</c:v>
                </c:pt>
                <c:pt idx="4">
                  <c:v>L’eau potable et les espaces sanitaires</c:v>
                </c:pt>
                <c:pt idx="5">
                  <c:v>Améliorer les transports</c:v>
                </c:pt>
                <c:pt idx="6">
                  <c:v>Protéger les forêts, les rivières et les océans</c:v>
                </c:pt>
                <c:pt idx="7">
                  <c:v>Mesures de lutte contre la pollution</c:v>
                </c:pt>
              </c:strCache>
            </c:strRef>
          </c:cat>
          <c:val>
            <c:numRef>
              <c:f>Feuil1!$D$103:$D$110</c:f>
              <c:numCache>
                <c:formatCode>General</c:formatCode>
                <c:ptCount val="8"/>
                <c:pt idx="0">
                  <c:v>18.2</c:v>
                </c:pt>
                <c:pt idx="1">
                  <c:v>16.8</c:v>
                </c:pt>
                <c:pt idx="2">
                  <c:v>13.7</c:v>
                </c:pt>
                <c:pt idx="3">
                  <c:v>12</c:v>
                </c:pt>
                <c:pt idx="4">
                  <c:v>11.6</c:v>
                </c:pt>
                <c:pt idx="5">
                  <c:v>10.6</c:v>
                </c:pt>
                <c:pt idx="6">
                  <c:v>9.3000000000000007</c:v>
                </c:pt>
                <c:pt idx="7">
                  <c:v>7.9</c:v>
                </c:pt>
              </c:numCache>
            </c:numRef>
          </c:val>
        </c:ser>
        <c:ser>
          <c:idx val="1"/>
          <c:order val="1"/>
          <c:tx>
            <c:strRef>
              <c:f>Feuil1!$E$102</c:f>
              <c:strCache>
                <c:ptCount val="1"/>
                <c:pt idx="0">
                  <c:v>Voisins</c:v>
                </c:pt>
              </c:strCache>
            </c:strRef>
          </c:tx>
          <c:cat>
            <c:strRef>
              <c:f>Feuil1!$C$103:$C$110</c:f>
              <c:strCache>
                <c:ptCount val="8"/>
                <c:pt idx="0">
                  <c:v>La bonne éducation</c:v>
                </c:pt>
                <c:pt idx="1">
                  <c:v>La couverture médicale</c:v>
                </c:pt>
                <c:pt idx="2">
                  <c:v>L’égalité entre l’homme et la femme</c:v>
                </c:pt>
                <c:pt idx="3">
                  <c:v>La disponibilité d’aliments à des prix raisonnables</c:v>
                </c:pt>
                <c:pt idx="4">
                  <c:v>L’eau potable et les espaces sanitaires</c:v>
                </c:pt>
                <c:pt idx="5">
                  <c:v>Améliorer les transports</c:v>
                </c:pt>
                <c:pt idx="6">
                  <c:v>Protéger les forêts, les rivières et les océans</c:v>
                </c:pt>
                <c:pt idx="7">
                  <c:v>Mesures de lutte contre la pollution</c:v>
                </c:pt>
              </c:strCache>
            </c:strRef>
          </c:cat>
          <c:val>
            <c:numRef>
              <c:f>Feuil1!$E$103:$E$110</c:f>
              <c:numCache>
                <c:formatCode>General</c:formatCode>
                <c:ptCount val="8"/>
                <c:pt idx="0">
                  <c:v>17</c:v>
                </c:pt>
                <c:pt idx="1">
                  <c:v>16.8</c:v>
                </c:pt>
                <c:pt idx="2">
                  <c:v>13.5</c:v>
                </c:pt>
                <c:pt idx="3">
                  <c:v>12.5</c:v>
                </c:pt>
                <c:pt idx="4">
                  <c:v>11.6</c:v>
                </c:pt>
                <c:pt idx="5">
                  <c:v>11</c:v>
                </c:pt>
                <c:pt idx="6">
                  <c:v>9.4</c:v>
                </c:pt>
                <c:pt idx="7">
                  <c:v>8.3000000000000007</c:v>
                </c:pt>
              </c:numCache>
            </c:numRef>
          </c:val>
        </c:ser>
        <c:ser>
          <c:idx val="2"/>
          <c:order val="2"/>
          <c:tx>
            <c:strRef>
              <c:f>Feuil1!$F$102</c:f>
              <c:strCache>
                <c:ptCount val="1"/>
                <c:pt idx="0">
                  <c:v>Educateurs</c:v>
                </c:pt>
              </c:strCache>
            </c:strRef>
          </c:tx>
          <c:cat>
            <c:strRef>
              <c:f>Feuil1!$C$103:$C$110</c:f>
              <c:strCache>
                <c:ptCount val="8"/>
                <c:pt idx="0">
                  <c:v>La bonne éducation</c:v>
                </c:pt>
                <c:pt idx="1">
                  <c:v>La couverture médicale</c:v>
                </c:pt>
                <c:pt idx="2">
                  <c:v>L’égalité entre l’homme et la femme</c:v>
                </c:pt>
                <c:pt idx="3">
                  <c:v>La disponibilité d’aliments à des prix raisonnables</c:v>
                </c:pt>
                <c:pt idx="4">
                  <c:v>L’eau potable et les espaces sanitaires</c:v>
                </c:pt>
                <c:pt idx="5">
                  <c:v>Améliorer les transports</c:v>
                </c:pt>
                <c:pt idx="6">
                  <c:v>Protéger les forêts, les rivières et les océans</c:v>
                </c:pt>
                <c:pt idx="7">
                  <c:v>Mesures de lutte contre la pollution</c:v>
                </c:pt>
              </c:strCache>
            </c:strRef>
          </c:cat>
          <c:val>
            <c:numRef>
              <c:f>Feuil1!$F$103:$F$110</c:f>
              <c:numCache>
                <c:formatCode>General</c:formatCode>
                <c:ptCount val="8"/>
                <c:pt idx="0">
                  <c:v>18.5</c:v>
                </c:pt>
                <c:pt idx="1">
                  <c:v>17.100000000000001</c:v>
                </c:pt>
                <c:pt idx="2">
                  <c:v>13.4</c:v>
                </c:pt>
                <c:pt idx="3">
                  <c:v>13.2</c:v>
                </c:pt>
                <c:pt idx="4">
                  <c:v>11.7</c:v>
                </c:pt>
                <c:pt idx="5">
                  <c:v>11.5</c:v>
                </c:pt>
                <c:pt idx="6">
                  <c:v>8.6</c:v>
                </c:pt>
                <c:pt idx="7">
                  <c:v>6.6</c:v>
                </c:pt>
              </c:numCache>
            </c:numRef>
          </c:val>
        </c:ser>
        <c:ser>
          <c:idx val="3"/>
          <c:order val="3"/>
          <c:tx>
            <c:strRef>
              <c:f>Feuil1!$G$102</c:f>
              <c:strCache>
                <c:ptCount val="1"/>
                <c:pt idx="0">
                  <c:v>Membres de la famille</c:v>
                </c:pt>
              </c:strCache>
            </c:strRef>
          </c:tx>
          <c:cat>
            <c:strRef>
              <c:f>Feuil1!$C$103:$C$110</c:f>
              <c:strCache>
                <c:ptCount val="8"/>
                <c:pt idx="0">
                  <c:v>La bonne éducation</c:v>
                </c:pt>
                <c:pt idx="1">
                  <c:v>La couverture médicale</c:v>
                </c:pt>
                <c:pt idx="2">
                  <c:v>L’égalité entre l’homme et la femme</c:v>
                </c:pt>
                <c:pt idx="3">
                  <c:v>La disponibilité d’aliments à des prix raisonnables</c:v>
                </c:pt>
                <c:pt idx="4">
                  <c:v>L’eau potable et les espaces sanitaires</c:v>
                </c:pt>
                <c:pt idx="5">
                  <c:v>Améliorer les transports</c:v>
                </c:pt>
                <c:pt idx="6">
                  <c:v>Protéger les forêts, les rivières et les océans</c:v>
                </c:pt>
                <c:pt idx="7">
                  <c:v>Mesures de lutte contre la pollution</c:v>
                </c:pt>
              </c:strCache>
            </c:strRef>
          </c:cat>
          <c:val>
            <c:numRef>
              <c:f>Feuil1!$G$103:$G$110</c:f>
              <c:numCache>
                <c:formatCode>General</c:formatCode>
                <c:ptCount val="8"/>
                <c:pt idx="0">
                  <c:v>17.100000000000001</c:v>
                </c:pt>
                <c:pt idx="1">
                  <c:v>16.8</c:v>
                </c:pt>
                <c:pt idx="2">
                  <c:v>14.3</c:v>
                </c:pt>
                <c:pt idx="3">
                  <c:v>13.1</c:v>
                </c:pt>
                <c:pt idx="4">
                  <c:v>10.9</c:v>
                </c:pt>
                <c:pt idx="5">
                  <c:v>10.9</c:v>
                </c:pt>
                <c:pt idx="6">
                  <c:v>9.2000000000000011</c:v>
                </c:pt>
                <c:pt idx="7">
                  <c:v>7.6</c:v>
                </c:pt>
              </c:numCache>
            </c:numRef>
          </c:val>
        </c:ser>
        <c:shape val="box"/>
        <c:axId val="83416576"/>
        <c:axId val="83418112"/>
        <c:axId val="0"/>
      </c:bar3DChart>
      <c:catAx>
        <c:axId val="83416576"/>
        <c:scaling>
          <c:orientation val="minMax"/>
        </c:scaling>
        <c:axPos val="b"/>
        <c:tickLblPos val="nextTo"/>
        <c:txPr>
          <a:bodyPr rot="0" vert="horz" anchor="t" anchorCtr="0"/>
          <a:lstStyle/>
          <a:p>
            <a:pPr>
              <a:defRPr sz="900"/>
            </a:pPr>
            <a:endParaRPr lang="fr-FR"/>
          </a:p>
        </c:txPr>
        <c:crossAx val="83418112"/>
        <c:crosses val="autoZero"/>
        <c:auto val="1"/>
        <c:lblAlgn val="ctr"/>
        <c:lblOffset val="100"/>
      </c:catAx>
      <c:valAx>
        <c:axId val="83418112"/>
        <c:scaling>
          <c:orientation val="minMax"/>
        </c:scaling>
        <c:axPos val="l"/>
        <c:majorGridlines>
          <c:spPr>
            <a:ln>
              <a:solidFill>
                <a:sysClr val="window" lastClr="FFFFFF"/>
              </a:solidFill>
            </a:ln>
          </c:spPr>
        </c:majorGridlines>
        <c:numFmt formatCode="General" sourceLinked="1"/>
        <c:tickLblPos val="nextTo"/>
        <c:txPr>
          <a:bodyPr/>
          <a:lstStyle/>
          <a:p>
            <a:pPr>
              <a:defRPr sz="1050"/>
            </a:pPr>
            <a:endParaRPr lang="fr-FR"/>
          </a:p>
        </c:txPr>
        <c:crossAx val="83416576"/>
        <c:crosses val="autoZero"/>
        <c:crossBetween val="between"/>
      </c:valAx>
    </c:plotArea>
    <c:legend>
      <c:legendPos val="r"/>
      <c:layout>
        <c:manualLayout>
          <c:xMode val="edge"/>
          <c:yMode val="edge"/>
          <c:x val="0.73113113099206428"/>
          <c:y val="3.8288658459421081E-2"/>
          <c:w val="0.23799216690368327"/>
          <c:h val="0.21385181049987964"/>
        </c:manualLayout>
      </c:layout>
      <c:txPr>
        <a:bodyPr/>
        <a:lstStyle/>
        <a:p>
          <a:pPr>
            <a:defRPr sz="1100"/>
          </a:pPr>
          <a:endParaRPr lang="fr-FR"/>
        </a:p>
      </c:txPr>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11102820668794E-2"/>
          <c:y val="4.450114139074509E-2"/>
          <c:w val="0.91650053487813199"/>
          <c:h val="0.80616682389128236"/>
        </c:manualLayout>
      </c:layout>
      <c:bar3DChart>
        <c:barDir val="col"/>
        <c:grouping val="clustered"/>
        <c:ser>
          <c:idx val="0"/>
          <c:order val="0"/>
          <c:tx>
            <c:strRef>
              <c:f>Feuil1!$C$159</c:f>
              <c:strCache>
                <c:ptCount val="1"/>
                <c:pt idx="0">
                  <c:v>La radio</c:v>
                </c:pt>
              </c:strCache>
            </c:strRef>
          </c:tx>
          <c:cat>
            <c:strRef>
              <c:f>Feuil1!$D$158:$I$158</c:f>
              <c:strCache>
                <c:ptCount val="6"/>
                <c:pt idx="0">
                  <c:v>Violence physique</c:v>
                </c:pt>
                <c:pt idx="1">
                  <c:v>Violence psychique</c:v>
                </c:pt>
                <c:pt idx="2">
                  <c:v>Violence verbale</c:v>
                </c:pt>
                <c:pt idx="3">
                  <c:v>Violence sexuelle</c:v>
                </c:pt>
                <c:pt idx="4">
                  <c:v>Violence conjugale</c:v>
                </c:pt>
                <c:pt idx="5">
                  <c:v>Autre</c:v>
                </c:pt>
              </c:strCache>
            </c:strRef>
          </c:cat>
          <c:val>
            <c:numRef>
              <c:f>Feuil1!$D$159:$I$159</c:f>
              <c:numCache>
                <c:formatCode>General</c:formatCode>
                <c:ptCount val="6"/>
                <c:pt idx="0">
                  <c:v>22.5</c:v>
                </c:pt>
                <c:pt idx="1">
                  <c:v>23.2</c:v>
                </c:pt>
                <c:pt idx="2">
                  <c:v>49.5</c:v>
                </c:pt>
                <c:pt idx="3">
                  <c:v>2.5</c:v>
                </c:pt>
                <c:pt idx="4">
                  <c:v>0.70000000000000062</c:v>
                </c:pt>
                <c:pt idx="5">
                  <c:v>1.6</c:v>
                </c:pt>
              </c:numCache>
            </c:numRef>
          </c:val>
        </c:ser>
        <c:ser>
          <c:idx val="1"/>
          <c:order val="1"/>
          <c:tx>
            <c:strRef>
              <c:f>Feuil1!$C$160</c:f>
              <c:strCache>
                <c:ptCount val="1"/>
                <c:pt idx="0">
                  <c:v>La télévision</c:v>
                </c:pt>
              </c:strCache>
            </c:strRef>
          </c:tx>
          <c:cat>
            <c:strRef>
              <c:f>Feuil1!$D$158:$I$158</c:f>
              <c:strCache>
                <c:ptCount val="6"/>
                <c:pt idx="0">
                  <c:v>Violence physique</c:v>
                </c:pt>
                <c:pt idx="1">
                  <c:v>Violence psychique</c:v>
                </c:pt>
                <c:pt idx="2">
                  <c:v>Violence verbale</c:v>
                </c:pt>
                <c:pt idx="3">
                  <c:v>Violence sexuelle</c:v>
                </c:pt>
                <c:pt idx="4">
                  <c:v>Violence conjugale</c:v>
                </c:pt>
                <c:pt idx="5">
                  <c:v>Autre</c:v>
                </c:pt>
              </c:strCache>
            </c:strRef>
          </c:cat>
          <c:val>
            <c:numRef>
              <c:f>Feuil1!$D$160:$I$160</c:f>
              <c:numCache>
                <c:formatCode>General</c:formatCode>
                <c:ptCount val="6"/>
                <c:pt idx="0">
                  <c:v>22.2</c:v>
                </c:pt>
                <c:pt idx="1">
                  <c:v>18.899999999999999</c:v>
                </c:pt>
                <c:pt idx="2">
                  <c:v>56.7</c:v>
                </c:pt>
                <c:pt idx="3">
                  <c:v>1.2</c:v>
                </c:pt>
                <c:pt idx="4">
                  <c:v>0.4</c:v>
                </c:pt>
                <c:pt idx="5">
                  <c:v>0.70000000000000062</c:v>
                </c:pt>
              </c:numCache>
            </c:numRef>
          </c:val>
        </c:ser>
        <c:ser>
          <c:idx val="2"/>
          <c:order val="2"/>
          <c:tx>
            <c:strRef>
              <c:f>Feuil1!$C$161</c:f>
              <c:strCache>
                <c:ptCount val="1"/>
                <c:pt idx="0">
                  <c:v>L’internet</c:v>
                </c:pt>
              </c:strCache>
            </c:strRef>
          </c:tx>
          <c:cat>
            <c:strRef>
              <c:f>Feuil1!$D$158:$I$158</c:f>
              <c:strCache>
                <c:ptCount val="6"/>
                <c:pt idx="0">
                  <c:v>Violence physique</c:v>
                </c:pt>
                <c:pt idx="1">
                  <c:v>Violence psychique</c:v>
                </c:pt>
                <c:pt idx="2">
                  <c:v>Violence verbale</c:v>
                </c:pt>
                <c:pt idx="3">
                  <c:v>Violence sexuelle</c:v>
                </c:pt>
                <c:pt idx="4">
                  <c:v>Violence conjugale</c:v>
                </c:pt>
                <c:pt idx="5">
                  <c:v>Autre</c:v>
                </c:pt>
              </c:strCache>
            </c:strRef>
          </c:cat>
          <c:val>
            <c:numRef>
              <c:f>Feuil1!$D$161:$I$161</c:f>
              <c:numCache>
                <c:formatCode>General</c:formatCode>
                <c:ptCount val="6"/>
                <c:pt idx="0">
                  <c:v>21.6</c:v>
                </c:pt>
                <c:pt idx="1">
                  <c:v>17.3</c:v>
                </c:pt>
                <c:pt idx="2">
                  <c:v>59.3</c:v>
                </c:pt>
                <c:pt idx="3">
                  <c:v>0.8</c:v>
                </c:pt>
                <c:pt idx="4">
                  <c:v>0.70000000000000062</c:v>
                </c:pt>
                <c:pt idx="5">
                  <c:v>0.4</c:v>
                </c:pt>
              </c:numCache>
            </c:numRef>
          </c:val>
        </c:ser>
        <c:ser>
          <c:idx val="3"/>
          <c:order val="3"/>
          <c:tx>
            <c:strRef>
              <c:f>Feuil1!$C$162</c:f>
              <c:strCache>
                <c:ptCount val="1"/>
                <c:pt idx="0">
                  <c:v>Le téléphone portable</c:v>
                </c:pt>
              </c:strCache>
            </c:strRef>
          </c:tx>
          <c:cat>
            <c:strRef>
              <c:f>Feuil1!$D$158:$I$158</c:f>
              <c:strCache>
                <c:ptCount val="6"/>
                <c:pt idx="0">
                  <c:v>Violence physique</c:v>
                </c:pt>
                <c:pt idx="1">
                  <c:v>Violence psychique</c:v>
                </c:pt>
                <c:pt idx="2">
                  <c:v>Violence verbale</c:v>
                </c:pt>
                <c:pt idx="3">
                  <c:v>Violence sexuelle</c:v>
                </c:pt>
                <c:pt idx="4">
                  <c:v>Violence conjugale</c:v>
                </c:pt>
                <c:pt idx="5">
                  <c:v>Autre</c:v>
                </c:pt>
              </c:strCache>
            </c:strRef>
          </c:cat>
          <c:val>
            <c:numRef>
              <c:f>Feuil1!$D$162:$I$162</c:f>
              <c:numCache>
                <c:formatCode>General</c:formatCode>
                <c:ptCount val="6"/>
                <c:pt idx="0">
                  <c:v>21.6</c:v>
                </c:pt>
                <c:pt idx="1">
                  <c:v>17.600000000000001</c:v>
                </c:pt>
                <c:pt idx="2">
                  <c:v>43</c:v>
                </c:pt>
                <c:pt idx="3">
                  <c:v>1</c:v>
                </c:pt>
                <c:pt idx="4">
                  <c:v>0.30000000000000032</c:v>
                </c:pt>
                <c:pt idx="5">
                  <c:v>0.5</c:v>
                </c:pt>
              </c:numCache>
            </c:numRef>
          </c:val>
        </c:ser>
        <c:ser>
          <c:idx val="4"/>
          <c:order val="4"/>
          <c:tx>
            <c:strRef>
              <c:f>Feuil1!$C$163</c:f>
              <c:strCache>
                <c:ptCount val="1"/>
                <c:pt idx="0">
                  <c:v>Journaux</c:v>
                </c:pt>
              </c:strCache>
            </c:strRef>
          </c:tx>
          <c:cat>
            <c:strRef>
              <c:f>Feuil1!$D$158:$I$158</c:f>
              <c:strCache>
                <c:ptCount val="6"/>
                <c:pt idx="0">
                  <c:v>Violence physique</c:v>
                </c:pt>
                <c:pt idx="1">
                  <c:v>Violence psychique</c:v>
                </c:pt>
                <c:pt idx="2">
                  <c:v>Violence verbale</c:v>
                </c:pt>
                <c:pt idx="3">
                  <c:v>Violence sexuelle</c:v>
                </c:pt>
                <c:pt idx="4">
                  <c:v>Violence conjugale</c:v>
                </c:pt>
                <c:pt idx="5">
                  <c:v>Autre</c:v>
                </c:pt>
              </c:strCache>
            </c:strRef>
          </c:cat>
          <c:val>
            <c:numRef>
              <c:f>Feuil1!$D$163:$I$163</c:f>
              <c:numCache>
                <c:formatCode>General</c:formatCode>
                <c:ptCount val="6"/>
                <c:pt idx="0">
                  <c:v>26.6</c:v>
                </c:pt>
                <c:pt idx="1">
                  <c:v>20</c:v>
                </c:pt>
                <c:pt idx="2">
                  <c:v>40</c:v>
                </c:pt>
                <c:pt idx="3">
                  <c:v>6.6</c:v>
                </c:pt>
                <c:pt idx="4">
                  <c:v>0</c:v>
                </c:pt>
                <c:pt idx="5">
                  <c:v>5</c:v>
                </c:pt>
              </c:numCache>
            </c:numRef>
          </c:val>
        </c:ser>
        <c:ser>
          <c:idx val="5"/>
          <c:order val="5"/>
          <c:tx>
            <c:strRef>
              <c:f>Feuil1!$C$164</c:f>
              <c:strCache>
                <c:ptCount val="1"/>
                <c:pt idx="0">
                  <c:v>Autres</c:v>
                </c:pt>
              </c:strCache>
            </c:strRef>
          </c:tx>
          <c:cat>
            <c:strRef>
              <c:f>Feuil1!$D$158:$I$158</c:f>
              <c:strCache>
                <c:ptCount val="6"/>
                <c:pt idx="0">
                  <c:v>Violence physique</c:v>
                </c:pt>
                <c:pt idx="1">
                  <c:v>Violence psychique</c:v>
                </c:pt>
                <c:pt idx="2">
                  <c:v>Violence verbale</c:v>
                </c:pt>
                <c:pt idx="3">
                  <c:v>Violence sexuelle</c:v>
                </c:pt>
                <c:pt idx="4">
                  <c:v>Violence conjugale</c:v>
                </c:pt>
                <c:pt idx="5">
                  <c:v>Autre</c:v>
                </c:pt>
              </c:strCache>
            </c:strRef>
          </c:cat>
          <c:val>
            <c:numRef>
              <c:f>Feuil1!$D$164:$I$164</c:f>
              <c:numCache>
                <c:formatCode>General</c:formatCode>
                <c:ptCount val="6"/>
                <c:pt idx="0">
                  <c:v>12</c:v>
                </c:pt>
                <c:pt idx="1">
                  <c:v>10</c:v>
                </c:pt>
                <c:pt idx="2">
                  <c:v>21</c:v>
                </c:pt>
                <c:pt idx="3">
                  <c:v>3</c:v>
                </c:pt>
                <c:pt idx="4">
                  <c:v>0.5</c:v>
                </c:pt>
                <c:pt idx="5">
                  <c:v>3</c:v>
                </c:pt>
              </c:numCache>
            </c:numRef>
          </c:val>
        </c:ser>
        <c:shape val="box"/>
        <c:axId val="83730816"/>
        <c:axId val="83732352"/>
        <c:axId val="0"/>
      </c:bar3DChart>
      <c:catAx>
        <c:axId val="83730816"/>
        <c:scaling>
          <c:orientation val="minMax"/>
        </c:scaling>
        <c:axPos val="b"/>
        <c:tickLblPos val="nextTo"/>
        <c:txPr>
          <a:bodyPr/>
          <a:lstStyle/>
          <a:p>
            <a:pPr>
              <a:defRPr sz="1100"/>
            </a:pPr>
            <a:endParaRPr lang="fr-FR"/>
          </a:p>
        </c:txPr>
        <c:crossAx val="83732352"/>
        <c:crosses val="autoZero"/>
        <c:auto val="1"/>
        <c:lblAlgn val="ctr"/>
        <c:lblOffset val="100"/>
      </c:catAx>
      <c:valAx>
        <c:axId val="83732352"/>
        <c:scaling>
          <c:orientation val="minMax"/>
        </c:scaling>
        <c:axPos val="l"/>
        <c:majorGridlines>
          <c:spPr>
            <a:ln>
              <a:solidFill>
                <a:sysClr val="window" lastClr="FFFFFF"/>
              </a:solidFill>
            </a:ln>
          </c:spPr>
        </c:majorGridlines>
        <c:numFmt formatCode="General" sourceLinked="1"/>
        <c:tickLblPos val="nextTo"/>
        <c:crossAx val="83730816"/>
        <c:crosses val="autoZero"/>
        <c:crossBetween val="between"/>
      </c:valAx>
    </c:plotArea>
    <c:legend>
      <c:legendPos val="r"/>
      <c:layout>
        <c:manualLayout>
          <c:xMode val="edge"/>
          <c:yMode val="edge"/>
          <c:x val="0.69764024690426862"/>
          <c:y val="3.2982677850609224E-2"/>
          <c:w val="0.23574131159232523"/>
          <c:h val="0.43487981548384519"/>
        </c:manualLayout>
      </c:layout>
      <c:txPr>
        <a:bodyPr/>
        <a:lstStyle/>
        <a:p>
          <a:pPr>
            <a:defRPr sz="1100"/>
          </a:pPr>
          <a:endParaRPr lang="fr-FR"/>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46255284792787E-2"/>
          <c:y val="3.6361329526708591E-2"/>
          <c:w val="0.92728698052765135"/>
          <c:h val="0.46073277096993887"/>
        </c:manualLayout>
      </c:layout>
      <c:bar3DChart>
        <c:barDir val="col"/>
        <c:grouping val="clustered"/>
        <c:ser>
          <c:idx val="0"/>
          <c:order val="0"/>
          <c:tx>
            <c:strRef>
              <c:f>Feuil1!$D$173</c:f>
              <c:strCache>
                <c:ptCount val="1"/>
                <c:pt idx="0">
                  <c:v>Internet</c:v>
                </c:pt>
              </c:strCache>
            </c:strRef>
          </c:tx>
          <c:cat>
            <c:strRef>
              <c:f>Feuil1!$C$174:$C$182</c:f>
              <c:strCache>
                <c:ptCount val="9"/>
                <c:pt idx="0">
                  <c:v>Sensibilisation aux dangers de la violence à l’égard des enfants</c:v>
                </c:pt>
                <c:pt idx="1">
                  <c:v>Appliquer les lois et les sanctions contre les agresseurs</c:v>
                </c:pt>
                <c:pt idx="2">
                  <c:v>Assurer la sécurité devant les écoles</c:v>
                </c:pt>
                <c:pt idx="3">
                  <c:v>Valoriser la vie scolaire et familiale</c:v>
                </c:pt>
                <c:pt idx="4">
                  <c:v>Encourager la communication entre enfants et adultes</c:v>
                </c:pt>
                <c:pt idx="5">
                  <c:v>La formation des éducateurs sur le respect des droits des enfants</c:v>
                </c:pt>
                <c:pt idx="6">
                  <c:v>Education des enfants</c:v>
                </c:pt>
                <c:pt idx="7">
                  <c:v>Centres et associations de protection des enfants victimes de violence</c:v>
                </c:pt>
                <c:pt idx="8">
                  <c:v>Activités parascolaires</c:v>
                </c:pt>
              </c:strCache>
            </c:strRef>
          </c:cat>
          <c:val>
            <c:numRef>
              <c:f>Feuil1!$D$174:$D$182</c:f>
              <c:numCache>
                <c:formatCode>General</c:formatCode>
                <c:ptCount val="9"/>
                <c:pt idx="0">
                  <c:v>27.8</c:v>
                </c:pt>
                <c:pt idx="1">
                  <c:v>19.2</c:v>
                </c:pt>
                <c:pt idx="2">
                  <c:v>17.2</c:v>
                </c:pt>
                <c:pt idx="3">
                  <c:v>3.3</c:v>
                </c:pt>
                <c:pt idx="4">
                  <c:v>3.7</c:v>
                </c:pt>
                <c:pt idx="5">
                  <c:v>2.5</c:v>
                </c:pt>
                <c:pt idx="6">
                  <c:v>6.9</c:v>
                </c:pt>
                <c:pt idx="7">
                  <c:v>4.0999999999999996</c:v>
                </c:pt>
                <c:pt idx="8">
                  <c:v>1.8</c:v>
                </c:pt>
              </c:numCache>
            </c:numRef>
          </c:val>
        </c:ser>
        <c:ser>
          <c:idx val="1"/>
          <c:order val="1"/>
          <c:tx>
            <c:strRef>
              <c:f>Feuil1!$E$173</c:f>
              <c:strCache>
                <c:ptCount val="1"/>
                <c:pt idx="0">
                  <c:v>Téléphone portable</c:v>
                </c:pt>
              </c:strCache>
            </c:strRef>
          </c:tx>
          <c:cat>
            <c:strRef>
              <c:f>Feuil1!$C$174:$C$182</c:f>
              <c:strCache>
                <c:ptCount val="9"/>
                <c:pt idx="0">
                  <c:v>Sensibilisation aux dangers de la violence à l’égard des enfants</c:v>
                </c:pt>
                <c:pt idx="1">
                  <c:v>Appliquer les lois et les sanctions contre les agresseurs</c:v>
                </c:pt>
                <c:pt idx="2">
                  <c:v>Assurer la sécurité devant les écoles</c:v>
                </c:pt>
                <c:pt idx="3">
                  <c:v>Valoriser la vie scolaire et familiale</c:v>
                </c:pt>
                <c:pt idx="4">
                  <c:v>Encourager la communication entre enfants et adultes</c:v>
                </c:pt>
                <c:pt idx="5">
                  <c:v>La formation des éducateurs sur le respect des droits des enfants</c:v>
                </c:pt>
                <c:pt idx="6">
                  <c:v>Education des enfants</c:v>
                </c:pt>
                <c:pt idx="7">
                  <c:v>Centres et associations de protection des enfants victimes de violence</c:v>
                </c:pt>
                <c:pt idx="8">
                  <c:v>Activités parascolaires</c:v>
                </c:pt>
              </c:strCache>
            </c:strRef>
          </c:cat>
          <c:val>
            <c:numRef>
              <c:f>Feuil1!$E$174:$E$182</c:f>
              <c:numCache>
                <c:formatCode>General</c:formatCode>
                <c:ptCount val="9"/>
                <c:pt idx="0">
                  <c:v>26.5</c:v>
                </c:pt>
                <c:pt idx="1">
                  <c:v>11.4</c:v>
                </c:pt>
                <c:pt idx="2">
                  <c:v>11.2</c:v>
                </c:pt>
                <c:pt idx="3">
                  <c:v>2.4</c:v>
                </c:pt>
                <c:pt idx="4">
                  <c:v>2.2000000000000002</c:v>
                </c:pt>
                <c:pt idx="5">
                  <c:v>1.6</c:v>
                </c:pt>
                <c:pt idx="6">
                  <c:v>4.4000000000000004</c:v>
                </c:pt>
                <c:pt idx="7">
                  <c:v>2.5</c:v>
                </c:pt>
                <c:pt idx="8">
                  <c:v>1.2</c:v>
                </c:pt>
              </c:numCache>
            </c:numRef>
          </c:val>
        </c:ser>
        <c:ser>
          <c:idx val="2"/>
          <c:order val="2"/>
          <c:tx>
            <c:strRef>
              <c:f>Feuil1!$F$173</c:f>
              <c:strCache>
                <c:ptCount val="1"/>
                <c:pt idx="0">
                  <c:v>Télévision</c:v>
                </c:pt>
              </c:strCache>
            </c:strRef>
          </c:tx>
          <c:cat>
            <c:strRef>
              <c:f>Feuil1!$C$174:$C$182</c:f>
              <c:strCache>
                <c:ptCount val="9"/>
                <c:pt idx="0">
                  <c:v>Sensibilisation aux dangers de la violence à l’égard des enfants</c:v>
                </c:pt>
                <c:pt idx="1">
                  <c:v>Appliquer les lois et les sanctions contre les agresseurs</c:v>
                </c:pt>
                <c:pt idx="2">
                  <c:v>Assurer la sécurité devant les écoles</c:v>
                </c:pt>
                <c:pt idx="3">
                  <c:v>Valoriser la vie scolaire et familiale</c:v>
                </c:pt>
                <c:pt idx="4">
                  <c:v>Encourager la communication entre enfants et adultes</c:v>
                </c:pt>
                <c:pt idx="5">
                  <c:v>La formation des éducateurs sur le respect des droits des enfants</c:v>
                </c:pt>
                <c:pt idx="6">
                  <c:v>Education des enfants</c:v>
                </c:pt>
                <c:pt idx="7">
                  <c:v>Centres et associations de protection des enfants victimes de violence</c:v>
                </c:pt>
                <c:pt idx="8">
                  <c:v>Activités parascolaires</c:v>
                </c:pt>
              </c:strCache>
            </c:strRef>
          </c:cat>
          <c:val>
            <c:numRef>
              <c:f>Feuil1!$F$174:$F$182</c:f>
              <c:numCache>
                <c:formatCode>General</c:formatCode>
                <c:ptCount val="9"/>
                <c:pt idx="0">
                  <c:v>29</c:v>
                </c:pt>
                <c:pt idx="1">
                  <c:v>20</c:v>
                </c:pt>
                <c:pt idx="2">
                  <c:v>16.7</c:v>
                </c:pt>
                <c:pt idx="3">
                  <c:v>3.6</c:v>
                </c:pt>
                <c:pt idx="4">
                  <c:v>4.0999999999999996</c:v>
                </c:pt>
                <c:pt idx="5">
                  <c:v>2.7</c:v>
                </c:pt>
                <c:pt idx="6">
                  <c:v>6.2</c:v>
                </c:pt>
                <c:pt idx="7">
                  <c:v>4.0999999999999996</c:v>
                </c:pt>
                <c:pt idx="8">
                  <c:v>2</c:v>
                </c:pt>
              </c:numCache>
            </c:numRef>
          </c:val>
        </c:ser>
        <c:ser>
          <c:idx val="3"/>
          <c:order val="3"/>
          <c:tx>
            <c:strRef>
              <c:f>Feuil1!$G$173</c:f>
              <c:strCache>
                <c:ptCount val="1"/>
                <c:pt idx="0">
                  <c:v>Radio</c:v>
                </c:pt>
              </c:strCache>
            </c:strRef>
          </c:tx>
          <c:cat>
            <c:strRef>
              <c:f>Feuil1!$C$174:$C$182</c:f>
              <c:strCache>
                <c:ptCount val="9"/>
                <c:pt idx="0">
                  <c:v>Sensibilisation aux dangers de la violence à l’égard des enfants</c:v>
                </c:pt>
                <c:pt idx="1">
                  <c:v>Appliquer les lois et les sanctions contre les agresseurs</c:v>
                </c:pt>
                <c:pt idx="2">
                  <c:v>Assurer la sécurité devant les écoles</c:v>
                </c:pt>
                <c:pt idx="3">
                  <c:v>Valoriser la vie scolaire et familiale</c:v>
                </c:pt>
                <c:pt idx="4">
                  <c:v>Encourager la communication entre enfants et adultes</c:v>
                </c:pt>
                <c:pt idx="5">
                  <c:v>La formation des éducateurs sur le respect des droits des enfants</c:v>
                </c:pt>
                <c:pt idx="6">
                  <c:v>Education des enfants</c:v>
                </c:pt>
                <c:pt idx="7">
                  <c:v>Centres et associations de protection des enfants victimes de violence</c:v>
                </c:pt>
                <c:pt idx="8">
                  <c:v>Activités parascolaires</c:v>
                </c:pt>
              </c:strCache>
            </c:strRef>
          </c:cat>
          <c:val>
            <c:numRef>
              <c:f>Feuil1!$G$174:$G$182</c:f>
              <c:numCache>
                <c:formatCode>General</c:formatCode>
                <c:ptCount val="9"/>
                <c:pt idx="0">
                  <c:v>29</c:v>
                </c:pt>
                <c:pt idx="1">
                  <c:v>20</c:v>
                </c:pt>
                <c:pt idx="2">
                  <c:v>15.8</c:v>
                </c:pt>
                <c:pt idx="3">
                  <c:v>4.5999999999999996</c:v>
                </c:pt>
                <c:pt idx="4">
                  <c:v>5.3</c:v>
                </c:pt>
                <c:pt idx="5">
                  <c:v>2.9</c:v>
                </c:pt>
                <c:pt idx="6">
                  <c:v>4.5999999999999996</c:v>
                </c:pt>
                <c:pt idx="7">
                  <c:v>6.3</c:v>
                </c:pt>
                <c:pt idx="8">
                  <c:v>2.4</c:v>
                </c:pt>
              </c:numCache>
            </c:numRef>
          </c:val>
        </c:ser>
        <c:shape val="box"/>
        <c:axId val="83784064"/>
        <c:axId val="83785600"/>
        <c:axId val="0"/>
      </c:bar3DChart>
      <c:catAx>
        <c:axId val="83784064"/>
        <c:scaling>
          <c:orientation val="minMax"/>
        </c:scaling>
        <c:axPos val="b"/>
        <c:tickLblPos val="nextTo"/>
        <c:txPr>
          <a:bodyPr rot="-5400000" vert="horz"/>
          <a:lstStyle/>
          <a:p>
            <a:pPr>
              <a:defRPr sz="1200"/>
            </a:pPr>
            <a:endParaRPr lang="fr-FR"/>
          </a:p>
        </c:txPr>
        <c:crossAx val="83785600"/>
        <c:crosses val="autoZero"/>
        <c:auto val="1"/>
        <c:lblAlgn val="ctr"/>
        <c:lblOffset val="100"/>
      </c:catAx>
      <c:valAx>
        <c:axId val="83785600"/>
        <c:scaling>
          <c:orientation val="minMax"/>
        </c:scaling>
        <c:axPos val="l"/>
        <c:majorGridlines>
          <c:spPr>
            <a:ln>
              <a:solidFill>
                <a:sysClr val="window" lastClr="FFFFFF"/>
              </a:solidFill>
            </a:ln>
          </c:spPr>
        </c:majorGridlines>
        <c:numFmt formatCode="General" sourceLinked="1"/>
        <c:tickLblPos val="nextTo"/>
        <c:crossAx val="83784064"/>
        <c:crosses val="autoZero"/>
        <c:crossBetween val="between"/>
      </c:valAx>
    </c:plotArea>
    <c:legend>
      <c:legendPos val="r"/>
      <c:layout>
        <c:manualLayout>
          <c:xMode val="edge"/>
          <c:yMode val="edge"/>
          <c:x val="0.71301650034527753"/>
          <c:y val="7.0425027056549919E-2"/>
          <c:w val="0.21402321402217275"/>
          <c:h val="0.2368899280803734"/>
        </c:manualLayout>
      </c:layout>
      <c:txPr>
        <a:bodyPr/>
        <a:lstStyle/>
        <a:p>
          <a:pPr>
            <a:defRPr sz="1100"/>
          </a:pPr>
          <a:endParaRPr lang="fr-FR"/>
        </a:p>
      </c:txPr>
    </c:legend>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46255284792787E-2"/>
          <c:y val="4.4958272300421584E-2"/>
          <c:w val="0.92317460868659607"/>
          <c:h val="0.7213656535150208"/>
        </c:manualLayout>
      </c:layout>
      <c:bar3DChart>
        <c:barDir val="col"/>
        <c:grouping val="clustered"/>
        <c:ser>
          <c:idx val="0"/>
          <c:order val="0"/>
          <c:tx>
            <c:strRef>
              <c:f>Feuil1!$D$228</c:f>
              <c:strCache>
                <c:ptCount val="1"/>
                <c:pt idx="0">
                  <c:v>Sites de recherche internet</c:v>
                </c:pt>
              </c:strCache>
            </c:strRef>
          </c:tx>
          <c:cat>
            <c:strRef>
              <c:f>Feuil1!$C$229:$C$233</c:f>
              <c:strCache>
                <c:ptCount val="5"/>
                <c:pt idx="0">
                  <c:v>Sensibilisation aux dangers de la violence à l’égard des enfants</c:v>
                </c:pt>
                <c:pt idx="1">
                  <c:v>Appliquer les lois et les sanctions contre les agresseurs</c:v>
                </c:pt>
                <c:pt idx="2">
                  <c:v>Assurer la sécurité devant les écoles</c:v>
                </c:pt>
                <c:pt idx="3">
                  <c:v>Education des enfants</c:v>
                </c:pt>
                <c:pt idx="4">
                  <c:v>Autres solutions</c:v>
                </c:pt>
              </c:strCache>
            </c:strRef>
          </c:cat>
          <c:val>
            <c:numRef>
              <c:f>Feuil1!$D$229:$D$233</c:f>
              <c:numCache>
                <c:formatCode>General</c:formatCode>
                <c:ptCount val="5"/>
                <c:pt idx="0">
                  <c:v>28</c:v>
                </c:pt>
                <c:pt idx="1">
                  <c:v>18</c:v>
                </c:pt>
                <c:pt idx="2">
                  <c:v>17</c:v>
                </c:pt>
                <c:pt idx="3">
                  <c:v>7.4</c:v>
                </c:pt>
                <c:pt idx="4">
                  <c:v>29.6</c:v>
                </c:pt>
              </c:numCache>
            </c:numRef>
          </c:val>
        </c:ser>
        <c:ser>
          <c:idx val="1"/>
          <c:order val="1"/>
          <c:tx>
            <c:strRef>
              <c:f>Feuil1!$E$228</c:f>
              <c:strCache>
                <c:ptCount val="1"/>
                <c:pt idx="0">
                  <c:v>Sites réseaux sociaux</c:v>
                </c:pt>
              </c:strCache>
            </c:strRef>
          </c:tx>
          <c:cat>
            <c:strRef>
              <c:f>Feuil1!$C$229:$C$233</c:f>
              <c:strCache>
                <c:ptCount val="5"/>
                <c:pt idx="0">
                  <c:v>Sensibilisation aux dangers de la violence à l’égard des enfants</c:v>
                </c:pt>
                <c:pt idx="1">
                  <c:v>Appliquer les lois et les sanctions contre les agresseurs</c:v>
                </c:pt>
                <c:pt idx="2">
                  <c:v>Assurer la sécurité devant les écoles</c:v>
                </c:pt>
                <c:pt idx="3">
                  <c:v>Education des enfants</c:v>
                </c:pt>
                <c:pt idx="4">
                  <c:v>Autres solutions</c:v>
                </c:pt>
              </c:strCache>
            </c:strRef>
          </c:cat>
          <c:val>
            <c:numRef>
              <c:f>Feuil1!$E$229:$E$233</c:f>
              <c:numCache>
                <c:formatCode>General</c:formatCode>
                <c:ptCount val="5"/>
                <c:pt idx="0">
                  <c:v>28.9</c:v>
                </c:pt>
                <c:pt idx="1">
                  <c:v>20.2</c:v>
                </c:pt>
                <c:pt idx="2">
                  <c:v>17.5</c:v>
                </c:pt>
                <c:pt idx="3">
                  <c:v>6.4</c:v>
                </c:pt>
                <c:pt idx="4">
                  <c:v>27</c:v>
                </c:pt>
              </c:numCache>
            </c:numRef>
          </c:val>
        </c:ser>
        <c:ser>
          <c:idx val="2"/>
          <c:order val="2"/>
          <c:tx>
            <c:strRef>
              <c:f>Feuil1!$F$228</c:f>
              <c:strCache>
                <c:ptCount val="1"/>
                <c:pt idx="0">
                  <c:v>Sites éducatifs</c:v>
                </c:pt>
              </c:strCache>
            </c:strRef>
          </c:tx>
          <c:cat>
            <c:strRef>
              <c:f>Feuil1!$C$229:$C$233</c:f>
              <c:strCache>
                <c:ptCount val="5"/>
                <c:pt idx="0">
                  <c:v>Sensibilisation aux dangers de la violence à l’égard des enfants</c:v>
                </c:pt>
                <c:pt idx="1">
                  <c:v>Appliquer les lois et les sanctions contre les agresseurs</c:v>
                </c:pt>
                <c:pt idx="2">
                  <c:v>Assurer la sécurité devant les écoles</c:v>
                </c:pt>
                <c:pt idx="3">
                  <c:v>Education des enfants</c:v>
                </c:pt>
                <c:pt idx="4">
                  <c:v>Autres solutions</c:v>
                </c:pt>
              </c:strCache>
            </c:strRef>
          </c:cat>
          <c:val>
            <c:numRef>
              <c:f>Feuil1!$F$229:$F$233</c:f>
              <c:numCache>
                <c:formatCode>General</c:formatCode>
                <c:ptCount val="5"/>
                <c:pt idx="0">
                  <c:v>27.5</c:v>
                </c:pt>
                <c:pt idx="1">
                  <c:v>18.399999999999999</c:v>
                </c:pt>
                <c:pt idx="2">
                  <c:v>15.7</c:v>
                </c:pt>
                <c:pt idx="3">
                  <c:v>10</c:v>
                </c:pt>
                <c:pt idx="4">
                  <c:v>28.4</c:v>
                </c:pt>
              </c:numCache>
            </c:numRef>
          </c:val>
        </c:ser>
        <c:shape val="pyramid"/>
        <c:axId val="83881984"/>
        <c:axId val="83883520"/>
        <c:axId val="0"/>
      </c:bar3DChart>
      <c:catAx>
        <c:axId val="83881984"/>
        <c:scaling>
          <c:orientation val="minMax"/>
        </c:scaling>
        <c:axPos val="b"/>
        <c:tickLblPos val="nextTo"/>
        <c:txPr>
          <a:bodyPr rot="0" vert="horz"/>
          <a:lstStyle/>
          <a:p>
            <a:pPr>
              <a:defRPr sz="900"/>
            </a:pPr>
            <a:endParaRPr lang="fr-FR"/>
          </a:p>
        </c:txPr>
        <c:crossAx val="83883520"/>
        <c:crosses val="autoZero"/>
        <c:auto val="1"/>
        <c:lblAlgn val="ctr"/>
        <c:lblOffset val="100"/>
      </c:catAx>
      <c:valAx>
        <c:axId val="83883520"/>
        <c:scaling>
          <c:orientation val="minMax"/>
        </c:scaling>
        <c:axPos val="l"/>
        <c:majorGridlines>
          <c:spPr>
            <a:ln>
              <a:solidFill>
                <a:sysClr val="window" lastClr="FFFFFF"/>
              </a:solidFill>
            </a:ln>
          </c:spPr>
        </c:majorGridlines>
        <c:numFmt formatCode="General" sourceLinked="1"/>
        <c:tickLblPos val="nextTo"/>
        <c:crossAx val="83881984"/>
        <c:crosses val="autoZero"/>
        <c:crossBetween val="between"/>
      </c:valAx>
    </c:plotArea>
    <c:legend>
      <c:legendPos val="r"/>
      <c:layout>
        <c:manualLayout>
          <c:xMode val="edge"/>
          <c:yMode val="edge"/>
          <c:x val="0.41141237444547696"/>
          <c:y val="2.9768649925421341E-2"/>
          <c:w val="0.37910581739575877"/>
          <c:h val="0.21967352467217588"/>
        </c:manualLayout>
      </c:layout>
      <c:txPr>
        <a:bodyPr/>
        <a:lstStyle/>
        <a:p>
          <a:pPr>
            <a:defRPr sz="1100"/>
          </a:pPr>
          <a:endParaRPr lang="fr-FR"/>
        </a:p>
      </c:txPr>
    </c:legend>
    <c:plotVisOnly val="1"/>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Feuil1!$D$258</c:f>
              <c:strCache>
                <c:ptCount val="1"/>
                <c:pt idx="0">
                  <c:v>%</c:v>
                </c:pt>
              </c:strCache>
            </c:strRef>
          </c:tx>
          <c:dLbls>
            <c:showVal val="1"/>
          </c:dLbls>
          <c:cat>
            <c:strRef>
              <c:f>Feuil1!$C$259:$C$272</c:f>
              <c:strCache>
                <c:ptCount val="14"/>
                <c:pt idx="0">
                  <c:v>Conditions économiques difficiles</c:v>
                </c:pt>
                <c:pt idx="1">
                  <c:v>L’ignorance des parents</c:v>
                </c:pt>
                <c:pt idx="2">
                  <c:v>La dislocation familiale</c:v>
                </c:pt>
                <c:pt idx="3">
                  <c:v>La dénutrition</c:v>
                </c:pt>
                <c:pt idx="4">
                  <c:v>L’envie d’avoir un revenu personnel</c:v>
                </c:pt>
                <c:pt idx="5">
                  <c:v>L’exploitation des enfants</c:v>
                </c:pt>
                <c:pt idx="6">
                  <c:v>La violence</c:v>
                </c:pt>
                <c:pt idx="7">
                  <c:v>L’abandon des enfants</c:v>
                </c:pt>
                <c:pt idx="8">
                  <c:v>Abandon scolaire</c:v>
                </c:pt>
                <c:pt idx="9">
                  <c:v>Absence des écoles</c:v>
                </c:pt>
                <c:pt idx="10">
                  <c:v>Les mauvaises fréquentations</c:v>
                </c:pt>
                <c:pt idx="11">
                  <c:v>La drogue</c:v>
                </c:pt>
                <c:pt idx="12">
                  <c:v>L’absence de parents</c:v>
                </c:pt>
                <c:pt idx="13">
                  <c:v>Autre</c:v>
                </c:pt>
              </c:strCache>
            </c:strRef>
          </c:cat>
          <c:val>
            <c:numRef>
              <c:f>Feuil1!$D$259:$D$272</c:f>
              <c:numCache>
                <c:formatCode>General</c:formatCode>
                <c:ptCount val="14"/>
                <c:pt idx="0">
                  <c:v>57.8</c:v>
                </c:pt>
                <c:pt idx="1">
                  <c:v>26.3</c:v>
                </c:pt>
                <c:pt idx="2">
                  <c:v>57.6</c:v>
                </c:pt>
                <c:pt idx="3">
                  <c:v>0.60000000000000064</c:v>
                </c:pt>
                <c:pt idx="4">
                  <c:v>1.2</c:v>
                </c:pt>
                <c:pt idx="5">
                  <c:v>0.30000000000000032</c:v>
                </c:pt>
                <c:pt idx="6">
                  <c:v>0.4</c:v>
                </c:pt>
                <c:pt idx="7">
                  <c:v>0.60000000000000064</c:v>
                </c:pt>
                <c:pt idx="8">
                  <c:v>0.30000000000000032</c:v>
                </c:pt>
                <c:pt idx="9">
                  <c:v>0.1</c:v>
                </c:pt>
                <c:pt idx="10">
                  <c:v>0.2</c:v>
                </c:pt>
                <c:pt idx="11">
                  <c:v>0.30000000000000032</c:v>
                </c:pt>
                <c:pt idx="12">
                  <c:v>0.2</c:v>
                </c:pt>
                <c:pt idx="13">
                  <c:v>0.60000000000000064</c:v>
                </c:pt>
              </c:numCache>
            </c:numRef>
          </c:val>
        </c:ser>
        <c:shape val="cylinder"/>
        <c:axId val="83981056"/>
        <c:axId val="83982592"/>
        <c:axId val="0"/>
      </c:bar3DChart>
      <c:catAx>
        <c:axId val="83981056"/>
        <c:scaling>
          <c:orientation val="minMax"/>
        </c:scaling>
        <c:axPos val="l"/>
        <c:tickLblPos val="nextTo"/>
        <c:crossAx val="83982592"/>
        <c:crosses val="autoZero"/>
        <c:auto val="1"/>
        <c:lblAlgn val="ctr"/>
        <c:lblOffset val="100"/>
      </c:catAx>
      <c:valAx>
        <c:axId val="83982592"/>
        <c:scaling>
          <c:orientation val="minMax"/>
        </c:scaling>
        <c:axPos val="b"/>
        <c:majorGridlines>
          <c:spPr>
            <a:ln>
              <a:solidFill>
                <a:sysClr val="window" lastClr="FFFFFF"/>
              </a:solidFill>
            </a:ln>
          </c:spPr>
        </c:majorGridlines>
        <c:numFmt formatCode="General" sourceLinked="1"/>
        <c:tickLblPos val="nextTo"/>
        <c:crossAx val="83981056"/>
        <c:crosses val="autoZero"/>
        <c:crossBetween val="between"/>
      </c:valAx>
    </c:plotArea>
    <c:plotVisOnly val="1"/>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Feuil1!$D$276</c:f>
              <c:strCache>
                <c:ptCount val="1"/>
                <c:pt idx="0">
                  <c:v>%</c:v>
                </c:pt>
              </c:strCache>
            </c:strRef>
          </c:tx>
          <c:dLbls>
            <c:showVal val="1"/>
          </c:dLbls>
          <c:cat>
            <c:strRef>
              <c:f>Feuil1!$C$277:$C$290</c:f>
              <c:strCache>
                <c:ptCount val="14"/>
                <c:pt idx="0">
                  <c:v>Un système de famille d’accueil</c:v>
                </c:pt>
                <c:pt idx="1">
                  <c:v>Aide sociale</c:v>
                </c:pt>
                <c:pt idx="2">
                  <c:v>Leur enlever les enfants</c:v>
                </c:pt>
                <c:pt idx="3">
                  <c:v>Respect des droits de l’enfant</c:v>
                </c:pt>
                <c:pt idx="4">
                  <c:v>Lutter contre la dislocation familiale</c:v>
                </c:pt>
                <c:pt idx="5">
                  <c:v>Rôle de l’Etat</c:v>
                </c:pt>
                <c:pt idx="6">
                  <c:v>Des patrouilles de surveillance</c:v>
                </c:pt>
                <c:pt idx="7">
                  <c:v>Que les parents assument leurs responsabilités</c:v>
                </c:pt>
                <c:pt idx="8">
                  <c:v>Encourager l’éducation</c:v>
                </c:pt>
                <c:pt idx="9">
                  <c:v>Autre</c:v>
                </c:pt>
                <c:pt idx="10">
                  <c:v>Bonnes conditions de vie</c:v>
                </c:pt>
                <c:pt idx="11">
                  <c:v>Mettre en place des lois interdisant le phénomène</c:v>
                </c:pt>
                <c:pt idx="12">
                  <c:v>La sensibilisation</c:v>
                </c:pt>
                <c:pt idx="13">
                  <c:v>Des centres qui s’occupent des enfants des rues</c:v>
                </c:pt>
              </c:strCache>
            </c:strRef>
          </c:cat>
          <c:val>
            <c:numRef>
              <c:f>Feuil1!$D$277:$D$290</c:f>
              <c:numCache>
                <c:formatCode>General</c:formatCode>
                <c:ptCount val="14"/>
                <c:pt idx="0">
                  <c:v>0.8</c:v>
                </c:pt>
                <c:pt idx="1">
                  <c:v>1.1000000000000001</c:v>
                </c:pt>
                <c:pt idx="2">
                  <c:v>1.3</c:v>
                </c:pt>
                <c:pt idx="3">
                  <c:v>1.7</c:v>
                </c:pt>
                <c:pt idx="4">
                  <c:v>2</c:v>
                </c:pt>
                <c:pt idx="5">
                  <c:v>2</c:v>
                </c:pt>
                <c:pt idx="6">
                  <c:v>3.4</c:v>
                </c:pt>
                <c:pt idx="7">
                  <c:v>4.3</c:v>
                </c:pt>
                <c:pt idx="8">
                  <c:v>4.7</c:v>
                </c:pt>
                <c:pt idx="9">
                  <c:v>9</c:v>
                </c:pt>
                <c:pt idx="10">
                  <c:v>14.1</c:v>
                </c:pt>
                <c:pt idx="11">
                  <c:v>16.600000000000001</c:v>
                </c:pt>
                <c:pt idx="12">
                  <c:v>18</c:v>
                </c:pt>
                <c:pt idx="13">
                  <c:v>21.1</c:v>
                </c:pt>
              </c:numCache>
            </c:numRef>
          </c:val>
        </c:ser>
        <c:shape val="cylinder"/>
        <c:axId val="84019456"/>
        <c:axId val="84025344"/>
        <c:axId val="0"/>
      </c:bar3DChart>
      <c:catAx>
        <c:axId val="84019456"/>
        <c:scaling>
          <c:orientation val="minMax"/>
        </c:scaling>
        <c:axPos val="l"/>
        <c:tickLblPos val="nextTo"/>
        <c:crossAx val="84025344"/>
        <c:crosses val="autoZero"/>
        <c:auto val="1"/>
        <c:lblAlgn val="ctr"/>
        <c:lblOffset val="100"/>
      </c:catAx>
      <c:valAx>
        <c:axId val="84025344"/>
        <c:scaling>
          <c:orientation val="minMax"/>
        </c:scaling>
        <c:axPos val="b"/>
        <c:majorGridlines>
          <c:spPr>
            <a:ln>
              <a:solidFill>
                <a:sysClr val="window" lastClr="FFFFFF"/>
              </a:solidFill>
            </a:ln>
          </c:spPr>
        </c:majorGridlines>
        <c:numFmt formatCode="General" sourceLinked="1"/>
        <c:tickLblPos val="nextTo"/>
        <c:crossAx val="84019456"/>
        <c:crosses val="autoZero"/>
        <c:crossBetween val="between"/>
      </c:valAx>
    </c:plotArea>
    <c:plotVisOnly val="1"/>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Feuil1!$D$294</c:f>
              <c:strCache>
                <c:ptCount val="1"/>
                <c:pt idx="0">
                  <c:v>%</c:v>
                </c:pt>
              </c:strCache>
            </c:strRef>
          </c:tx>
          <c:dLbls>
            <c:showVal val="1"/>
          </c:dLbls>
          <c:cat>
            <c:strRef>
              <c:f>Feuil1!$C$295:$C$308</c:f>
              <c:strCache>
                <c:ptCount val="14"/>
                <c:pt idx="0">
                  <c:v>Absence des lois sévères</c:v>
                </c:pt>
                <c:pt idx="1">
                  <c:v>Abandon scolaire</c:v>
                </c:pt>
                <c:pt idx="2">
                  <c:v>Manque de responsabilité</c:v>
                </c:pt>
                <c:pt idx="3">
                  <c:v>La violence</c:v>
                </c:pt>
                <c:pt idx="4">
                  <c:v>La drogue</c:v>
                </c:pt>
                <c:pt idx="5">
                  <c:v>L’ignorance de la religion</c:v>
                </c:pt>
                <c:pt idx="6">
                  <c:v>L’abandon des enfants</c:v>
                </c:pt>
                <c:pt idx="7">
                  <c:v>Autre</c:v>
                </c:pt>
                <c:pt idx="8">
                  <c:v>Des intérêts personnels</c:v>
                </c:pt>
                <c:pt idx="9">
                  <c:v>Exploiter les enfants pour attendrir les passants</c:v>
                </c:pt>
                <c:pt idx="10">
                  <c:v>L’avidité des parents</c:v>
                </c:pt>
                <c:pt idx="11">
                  <c:v>La dislocation familiale</c:v>
                </c:pt>
                <c:pt idx="12">
                  <c:v>L’ignorance des parents</c:v>
                </c:pt>
                <c:pt idx="13">
                  <c:v>Des conditions économiques difficiles</c:v>
                </c:pt>
              </c:strCache>
            </c:strRef>
          </c:cat>
          <c:val>
            <c:numRef>
              <c:f>Feuil1!$D$295:$D$308</c:f>
              <c:numCache>
                <c:formatCode>General</c:formatCode>
                <c:ptCount val="14"/>
                <c:pt idx="0">
                  <c:v>0.2</c:v>
                </c:pt>
                <c:pt idx="1">
                  <c:v>0.2</c:v>
                </c:pt>
                <c:pt idx="2">
                  <c:v>0.30000000000000032</c:v>
                </c:pt>
                <c:pt idx="3">
                  <c:v>0.30000000000000032</c:v>
                </c:pt>
                <c:pt idx="4">
                  <c:v>0.4</c:v>
                </c:pt>
                <c:pt idx="5">
                  <c:v>0.5</c:v>
                </c:pt>
                <c:pt idx="6">
                  <c:v>0.9</c:v>
                </c:pt>
                <c:pt idx="7">
                  <c:v>1</c:v>
                </c:pt>
                <c:pt idx="8">
                  <c:v>1.3</c:v>
                </c:pt>
                <c:pt idx="9">
                  <c:v>1.7</c:v>
                </c:pt>
                <c:pt idx="10">
                  <c:v>2.5</c:v>
                </c:pt>
                <c:pt idx="11">
                  <c:v>5.4</c:v>
                </c:pt>
                <c:pt idx="12">
                  <c:v>36.300000000000004</c:v>
                </c:pt>
                <c:pt idx="13">
                  <c:v>49.2</c:v>
                </c:pt>
              </c:numCache>
            </c:numRef>
          </c:val>
        </c:ser>
        <c:shape val="cylinder"/>
        <c:axId val="84075648"/>
        <c:axId val="84077184"/>
        <c:axId val="0"/>
      </c:bar3DChart>
      <c:catAx>
        <c:axId val="84075648"/>
        <c:scaling>
          <c:orientation val="minMax"/>
        </c:scaling>
        <c:axPos val="l"/>
        <c:tickLblPos val="nextTo"/>
        <c:txPr>
          <a:bodyPr/>
          <a:lstStyle/>
          <a:p>
            <a:pPr>
              <a:defRPr sz="1050"/>
            </a:pPr>
            <a:endParaRPr lang="fr-FR"/>
          </a:p>
        </c:txPr>
        <c:crossAx val="84077184"/>
        <c:crosses val="autoZero"/>
        <c:auto val="1"/>
        <c:lblAlgn val="ctr"/>
        <c:lblOffset val="100"/>
      </c:catAx>
      <c:valAx>
        <c:axId val="84077184"/>
        <c:scaling>
          <c:orientation val="minMax"/>
        </c:scaling>
        <c:axPos val="b"/>
        <c:majorGridlines>
          <c:spPr>
            <a:ln>
              <a:solidFill>
                <a:sysClr val="window" lastClr="FFFFFF"/>
              </a:solidFill>
            </a:ln>
          </c:spPr>
        </c:majorGridlines>
        <c:numFmt formatCode="General" sourceLinked="1"/>
        <c:tickLblPos val="nextTo"/>
        <c:crossAx val="84075648"/>
        <c:crosses val="autoZero"/>
        <c:crossBetween val="between"/>
      </c:valAx>
    </c:plotArea>
    <c:plotVisOnly val="1"/>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Feuil1!$D$313</c:f>
              <c:strCache>
                <c:ptCount val="1"/>
                <c:pt idx="0">
                  <c:v>%</c:v>
                </c:pt>
              </c:strCache>
            </c:strRef>
          </c:tx>
          <c:dLbls>
            <c:showVal val="1"/>
          </c:dLbls>
          <c:cat>
            <c:strRef>
              <c:f>Feuil1!$C$314:$C$327</c:f>
              <c:strCache>
                <c:ptCount val="14"/>
                <c:pt idx="0">
                  <c:v>Eviter les mauvaises fréquentations</c:v>
                </c:pt>
                <c:pt idx="1">
                  <c:v>Développer la communication avec les enfants</c:v>
                </c:pt>
                <c:pt idx="2">
                  <c:v>La surveillance des enfants</c:v>
                </c:pt>
                <c:pt idx="3">
                  <c:v>Lutter contre la discrimination sociale</c:v>
                </c:pt>
                <c:pt idx="4">
                  <c:v>La responsabilisation des parents</c:v>
                </c:pt>
                <c:pt idx="5">
                  <c:v>Implication de l’état</c:v>
                </c:pt>
                <c:pt idx="6">
                  <c:v>Sanctionner les exploiteurs</c:v>
                </c:pt>
                <c:pt idx="7">
                  <c:v>Lutter contre la dislocation familiale</c:v>
                </c:pt>
                <c:pt idx="8">
                  <c:v>Un soutien moral psychique</c:v>
                </c:pt>
                <c:pt idx="9">
                  <c:v>Encourager l’éducation des enfants</c:v>
                </c:pt>
                <c:pt idx="10">
                  <c:v>Autres</c:v>
                </c:pt>
                <c:pt idx="11">
                  <c:v>Sensibilisation sur le danger de la mendicité</c:v>
                </c:pt>
                <c:pt idx="12">
                  <c:v>Améliorer les conditions de vie</c:v>
                </c:pt>
                <c:pt idx="13">
                  <c:v>La création de centres s’occupant des enfants gérés par les associations</c:v>
                </c:pt>
              </c:strCache>
            </c:strRef>
          </c:cat>
          <c:val>
            <c:numRef>
              <c:f>Feuil1!$D$314:$D$327</c:f>
              <c:numCache>
                <c:formatCode>General</c:formatCode>
                <c:ptCount val="14"/>
                <c:pt idx="0">
                  <c:v>0.1</c:v>
                </c:pt>
                <c:pt idx="1">
                  <c:v>0.5</c:v>
                </c:pt>
                <c:pt idx="2">
                  <c:v>1.6</c:v>
                </c:pt>
                <c:pt idx="3">
                  <c:v>2.2000000000000002</c:v>
                </c:pt>
                <c:pt idx="4">
                  <c:v>2.7</c:v>
                </c:pt>
                <c:pt idx="5">
                  <c:v>2.8</c:v>
                </c:pt>
                <c:pt idx="6">
                  <c:v>3.3</c:v>
                </c:pt>
                <c:pt idx="7">
                  <c:v>3.9</c:v>
                </c:pt>
                <c:pt idx="8">
                  <c:v>5.9</c:v>
                </c:pt>
                <c:pt idx="9">
                  <c:v>7.2</c:v>
                </c:pt>
                <c:pt idx="10">
                  <c:v>7.9</c:v>
                </c:pt>
                <c:pt idx="11">
                  <c:v>9.8000000000000007</c:v>
                </c:pt>
                <c:pt idx="12">
                  <c:v>17.5</c:v>
                </c:pt>
                <c:pt idx="13">
                  <c:v>26.4</c:v>
                </c:pt>
              </c:numCache>
            </c:numRef>
          </c:val>
        </c:ser>
        <c:shape val="cylinder"/>
        <c:axId val="84114048"/>
        <c:axId val="84119936"/>
        <c:axId val="0"/>
      </c:bar3DChart>
      <c:catAx>
        <c:axId val="84114048"/>
        <c:scaling>
          <c:orientation val="minMax"/>
        </c:scaling>
        <c:axPos val="l"/>
        <c:tickLblPos val="nextTo"/>
        <c:txPr>
          <a:bodyPr/>
          <a:lstStyle/>
          <a:p>
            <a:pPr>
              <a:defRPr sz="1050"/>
            </a:pPr>
            <a:endParaRPr lang="fr-FR"/>
          </a:p>
        </c:txPr>
        <c:crossAx val="84119936"/>
        <c:crosses val="autoZero"/>
        <c:auto val="1"/>
        <c:lblAlgn val="ctr"/>
        <c:lblOffset val="100"/>
      </c:catAx>
      <c:valAx>
        <c:axId val="84119936"/>
        <c:scaling>
          <c:orientation val="minMax"/>
        </c:scaling>
        <c:axPos val="b"/>
        <c:majorGridlines>
          <c:spPr>
            <a:ln>
              <a:solidFill>
                <a:sysClr val="window" lastClr="FFFFFF"/>
              </a:solidFill>
            </a:ln>
          </c:spPr>
        </c:majorGridlines>
        <c:numFmt formatCode="General" sourceLinked="1"/>
        <c:tickLblPos val="nextTo"/>
        <c:crossAx val="84114048"/>
        <c:crosses val="autoZero"/>
        <c:crossBetween val="between"/>
      </c:valAx>
    </c:plotArea>
    <c:plotVisOnly val="1"/>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6.1556398614451016E-2"/>
          <c:y val="9.4731394537732772E-2"/>
          <c:w val="0.92144354061585743"/>
          <c:h val="0.70324305185848435"/>
        </c:manualLayout>
      </c:layout>
      <c:bar3DChart>
        <c:barDir val="col"/>
        <c:grouping val="clustered"/>
        <c:ser>
          <c:idx val="0"/>
          <c:order val="0"/>
          <c:tx>
            <c:strRef>
              <c:f>Feuil1!$D$331</c:f>
              <c:strCache>
                <c:ptCount val="1"/>
                <c:pt idx="0">
                  <c:v>Garçons (%)</c:v>
                </c:pt>
              </c:strCache>
            </c:strRef>
          </c:tx>
          <c:dLbls>
            <c:showVal val="1"/>
          </c:dLbls>
          <c:cat>
            <c:strRef>
              <c:f>Feuil1!$C$332:$C$335</c:f>
              <c:strCache>
                <c:ptCount val="4"/>
                <c:pt idx="0">
                  <c:v>Bonnes conditions de vie</c:v>
                </c:pt>
                <c:pt idx="1">
                  <c:v>La sensibilisation</c:v>
                </c:pt>
                <c:pt idx="2">
                  <c:v>Mise en place des lois interdisant le phénomène</c:v>
                </c:pt>
                <c:pt idx="3">
                  <c:v>Des centres qui s’occupent des enfants des rues</c:v>
                </c:pt>
              </c:strCache>
            </c:strRef>
          </c:cat>
          <c:val>
            <c:numRef>
              <c:f>Feuil1!$D$332:$D$335</c:f>
              <c:numCache>
                <c:formatCode>General</c:formatCode>
                <c:ptCount val="4"/>
                <c:pt idx="0">
                  <c:v>15</c:v>
                </c:pt>
                <c:pt idx="1">
                  <c:v>18</c:v>
                </c:pt>
                <c:pt idx="2">
                  <c:v>13</c:v>
                </c:pt>
                <c:pt idx="3">
                  <c:v>23</c:v>
                </c:pt>
              </c:numCache>
            </c:numRef>
          </c:val>
        </c:ser>
        <c:ser>
          <c:idx val="1"/>
          <c:order val="1"/>
          <c:tx>
            <c:strRef>
              <c:f>Feuil1!$E$331</c:f>
              <c:strCache>
                <c:ptCount val="1"/>
                <c:pt idx="0">
                  <c:v>Filles (%)</c:v>
                </c:pt>
              </c:strCache>
            </c:strRef>
          </c:tx>
          <c:dLbls>
            <c:showVal val="1"/>
          </c:dLbls>
          <c:cat>
            <c:strRef>
              <c:f>Feuil1!$C$332:$C$335</c:f>
              <c:strCache>
                <c:ptCount val="4"/>
                <c:pt idx="0">
                  <c:v>Bonnes conditions de vie</c:v>
                </c:pt>
                <c:pt idx="1">
                  <c:v>La sensibilisation</c:v>
                </c:pt>
                <c:pt idx="2">
                  <c:v>Mise en place des lois interdisant le phénomène</c:v>
                </c:pt>
                <c:pt idx="3">
                  <c:v>Des centres qui s’occupent des enfants des rues</c:v>
                </c:pt>
              </c:strCache>
            </c:strRef>
          </c:cat>
          <c:val>
            <c:numRef>
              <c:f>Feuil1!$E$332:$E$335</c:f>
              <c:numCache>
                <c:formatCode>General</c:formatCode>
                <c:ptCount val="4"/>
                <c:pt idx="0">
                  <c:v>13</c:v>
                </c:pt>
                <c:pt idx="1">
                  <c:v>15</c:v>
                </c:pt>
                <c:pt idx="2">
                  <c:v>22</c:v>
                </c:pt>
                <c:pt idx="3">
                  <c:v>19</c:v>
                </c:pt>
              </c:numCache>
            </c:numRef>
          </c:val>
        </c:ser>
        <c:shape val="box"/>
        <c:axId val="84204160"/>
        <c:axId val="85148032"/>
        <c:axId val="0"/>
      </c:bar3DChart>
      <c:catAx>
        <c:axId val="84204160"/>
        <c:scaling>
          <c:orientation val="minMax"/>
        </c:scaling>
        <c:axPos val="b"/>
        <c:tickLblPos val="nextTo"/>
        <c:txPr>
          <a:bodyPr/>
          <a:lstStyle/>
          <a:p>
            <a:pPr>
              <a:defRPr sz="1050"/>
            </a:pPr>
            <a:endParaRPr lang="fr-FR"/>
          </a:p>
        </c:txPr>
        <c:crossAx val="85148032"/>
        <c:crosses val="autoZero"/>
        <c:auto val="1"/>
        <c:lblAlgn val="ctr"/>
        <c:lblOffset val="100"/>
      </c:catAx>
      <c:valAx>
        <c:axId val="85148032"/>
        <c:scaling>
          <c:orientation val="minMax"/>
        </c:scaling>
        <c:axPos val="l"/>
        <c:majorGridlines>
          <c:spPr>
            <a:ln>
              <a:solidFill>
                <a:sysClr val="window" lastClr="FFFFFF"/>
              </a:solidFill>
            </a:ln>
          </c:spPr>
        </c:majorGridlines>
        <c:numFmt formatCode="General" sourceLinked="1"/>
        <c:tickLblPos val="nextTo"/>
        <c:crossAx val="84204160"/>
        <c:crosses val="autoZero"/>
        <c:crossBetween val="between"/>
      </c:valAx>
    </c:plotArea>
    <c:legend>
      <c:legendPos val="r"/>
      <c:layout>
        <c:manualLayout>
          <c:xMode val="edge"/>
          <c:yMode val="edge"/>
          <c:x val="0.19058710571581988"/>
          <c:y val="6.8754926701265984E-2"/>
          <c:w val="0.15539884419073025"/>
          <c:h val="0.13125319877270067"/>
        </c:manualLayout>
      </c:layout>
      <c:txPr>
        <a:bodyPr/>
        <a:lstStyle/>
        <a:p>
          <a:pPr>
            <a:defRPr sz="1100"/>
          </a:pPr>
          <a:endParaRPr lang="fr-FR"/>
        </a:p>
      </c:txPr>
    </c:legend>
    <c:plotVisOnly val="1"/>
  </c:chart>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46255284792787E-2"/>
          <c:y val="4.1716716154022206E-2"/>
          <c:w val="0.92201425483336086"/>
          <c:h val="0.77243558261153833"/>
        </c:manualLayout>
      </c:layout>
      <c:bar3DChart>
        <c:barDir val="col"/>
        <c:grouping val="clustered"/>
        <c:ser>
          <c:idx val="0"/>
          <c:order val="0"/>
          <c:tx>
            <c:strRef>
              <c:f>Feuil1!$D$339</c:f>
              <c:strCache>
                <c:ptCount val="1"/>
                <c:pt idx="0">
                  <c:v>Urbain (%)</c:v>
                </c:pt>
              </c:strCache>
            </c:strRef>
          </c:tx>
          <c:dLbls>
            <c:showVal val="1"/>
          </c:dLbls>
          <c:cat>
            <c:strRef>
              <c:f>Feuil1!$C$340:$C$343</c:f>
              <c:strCache>
                <c:ptCount val="4"/>
                <c:pt idx="0">
                  <c:v>Bonnes conditions de vie</c:v>
                </c:pt>
                <c:pt idx="1">
                  <c:v>La sensibilisation</c:v>
                </c:pt>
                <c:pt idx="2">
                  <c:v>Mise en place des lois interdisant le phénomène</c:v>
                </c:pt>
                <c:pt idx="3">
                  <c:v>Des centres qui s’occupent des enfants des rues</c:v>
                </c:pt>
              </c:strCache>
            </c:strRef>
          </c:cat>
          <c:val>
            <c:numRef>
              <c:f>Feuil1!$D$340:$D$343</c:f>
              <c:numCache>
                <c:formatCode>General</c:formatCode>
                <c:ptCount val="4"/>
                <c:pt idx="0">
                  <c:v>14</c:v>
                </c:pt>
                <c:pt idx="1">
                  <c:v>18</c:v>
                </c:pt>
                <c:pt idx="2">
                  <c:v>16</c:v>
                </c:pt>
                <c:pt idx="3">
                  <c:v>22</c:v>
                </c:pt>
              </c:numCache>
            </c:numRef>
          </c:val>
        </c:ser>
        <c:ser>
          <c:idx val="1"/>
          <c:order val="1"/>
          <c:tx>
            <c:strRef>
              <c:f>Feuil1!$E$339</c:f>
              <c:strCache>
                <c:ptCount val="1"/>
                <c:pt idx="0">
                  <c:v>Rural (%)</c:v>
                </c:pt>
              </c:strCache>
            </c:strRef>
          </c:tx>
          <c:dLbls>
            <c:showVal val="1"/>
          </c:dLbls>
          <c:cat>
            <c:strRef>
              <c:f>Feuil1!$C$340:$C$343</c:f>
              <c:strCache>
                <c:ptCount val="4"/>
                <c:pt idx="0">
                  <c:v>Bonnes conditions de vie</c:v>
                </c:pt>
                <c:pt idx="1">
                  <c:v>La sensibilisation</c:v>
                </c:pt>
                <c:pt idx="2">
                  <c:v>Mise en place des lois interdisant le phénomène</c:v>
                </c:pt>
                <c:pt idx="3">
                  <c:v>Des centres qui s’occupent des enfants des rues</c:v>
                </c:pt>
              </c:strCache>
            </c:strRef>
          </c:cat>
          <c:val>
            <c:numRef>
              <c:f>Feuil1!$E$340:$E$343</c:f>
              <c:numCache>
                <c:formatCode>General</c:formatCode>
                <c:ptCount val="4"/>
                <c:pt idx="0">
                  <c:v>14</c:v>
                </c:pt>
                <c:pt idx="1">
                  <c:v>14</c:v>
                </c:pt>
                <c:pt idx="2">
                  <c:v>23</c:v>
                </c:pt>
                <c:pt idx="3">
                  <c:v>17</c:v>
                </c:pt>
              </c:numCache>
            </c:numRef>
          </c:val>
        </c:ser>
        <c:shape val="box"/>
        <c:axId val="85219584"/>
        <c:axId val="85225472"/>
        <c:axId val="0"/>
      </c:bar3DChart>
      <c:catAx>
        <c:axId val="85219584"/>
        <c:scaling>
          <c:orientation val="minMax"/>
        </c:scaling>
        <c:axPos val="b"/>
        <c:tickLblPos val="nextTo"/>
        <c:txPr>
          <a:bodyPr/>
          <a:lstStyle/>
          <a:p>
            <a:pPr>
              <a:defRPr sz="1050"/>
            </a:pPr>
            <a:endParaRPr lang="fr-FR"/>
          </a:p>
        </c:txPr>
        <c:crossAx val="85225472"/>
        <c:crosses val="autoZero"/>
        <c:auto val="1"/>
        <c:lblAlgn val="ctr"/>
        <c:lblOffset val="100"/>
      </c:catAx>
      <c:valAx>
        <c:axId val="85225472"/>
        <c:scaling>
          <c:orientation val="minMax"/>
        </c:scaling>
        <c:axPos val="l"/>
        <c:majorGridlines>
          <c:spPr>
            <a:ln>
              <a:solidFill>
                <a:sysClr val="window" lastClr="FFFFFF"/>
              </a:solidFill>
            </a:ln>
          </c:spPr>
        </c:majorGridlines>
        <c:numFmt formatCode="General" sourceLinked="1"/>
        <c:tickLblPos val="nextTo"/>
        <c:crossAx val="85219584"/>
        <c:crosses val="autoZero"/>
        <c:crossBetween val="between"/>
      </c:valAx>
    </c:plotArea>
    <c:legend>
      <c:legendPos val="r"/>
      <c:layout>
        <c:manualLayout>
          <c:xMode val="edge"/>
          <c:yMode val="edge"/>
          <c:x val="0.16187954996690923"/>
          <c:y val="6.4519401225950734E-2"/>
          <c:w val="0.16087154393589617"/>
          <c:h val="0.13588983156153284"/>
        </c:manualLayout>
      </c:layout>
      <c:txPr>
        <a:bodyPr/>
        <a:lstStyle/>
        <a:p>
          <a:pPr>
            <a:defRPr sz="1100"/>
          </a:pPr>
          <a:endParaRPr lang="fr-FR"/>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pieChart>
        <c:varyColors val="1"/>
        <c:ser>
          <c:idx val="0"/>
          <c:order val="0"/>
          <c:explosion val="25"/>
          <c:dLbls>
            <c:txPr>
              <a:bodyPr/>
              <a:lstStyle/>
              <a:p>
                <a:pPr>
                  <a:defRPr sz="900"/>
                </a:pPr>
                <a:endParaRPr lang="fr-FR"/>
              </a:p>
            </c:txPr>
            <c:showCatName val="1"/>
            <c:showPercent val="1"/>
            <c:showLeaderLines val="1"/>
          </c:dLbls>
          <c:cat>
            <c:strRef>
              <c:f>Feuil1!$C$26:$C$33</c:f>
              <c:strCache>
                <c:ptCount val="8"/>
                <c:pt idx="0">
                  <c:v>Sans réponse</c:v>
                </c:pt>
                <c:pt idx="1">
                  <c:v>Tétouan</c:v>
                </c:pt>
                <c:pt idx="2">
                  <c:v>M’Diq Fnidaq</c:v>
                </c:pt>
                <c:pt idx="3">
                  <c:v>Chefchaouen</c:v>
                </c:pt>
                <c:pt idx="4">
                  <c:v>Fahs Anjra</c:v>
                </c:pt>
                <c:pt idx="5">
                  <c:v>Larache</c:v>
                </c:pt>
                <c:pt idx="6">
                  <c:v>Ouezzane</c:v>
                </c:pt>
                <c:pt idx="7">
                  <c:v>Tanger Assilah</c:v>
                </c:pt>
              </c:strCache>
            </c:strRef>
          </c:cat>
          <c:val>
            <c:numRef>
              <c:f>Feuil1!$D$26:$D$33</c:f>
              <c:numCache>
                <c:formatCode>General</c:formatCode>
                <c:ptCount val="8"/>
                <c:pt idx="0">
                  <c:v>2.1</c:v>
                </c:pt>
                <c:pt idx="1">
                  <c:v>21.7</c:v>
                </c:pt>
                <c:pt idx="2">
                  <c:v>10.5</c:v>
                </c:pt>
                <c:pt idx="3">
                  <c:v>3.2</c:v>
                </c:pt>
                <c:pt idx="4">
                  <c:v>0.5</c:v>
                </c:pt>
                <c:pt idx="5">
                  <c:v>0.1</c:v>
                </c:pt>
                <c:pt idx="6">
                  <c:v>4.5</c:v>
                </c:pt>
                <c:pt idx="7">
                  <c:v>57.4</c:v>
                </c:pt>
              </c:numCache>
            </c:numRef>
          </c:val>
        </c:ser>
        <c:dLbls>
          <c:showCatName val="1"/>
          <c:showPercent val="1"/>
        </c:dLbls>
        <c:firstSliceAng val="0"/>
      </c:pieChart>
    </c:plotArea>
    <c:plotVisOnly val="1"/>
  </c:chart>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46327560582653E-2"/>
          <c:y val="9.5466152668416543E-2"/>
          <c:w val="0.91691220515847871"/>
          <c:h val="0.7156561011907967"/>
        </c:manualLayout>
      </c:layout>
      <c:bar3DChart>
        <c:barDir val="col"/>
        <c:grouping val="clustered"/>
        <c:ser>
          <c:idx val="0"/>
          <c:order val="0"/>
          <c:tx>
            <c:strRef>
              <c:f>Feuil1!$D$349</c:f>
              <c:strCache>
                <c:ptCount val="1"/>
                <c:pt idx="0">
                  <c:v>Collégiens (%)</c:v>
                </c:pt>
              </c:strCache>
            </c:strRef>
          </c:tx>
          <c:dLbls>
            <c:showVal val="1"/>
          </c:dLbls>
          <c:cat>
            <c:strRef>
              <c:f>Feuil1!$C$350:$C$353</c:f>
              <c:strCache>
                <c:ptCount val="4"/>
                <c:pt idx="0">
                  <c:v>Bonnes conditions de vie</c:v>
                </c:pt>
                <c:pt idx="1">
                  <c:v>La sensibilisation</c:v>
                </c:pt>
                <c:pt idx="2">
                  <c:v>Mise en place des lois interdisant le phénomène</c:v>
                </c:pt>
                <c:pt idx="3">
                  <c:v>Des centres qui s’occupent des enfants des rues</c:v>
                </c:pt>
              </c:strCache>
            </c:strRef>
          </c:cat>
          <c:val>
            <c:numRef>
              <c:f>Feuil1!$D$350:$D$353</c:f>
              <c:numCache>
                <c:formatCode>General</c:formatCode>
                <c:ptCount val="4"/>
                <c:pt idx="0">
                  <c:v>16</c:v>
                </c:pt>
                <c:pt idx="1">
                  <c:v>17</c:v>
                </c:pt>
                <c:pt idx="2">
                  <c:v>13</c:v>
                </c:pt>
                <c:pt idx="3">
                  <c:v>21</c:v>
                </c:pt>
              </c:numCache>
            </c:numRef>
          </c:val>
        </c:ser>
        <c:ser>
          <c:idx val="1"/>
          <c:order val="1"/>
          <c:tx>
            <c:strRef>
              <c:f>Feuil1!$E$349</c:f>
              <c:strCache>
                <c:ptCount val="1"/>
                <c:pt idx="0">
                  <c:v>Lycéens (%)</c:v>
                </c:pt>
              </c:strCache>
            </c:strRef>
          </c:tx>
          <c:dLbls>
            <c:showVal val="1"/>
          </c:dLbls>
          <c:cat>
            <c:strRef>
              <c:f>Feuil1!$C$350:$C$353</c:f>
              <c:strCache>
                <c:ptCount val="4"/>
                <c:pt idx="0">
                  <c:v>Bonnes conditions de vie</c:v>
                </c:pt>
                <c:pt idx="1">
                  <c:v>La sensibilisation</c:v>
                </c:pt>
                <c:pt idx="2">
                  <c:v>Mise en place des lois interdisant le phénomène</c:v>
                </c:pt>
                <c:pt idx="3">
                  <c:v>Des centres qui s’occupent des enfants des rues</c:v>
                </c:pt>
              </c:strCache>
            </c:strRef>
          </c:cat>
          <c:val>
            <c:numRef>
              <c:f>Feuil1!$E$350:$E$353</c:f>
              <c:numCache>
                <c:formatCode>General</c:formatCode>
                <c:ptCount val="4"/>
                <c:pt idx="0">
                  <c:v>14</c:v>
                </c:pt>
                <c:pt idx="1">
                  <c:v>18</c:v>
                </c:pt>
                <c:pt idx="2">
                  <c:v>24</c:v>
                </c:pt>
                <c:pt idx="3">
                  <c:v>23</c:v>
                </c:pt>
              </c:numCache>
            </c:numRef>
          </c:val>
        </c:ser>
        <c:shape val="box"/>
        <c:axId val="85288832"/>
        <c:axId val="85290368"/>
        <c:axId val="0"/>
      </c:bar3DChart>
      <c:catAx>
        <c:axId val="85288832"/>
        <c:scaling>
          <c:orientation val="minMax"/>
        </c:scaling>
        <c:axPos val="b"/>
        <c:tickLblPos val="nextTo"/>
        <c:txPr>
          <a:bodyPr/>
          <a:lstStyle/>
          <a:p>
            <a:pPr>
              <a:defRPr sz="1000"/>
            </a:pPr>
            <a:endParaRPr lang="fr-FR"/>
          </a:p>
        </c:txPr>
        <c:crossAx val="85290368"/>
        <c:crosses val="autoZero"/>
        <c:auto val="1"/>
        <c:lblAlgn val="ctr"/>
        <c:lblOffset val="100"/>
      </c:catAx>
      <c:valAx>
        <c:axId val="85290368"/>
        <c:scaling>
          <c:orientation val="minMax"/>
        </c:scaling>
        <c:axPos val="l"/>
        <c:majorGridlines>
          <c:spPr>
            <a:ln>
              <a:solidFill>
                <a:sysClr val="window" lastClr="FFFFFF"/>
              </a:solidFill>
            </a:ln>
          </c:spPr>
        </c:majorGridlines>
        <c:numFmt formatCode="General" sourceLinked="1"/>
        <c:tickLblPos val="nextTo"/>
        <c:crossAx val="85288832"/>
        <c:crosses val="autoZero"/>
        <c:crossBetween val="between"/>
      </c:valAx>
    </c:plotArea>
    <c:legend>
      <c:legendPos val="r"/>
      <c:layout>
        <c:manualLayout>
          <c:xMode val="edge"/>
          <c:yMode val="edge"/>
          <c:x val="0.16781030264380892"/>
          <c:y val="4.8171237549965773E-2"/>
          <c:w val="0.16265598277613341"/>
          <c:h val="0.14131722672334471"/>
        </c:manualLayout>
      </c:layout>
      <c:txPr>
        <a:bodyPr/>
        <a:lstStyle/>
        <a:p>
          <a:pPr>
            <a:defRPr sz="1100"/>
          </a:pPr>
          <a:endParaRPr lang="fr-FR"/>
        </a:p>
      </c:txPr>
    </c:legend>
    <c:plotVisOnly val="1"/>
  </c:chart>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Feuil1!$D$361</c:f>
              <c:strCache>
                <c:ptCount val="1"/>
                <c:pt idx="0">
                  <c:v>%</c:v>
                </c:pt>
              </c:strCache>
            </c:strRef>
          </c:tx>
          <c:dLbls>
            <c:showVal val="1"/>
          </c:dLbls>
          <c:cat>
            <c:strRef>
              <c:f>Feuil1!$C$362:$C$375</c:f>
              <c:strCache>
                <c:ptCount val="14"/>
                <c:pt idx="0">
                  <c:v>Mères célibataires</c:v>
                </c:pt>
                <c:pt idx="1">
                  <c:v>Enfants orphelins</c:v>
                </c:pt>
                <c:pt idx="2">
                  <c:v>L’abandon scolaire</c:v>
                </c:pt>
                <c:pt idx="3">
                  <c:v>La délinquance</c:v>
                </c:pt>
                <c:pt idx="4">
                  <c:v>L’immigration</c:v>
                </c:pt>
                <c:pt idx="5">
                  <c:v>La négligence</c:v>
                </c:pt>
                <c:pt idx="6">
                  <c:v>La Drogue</c:v>
                </c:pt>
                <c:pt idx="7">
                  <c:v>Le refus des enfants de vivre avec leurs parents </c:v>
                </c:pt>
                <c:pt idx="8">
                  <c:v>Expulsion des enfants de la maison</c:v>
                </c:pt>
                <c:pt idx="9">
                  <c:v>La violence familiale</c:v>
                </c:pt>
                <c:pt idx="10">
                  <c:v>Autre</c:v>
                </c:pt>
                <c:pt idx="11">
                  <c:v>L’ignorance des parents</c:v>
                </c:pt>
                <c:pt idx="12">
                  <c:v>Des conditions économiques difficiles</c:v>
                </c:pt>
                <c:pt idx="13">
                  <c:v>La dislocation familiale</c:v>
                </c:pt>
              </c:strCache>
            </c:strRef>
          </c:cat>
          <c:val>
            <c:numRef>
              <c:f>Feuil1!$D$362:$D$375</c:f>
              <c:numCache>
                <c:formatCode>General</c:formatCode>
                <c:ptCount val="14"/>
                <c:pt idx="0">
                  <c:v>0.1</c:v>
                </c:pt>
                <c:pt idx="1">
                  <c:v>0.2</c:v>
                </c:pt>
                <c:pt idx="2">
                  <c:v>0.30000000000000032</c:v>
                </c:pt>
                <c:pt idx="3">
                  <c:v>0.30000000000000032</c:v>
                </c:pt>
                <c:pt idx="4">
                  <c:v>0.60000000000000064</c:v>
                </c:pt>
                <c:pt idx="5">
                  <c:v>0.70000000000000062</c:v>
                </c:pt>
                <c:pt idx="6">
                  <c:v>0.8</c:v>
                </c:pt>
                <c:pt idx="7">
                  <c:v>0.9</c:v>
                </c:pt>
                <c:pt idx="8">
                  <c:v>1</c:v>
                </c:pt>
                <c:pt idx="9">
                  <c:v>1.1000000000000001</c:v>
                </c:pt>
                <c:pt idx="10">
                  <c:v>1.1000000000000001</c:v>
                </c:pt>
                <c:pt idx="11">
                  <c:v>17.899999999999999</c:v>
                </c:pt>
                <c:pt idx="12">
                  <c:v>54.8</c:v>
                </c:pt>
                <c:pt idx="13">
                  <c:v>64.2</c:v>
                </c:pt>
              </c:numCache>
            </c:numRef>
          </c:val>
        </c:ser>
        <c:shape val="cylinder"/>
        <c:axId val="85403520"/>
        <c:axId val="85405056"/>
        <c:axId val="0"/>
      </c:bar3DChart>
      <c:catAx>
        <c:axId val="85403520"/>
        <c:scaling>
          <c:orientation val="minMax"/>
        </c:scaling>
        <c:axPos val="l"/>
        <c:tickLblPos val="nextTo"/>
        <c:crossAx val="85405056"/>
        <c:crosses val="autoZero"/>
        <c:auto val="1"/>
        <c:lblAlgn val="ctr"/>
        <c:lblOffset val="100"/>
      </c:catAx>
      <c:valAx>
        <c:axId val="85405056"/>
        <c:scaling>
          <c:orientation val="minMax"/>
        </c:scaling>
        <c:axPos val="b"/>
        <c:majorGridlines/>
        <c:numFmt formatCode="General" sourceLinked="1"/>
        <c:tickLblPos val="nextTo"/>
        <c:crossAx val="85403520"/>
        <c:crosses val="autoZero"/>
        <c:crossBetween val="between"/>
      </c:valAx>
    </c:plotArea>
    <c:plotVisOnly val="1"/>
  </c:chart>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301990303627037E-2"/>
          <c:y val="4.5415557732178917E-2"/>
          <c:w val="0.91068260246662613"/>
          <c:h val="0.75225842567430945"/>
        </c:manualLayout>
      </c:layout>
      <c:bar3DChart>
        <c:barDir val="col"/>
        <c:grouping val="clustered"/>
        <c:ser>
          <c:idx val="0"/>
          <c:order val="0"/>
          <c:tx>
            <c:strRef>
              <c:f>Feuil1!$D$381</c:f>
              <c:strCache>
                <c:ptCount val="1"/>
                <c:pt idx="0">
                  <c:v>Urbain</c:v>
                </c:pt>
              </c:strCache>
            </c:strRef>
          </c:tx>
          <c:dLbls>
            <c:showVal val="1"/>
          </c:dLbls>
          <c:cat>
            <c:strRef>
              <c:f>Feuil1!$C$382:$C$385</c:f>
              <c:strCache>
                <c:ptCount val="4"/>
                <c:pt idx="0">
                  <c:v>La dislocation familiale</c:v>
                </c:pt>
                <c:pt idx="1">
                  <c:v>Des conditions économiques difficiles</c:v>
                </c:pt>
                <c:pt idx="2">
                  <c:v>L’ignorance des parents</c:v>
                </c:pt>
                <c:pt idx="3">
                  <c:v>Autres raisons</c:v>
                </c:pt>
              </c:strCache>
            </c:strRef>
          </c:cat>
          <c:val>
            <c:numRef>
              <c:f>Feuil1!$D$382:$D$385</c:f>
              <c:numCache>
                <c:formatCode>General</c:formatCode>
                <c:ptCount val="4"/>
                <c:pt idx="0">
                  <c:v>45</c:v>
                </c:pt>
                <c:pt idx="1">
                  <c:v>38</c:v>
                </c:pt>
                <c:pt idx="2">
                  <c:v>12</c:v>
                </c:pt>
                <c:pt idx="3">
                  <c:v>5</c:v>
                </c:pt>
              </c:numCache>
            </c:numRef>
          </c:val>
        </c:ser>
        <c:ser>
          <c:idx val="1"/>
          <c:order val="1"/>
          <c:tx>
            <c:strRef>
              <c:f>Feuil1!$E$381</c:f>
              <c:strCache>
                <c:ptCount val="1"/>
                <c:pt idx="0">
                  <c:v>Rural</c:v>
                </c:pt>
              </c:strCache>
            </c:strRef>
          </c:tx>
          <c:dLbls>
            <c:showVal val="1"/>
          </c:dLbls>
          <c:cat>
            <c:strRef>
              <c:f>Feuil1!$C$382:$C$385</c:f>
              <c:strCache>
                <c:ptCount val="4"/>
                <c:pt idx="0">
                  <c:v>La dislocation familiale</c:v>
                </c:pt>
                <c:pt idx="1">
                  <c:v>Des conditions économiques difficiles</c:v>
                </c:pt>
                <c:pt idx="2">
                  <c:v>L’ignorance des parents</c:v>
                </c:pt>
                <c:pt idx="3">
                  <c:v>Autres raisons</c:v>
                </c:pt>
              </c:strCache>
            </c:strRef>
          </c:cat>
          <c:val>
            <c:numRef>
              <c:f>Feuil1!$E$382:$E$385</c:f>
              <c:numCache>
                <c:formatCode>General</c:formatCode>
                <c:ptCount val="4"/>
                <c:pt idx="0">
                  <c:v>45</c:v>
                </c:pt>
                <c:pt idx="1">
                  <c:v>37</c:v>
                </c:pt>
                <c:pt idx="2">
                  <c:v>12</c:v>
                </c:pt>
                <c:pt idx="3">
                  <c:v>6</c:v>
                </c:pt>
              </c:numCache>
            </c:numRef>
          </c:val>
        </c:ser>
        <c:shape val="box"/>
        <c:axId val="85364096"/>
        <c:axId val="67110016"/>
        <c:axId val="0"/>
      </c:bar3DChart>
      <c:catAx>
        <c:axId val="85364096"/>
        <c:scaling>
          <c:orientation val="minMax"/>
        </c:scaling>
        <c:axPos val="b"/>
        <c:tickLblPos val="nextTo"/>
        <c:txPr>
          <a:bodyPr/>
          <a:lstStyle/>
          <a:p>
            <a:pPr>
              <a:defRPr sz="1050"/>
            </a:pPr>
            <a:endParaRPr lang="fr-FR"/>
          </a:p>
        </c:txPr>
        <c:crossAx val="67110016"/>
        <c:crosses val="autoZero"/>
        <c:auto val="1"/>
        <c:lblAlgn val="ctr"/>
        <c:lblOffset val="100"/>
      </c:catAx>
      <c:valAx>
        <c:axId val="67110016"/>
        <c:scaling>
          <c:orientation val="minMax"/>
        </c:scaling>
        <c:axPos val="l"/>
        <c:majorGridlines>
          <c:spPr>
            <a:ln>
              <a:solidFill>
                <a:sysClr val="window" lastClr="FFFFFF"/>
              </a:solidFill>
            </a:ln>
          </c:spPr>
        </c:majorGridlines>
        <c:numFmt formatCode="General" sourceLinked="1"/>
        <c:tickLblPos val="nextTo"/>
        <c:txPr>
          <a:bodyPr/>
          <a:lstStyle/>
          <a:p>
            <a:pPr>
              <a:defRPr sz="1050"/>
            </a:pPr>
            <a:endParaRPr lang="fr-FR"/>
          </a:p>
        </c:txPr>
        <c:crossAx val="85364096"/>
        <c:crosses val="autoZero"/>
        <c:crossBetween val="between"/>
      </c:valAx>
    </c:plotArea>
    <c:legend>
      <c:legendPos val="r"/>
      <c:layout>
        <c:manualLayout>
          <c:xMode val="edge"/>
          <c:yMode val="edge"/>
          <c:x val="0.87954135565724212"/>
          <c:y val="4.5608168500280245E-2"/>
          <c:w val="9.8347835064505229E-2"/>
          <c:h val="0.14793859774851539"/>
        </c:manualLayout>
      </c:layout>
      <c:txPr>
        <a:bodyPr/>
        <a:lstStyle/>
        <a:p>
          <a:pPr>
            <a:defRPr sz="1050"/>
          </a:pPr>
          <a:endParaRPr lang="fr-FR"/>
        </a:p>
      </c:txPr>
    </c:legend>
    <c:plotVisOnly val="1"/>
  </c:chart>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Feuil1!$D$392</c:f>
              <c:strCache>
                <c:ptCount val="1"/>
                <c:pt idx="0">
                  <c:v>% net</c:v>
                </c:pt>
              </c:strCache>
            </c:strRef>
          </c:tx>
          <c:dLbls>
            <c:showVal val="1"/>
          </c:dLbls>
          <c:cat>
            <c:strRef>
              <c:f>Feuil1!$C$393:$C$408</c:f>
              <c:strCache>
                <c:ptCount val="16"/>
                <c:pt idx="0">
                  <c:v>Des lois pour protéger les enfants abandonnés</c:v>
                </c:pt>
                <c:pt idx="1">
                  <c:v>Améliorer les conditions de vie de la population</c:v>
                </c:pt>
                <c:pt idx="2">
                  <c:v>Des centres et associations s’occupant d’enfants</c:v>
                </c:pt>
                <c:pt idx="3">
                  <c:v>La sensibilisation</c:v>
                </c:pt>
                <c:pt idx="4">
                  <c:v>Lutter contre l’abandon des enfants</c:v>
                </c:pt>
                <c:pt idx="5">
                  <c:v>Aide sociale aux enfants</c:v>
                </c:pt>
                <c:pt idx="6">
                  <c:v>Entraide nationale</c:v>
                </c:pt>
                <c:pt idx="7">
                  <c:v>Encourager l’éducation</c:v>
                </c:pt>
                <c:pt idx="8">
                  <c:v>Lutter contre la dislocation familiale</c:v>
                </c:pt>
                <c:pt idx="9">
                  <c:v>Lutte contre la violence contre  les enfants</c:v>
                </c:pt>
                <c:pt idx="10">
                  <c:v>Lutter contre la drogue</c:v>
                </c:pt>
                <c:pt idx="11">
                  <c:v>Un système de famille d’accueil </c:v>
                </c:pt>
                <c:pt idx="12">
                  <c:v>Lutter contre les problèmes psychiques</c:v>
                </c:pt>
                <c:pt idx="13">
                  <c:v>La surveillance</c:v>
                </c:pt>
                <c:pt idx="14">
                  <c:v>Implication de l’Etat</c:v>
                </c:pt>
                <c:pt idx="15">
                  <c:v>Autre</c:v>
                </c:pt>
              </c:strCache>
            </c:strRef>
          </c:cat>
          <c:val>
            <c:numRef>
              <c:f>Feuil1!$D$393:$D$408</c:f>
              <c:numCache>
                <c:formatCode>General</c:formatCode>
                <c:ptCount val="16"/>
                <c:pt idx="0">
                  <c:v>2.2999999999999998</c:v>
                </c:pt>
                <c:pt idx="1">
                  <c:v>11.1</c:v>
                </c:pt>
                <c:pt idx="2">
                  <c:v>44.1</c:v>
                </c:pt>
                <c:pt idx="3">
                  <c:v>6.9</c:v>
                </c:pt>
                <c:pt idx="4">
                  <c:v>3.1</c:v>
                </c:pt>
                <c:pt idx="5">
                  <c:v>5.9</c:v>
                </c:pt>
                <c:pt idx="6">
                  <c:v>3.2</c:v>
                </c:pt>
                <c:pt idx="7">
                  <c:v>3.3</c:v>
                </c:pt>
                <c:pt idx="8">
                  <c:v>6.1</c:v>
                </c:pt>
                <c:pt idx="9">
                  <c:v>0.60000000000000064</c:v>
                </c:pt>
                <c:pt idx="10">
                  <c:v>0</c:v>
                </c:pt>
                <c:pt idx="11">
                  <c:v>2.9</c:v>
                </c:pt>
                <c:pt idx="12">
                  <c:v>0.30000000000000032</c:v>
                </c:pt>
                <c:pt idx="13">
                  <c:v>0.8</c:v>
                </c:pt>
                <c:pt idx="14">
                  <c:v>1.6</c:v>
                </c:pt>
                <c:pt idx="15">
                  <c:v>7.8</c:v>
                </c:pt>
              </c:numCache>
            </c:numRef>
          </c:val>
        </c:ser>
        <c:shape val="box"/>
        <c:axId val="67116032"/>
        <c:axId val="67130112"/>
        <c:axId val="0"/>
      </c:bar3DChart>
      <c:catAx>
        <c:axId val="67116032"/>
        <c:scaling>
          <c:orientation val="minMax"/>
        </c:scaling>
        <c:axPos val="l"/>
        <c:tickLblPos val="nextTo"/>
        <c:crossAx val="67130112"/>
        <c:crosses val="autoZero"/>
        <c:auto val="1"/>
        <c:lblAlgn val="ctr"/>
        <c:lblOffset val="100"/>
      </c:catAx>
      <c:valAx>
        <c:axId val="67130112"/>
        <c:scaling>
          <c:orientation val="minMax"/>
        </c:scaling>
        <c:axPos val="b"/>
        <c:majorGridlines/>
        <c:numFmt formatCode="General" sourceLinked="1"/>
        <c:tickLblPos val="nextTo"/>
        <c:crossAx val="67116032"/>
        <c:crosses val="autoZero"/>
        <c:crossBetween val="between"/>
      </c:valAx>
    </c:plotArea>
    <c:plotVisOnly val="1"/>
  </c:chart>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46255284792787E-2"/>
          <c:y val="4.1357091716702724E-2"/>
          <c:w val="0.91293196398961707"/>
          <c:h val="0.77439733159616464"/>
        </c:manualLayout>
      </c:layout>
      <c:bar3DChart>
        <c:barDir val="col"/>
        <c:grouping val="clustered"/>
        <c:ser>
          <c:idx val="0"/>
          <c:order val="0"/>
          <c:tx>
            <c:strRef>
              <c:f>Feuil1!$D$413</c:f>
              <c:strCache>
                <c:ptCount val="1"/>
                <c:pt idx="0">
                  <c:v>Enfants jeunes 12 à 17 ans</c:v>
                </c:pt>
              </c:strCache>
            </c:strRef>
          </c:tx>
          <c:dLbls>
            <c:showVal val="1"/>
          </c:dLbls>
          <c:cat>
            <c:strRef>
              <c:f>Feuil1!$C$414:$C$417</c:f>
              <c:strCache>
                <c:ptCount val="4"/>
                <c:pt idx="0">
                  <c:v>La sensibilisation</c:v>
                </c:pt>
                <c:pt idx="1">
                  <c:v>Aides sociales aux enfants</c:v>
                </c:pt>
                <c:pt idx="2">
                  <c:v>Lutter contre la dislocation familiale</c:v>
                </c:pt>
                <c:pt idx="3">
                  <c:v>Lutter contre l’abandon scolaire</c:v>
                </c:pt>
              </c:strCache>
            </c:strRef>
          </c:cat>
          <c:val>
            <c:numRef>
              <c:f>Feuil1!$D$414:$D$417</c:f>
              <c:numCache>
                <c:formatCode>General</c:formatCode>
                <c:ptCount val="4"/>
                <c:pt idx="0">
                  <c:v>6</c:v>
                </c:pt>
                <c:pt idx="1">
                  <c:v>6</c:v>
                </c:pt>
                <c:pt idx="2">
                  <c:v>6</c:v>
                </c:pt>
                <c:pt idx="3">
                  <c:v>3</c:v>
                </c:pt>
              </c:numCache>
            </c:numRef>
          </c:val>
        </c:ser>
        <c:ser>
          <c:idx val="1"/>
          <c:order val="1"/>
          <c:tx>
            <c:strRef>
              <c:f>Feuil1!$E$413</c:f>
              <c:strCache>
                <c:ptCount val="1"/>
                <c:pt idx="0">
                  <c:v>Enfants 18 ans et plus</c:v>
                </c:pt>
              </c:strCache>
            </c:strRef>
          </c:tx>
          <c:dLbls>
            <c:showVal val="1"/>
          </c:dLbls>
          <c:cat>
            <c:strRef>
              <c:f>Feuil1!$C$414:$C$417</c:f>
              <c:strCache>
                <c:ptCount val="4"/>
                <c:pt idx="0">
                  <c:v>La sensibilisation</c:v>
                </c:pt>
                <c:pt idx="1">
                  <c:v>Aides sociales aux enfants</c:v>
                </c:pt>
                <c:pt idx="2">
                  <c:v>Lutter contre la dislocation familiale</c:v>
                </c:pt>
                <c:pt idx="3">
                  <c:v>Lutter contre l’abandon scolaire</c:v>
                </c:pt>
              </c:strCache>
            </c:strRef>
          </c:cat>
          <c:val>
            <c:numRef>
              <c:f>Feuil1!$E$414:$E$417</c:f>
              <c:numCache>
                <c:formatCode>General</c:formatCode>
                <c:ptCount val="4"/>
                <c:pt idx="0">
                  <c:v>10</c:v>
                </c:pt>
                <c:pt idx="1">
                  <c:v>6</c:v>
                </c:pt>
                <c:pt idx="2">
                  <c:v>4</c:v>
                </c:pt>
                <c:pt idx="3">
                  <c:v>5</c:v>
                </c:pt>
              </c:numCache>
            </c:numRef>
          </c:val>
        </c:ser>
        <c:shape val="cylinder"/>
        <c:axId val="85556608"/>
        <c:axId val="85562496"/>
        <c:axId val="0"/>
      </c:bar3DChart>
      <c:catAx>
        <c:axId val="85556608"/>
        <c:scaling>
          <c:orientation val="minMax"/>
        </c:scaling>
        <c:axPos val="b"/>
        <c:tickLblPos val="nextTo"/>
        <c:txPr>
          <a:bodyPr/>
          <a:lstStyle/>
          <a:p>
            <a:pPr>
              <a:defRPr sz="1050"/>
            </a:pPr>
            <a:endParaRPr lang="fr-FR"/>
          </a:p>
        </c:txPr>
        <c:crossAx val="85562496"/>
        <c:crosses val="autoZero"/>
        <c:auto val="1"/>
        <c:lblAlgn val="ctr"/>
        <c:lblOffset val="100"/>
      </c:catAx>
      <c:valAx>
        <c:axId val="85562496"/>
        <c:scaling>
          <c:orientation val="minMax"/>
        </c:scaling>
        <c:axPos val="l"/>
        <c:majorGridlines>
          <c:spPr>
            <a:ln>
              <a:solidFill>
                <a:sysClr val="window" lastClr="FFFFFF"/>
              </a:solidFill>
            </a:ln>
          </c:spPr>
        </c:majorGridlines>
        <c:numFmt formatCode="General" sourceLinked="1"/>
        <c:tickLblPos val="nextTo"/>
        <c:crossAx val="85556608"/>
        <c:crosses val="autoZero"/>
        <c:crossBetween val="between"/>
      </c:valAx>
    </c:plotArea>
    <c:legend>
      <c:legendPos val="r"/>
      <c:layout>
        <c:manualLayout>
          <c:xMode val="edge"/>
          <c:yMode val="edge"/>
          <c:x val="0.7076746911597489"/>
          <c:y val="4.1513718480696925E-2"/>
          <c:w val="0.27468473552162098"/>
          <c:h val="0.13471837539915626"/>
        </c:manualLayout>
      </c:layout>
    </c:legend>
    <c:plotVisOnly val="1"/>
  </c:chart>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Feuil1!$D$409</c:f>
              <c:strCache>
                <c:ptCount val="1"/>
                <c:pt idx="0">
                  <c:v>% brut</c:v>
                </c:pt>
              </c:strCache>
            </c:strRef>
          </c:tx>
          <c:dLbls>
            <c:showVal val="1"/>
          </c:dLbls>
          <c:cat>
            <c:strRef>
              <c:f>Feuil1!$C$410:$C$420</c:f>
              <c:strCache>
                <c:ptCount val="11"/>
                <c:pt idx="0">
                  <c:v>Des sanctions contre les agresseurs</c:v>
                </c:pt>
                <c:pt idx="1">
                  <c:v>Sensibilisation de la société à l’importance de rapporter les différents cas d’abus</c:v>
                </c:pt>
                <c:pt idx="2">
                  <c:v>Une meilleure sécurité pour les enfants</c:v>
                </c:pt>
                <c:pt idx="3">
                  <c:v>Encourager les enfants à parler de leurs expériences</c:v>
                </c:pt>
                <c:pt idx="4">
                  <c:v>Un soutien psychique aux victimes</c:v>
                </c:pt>
                <c:pt idx="5">
                  <c:v>Sensibilisation à l’importance de s’occuper des  enfants</c:v>
                </c:pt>
                <c:pt idx="6">
                  <c:v>Sensibiliser les enfants et les mettre en garde</c:v>
                </c:pt>
                <c:pt idx="7">
                  <c:v>L’application des lois islamiques contre les agresseurs en plein public</c:v>
                </c:pt>
                <c:pt idx="8">
                  <c:v>La condamnation à mort</c:v>
                </c:pt>
                <c:pt idx="9">
                  <c:v>Apprendre aux enfants à se défendre</c:v>
                </c:pt>
                <c:pt idx="10">
                  <c:v>Autres</c:v>
                </c:pt>
              </c:strCache>
            </c:strRef>
          </c:cat>
          <c:val>
            <c:numRef>
              <c:f>Feuil1!$D$410:$D$420</c:f>
              <c:numCache>
                <c:formatCode>General</c:formatCode>
                <c:ptCount val="11"/>
                <c:pt idx="0">
                  <c:v>56.6</c:v>
                </c:pt>
                <c:pt idx="1">
                  <c:v>45.9</c:v>
                </c:pt>
                <c:pt idx="2">
                  <c:v>57.6</c:v>
                </c:pt>
                <c:pt idx="3">
                  <c:v>0.9</c:v>
                </c:pt>
                <c:pt idx="4">
                  <c:v>1.4</c:v>
                </c:pt>
                <c:pt idx="5">
                  <c:v>0.8</c:v>
                </c:pt>
                <c:pt idx="6">
                  <c:v>1.3</c:v>
                </c:pt>
                <c:pt idx="7">
                  <c:v>0.60000000000000064</c:v>
                </c:pt>
                <c:pt idx="8">
                  <c:v>0.30000000000000032</c:v>
                </c:pt>
                <c:pt idx="9">
                  <c:v>0.2</c:v>
                </c:pt>
                <c:pt idx="10">
                  <c:v>0</c:v>
                </c:pt>
              </c:numCache>
            </c:numRef>
          </c:val>
        </c:ser>
        <c:shape val="box"/>
        <c:axId val="85582208"/>
        <c:axId val="85583744"/>
        <c:axId val="0"/>
      </c:bar3DChart>
      <c:catAx>
        <c:axId val="85582208"/>
        <c:scaling>
          <c:orientation val="minMax"/>
        </c:scaling>
        <c:axPos val="l"/>
        <c:tickLblPos val="nextTo"/>
        <c:crossAx val="85583744"/>
        <c:crosses val="autoZero"/>
        <c:auto val="1"/>
        <c:lblAlgn val="ctr"/>
        <c:lblOffset val="100"/>
      </c:catAx>
      <c:valAx>
        <c:axId val="85583744"/>
        <c:scaling>
          <c:orientation val="minMax"/>
        </c:scaling>
        <c:axPos val="b"/>
        <c:majorGridlines>
          <c:spPr>
            <a:ln>
              <a:solidFill>
                <a:sysClr val="window" lastClr="FFFFFF"/>
              </a:solidFill>
            </a:ln>
          </c:spPr>
        </c:majorGridlines>
        <c:numFmt formatCode="General" sourceLinked="1"/>
        <c:tickLblPos val="nextTo"/>
        <c:crossAx val="85582208"/>
        <c:crosses val="autoZero"/>
        <c:crossBetween val="between"/>
      </c:valAx>
    </c:plotArea>
    <c:plotVisOnly val="1"/>
  </c:chart>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5.7146255284792787E-2"/>
          <c:y val="5.1596750402247732E-2"/>
          <c:w val="0.91961333113404931"/>
          <c:h val="0.7899524655876804"/>
        </c:manualLayout>
      </c:layout>
      <c:bar3DChart>
        <c:barDir val="col"/>
        <c:grouping val="clustered"/>
        <c:ser>
          <c:idx val="0"/>
          <c:order val="0"/>
          <c:tx>
            <c:strRef>
              <c:f>Feuil1!$C$442</c:f>
              <c:strCache>
                <c:ptCount val="1"/>
                <c:pt idx="0">
                  <c:v>12-17 ans</c:v>
                </c:pt>
              </c:strCache>
            </c:strRef>
          </c:tx>
          <c:dLbls>
            <c:showVal val="1"/>
          </c:dLbls>
          <c:cat>
            <c:strRef>
              <c:f>Feuil1!$D$440:$J$441</c:f>
              <c:strCache>
                <c:ptCount val="7"/>
                <c:pt idx="0">
                  <c:v>Sportifs</c:v>
                </c:pt>
                <c:pt idx="1">
                  <c:v>Emissions de talent</c:v>
                </c:pt>
                <c:pt idx="2">
                  <c:v>Emissions culturelles</c:v>
                </c:pt>
                <c:pt idx="3">
                  <c:v>Films et feuilletons</c:v>
                </c:pt>
                <c:pt idx="4">
                  <c:v>Programmes informatifs</c:v>
                </c:pt>
                <c:pt idx="5">
                  <c:v>Programmes éducatifs</c:v>
                </c:pt>
                <c:pt idx="6">
                  <c:v>Autres programmes</c:v>
                </c:pt>
              </c:strCache>
            </c:strRef>
          </c:cat>
          <c:val>
            <c:numRef>
              <c:f>Feuil1!$D$442:$J$442</c:f>
              <c:numCache>
                <c:formatCode>General</c:formatCode>
                <c:ptCount val="7"/>
                <c:pt idx="0">
                  <c:v>25.5</c:v>
                </c:pt>
                <c:pt idx="1">
                  <c:v>16.899999999999999</c:v>
                </c:pt>
                <c:pt idx="2">
                  <c:v>15</c:v>
                </c:pt>
                <c:pt idx="3">
                  <c:v>13.1</c:v>
                </c:pt>
                <c:pt idx="4">
                  <c:v>11.8</c:v>
                </c:pt>
                <c:pt idx="5">
                  <c:v>10</c:v>
                </c:pt>
                <c:pt idx="6">
                  <c:v>7.7</c:v>
                </c:pt>
              </c:numCache>
            </c:numRef>
          </c:val>
        </c:ser>
        <c:ser>
          <c:idx val="1"/>
          <c:order val="1"/>
          <c:tx>
            <c:strRef>
              <c:f>Feuil1!$C$443</c:f>
              <c:strCache>
                <c:ptCount val="1"/>
                <c:pt idx="0">
                  <c:v>18-23 ans</c:v>
                </c:pt>
              </c:strCache>
            </c:strRef>
          </c:tx>
          <c:dLbls>
            <c:showVal val="1"/>
          </c:dLbls>
          <c:cat>
            <c:strRef>
              <c:f>Feuil1!$D$440:$J$441</c:f>
              <c:strCache>
                <c:ptCount val="7"/>
                <c:pt idx="0">
                  <c:v>Sportifs</c:v>
                </c:pt>
                <c:pt idx="1">
                  <c:v>Emissions de talent</c:v>
                </c:pt>
                <c:pt idx="2">
                  <c:v>Emissions culturelles</c:v>
                </c:pt>
                <c:pt idx="3">
                  <c:v>Films et feuilletons</c:v>
                </c:pt>
                <c:pt idx="4">
                  <c:v>Programmes informatifs</c:v>
                </c:pt>
                <c:pt idx="5">
                  <c:v>Programmes éducatifs</c:v>
                </c:pt>
                <c:pt idx="6">
                  <c:v>Autres programmes</c:v>
                </c:pt>
              </c:strCache>
            </c:strRef>
          </c:cat>
          <c:val>
            <c:numRef>
              <c:f>Feuil1!$D$443:$J$443</c:f>
              <c:numCache>
                <c:formatCode>General</c:formatCode>
                <c:ptCount val="7"/>
                <c:pt idx="0">
                  <c:v>22.7</c:v>
                </c:pt>
                <c:pt idx="1">
                  <c:v>14.4</c:v>
                </c:pt>
                <c:pt idx="2">
                  <c:v>16.100000000000001</c:v>
                </c:pt>
                <c:pt idx="3">
                  <c:v>11.8</c:v>
                </c:pt>
                <c:pt idx="4">
                  <c:v>14</c:v>
                </c:pt>
                <c:pt idx="5">
                  <c:v>9.5</c:v>
                </c:pt>
                <c:pt idx="6">
                  <c:v>11.5</c:v>
                </c:pt>
              </c:numCache>
            </c:numRef>
          </c:val>
        </c:ser>
        <c:shape val="box"/>
        <c:axId val="85963520"/>
        <c:axId val="85965056"/>
        <c:axId val="0"/>
      </c:bar3DChart>
      <c:catAx>
        <c:axId val="85963520"/>
        <c:scaling>
          <c:orientation val="minMax"/>
        </c:scaling>
        <c:axPos val="b"/>
        <c:tickLblPos val="nextTo"/>
        <c:txPr>
          <a:bodyPr/>
          <a:lstStyle/>
          <a:p>
            <a:pPr>
              <a:defRPr sz="1000"/>
            </a:pPr>
            <a:endParaRPr lang="fr-FR"/>
          </a:p>
        </c:txPr>
        <c:crossAx val="85965056"/>
        <c:crosses val="autoZero"/>
        <c:auto val="1"/>
        <c:lblAlgn val="ctr"/>
        <c:lblOffset val="100"/>
      </c:catAx>
      <c:valAx>
        <c:axId val="85965056"/>
        <c:scaling>
          <c:orientation val="minMax"/>
        </c:scaling>
        <c:axPos val="l"/>
        <c:majorGridlines>
          <c:spPr>
            <a:ln>
              <a:solidFill>
                <a:sysClr val="window" lastClr="FFFFFF"/>
              </a:solidFill>
            </a:ln>
          </c:spPr>
        </c:majorGridlines>
        <c:numFmt formatCode="General" sourceLinked="1"/>
        <c:tickLblPos val="nextTo"/>
        <c:crossAx val="85963520"/>
        <c:crosses val="autoZero"/>
        <c:crossBetween val="between"/>
      </c:valAx>
    </c:plotArea>
    <c:legend>
      <c:legendPos val="r"/>
      <c:layout>
        <c:manualLayout>
          <c:xMode val="edge"/>
          <c:yMode val="edge"/>
          <c:x val="0.72602633798264837"/>
          <c:y val="0.10836789739411661"/>
          <c:w val="0.17561285408021349"/>
          <c:h val="0.17143676594656304"/>
        </c:manualLayout>
      </c:layout>
    </c:legend>
    <c:plotVisOnly val="1"/>
  </c:chart>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26552076991155404"/>
          <c:y val="2.9392111384530448E-2"/>
          <c:w val="0.68451852098921839"/>
          <c:h val="0.90366961667806256"/>
        </c:manualLayout>
      </c:layout>
      <c:bar3DChart>
        <c:barDir val="bar"/>
        <c:grouping val="clustered"/>
        <c:ser>
          <c:idx val="0"/>
          <c:order val="0"/>
          <c:tx>
            <c:strRef>
              <c:f>Feuil1!$D$466</c:f>
              <c:strCache>
                <c:ptCount val="1"/>
                <c:pt idx="0">
                  <c:v>Filles</c:v>
                </c:pt>
              </c:strCache>
            </c:strRef>
          </c:tx>
          <c:dLbls>
            <c:showVal val="1"/>
          </c:dLbls>
          <c:cat>
            <c:strRef>
              <c:f>Feuil1!$C$467:$C$473</c:f>
              <c:strCache>
                <c:ptCount val="7"/>
                <c:pt idx="0">
                  <c:v>Sportifs</c:v>
                </c:pt>
                <c:pt idx="1">
                  <c:v>Emissions de talent</c:v>
                </c:pt>
                <c:pt idx="2">
                  <c:v>Culturels</c:v>
                </c:pt>
                <c:pt idx="3">
                  <c:v>Films et feuilletons</c:v>
                </c:pt>
                <c:pt idx="4">
                  <c:v>Programmes informatifs</c:v>
                </c:pt>
                <c:pt idx="5">
                  <c:v>Programmes éducatifs</c:v>
                </c:pt>
                <c:pt idx="6">
                  <c:v>Autres programmes</c:v>
                </c:pt>
              </c:strCache>
            </c:strRef>
          </c:cat>
          <c:val>
            <c:numRef>
              <c:f>Feuil1!$D$467:$D$473</c:f>
              <c:numCache>
                <c:formatCode>General</c:formatCode>
                <c:ptCount val="7"/>
                <c:pt idx="0">
                  <c:v>15.9</c:v>
                </c:pt>
                <c:pt idx="1">
                  <c:v>18.8</c:v>
                </c:pt>
                <c:pt idx="2">
                  <c:v>16.5</c:v>
                </c:pt>
                <c:pt idx="3">
                  <c:v>15.6</c:v>
                </c:pt>
                <c:pt idx="4">
                  <c:v>11.5</c:v>
                </c:pt>
                <c:pt idx="5">
                  <c:v>11.4</c:v>
                </c:pt>
                <c:pt idx="6">
                  <c:v>10.3</c:v>
                </c:pt>
              </c:numCache>
            </c:numRef>
          </c:val>
        </c:ser>
        <c:ser>
          <c:idx val="1"/>
          <c:order val="1"/>
          <c:tx>
            <c:strRef>
              <c:f>Feuil1!$E$466</c:f>
              <c:strCache>
                <c:ptCount val="1"/>
                <c:pt idx="0">
                  <c:v>Garçons</c:v>
                </c:pt>
              </c:strCache>
            </c:strRef>
          </c:tx>
          <c:dLbls>
            <c:showVal val="1"/>
          </c:dLbls>
          <c:cat>
            <c:strRef>
              <c:f>Feuil1!$C$467:$C$473</c:f>
              <c:strCache>
                <c:ptCount val="7"/>
                <c:pt idx="0">
                  <c:v>Sportifs</c:v>
                </c:pt>
                <c:pt idx="1">
                  <c:v>Emissions de talent</c:v>
                </c:pt>
                <c:pt idx="2">
                  <c:v>Culturels</c:v>
                </c:pt>
                <c:pt idx="3">
                  <c:v>Films et feuilletons</c:v>
                </c:pt>
                <c:pt idx="4">
                  <c:v>Programmes informatifs</c:v>
                </c:pt>
                <c:pt idx="5">
                  <c:v>Programmes éducatifs</c:v>
                </c:pt>
                <c:pt idx="6">
                  <c:v>Autres programmes</c:v>
                </c:pt>
              </c:strCache>
            </c:strRef>
          </c:cat>
          <c:val>
            <c:numRef>
              <c:f>Feuil1!$E$467:$E$473</c:f>
              <c:numCache>
                <c:formatCode>General</c:formatCode>
                <c:ptCount val="7"/>
                <c:pt idx="0">
                  <c:v>31.2</c:v>
                </c:pt>
                <c:pt idx="1">
                  <c:v>15.1</c:v>
                </c:pt>
                <c:pt idx="2">
                  <c:v>14.1</c:v>
                </c:pt>
                <c:pt idx="3">
                  <c:v>11.3</c:v>
                </c:pt>
                <c:pt idx="4">
                  <c:v>12.2</c:v>
                </c:pt>
                <c:pt idx="5">
                  <c:v>8.7000000000000011</c:v>
                </c:pt>
                <c:pt idx="6">
                  <c:v>7.4</c:v>
                </c:pt>
              </c:numCache>
            </c:numRef>
          </c:val>
        </c:ser>
        <c:shape val="box"/>
        <c:axId val="86151168"/>
        <c:axId val="86152704"/>
        <c:axId val="0"/>
      </c:bar3DChart>
      <c:catAx>
        <c:axId val="86151168"/>
        <c:scaling>
          <c:orientation val="minMax"/>
        </c:scaling>
        <c:axPos val="l"/>
        <c:tickLblPos val="nextTo"/>
        <c:txPr>
          <a:bodyPr/>
          <a:lstStyle/>
          <a:p>
            <a:pPr>
              <a:defRPr sz="1050"/>
            </a:pPr>
            <a:endParaRPr lang="fr-FR"/>
          </a:p>
        </c:txPr>
        <c:crossAx val="86152704"/>
        <c:crosses val="autoZero"/>
        <c:auto val="1"/>
        <c:lblAlgn val="ctr"/>
        <c:lblOffset val="100"/>
      </c:catAx>
      <c:valAx>
        <c:axId val="86152704"/>
        <c:scaling>
          <c:orientation val="minMax"/>
        </c:scaling>
        <c:axPos val="b"/>
        <c:majorGridlines>
          <c:spPr>
            <a:ln>
              <a:solidFill>
                <a:sysClr val="window" lastClr="FFFFFF"/>
              </a:solidFill>
            </a:ln>
          </c:spPr>
        </c:majorGridlines>
        <c:numFmt formatCode="General" sourceLinked="1"/>
        <c:tickLblPos val="nextTo"/>
        <c:crossAx val="86151168"/>
        <c:crosses val="autoZero"/>
        <c:crossBetween val="between"/>
      </c:valAx>
    </c:plotArea>
    <c:legend>
      <c:legendPos val="r"/>
      <c:layout>
        <c:manualLayout>
          <c:xMode val="edge"/>
          <c:yMode val="edge"/>
          <c:x val="0.68201083196687595"/>
          <c:y val="0.11282081948501024"/>
          <c:w val="0.13955424321959756"/>
          <c:h val="9.6635455344189436E-2"/>
        </c:manualLayout>
      </c:layout>
      <c:txPr>
        <a:bodyPr/>
        <a:lstStyle/>
        <a:p>
          <a:pPr>
            <a:defRPr sz="1050"/>
          </a:pPr>
          <a:endParaRPr lang="fr-FR"/>
        </a:p>
      </c:txPr>
    </c:legend>
    <c:plotVisOnly val="1"/>
  </c:chart>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25281322389880623"/>
          <c:y val="2.7146460107431578E-2"/>
          <c:w val="0.71548997902485567"/>
          <c:h val="0.91102956593451545"/>
        </c:manualLayout>
      </c:layout>
      <c:bar3DChart>
        <c:barDir val="bar"/>
        <c:grouping val="clustered"/>
        <c:ser>
          <c:idx val="0"/>
          <c:order val="0"/>
          <c:tx>
            <c:strRef>
              <c:f>Feuil1!$C$488</c:f>
              <c:strCache>
                <c:ptCount val="1"/>
                <c:pt idx="0">
                  <c:v>Collégiens</c:v>
                </c:pt>
              </c:strCache>
            </c:strRef>
          </c:tx>
          <c:dLbls>
            <c:showVal val="1"/>
          </c:dLbls>
          <c:cat>
            <c:strRef>
              <c:f>Feuil1!$D$487:$I$487</c:f>
              <c:strCache>
                <c:ptCount val="6"/>
                <c:pt idx="0">
                  <c:v>Programmes sportifs</c:v>
                </c:pt>
                <c:pt idx="1">
                  <c:v>Emissions de talent</c:v>
                </c:pt>
                <c:pt idx="2">
                  <c:v>programmes culturelles</c:v>
                </c:pt>
                <c:pt idx="3">
                  <c:v>Films et feuilletons</c:v>
                </c:pt>
                <c:pt idx="4">
                  <c:v>Programmes informatifs</c:v>
                </c:pt>
                <c:pt idx="5">
                  <c:v>Programmes éducatifs</c:v>
                </c:pt>
              </c:strCache>
            </c:strRef>
          </c:cat>
          <c:val>
            <c:numRef>
              <c:f>Feuil1!$D$488:$I$488</c:f>
              <c:numCache>
                <c:formatCode>General</c:formatCode>
                <c:ptCount val="6"/>
                <c:pt idx="0">
                  <c:v>27.5</c:v>
                </c:pt>
                <c:pt idx="1">
                  <c:v>17.3</c:v>
                </c:pt>
                <c:pt idx="2">
                  <c:v>13.8</c:v>
                </c:pt>
                <c:pt idx="3">
                  <c:v>12.5</c:v>
                </c:pt>
                <c:pt idx="4">
                  <c:v>11</c:v>
                </c:pt>
                <c:pt idx="5">
                  <c:v>9.4</c:v>
                </c:pt>
              </c:numCache>
            </c:numRef>
          </c:val>
        </c:ser>
        <c:ser>
          <c:idx val="1"/>
          <c:order val="1"/>
          <c:tx>
            <c:strRef>
              <c:f>Feuil1!$C$489</c:f>
              <c:strCache>
                <c:ptCount val="1"/>
                <c:pt idx="0">
                  <c:v>Lycéens</c:v>
                </c:pt>
              </c:strCache>
            </c:strRef>
          </c:tx>
          <c:dLbls>
            <c:showVal val="1"/>
          </c:dLbls>
          <c:cat>
            <c:strRef>
              <c:f>Feuil1!$D$487:$I$487</c:f>
              <c:strCache>
                <c:ptCount val="6"/>
                <c:pt idx="0">
                  <c:v>Programmes sportifs</c:v>
                </c:pt>
                <c:pt idx="1">
                  <c:v>Emissions de talent</c:v>
                </c:pt>
                <c:pt idx="2">
                  <c:v>programmes culturelles</c:v>
                </c:pt>
                <c:pt idx="3">
                  <c:v>Films et feuilletons</c:v>
                </c:pt>
                <c:pt idx="4">
                  <c:v>Programmes informatifs</c:v>
                </c:pt>
                <c:pt idx="5">
                  <c:v>Programmes éducatifs</c:v>
                </c:pt>
              </c:strCache>
            </c:strRef>
          </c:cat>
          <c:val>
            <c:numRef>
              <c:f>Feuil1!$D$489:$I$489</c:f>
              <c:numCache>
                <c:formatCode>General</c:formatCode>
                <c:ptCount val="6"/>
                <c:pt idx="0">
                  <c:v>20.399999999999999</c:v>
                </c:pt>
                <c:pt idx="1">
                  <c:v>14.8</c:v>
                </c:pt>
                <c:pt idx="2">
                  <c:v>18.3</c:v>
                </c:pt>
                <c:pt idx="3">
                  <c:v>13.3</c:v>
                </c:pt>
                <c:pt idx="4">
                  <c:v>14.4</c:v>
                </c:pt>
                <c:pt idx="5">
                  <c:v>10.6</c:v>
                </c:pt>
              </c:numCache>
            </c:numRef>
          </c:val>
        </c:ser>
        <c:shape val="box"/>
        <c:axId val="86310272"/>
        <c:axId val="86410368"/>
        <c:axId val="0"/>
      </c:bar3DChart>
      <c:catAx>
        <c:axId val="86310272"/>
        <c:scaling>
          <c:orientation val="minMax"/>
        </c:scaling>
        <c:axPos val="l"/>
        <c:tickLblPos val="nextTo"/>
        <c:txPr>
          <a:bodyPr/>
          <a:lstStyle/>
          <a:p>
            <a:pPr>
              <a:defRPr sz="1050"/>
            </a:pPr>
            <a:endParaRPr lang="fr-FR"/>
          </a:p>
        </c:txPr>
        <c:crossAx val="86410368"/>
        <c:crosses val="autoZero"/>
        <c:auto val="1"/>
        <c:lblAlgn val="ctr"/>
        <c:lblOffset val="100"/>
      </c:catAx>
      <c:valAx>
        <c:axId val="86410368"/>
        <c:scaling>
          <c:orientation val="minMax"/>
        </c:scaling>
        <c:axPos val="b"/>
        <c:majorGridlines>
          <c:spPr>
            <a:ln>
              <a:solidFill>
                <a:sysClr val="window" lastClr="FFFFFF"/>
              </a:solidFill>
            </a:ln>
          </c:spPr>
        </c:majorGridlines>
        <c:numFmt formatCode="General" sourceLinked="1"/>
        <c:tickLblPos val="nextTo"/>
        <c:crossAx val="86310272"/>
        <c:crosses val="autoZero"/>
        <c:crossBetween val="between"/>
      </c:valAx>
    </c:plotArea>
    <c:legend>
      <c:legendPos val="r"/>
      <c:layout>
        <c:manualLayout>
          <c:xMode val="edge"/>
          <c:yMode val="edge"/>
          <c:x val="0.81173966290972699"/>
          <c:y val="2.1286593983444391E-2"/>
          <c:w val="0.1308633776998209"/>
          <c:h val="0.12450863113264686"/>
        </c:manualLayout>
      </c:layout>
    </c:legend>
    <c:plotVisOnly val="1"/>
  </c:chart>
  <c:externalData r:id="rId1"/>
</c:chartSpace>
</file>

<file path=ppt/charts/chart29.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0021062992126191"/>
          <c:y val="2.357984994640944E-2"/>
          <c:w val="0.6442396975602106"/>
          <c:h val="0.92271885628444783"/>
        </c:manualLayout>
      </c:layout>
      <c:bar3DChart>
        <c:barDir val="bar"/>
        <c:grouping val="clustered"/>
        <c:ser>
          <c:idx val="0"/>
          <c:order val="0"/>
          <c:tx>
            <c:strRef>
              <c:f>Feuil1!$D$521</c:f>
              <c:strCache>
                <c:ptCount val="1"/>
                <c:pt idx="0">
                  <c:v>Jeunes enfants 12 – 17 ans</c:v>
                </c:pt>
              </c:strCache>
            </c:strRef>
          </c:tx>
          <c:dLbls>
            <c:showVal val="1"/>
          </c:dLbls>
          <c:cat>
            <c:strRef>
              <c:f>Feuil1!$C$522:$C$529</c:f>
              <c:strCache>
                <c:ptCount val="8"/>
                <c:pt idx="0">
                  <c:v>La facilité de communication</c:v>
                </c:pt>
                <c:pt idx="1">
                  <c:v>La vitesse et la facilité d’accès à l’information</c:v>
                </c:pt>
                <c:pt idx="2">
                  <c:v>Développement des connaissances</c:v>
                </c:pt>
                <c:pt idx="3">
                  <c:v>Connaître d’autres cultures</c:v>
                </c:pt>
                <c:pt idx="4">
                  <c:v>La sensibilisation</c:v>
                </c:pt>
                <c:pt idx="5">
                  <c:v>Le divertissement</c:v>
                </c:pt>
                <c:pt idx="6">
                  <c:v>L’accès à la vérité</c:v>
                </c:pt>
                <c:pt idx="7">
                  <c:v>Autres avantages</c:v>
                </c:pt>
              </c:strCache>
            </c:strRef>
          </c:cat>
          <c:val>
            <c:numRef>
              <c:f>Feuil1!$D$522:$D$529</c:f>
              <c:numCache>
                <c:formatCode>General</c:formatCode>
                <c:ptCount val="8"/>
                <c:pt idx="0">
                  <c:v>27.4</c:v>
                </c:pt>
                <c:pt idx="1">
                  <c:v>25.1</c:v>
                </c:pt>
                <c:pt idx="2">
                  <c:v>18.3</c:v>
                </c:pt>
                <c:pt idx="3">
                  <c:v>10.4</c:v>
                </c:pt>
                <c:pt idx="4">
                  <c:v>4.5999999999999996</c:v>
                </c:pt>
                <c:pt idx="5">
                  <c:v>6</c:v>
                </c:pt>
                <c:pt idx="6">
                  <c:v>1.8</c:v>
                </c:pt>
                <c:pt idx="7">
                  <c:v>6.4</c:v>
                </c:pt>
              </c:numCache>
            </c:numRef>
          </c:val>
        </c:ser>
        <c:ser>
          <c:idx val="1"/>
          <c:order val="1"/>
          <c:tx>
            <c:strRef>
              <c:f>Feuil1!$E$521</c:f>
              <c:strCache>
                <c:ptCount val="1"/>
                <c:pt idx="0">
                  <c:v>Enfants 18 – 23 ans</c:v>
                </c:pt>
              </c:strCache>
            </c:strRef>
          </c:tx>
          <c:dLbls>
            <c:showVal val="1"/>
          </c:dLbls>
          <c:cat>
            <c:strRef>
              <c:f>Feuil1!$C$522:$C$529</c:f>
              <c:strCache>
                <c:ptCount val="8"/>
                <c:pt idx="0">
                  <c:v>La facilité de communication</c:v>
                </c:pt>
                <c:pt idx="1">
                  <c:v>La vitesse et la facilité d’accès à l’information</c:v>
                </c:pt>
                <c:pt idx="2">
                  <c:v>Développement des connaissances</c:v>
                </c:pt>
                <c:pt idx="3">
                  <c:v>Connaître d’autres cultures</c:v>
                </c:pt>
                <c:pt idx="4">
                  <c:v>La sensibilisation</c:v>
                </c:pt>
                <c:pt idx="5">
                  <c:v>Le divertissement</c:v>
                </c:pt>
                <c:pt idx="6">
                  <c:v>L’accès à la vérité</c:v>
                </c:pt>
                <c:pt idx="7">
                  <c:v>Autres avantages</c:v>
                </c:pt>
              </c:strCache>
            </c:strRef>
          </c:cat>
          <c:val>
            <c:numRef>
              <c:f>Feuil1!$E$522:$E$529</c:f>
              <c:numCache>
                <c:formatCode>General</c:formatCode>
                <c:ptCount val="8"/>
                <c:pt idx="0">
                  <c:v>23.3</c:v>
                </c:pt>
                <c:pt idx="1">
                  <c:v>20.7</c:v>
                </c:pt>
                <c:pt idx="2">
                  <c:v>20</c:v>
                </c:pt>
                <c:pt idx="3">
                  <c:v>12.2</c:v>
                </c:pt>
                <c:pt idx="4">
                  <c:v>9</c:v>
                </c:pt>
                <c:pt idx="5">
                  <c:v>6.1</c:v>
                </c:pt>
                <c:pt idx="6">
                  <c:v>4.0999999999999996</c:v>
                </c:pt>
                <c:pt idx="7">
                  <c:v>4.5999999999999996</c:v>
                </c:pt>
              </c:numCache>
            </c:numRef>
          </c:val>
        </c:ser>
        <c:shape val="box"/>
        <c:axId val="86440576"/>
        <c:axId val="85987712"/>
        <c:axId val="0"/>
      </c:bar3DChart>
      <c:catAx>
        <c:axId val="86440576"/>
        <c:scaling>
          <c:orientation val="minMax"/>
        </c:scaling>
        <c:axPos val="l"/>
        <c:tickLblPos val="nextTo"/>
        <c:crossAx val="85987712"/>
        <c:crosses val="autoZero"/>
        <c:auto val="1"/>
        <c:lblAlgn val="ctr"/>
        <c:lblOffset val="100"/>
      </c:catAx>
      <c:valAx>
        <c:axId val="85987712"/>
        <c:scaling>
          <c:orientation val="minMax"/>
        </c:scaling>
        <c:axPos val="b"/>
        <c:majorGridlines>
          <c:spPr>
            <a:ln>
              <a:solidFill>
                <a:schemeClr val="bg1"/>
              </a:solidFill>
            </a:ln>
          </c:spPr>
        </c:majorGridlines>
        <c:numFmt formatCode="General" sourceLinked="1"/>
        <c:tickLblPos val="nextTo"/>
        <c:crossAx val="86440576"/>
        <c:crosses val="autoZero"/>
        <c:crossBetween val="between"/>
      </c:valAx>
    </c:plotArea>
    <c:legend>
      <c:legendPos val="r"/>
      <c:layout>
        <c:manualLayout>
          <c:xMode val="edge"/>
          <c:yMode val="edge"/>
          <c:x val="0.60549851924421449"/>
          <c:y val="0.24578994751439631"/>
          <c:w val="0.30397090988626796"/>
          <c:h val="0.10145071183084237"/>
        </c:manualLayout>
      </c:layout>
    </c:legend>
    <c:plotVisOnly val="1"/>
  </c:chart>
  <c:txPr>
    <a:bodyPr/>
    <a:lstStyle/>
    <a:p>
      <a:pPr>
        <a:defRPr sz="1100"/>
      </a:pPr>
      <a:endParaRPr lang="fr-F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7.4537177009802114E-2"/>
          <c:y val="7.5015720341307823E-2"/>
          <c:w val="0.82944838072201887"/>
          <c:h val="0.80501802940773948"/>
        </c:manualLayout>
      </c:layout>
      <c:barChart>
        <c:barDir val="col"/>
        <c:grouping val="clustered"/>
        <c:ser>
          <c:idx val="0"/>
          <c:order val="0"/>
          <c:tx>
            <c:strRef>
              <c:f>Feuil1!$P$21</c:f>
              <c:strCache>
                <c:ptCount val="1"/>
                <c:pt idx="0">
                  <c:v>%</c:v>
                </c:pt>
              </c:strCache>
            </c:strRef>
          </c:tx>
          <c:dLbls>
            <c:showVal val="1"/>
          </c:dLbls>
          <c:cat>
            <c:strRef>
              <c:f>Feuil1!$O$22:$O$25</c:f>
              <c:strCache>
                <c:ptCount val="4"/>
                <c:pt idx="0">
                  <c:v>09-11 ans</c:v>
                </c:pt>
                <c:pt idx="1">
                  <c:v>12 – 17 ans</c:v>
                </c:pt>
                <c:pt idx="2">
                  <c:v>18 – 20 ans</c:v>
                </c:pt>
                <c:pt idx="3">
                  <c:v>21 ans et plus</c:v>
                </c:pt>
              </c:strCache>
            </c:strRef>
          </c:cat>
          <c:val>
            <c:numRef>
              <c:f>Feuil1!$P$22:$P$25</c:f>
              <c:numCache>
                <c:formatCode>General</c:formatCode>
                <c:ptCount val="4"/>
                <c:pt idx="0">
                  <c:v>2.92</c:v>
                </c:pt>
                <c:pt idx="1">
                  <c:v>86.95</c:v>
                </c:pt>
                <c:pt idx="2">
                  <c:v>10.1</c:v>
                </c:pt>
                <c:pt idx="3">
                  <c:v>0.65000000000000668</c:v>
                </c:pt>
              </c:numCache>
            </c:numRef>
          </c:val>
        </c:ser>
        <c:axId val="81065856"/>
        <c:axId val="81067392"/>
      </c:barChart>
      <c:catAx>
        <c:axId val="81065856"/>
        <c:scaling>
          <c:orientation val="minMax"/>
        </c:scaling>
        <c:axPos val="b"/>
        <c:tickLblPos val="nextTo"/>
        <c:crossAx val="81067392"/>
        <c:crosses val="autoZero"/>
        <c:auto val="1"/>
        <c:lblAlgn val="ctr"/>
        <c:lblOffset val="100"/>
      </c:catAx>
      <c:valAx>
        <c:axId val="81067392"/>
        <c:scaling>
          <c:orientation val="minMax"/>
        </c:scaling>
        <c:axPos val="l"/>
        <c:majorGridlines/>
        <c:numFmt formatCode="General" sourceLinked="1"/>
        <c:tickLblPos val="nextTo"/>
        <c:crossAx val="81065856"/>
        <c:crosses val="autoZero"/>
        <c:crossBetween val="between"/>
      </c:valAx>
      <c:spPr>
        <a:noFill/>
        <a:ln w="25400">
          <a:noFill/>
        </a:ln>
      </c:spPr>
    </c:plotArea>
    <c:plotVisOnly val="1"/>
  </c:chart>
  <c:externalData r:id="rId1"/>
</c:chartSpace>
</file>

<file path=ppt/charts/chart30.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5399457884740915"/>
          <c:y val="2.2426095820591241E-2"/>
          <c:w val="0.60321874188798497"/>
          <c:h val="0.92650019664973071"/>
        </c:manualLayout>
      </c:layout>
      <c:bar3DChart>
        <c:barDir val="bar"/>
        <c:grouping val="clustered"/>
        <c:ser>
          <c:idx val="0"/>
          <c:order val="0"/>
          <c:tx>
            <c:strRef>
              <c:f>Feuil1!$D$541</c:f>
              <c:strCache>
                <c:ptCount val="1"/>
                <c:pt idx="0">
                  <c:v>Urbain</c:v>
                </c:pt>
              </c:strCache>
            </c:strRef>
          </c:tx>
          <c:dLbls>
            <c:showVal val="1"/>
          </c:dLbls>
          <c:cat>
            <c:strRef>
              <c:f>Feuil1!$C$542:$C$548</c:f>
              <c:strCache>
                <c:ptCount val="7"/>
                <c:pt idx="0">
                  <c:v>La vitesse et la facilité d’accès à l’information</c:v>
                </c:pt>
                <c:pt idx="1">
                  <c:v>La facilité de communication</c:v>
                </c:pt>
                <c:pt idx="2">
                  <c:v>Développement des connaissances</c:v>
                </c:pt>
                <c:pt idx="3">
                  <c:v>Connaissances d’autres cultures</c:v>
                </c:pt>
                <c:pt idx="4">
                  <c:v>Divertissement</c:v>
                </c:pt>
                <c:pt idx="5">
                  <c:v>Sensibilisation</c:v>
                </c:pt>
                <c:pt idx="6">
                  <c:v>Autres avantages</c:v>
                </c:pt>
              </c:strCache>
            </c:strRef>
          </c:cat>
          <c:val>
            <c:numRef>
              <c:f>Feuil1!$D$542:$D$548</c:f>
              <c:numCache>
                <c:formatCode>General</c:formatCode>
                <c:ptCount val="7"/>
                <c:pt idx="0">
                  <c:v>24.1</c:v>
                </c:pt>
                <c:pt idx="1">
                  <c:v>27.2</c:v>
                </c:pt>
                <c:pt idx="2">
                  <c:v>18.399999999999999</c:v>
                </c:pt>
                <c:pt idx="3">
                  <c:v>10.7</c:v>
                </c:pt>
                <c:pt idx="4">
                  <c:v>5.9</c:v>
                </c:pt>
                <c:pt idx="5">
                  <c:v>4.8</c:v>
                </c:pt>
                <c:pt idx="6">
                  <c:v>8.9</c:v>
                </c:pt>
              </c:numCache>
            </c:numRef>
          </c:val>
        </c:ser>
        <c:ser>
          <c:idx val="1"/>
          <c:order val="1"/>
          <c:tx>
            <c:strRef>
              <c:f>Feuil1!$E$541</c:f>
              <c:strCache>
                <c:ptCount val="1"/>
                <c:pt idx="0">
                  <c:v>Rural</c:v>
                </c:pt>
              </c:strCache>
            </c:strRef>
          </c:tx>
          <c:dLbls>
            <c:showVal val="1"/>
          </c:dLbls>
          <c:cat>
            <c:strRef>
              <c:f>Feuil1!$C$542:$C$548</c:f>
              <c:strCache>
                <c:ptCount val="7"/>
                <c:pt idx="0">
                  <c:v>La vitesse et la facilité d’accès à l’information</c:v>
                </c:pt>
                <c:pt idx="1">
                  <c:v>La facilité de communication</c:v>
                </c:pt>
                <c:pt idx="2">
                  <c:v>Développement des connaissances</c:v>
                </c:pt>
                <c:pt idx="3">
                  <c:v>Connaissances d’autres cultures</c:v>
                </c:pt>
                <c:pt idx="4">
                  <c:v>Divertissement</c:v>
                </c:pt>
                <c:pt idx="5">
                  <c:v>Sensibilisation</c:v>
                </c:pt>
                <c:pt idx="6">
                  <c:v>Autres avantages</c:v>
                </c:pt>
              </c:strCache>
            </c:strRef>
          </c:cat>
          <c:val>
            <c:numRef>
              <c:f>Feuil1!$E$542:$E$548</c:f>
              <c:numCache>
                <c:formatCode>General</c:formatCode>
                <c:ptCount val="7"/>
                <c:pt idx="0">
                  <c:v>29.8</c:v>
                </c:pt>
                <c:pt idx="1">
                  <c:v>24.8</c:v>
                </c:pt>
                <c:pt idx="2">
                  <c:v>20.399999999999999</c:v>
                </c:pt>
                <c:pt idx="3">
                  <c:v>10.200000000000001</c:v>
                </c:pt>
                <c:pt idx="4">
                  <c:v>4.0999999999999996</c:v>
                </c:pt>
                <c:pt idx="5">
                  <c:v>4.8</c:v>
                </c:pt>
                <c:pt idx="6">
                  <c:v>6.5</c:v>
                </c:pt>
              </c:numCache>
            </c:numRef>
          </c:val>
        </c:ser>
        <c:shape val="box"/>
        <c:axId val="87594880"/>
        <c:axId val="87596416"/>
        <c:axId val="0"/>
      </c:bar3DChart>
      <c:catAx>
        <c:axId val="87594880"/>
        <c:scaling>
          <c:orientation val="minMax"/>
        </c:scaling>
        <c:axPos val="l"/>
        <c:tickLblPos val="nextTo"/>
        <c:crossAx val="87596416"/>
        <c:crosses val="autoZero"/>
        <c:auto val="1"/>
        <c:lblAlgn val="ctr"/>
        <c:lblOffset val="100"/>
      </c:catAx>
      <c:valAx>
        <c:axId val="87596416"/>
        <c:scaling>
          <c:orientation val="minMax"/>
        </c:scaling>
        <c:axPos val="b"/>
        <c:majorGridlines>
          <c:spPr>
            <a:ln>
              <a:solidFill>
                <a:sysClr val="window" lastClr="FFFFFF"/>
              </a:solidFill>
            </a:ln>
          </c:spPr>
        </c:majorGridlines>
        <c:numFmt formatCode="General" sourceLinked="1"/>
        <c:tickLblPos val="nextTo"/>
        <c:crossAx val="87594880"/>
        <c:crosses val="autoZero"/>
        <c:crossBetween val="between"/>
      </c:valAx>
    </c:plotArea>
    <c:legend>
      <c:legendPos val="r"/>
      <c:layout>
        <c:manualLayout>
          <c:xMode val="edge"/>
          <c:yMode val="edge"/>
          <c:x val="0.85383362260191364"/>
          <c:y val="2.6860310592102435E-2"/>
          <c:w val="0.12355424321959772"/>
          <c:h val="0.18558179460035804"/>
        </c:manualLayout>
      </c:layout>
    </c:legend>
    <c:plotVisOnly val="1"/>
  </c:chart>
  <c:txPr>
    <a:bodyPr/>
    <a:lstStyle/>
    <a:p>
      <a:pPr>
        <a:defRPr sz="1050"/>
      </a:pPr>
      <a:endParaRPr lang="fr-FR"/>
    </a:p>
  </c:txPr>
  <c:externalData r:id="rId1"/>
</c:chartSpace>
</file>

<file path=ppt/charts/chart3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4778400875028331"/>
          <c:y val="2.4282560706401772E-2"/>
          <c:w val="0.60258364243845963"/>
          <c:h val="0.92041577584258927"/>
        </c:manualLayout>
      </c:layout>
      <c:bar3DChart>
        <c:barDir val="bar"/>
        <c:grouping val="clustered"/>
        <c:ser>
          <c:idx val="0"/>
          <c:order val="0"/>
          <c:tx>
            <c:strRef>
              <c:f>Feuil1!$D$563</c:f>
              <c:strCache>
                <c:ptCount val="1"/>
                <c:pt idx="0">
                  <c:v>Collégiens</c:v>
                </c:pt>
              </c:strCache>
            </c:strRef>
          </c:tx>
          <c:dLbls>
            <c:showVal val="1"/>
          </c:dLbls>
          <c:cat>
            <c:strRef>
              <c:f>Feuil1!$C$564:$C$570</c:f>
              <c:strCache>
                <c:ptCount val="7"/>
                <c:pt idx="0">
                  <c:v>La vitesse et la facilité d’accès à l’information</c:v>
                </c:pt>
                <c:pt idx="1">
                  <c:v>La facilité de communication</c:v>
                </c:pt>
                <c:pt idx="2">
                  <c:v>Développement des connaissances</c:v>
                </c:pt>
                <c:pt idx="3">
                  <c:v>Connaissances d’autres cultures</c:v>
                </c:pt>
                <c:pt idx="4">
                  <c:v>Divertissement</c:v>
                </c:pt>
                <c:pt idx="5">
                  <c:v>Sensibilisation</c:v>
                </c:pt>
                <c:pt idx="6">
                  <c:v>Autres avantages</c:v>
                </c:pt>
              </c:strCache>
            </c:strRef>
          </c:cat>
          <c:val>
            <c:numRef>
              <c:f>Feuil1!$D$564:$D$570</c:f>
              <c:numCache>
                <c:formatCode>General</c:formatCode>
                <c:ptCount val="7"/>
                <c:pt idx="0">
                  <c:v>24.4</c:v>
                </c:pt>
                <c:pt idx="1">
                  <c:v>26.3</c:v>
                </c:pt>
                <c:pt idx="2">
                  <c:v>18.600000000000001</c:v>
                </c:pt>
                <c:pt idx="3">
                  <c:v>0</c:v>
                </c:pt>
                <c:pt idx="4">
                  <c:v>4.5</c:v>
                </c:pt>
                <c:pt idx="5">
                  <c:v>7.1</c:v>
                </c:pt>
                <c:pt idx="6">
                  <c:v>0</c:v>
                </c:pt>
              </c:numCache>
            </c:numRef>
          </c:val>
        </c:ser>
        <c:ser>
          <c:idx val="1"/>
          <c:order val="1"/>
          <c:tx>
            <c:strRef>
              <c:f>Feuil1!$E$563</c:f>
              <c:strCache>
                <c:ptCount val="1"/>
                <c:pt idx="0">
                  <c:v>Lycéens</c:v>
                </c:pt>
              </c:strCache>
            </c:strRef>
          </c:tx>
          <c:dLbls>
            <c:showVal val="1"/>
          </c:dLbls>
          <c:cat>
            <c:strRef>
              <c:f>Feuil1!$C$564:$C$570</c:f>
              <c:strCache>
                <c:ptCount val="7"/>
                <c:pt idx="0">
                  <c:v>La vitesse et la facilité d’accès à l’information</c:v>
                </c:pt>
                <c:pt idx="1">
                  <c:v>La facilité de communication</c:v>
                </c:pt>
                <c:pt idx="2">
                  <c:v>Développement des connaissances</c:v>
                </c:pt>
                <c:pt idx="3">
                  <c:v>Connaissances d’autres cultures</c:v>
                </c:pt>
                <c:pt idx="4">
                  <c:v>Divertissement</c:v>
                </c:pt>
                <c:pt idx="5">
                  <c:v>Sensibilisation</c:v>
                </c:pt>
                <c:pt idx="6">
                  <c:v>Autres avantages</c:v>
                </c:pt>
              </c:strCache>
            </c:strRef>
          </c:cat>
          <c:val>
            <c:numRef>
              <c:f>Feuil1!$E$564:$E$570</c:f>
              <c:numCache>
                <c:formatCode>General</c:formatCode>
                <c:ptCount val="7"/>
                <c:pt idx="0">
                  <c:v>26.9</c:v>
                </c:pt>
                <c:pt idx="1">
                  <c:v>25.1</c:v>
                </c:pt>
                <c:pt idx="2">
                  <c:v>17.600000000000001</c:v>
                </c:pt>
                <c:pt idx="3">
                  <c:v>10</c:v>
                </c:pt>
                <c:pt idx="4">
                  <c:v>6.3</c:v>
                </c:pt>
                <c:pt idx="5">
                  <c:v>3</c:v>
                </c:pt>
                <c:pt idx="6">
                  <c:v>10.7</c:v>
                </c:pt>
              </c:numCache>
            </c:numRef>
          </c:val>
        </c:ser>
        <c:shape val="box"/>
        <c:axId val="87659648"/>
        <c:axId val="87661184"/>
        <c:axId val="0"/>
      </c:bar3DChart>
      <c:catAx>
        <c:axId val="87659648"/>
        <c:scaling>
          <c:orientation val="minMax"/>
        </c:scaling>
        <c:axPos val="l"/>
        <c:tickLblPos val="nextTo"/>
        <c:crossAx val="87661184"/>
        <c:crosses val="autoZero"/>
        <c:auto val="1"/>
        <c:lblAlgn val="ctr"/>
        <c:lblOffset val="100"/>
      </c:catAx>
      <c:valAx>
        <c:axId val="87661184"/>
        <c:scaling>
          <c:orientation val="minMax"/>
        </c:scaling>
        <c:axPos val="b"/>
        <c:majorGridlines>
          <c:spPr>
            <a:ln>
              <a:solidFill>
                <a:schemeClr val="bg1"/>
              </a:solidFill>
            </a:ln>
          </c:spPr>
        </c:majorGridlines>
        <c:numFmt formatCode="General" sourceLinked="1"/>
        <c:tickLblPos val="nextTo"/>
        <c:crossAx val="87659648"/>
        <c:crosses val="autoZero"/>
        <c:crossBetween val="between"/>
      </c:valAx>
    </c:plotArea>
    <c:legend>
      <c:legendPos val="r"/>
      <c:layout>
        <c:manualLayout>
          <c:xMode val="edge"/>
          <c:yMode val="edge"/>
          <c:x val="0.71127456341316853"/>
          <c:y val="0.26106161815353834"/>
          <c:w val="0.16192913385826879"/>
          <c:h val="7.9836262189080923E-2"/>
        </c:manualLayout>
      </c:layout>
    </c:legend>
    <c:plotVisOnly val="1"/>
  </c:chart>
  <c:txPr>
    <a:bodyPr/>
    <a:lstStyle/>
    <a:p>
      <a:pPr>
        <a:defRPr sz="1100"/>
      </a:pPr>
      <a:endParaRPr lang="fr-FR"/>
    </a:p>
  </c:txPr>
  <c:externalData r:id="rId1"/>
</c:chartSpace>
</file>

<file path=ppt/charts/chart3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3922440944882154"/>
          <c:y val="0"/>
          <c:w val="0.6235964992454428"/>
          <c:h val="0.9477243987523315"/>
        </c:manualLayout>
      </c:layout>
      <c:bar3DChart>
        <c:barDir val="bar"/>
        <c:grouping val="clustered"/>
        <c:ser>
          <c:idx val="0"/>
          <c:order val="0"/>
          <c:tx>
            <c:strRef>
              <c:f>Feuil1!$D$585</c:f>
              <c:strCache>
                <c:ptCount val="1"/>
                <c:pt idx="0">
                  <c:v>12 – 17 ans</c:v>
                </c:pt>
              </c:strCache>
            </c:strRef>
          </c:tx>
          <c:dLbls>
            <c:showVal val="1"/>
          </c:dLbls>
          <c:cat>
            <c:strRef>
              <c:f>Feuil1!$C$586:$C$596</c:f>
              <c:strCache>
                <c:ptCount val="11"/>
                <c:pt idx="0">
                  <c:v>Sites pornographiques</c:v>
                </c:pt>
                <c:pt idx="1">
                  <c:v>Addiction</c:v>
                </c:pt>
                <c:pt idx="2">
                  <c:v>Danger pour la santé</c:v>
                </c:pt>
                <c:pt idx="3">
                  <c:v>La perturbation de la pensée des enfants</c:v>
                </c:pt>
                <c:pt idx="4">
                  <c:v>Perte de temps</c:v>
                </c:pt>
                <c:pt idx="5">
                  <c:v>La négligence scolaire </c:v>
                </c:pt>
                <c:pt idx="6">
                  <c:v>Apprennent la paresse</c:v>
                </c:pt>
                <c:pt idx="7">
                  <c:v>Danger pour les informations personnelles</c:v>
                </c:pt>
                <c:pt idx="8">
                  <c:v>Vivre dans un monde virtuel</c:v>
                </c:pt>
                <c:pt idx="9">
                  <c:v>Encourager la violence</c:v>
                </c:pt>
                <c:pt idx="10">
                  <c:v>Autres inconvénients</c:v>
                </c:pt>
              </c:strCache>
            </c:strRef>
          </c:cat>
          <c:val>
            <c:numRef>
              <c:f>Feuil1!$D$586:$D$596</c:f>
              <c:numCache>
                <c:formatCode>General</c:formatCode>
                <c:ptCount val="11"/>
                <c:pt idx="0">
                  <c:v>19.399999999999999</c:v>
                </c:pt>
                <c:pt idx="1">
                  <c:v>18.100000000000001</c:v>
                </c:pt>
                <c:pt idx="2">
                  <c:v>9.9</c:v>
                </c:pt>
                <c:pt idx="3">
                  <c:v>8.7000000000000011</c:v>
                </c:pt>
                <c:pt idx="4">
                  <c:v>6.1</c:v>
                </c:pt>
                <c:pt idx="5">
                  <c:v>5.4</c:v>
                </c:pt>
                <c:pt idx="6">
                  <c:v>3.7</c:v>
                </c:pt>
                <c:pt idx="7">
                  <c:v>3.7</c:v>
                </c:pt>
                <c:pt idx="8">
                  <c:v>5</c:v>
                </c:pt>
                <c:pt idx="9">
                  <c:v>3.1</c:v>
                </c:pt>
                <c:pt idx="10">
                  <c:v>16.5</c:v>
                </c:pt>
              </c:numCache>
            </c:numRef>
          </c:val>
        </c:ser>
        <c:ser>
          <c:idx val="1"/>
          <c:order val="1"/>
          <c:tx>
            <c:strRef>
              <c:f>Feuil1!$E$585</c:f>
              <c:strCache>
                <c:ptCount val="1"/>
                <c:pt idx="0">
                  <c:v>Enfants 18 – 23 ans</c:v>
                </c:pt>
              </c:strCache>
            </c:strRef>
          </c:tx>
          <c:dLbls>
            <c:showVal val="1"/>
          </c:dLbls>
          <c:cat>
            <c:strRef>
              <c:f>Feuil1!$C$586:$C$596</c:f>
              <c:strCache>
                <c:ptCount val="11"/>
                <c:pt idx="0">
                  <c:v>Sites pornographiques</c:v>
                </c:pt>
                <c:pt idx="1">
                  <c:v>Addiction</c:v>
                </c:pt>
                <c:pt idx="2">
                  <c:v>Danger pour la santé</c:v>
                </c:pt>
                <c:pt idx="3">
                  <c:v>La perturbation de la pensée des enfants</c:v>
                </c:pt>
                <c:pt idx="4">
                  <c:v>Perte de temps</c:v>
                </c:pt>
                <c:pt idx="5">
                  <c:v>La négligence scolaire </c:v>
                </c:pt>
                <c:pt idx="6">
                  <c:v>Apprennent la paresse</c:v>
                </c:pt>
                <c:pt idx="7">
                  <c:v>Danger pour les informations personnelles</c:v>
                </c:pt>
                <c:pt idx="8">
                  <c:v>Vivre dans un monde virtuel</c:v>
                </c:pt>
                <c:pt idx="9">
                  <c:v>Encourager la violence</c:v>
                </c:pt>
                <c:pt idx="10">
                  <c:v>Autres inconvénients</c:v>
                </c:pt>
              </c:strCache>
            </c:strRef>
          </c:cat>
          <c:val>
            <c:numRef>
              <c:f>Feuil1!$E$586:$E$596</c:f>
              <c:numCache>
                <c:formatCode>General</c:formatCode>
                <c:ptCount val="11"/>
                <c:pt idx="0">
                  <c:v>23.8</c:v>
                </c:pt>
                <c:pt idx="1">
                  <c:v>13.2</c:v>
                </c:pt>
                <c:pt idx="2">
                  <c:v>7.4</c:v>
                </c:pt>
                <c:pt idx="3">
                  <c:v>9.1</c:v>
                </c:pt>
                <c:pt idx="4">
                  <c:v>8.3000000000000007</c:v>
                </c:pt>
                <c:pt idx="5">
                  <c:v>6.4</c:v>
                </c:pt>
                <c:pt idx="6">
                  <c:v>3.4</c:v>
                </c:pt>
                <c:pt idx="7">
                  <c:v>5.0999999999999996</c:v>
                </c:pt>
                <c:pt idx="8">
                  <c:v>4.9000000000000004</c:v>
                </c:pt>
                <c:pt idx="9">
                  <c:v>4.7</c:v>
                </c:pt>
                <c:pt idx="10">
                  <c:v>13.9</c:v>
                </c:pt>
              </c:numCache>
            </c:numRef>
          </c:val>
        </c:ser>
        <c:shape val="box"/>
        <c:axId val="89014656"/>
        <c:axId val="89016192"/>
        <c:axId val="0"/>
      </c:bar3DChart>
      <c:catAx>
        <c:axId val="89014656"/>
        <c:scaling>
          <c:orientation val="minMax"/>
        </c:scaling>
        <c:axPos val="l"/>
        <c:tickLblPos val="nextTo"/>
        <c:crossAx val="89016192"/>
        <c:crosses val="autoZero"/>
        <c:auto val="1"/>
        <c:lblAlgn val="ctr"/>
        <c:lblOffset val="100"/>
      </c:catAx>
      <c:valAx>
        <c:axId val="89016192"/>
        <c:scaling>
          <c:orientation val="minMax"/>
        </c:scaling>
        <c:axPos val="b"/>
        <c:majorGridlines>
          <c:spPr>
            <a:ln>
              <a:solidFill>
                <a:sysClr val="window" lastClr="FFFFFF"/>
              </a:solidFill>
            </a:ln>
          </c:spPr>
        </c:majorGridlines>
        <c:numFmt formatCode="General" sourceLinked="1"/>
        <c:tickLblPos val="nextTo"/>
        <c:crossAx val="89014656"/>
        <c:crosses val="autoZero"/>
        <c:crossBetween val="between"/>
      </c:valAx>
    </c:plotArea>
    <c:legend>
      <c:legendPos val="r"/>
      <c:layout>
        <c:manualLayout>
          <c:xMode val="edge"/>
          <c:yMode val="edge"/>
          <c:x val="0.66621083496169275"/>
          <c:y val="0.27864062924091432"/>
          <c:w val="0.26592913385826888"/>
          <c:h val="7.6178676717543012E-2"/>
        </c:manualLayout>
      </c:layout>
    </c:legend>
    <c:plotVisOnly val="1"/>
  </c:chart>
  <c:txPr>
    <a:bodyPr/>
    <a:lstStyle/>
    <a:p>
      <a:pPr>
        <a:defRPr sz="1100"/>
      </a:pPr>
      <a:endParaRPr lang="fr-FR"/>
    </a:p>
  </c:txPr>
  <c:externalData r:id="rId1"/>
</c:chartSpace>
</file>

<file path=ppt/charts/chart3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40050494577906326"/>
          <c:y val="2.2086887842055002E-2"/>
          <c:w val="0.5629860862277335"/>
          <c:h val="0.91842445095263059"/>
        </c:manualLayout>
      </c:layout>
      <c:bar3DChart>
        <c:barDir val="bar"/>
        <c:grouping val="clustered"/>
        <c:ser>
          <c:idx val="0"/>
          <c:order val="0"/>
          <c:tx>
            <c:strRef>
              <c:f>Feuil1!$D$590</c:f>
              <c:strCache>
                <c:ptCount val="1"/>
                <c:pt idx="0">
                  <c:v>Garçons </c:v>
                </c:pt>
              </c:strCache>
            </c:strRef>
          </c:tx>
          <c:dLbls>
            <c:showVal val="1"/>
          </c:dLbls>
          <c:cat>
            <c:strRef>
              <c:f>Feuil1!$C$591:$C$599</c:f>
              <c:strCache>
                <c:ptCount val="9"/>
                <c:pt idx="0">
                  <c:v>Sites pornographiques</c:v>
                </c:pt>
                <c:pt idx="1">
                  <c:v>Addiction</c:v>
                </c:pt>
                <c:pt idx="2">
                  <c:v>Danger pour la santé</c:v>
                </c:pt>
                <c:pt idx="3">
                  <c:v>La perturbation de la pensée des enfants</c:v>
                </c:pt>
                <c:pt idx="4">
                  <c:v>Perte de temps</c:v>
                </c:pt>
                <c:pt idx="5">
                  <c:v>Perte de temps</c:v>
                </c:pt>
                <c:pt idx="6">
                  <c:v>La négligence scolaire</c:v>
                </c:pt>
                <c:pt idx="7">
                  <c:v>Encourager la violence</c:v>
                </c:pt>
                <c:pt idx="8">
                  <c:v>Autres inconvénients</c:v>
                </c:pt>
              </c:strCache>
            </c:strRef>
          </c:cat>
          <c:val>
            <c:numRef>
              <c:f>Feuil1!$D$591:$D$599</c:f>
              <c:numCache>
                <c:formatCode>General</c:formatCode>
                <c:ptCount val="9"/>
                <c:pt idx="0">
                  <c:v>20</c:v>
                </c:pt>
                <c:pt idx="1">
                  <c:v>17.3</c:v>
                </c:pt>
                <c:pt idx="2">
                  <c:v>9.4</c:v>
                </c:pt>
                <c:pt idx="3">
                  <c:v>8.9</c:v>
                </c:pt>
                <c:pt idx="4">
                  <c:v>6.2</c:v>
                </c:pt>
                <c:pt idx="5">
                  <c:v>6.2</c:v>
                </c:pt>
                <c:pt idx="6">
                  <c:v>5.4</c:v>
                </c:pt>
                <c:pt idx="7">
                  <c:v>4.8</c:v>
                </c:pt>
                <c:pt idx="8">
                  <c:v>21.6</c:v>
                </c:pt>
              </c:numCache>
            </c:numRef>
          </c:val>
        </c:ser>
        <c:ser>
          <c:idx val="1"/>
          <c:order val="1"/>
          <c:tx>
            <c:strRef>
              <c:f>Feuil1!$E$590</c:f>
              <c:strCache>
                <c:ptCount val="1"/>
                <c:pt idx="0">
                  <c:v>Filles</c:v>
                </c:pt>
              </c:strCache>
            </c:strRef>
          </c:tx>
          <c:dLbls>
            <c:showVal val="1"/>
          </c:dLbls>
          <c:cat>
            <c:strRef>
              <c:f>Feuil1!$C$591:$C$599</c:f>
              <c:strCache>
                <c:ptCount val="9"/>
                <c:pt idx="0">
                  <c:v>Sites pornographiques</c:v>
                </c:pt>
                <c:pt idx="1">
                  <c:v>Addiction</c:v>
                </c:pt>
                <c:pt idx="2">
                  <c:v>Danger pour la santé</c:v>
                </c:pt>
                <c:pt idx="3">
                  <c:v>La perturbation de la pensée des enfants</c:v>
                </c:pt>
                <c:pt idx="4">
                  <c:v>Perte de temps</c:v>
                </c:pt>
                <c:pt idx="5">
                  <c:v>Perte de temps</c:v>
                </c:pt>
                <c:pt idx="6">
                  <c:v>La négligence scolaire</c:v>
                </c:pt>
                <c:pt idx="7">
                  <c:v>Encourager la violence</c:v>
                </c:pt>
                <c:pt idx="8">
                  <c:v>Autres inconvénients</c:v>
                </c:pt>
              </c:strCache>
            </c:strRef>
          </c:cat>
          <c:val>
            <c:numRef>
              <c:f>Feuil1!$E$591:$E$599</c:f>
              <c:numCache>
                <c:formatCode>General</c:formatCode>
                <c:ptCount val="9"/>
                <c:pt idx="0">
                  <c:v>18.3</c:v>
                </c:pt>
                <c:pt idx="1">
                  <c:v>17.7</c:v>
                </c:pt>
                <c:pt idx="2">
                  <c:v>9.9</c:v>
                </c:pt>
                <c:pt idx="3">
                  <c:v>8.9</c:v>
                </c:pt>
                <c:pt idx="4">
                  <c:v>9.9</c:v>
                </c:pt>
                <c:pt idx="5">
                  <c:v>5.9</c:v>
                </c:pt>
                <c:pt idx="6">
                  <c:v>5.2</c:v>
                </c:pt>
                <c:pt idx="7">
                  <c:v>5.6</c:v>
                </c:pt>
                <c:pt idx="8">
                  <c:v>22.3</c:v>
                </c:pt>
              </c:numCache>
            </c:numRef>
          </c:val>
        </c:ser>
        <c:shape val="cylinder"/>
        <c:axId val="89059328"/>
        <c:axId val="89060864"/>
        <c:axId val="0"/>
      </c:bar3DChart>
      <c:catAx>
        <c:axId val="89059328"/>
        <c:scaling>
          <c:orientation val="minMax"/>
        </c:scaling>
        <c:axPos val="l"/>
        <c:tickLblPos val="nextTo"/>
        <c:crossAx val="89060864"/>
        <c:crosses val="autoZero"/>
        <c:auto val="1"/>
        <c:lblAlgn val="ctr"/>
        <c:lblOffset val="100"/>
      </c:catAx>
      <c:valAx>
        <c:axId val="89060864"/>
        <c:scaling>
          <c:orientation val="minMax"/>
        </c:scaling>
        <c:axPos val="b"/>
        <c:majorGridlines>
          <c:spPr>
            <a:ln>
              <a:solidFill>
                <a:sysClr val="window" lastClr="FFFFFF"/>
              </a:solidFill>
            </a:ln>
          </c:spPr>
        </c:majorGridlines>
        <c:numFmt formatCode="General" sourceLinked="1"/>
        <c:tickLblPos val="nextTo"/>
        <c:crossAx val="89059328"/>
        <c:crosses val="autoZero"/>
        <c:crossBetween val="between"/>
      </c:valAx>
    </c:plotArea>
    <c:legend>
      <c:legendPos val="r"/>
      <c:layout>
        <c:manualLayout>
          <c:xMode val="edge"/>
          <c:yMode val="edge"/>
          <c:x val="0.78786419915183359"/>
          <c:y val="0.22185656272110116"/>
          <c:w val="0.11569400979872446"/>
          <c:h val="8.5880852484874828E-2"/>
        </c:manualLayout>
      </c:layout>
    </c:legend>
    <c:plotVisOnly val="1"/>
  </c:chart>
  <c:txPr>
    <a:bodyPr/>
    <a:lstStyle/>
    <a:p>
      <a:pPr>
        <a:defRPr sz="1200"/>
      </a:pPr>
      <a:endParaRPr lang="fr-FR"/>
    </a:p>
  </c:txPr>
  <c:externalData r:id="rId1"/>
</c:chartSpace>
</file>

<file path=ppt/charts/chart34.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22809380534753"/>
          <c:y val="2.4691358024691412E-2"/>
          <c:w val="0.63322962678446026"/>
          <c:h val="0.91907597408910102"/>
        </c:manualLayout>
      </c:layout>
      <c:bar3DChart>
        <c:barDir val="bar"/>
        <c:grouping val="clustered"/>
        <c:ser>
          <c:idx val="0"/>
          <c:order val="0"/>
          <c:tx>
            <c:strRef>
              <c:f>Feuil1!$D$611:$D$612</c:f>
              <c:strCache>
                <c:ptCount val="1"/>
                <c:pt idx="0">
                  <c:v>Enfants du milieu urbain</c:v>
                </c:pt>
              </c:strCache>
            </c:strRef>
          </c:tx>
          <c:dLbls>
            <c:showVal val="1"/>
          </c:dLbls>
          <c:cat>
            <c:strRef>
              <c:f>Feuil1!$C$613:$C$622</c:f>
              <c:strCache>
                <c:ptCount val="10"/>
                <c:pt idx="0">
                  <c:v>Sites pornographiques</c:v>
                </c:pt>
                <c:pt idx="1">
                  <c:v>Addiction</c:v>
                </c:pt>
                <c:pt idx="2">
                  <c:v>La perturbation de la pensée des enfants</c:v>
                </c:pt>
                <c:pt idx="3">
                  <c:v>Perte de temps</c:v>
                </c:pt>
                <c:pt idx="4">
                  <c:v>Encourager la violence</c:v>
                </c:pt>
                <c:pt idx="5">
                  <c:v>Danger pour la santé</c:v>
                </c:pt>
                <c:pt idx="6">
                  <c:v>La négligence scolaire</c:v>
                </c:pt>
                <c:pt idx="7">
                  <c:v>Apprendre la paresse</c:v>
                </c:pt>
                <c:pt idx="8">
                  <c:v>Danger pour les informations personnelles</c:v>
                </c:pt>
                <c:pt idx="9">
                  <c:v>Autres inconvénients</c:v>
                </c:pt>
              </c:strCache>
            </c:strRef>
          </c:cat>
          <c:val>
            <c:numRef>
              <c:f>Feuil1!$D$613:$D$622</c:f>
              <c:numCache>
                <c:formatCode>General</c:formatCode>
                <c:ptCount val="10"/>
                <c:pt idx="0">
                  <c:v>19.600000000000001</c:v>
                </c:pt>
                <c:pt idx="1">
                  <c:v>17.5</c:v>
                </c:pt>
                <c:pt idx="2">
                  <c:v>9</c:v>
                </c:pt>
                <c:pt idx="3">
                  <c:v>6</c:v>
                </c:pt>
                <c:pt idx="4">
                  <c:v>5.0999999999999996</c:v>
                </c:pt>
                <c:pt idx="5">
                  <c:v>9.2000000000000011</c:v>
                </c:pt>
                <c:pt idx="6">
                  <c:v>5.2</c:v>
                </c:pt>
                <c:pt idx="7">
                  <c:v>4</c:v>
                </c:pt>
                <c:pt idx="8">
                  <c:v>3.9</c:v>
                </c:pt>
                <c:pt idx="9">
                  <c:v>20</c:v>
                </c:pt>
              </c:numCache>
            </c:numRef>
          </c:val>
        </c:ser>
        <c:ser>
          <c:idx val="1"/>
          <c:order val="1"/>
          <c:tx>
            <c:strRef>
              <c:f>Feuil1!$E$611:$E$612</c:f>
              <c:strCache>
                <c:ptCount val="1"/>
                <c:pt idx="0">
                  <c:v>Enfants du milieu rural</c:v>
                </c:pt>
              </c:strCache>
            </c:strRef>
          </c:tx>
          <c:dLbls>
            <c:showVal val="1"/>
          </c:dLbls>
          <c:cat>
            <c:strRef>
              <c:f>Feuil1!$C$613:$C$622</c:f>
              <c:strCache>
                <c:ptCount val="10"/>
                <c:pt idx="0">
                  <c:v>Sites pornographiques</c:v>
                </c:pt>
                <c:pt idx="1">
                  <c:v>Addiction</c:v>
                </c:pt>
                <c:pt idx="2">
                  <c:v>La perturbation de la pensée des enfants</c:v>
                </c:pt>
                <c:pt idx="3">
                  <c:v>Perte de temps</c:v>
                </c:pt>
                <c:pt idx="4">
                  <c:v>Encourager la violence</c:v>
                </c:pt>
                <c:pt idx="5">
                  <c:v>Danger pour la santé</c:v>
                </c:pt>
                <c:pt idx="6">
                  <c:v>La négligence scolaire</c:v>
                </c:pt>
                <c:pt idx="7">
                  <c:v>Apprendre la paresse</c:v>
                </c:pt>
                <c:pt idx="8">
                  <c:v>Danger pour les informations personnelles</c:v>
                </c:pt>
                <c:pt idx="9">
                  <c:v>Autres inconvénients</c:v>
                </c:pt>
              </c:strCache>
            </c:strRef>
          </c:cat>
          <c:val>
            <c:numRef>
              <c:f>Feuil1!$E$613:$E$622</c:f>
              <c:numCache>
                <c:formatCode>General</c:formatCode>
                <c:ptCount val="10"/>
                <c:pt idx="0">
                  <c:v>15.5</c:v>
                </c:pt>
                <c:pt idx="1">
                  <c:v>15.8</c:v>
                </c:pt>
                <c:pt idx="2">
                  <c:v>8.8000000000000007</c:v>
                </c:pt>
                <c:pt idx="3">
                  <c:v>6.4</c:v>
                </c:pt>
                <c:pt idx="4">
                  <c:v>5.3</c:v>
                </c:pt>
                <c:pt idx="5">
                  <c:v>11.8</c:v>
                </c:pt>
                <c:pt idx="6">
                  <c:v>4.8</c:v>
                </c:pt>
                <c:pt idx="7">
                  <c:v>2.2999999999999998</c:v>
                </c:pt>
                <c:pt idx="8">
                  <c:v>4</c:v>
                </c:pt>
                <c:pt idx="9">
                  <c:v>25.3</c:v>
                </c:pt>
              </c:numCache>
            </c:numRef>
          </c:val>
        </c:ser>
        <c:shape val="cylinder"/>
        <c:axId val="89107840"/>
        <c:axId val="89117824"/>
        <c:axId val="0"/>
      </c:bar3DChart>
      <c:catAx>
        <c:axId val="89107840"/>
        <c:scaling>
          <c:orientation val="minMax"/>
        </c:scaling>
        <c:axPos val="l"/>
        <c:tickLblPos val="nextTo"/>
        <c:crossAx val="89117824"/>
        <c:crosses val="autoZero"/>
        <c:auto val="1"/>
        <c:lblAlgn val="ctr"/>
        <c:lblOffset val="100"/>
      </c:catAx>
      <c:valAx>
        <c:axId val="89117824"/>
        <c:scaling>
          <c:orientation val="minMax"/>
        </c:scaling>
        <c:axPos val="b"/>
        <c:majorGridlines>
          <c:spPr>
            <a:ln>
              <a:solidFill>
                <a:schemeClr val="bg1"/>
              </a:solidFill>
            </a:ln>
          </c:spPr>
        </c:majorGridlines>
        <c:numFmt formatCode="General" sourceLinked="1"/>
        <c:tickLblPos val="nextTo"/>
        <c:crossAx val="89107840"/>
        <c:crosses val="autoZero"/>
        <c:crossBetween val="between"/>
      </c:valAx>
    </c:plotArea>
    <c:legend>
      <c:legendPos val="r"/>
      <c:layout>
        <c:manualLayout>
          <c:xMode val="edge"/>
          <c:yMode val="edge"/>
          <c:x val="0.6863994818524165"/>
          <c:y val="0.24607619355425173"/>
          <c:w val="0.25194477519578501"/>
          <c:h val="8.118030700707865E-2"/>
        </c:manualLayout>
      </c:layout>
    </c:legend>
    <c:plotVisOnly val="1"/>
  </c:chart>
  <c:txPr>
    <a:bodyPr/>
    <a:lstStyle/>
    <a:p>
      <a:pPr>
        <a:defRPr sz="1200"/>
      </a:pPr>
      <a:endParaRPr lang="fr-FR"/>
    </a:p>
  </c:txPr>
  <c:externalData r:id="rId1"/>
</c:chartSpace>
</file>

<file path=ppt/charts/chart35.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Feuil1!$D$915</c:f>
              <c:strCache>
                <c:ptCount val="1"/>
                <c:pt idx="0">
                  <c:v>% net</c:v>
                </c:pt>
              </c:strCache>
            </c:strRef>
          </c:tx>
          <c:dLbls>
            <c:showVal val="1"/>
          </c:dLbls>
          <c:cat>
            <c:strRef>
              <c:f>Feuil1!$C$916:$C$924</c:f>
              <c:strCache>
                <c:ptCount val="9"/>
                <c:pt idx="0">
                  <c:v>Problèmes familiaux</c:v>
                </c:pt>
                <c:pt idx="1">
                  <c:v>Drogue</c:v>
                </c:pt>
                <c:pt idx="2">
                  <c:v>Difficultés scolaires</c:v>
                </c:pt>
                <c:pt idx="3">
                  <c:v>Comportement des adultes vis-à-vis des Enfants</c:v>
                </c:pt>
                <c:pt idx="4">
                  <c:v>Problèmes personnels</c:v>
                </c:pt>
                <c:pt idx="5">
                  <c:v>Problèmes psychiques</c:v>
                </c:pt>
                <c:pt idx="6">
                  <c:v>Mauvaises conditions de vie</c:v>
                </c:pt>
                <c:pt idx="7">
                  <c:v>Absence de communication</c:v>
                </c:pt>
                <c:pt idx="8">
                  <c:v>Autre</c:v>
                </c:pt>
              </c:strCache>
            </c:strRef>
          </c:cat>
          <c:val>
            <c:numRef>
              <c:f>Feuil1!$D$916:$D$924</c:f>
              <c:numCache>
                <c:formatCode>General</c:formatCode>
                <c:ptCount val="9"/>
                <c:pt idx="0">
                  <c:v>41.3</c:v>
                </c:pt>
                <c:pt idx="1">
                  <c:v>40.300000000000004</c:v>
                </c:pt>
                <c:pt idx="2">
                  <c:v>15.3</c:v>
                </c:pt>
                <c:pt idx="3">
                  <c:v>0.60000000000000064</c:v>
                </c:pt>
                <c:pt idx="4">
                  <c:v>0.60000000000000064</c:v>
                </c:pt>
                <c:pt idx="5">
                  <c:v>0.60000000000000064</c:v>
                </c:pt>
                <c:pt idx="6">
                  <c:v>0.30000000000000032</c:v>
                </c:pt>
                <c:pt idx="7">
                  <c:v>0.30000000000000032</c:v>
                </c:pt>
                <c:pt idx="8">
                  <c:v>0.60000000000000064</c:v>
                </c:pt>
              </c:numCache>
            </c:numRef>
          </c:val>
        </c:ser>
        <c:shape val="cylinder"/>
        <c:axId val="89155456"/>
        <c:axId val="89156992"/>
        <c:axId val="0"/>
      </c:bar3DChart>
      <c:catAx>
        <c:axId val="89155456"/>
        <c:scaling>
          <c:orientation val="minMax"/>
        </c:scaling>
        <c:axPos val="l"/>
        <c:tickLblPos val="nextTo"/>
        <c:crossAx val="89156992"/>
        <c:crosses val="autoZero"/>
        <c:auto val="1"/>
        <c:lblAlgn val="ctr"/>
        <c:lblOffset val="100"/>
      </c:catAx>
      <c:valAx>
        <c:axId val="89156992"/>
        <c:scaling>
          <c:orientation val="minMax"/>
        </c:scaling>
        <c:axPos val="b"/>
        <c:majorGridlines>
          <c:spPr>
            <a:ln>
              <a:solidFill>
                <a:schemeClr val="bg1"/>
              </a:solidFill>
            </a:ln>
          </c:spPr>
        </c:majorGridlines>
        <c:numFmt formatCode="General" sourceLinked="1"/>
        <c:tickLblPos val="nextTo"/>
        <c:crossAx val="89155456"/>
        <c:crosses val="autoZero"/>
        <c:crossBetween val="between"/>
      </c:valAx>
    </c:plotArea>
    <c:plotVisOnly val="1"/>
  </c:chart>
  <c:txPr>
    <a:bodyPr/>
    <a:lstStyle/>
    <a:p>
      <a:pPr>
        <a:defRPr sz="1100"/>
      </a:pPr>
      <a:endParaRPr lang="fr-FR"/>
    </a:p>
  </c:txPr>
  <c:externalData r:id="rId1"/>
</c:chartSpace>
</file>

<file path=ppt/charts/chart36.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manualLayout>
          <c:layoutTarget val="inner"/>
          <c:xMode val="edge"/>
          <c:yMode val="edge"/>
          <c:x val="0.18903339443765524"/>
          <c:y val="2.3374243557944714E-2"/>
          <c:w val="0.78157172351220239"/>
          <c:h val="0.86386837205504641"/>
        </c:manualLayout>
      </c:layout>
      <c:bar3DChart>
        <c:barDir val="bar"/>
        <c:grouping val="clustered"/>
        <c:ser>
          <c:idx val="0"/>
          <c:order val="0"/>
          <c:tx>
            <c:strRef>
              <c:f>Feuil1!$C$939</c:f>
              <c:strCache>
                <c:ptCount val="1"/>
                <c:pt idx="0">
                  <c:v>Problèmes familiaux</c:v>
                </c:pt>
              </c:strCache>
            </c:strRef>
          </c:tx>
          <c:dLbls>
            <c:showVal val="1"/>
          </c:dLbls>
          <c:cat>
            <c:multiLvlStrRef>
              <c:f>Feuil1!$D$936:$K$938</c:f>
              <c:multiLvlStrCache>
                <c:ptCount val="8"/>
                <c:lvl>
                  <c:pt idx="0">
                    <c:v>Enfant 12-17 ans</c:v>
                  </c:pt>
                  <c:pt idx="1">
                    <c:v>Enfant 18-23 ans</c:v>
                  </c:pt>
                  <c:pt idx="2">
                    <c:v>Garçons</c:v>
                  </c:pt>
                  <c:pt idx="3">
                    <c:v>Filles</c:v>
                  </c:pt>
                  <c:pt idx="4">
                    <c:v>Collégiens</c:v>
                  </c:pt>
                  <c:pt idx="5">
                    <c:v>Lycéens</c:v>
                  </c:pt>
                  <c:pt idx="6">
                    <c:v>Urbain</c:v>
                  </c:pt>
                  <c:pt idx="7">
                    <c:v>Rural</c:v>
                  </c:pt>
                </c:lvl>
                <c:lvl>
                  <c:pt idx="0">
                    <c:v>Âge</c:v>
                  </c:pt>
                  <c:pt idx="2">
                    <c:v>Genre</c:v>
                  </c:pt>
                  <c:pt idx="4">
                    <c:v>Niveau scolaire</c:v>
                  </c:pt>
                  <c:pt idx="6">
                    <c:v>Milieu</c:v>
                  </c:pt>
                </c:lvl>
              </c:multiLvlStrCache>
            </c:multiLvlStrRef>
          </c:cat>
          <c:val>
            <c:numRef>
              <c:f>Feuil1!$D$939:$K$939</c:f>
              <c:numCache>
                <c:formatCode>General</c:formatCode>
                <c:ptCount val="8"/>
                <c:pt idx="0">
                  <c:v>41.4</c:v>
                </c:pt>
                <c:pt idx="1">
                  <c:v>44</c:v>
                </c:pt>
                <c:pt idx="2">
                  <c:v>38</c:v>
                </c:pt>
                <c:pt idx="3">
                  <c:v>44.6</c:v>
                </c:pt>
                <c:pt idx="4">
                  <c:v>40.300000000000004</c:v>
                </c:pt>
                <c:pt idx="5">
                  <c:v>42.4</c:v>
                </c:pt>
                <c:pt idx="6">
                  <c:v>41.6</c:v>
                </c:pt>
                <c:pt idx="7">
                  <c:v>40.6</c:v>
                </c:pt>
              </c:numCache>
            </c:numRef>
          </c:val>
        </c:ser>
        <c:ser>
          <c:idx val="1"/>
          <c:order val="1"/>
          <c:tx>
            <c:strRef>
              <c:f>Feuil1!$C$940</c:f>
              <c:strCache>
                <c:ptCount val="1"/>
                <c:pt idx="0">
                  <c:v>Drogue</c:v>
                </c:pt>
              </c:strCache>
            </c:strRef>
          </c:tx>
          <c:dLbls>
            <c:showVal val="1"/>
          </c:dLbls>
          <c:cat>
            <c:multiLvlStrRef>
              <c:f>Feuil1!$D$936:$K$938</c:f>
              <c:multiLvlStrCache>
                <c:ptCount val="8"/>
                <c:lvl>
                  <c:pt idx="0">
                    <c:v>Enfant 12-17 ans</c:v>
                  </c:pt>
                  <c:pt idx="1">
                    <c:v>Enfant 18-23 ans</c:v>
                  </c:pt>
                  <c:pt idx="2">
                    <c:v>Garçons</c:v>
                  </c:pt>
                  <c:pt idx="3">
                    <c:v>Filles</c:v>
                  </c:pt>
                  <c:pt idx="4">
                    <c:v>Collégiens</c:v>
                  </c:pt>
                  <c:pt idx="5">
                    <c:v>Lycéens</c:v>
                  </c:pt>
                  <c:pt idx="6">
                    <c:v>Urbain</c:v>
                  </c:pt>
                  <c:pt idx="7">
                    <c:v>Rural</c:v>
                  </c:pt>
                </c:lvl>
                <c:lvl>
                  <c:pt idx="0">
                    <c:v>Âge</c:v>
                  </c:pt>
                  <c:pt idx="2">
                    <c:v>Genre</c:v>
                  </c:pt>
                  <c:pt idx="4">
                    <c:v>Niveau scolaire</c:v>
                  </c:pt>
                  <c:pt idx="6">
                    <c:v>Milieu</c:v>
                  </c:pt>
                </c:lvl>
              </c:multiLvlStrCache>
            </c:multiLvlStrRef>
          </c:cat>
          <c:val>
            <c:numRef>
              <c:f>Feuil1!$D$940:$K$940</c:f>
              <c:numCache>
                <c:formatCode>General</c:formatCode>
                <c:ptCount val="8"/>
                <c:pt idx="0">
                  <c:v>40.800000000000004</c:v>
                </c:pt>
                <c:pt idx="1">
                  <c:v>36</c:v>
                </c:pt>
                <c:pt idx="2">
                  <c:v>44</c:v>
                </c:pt>
                <c:pt idx="3">
                  <c:v>31.7</c:v>
                </c:pt>
                <c:pt idx="4">
                  <c:v>44</c:v>
                </c:pt>
                <c:pt idx="5">
                  <c:v>30</c:v>
                </c:pt>
                <c:pt idx="6">
                  <c:v>40.1</c:v>
                </c:pt>
                <c:pt idx="7">
                  <c:v>41.3</c:v>
                </c:pt>
              </c:numCache>
            </c:numRef>
          </c:val>
        </c:ser>
        <c:ser>
          <c:idx val="2"/>
          <c:order val="2"/>
          <c:tx>
            <c:strRef>
              <c:f>Feuil1!$C$941</c:f>
              <c:strCache>
                <c:ptCount val="1"/>
                <c:pt idx="0">
                  <c:v>Difficultés scolaires</c:v>
                </c:pt>
              </c:strCache>
            </c:strRef>
          </c:tx>
          <c:dLbls>
            <c:showVal val="1"/>
          </c:dLbls>
          <c:cat>
            <c:multiLvlStrRef>
              <c:f>Feuil1!$D$936:$K$938</c:f>
              <c:multiLvlStrCache>
                <c:ptCount val="8"/>
                <c:lvl>
                  <c:pt idx="0">
                    <c:v>Enfant 12-17 ans</c:v>
                  </c:pt>
                  <c:pt idx="1">
                    <c:v>Enfant 18-23 ans</c:v>
                  </c:pt>
                  <c:pt idx="2">
                    <c:v>Garçons</c:v>
                  </c:pt>
                  <c:pt idx="3">
                    <c:v>Filles</c:v>
                  </c:pt>
                  <c:pt idx="4">
                    <c:v>Collégiens</c:v>
                  </c:pt>
                  <c:pt idx="5">
                    <c:v>Lycéens</c:v>
                  </c:pt>
                  <c:pt idx="6">
                    <c:v>Urbain</c:v>
                  </c:pt>
                  <c:pt idx="7">
                    <c:v>Rural</c:v>
                  </c:pt>
                </c:lvl>
                <c:lvl>
                  <c:pt idx="0">
                    <c:v>Âge</c:v>
                  </c:pt>
                  <c:pt idx="2">
                    <c:v>Genre</c:v>
                  </c:pt>
                  <c:pt idx="4">
                    <c:v>Niveau scolaire</c:v>
                  </c:pt>
                  <c:pt idx="6">
                    <c:v>Milieu</c:v>
                  </c:pt>
                </c:lvl>
              </c:multiLvlStrCache>
            </c:multiLvlStrRef>
          </c:cat>
          <c:val>
            <c:numRef>
              <c:f>Feuil1!$D$941:$K$941</c:f>
              <c:numCache>
                <c:formatCode>General</c:formatCode>
                <c:ptCount val="8"/>
                <c:pt idx="0">
                  <c:v>15.1</c:v>
                </c:pt>
                <c:pt idx="1">
                  <c:v>19</c:v>
                </c:pt>
                <c:pt idx="2">
                  <c:v>13.7</c:v>
                </c:pt>
                <c:pt idx="3">
                  <c:v>17.3</c:v>
                </c:pt>
                <c:pt idx="4">
                  <c:v>13.5</c:v>
                </c:pt>
                <c:pt idx="5">
                  <c:v>21.6</c:v>
                </c:pt>
                <c:pt idx="6">
                  <c:v>15.4</c:v>
                </c:pt>
                <c:pt idx="7">
                  <c:v>14.1</c:v>
                </c:pt>
              </c:numCache>
            </c:numRef>
          </c:val>
        </c:ser>
        <c:gapWidth val="75"/>
        <c:shape val="cylinder"/>
        <c:axId val="87500672"/>
        <c:axId val="87502208"/>
        <c:axId val="0"/>
      </c:bar3DChart>
      <c:catAx>
        <c:axId val="87500672"/>
        <c:scaling>
          <c:orientation val="minMax"/>
        </c:scaling>
        <c:axPos val="l"/>
        <c:majorTickMark val="none"/>
        <c:tickLblPos val="nextTo"/>
        <c:crossAx val="87502208"/>
        <c:crosses val="autoZero"/>
        <c:auto val="1"/>
        <c:lblAlgn val="ctr"/>
        <c:lblOffset val="100"/>
      </c:catAx>
      <c:valAx>
        <c:axId val="87502208"/>
        <c:scaling>
          <c:orientation val="minMax"/>
        </c:scaling>
        <c:axPos val="b"/>
        <c:majorGridlines>
          <c:spPr>
            <a:ln>
              <a:solidFill>
                <a:sysClr val="window" lastClr="FFFFFF"/>
              </a:solidFill>
            </a:ln>
          </c:spPr>
        </c:majorGridlines>
        <c:numFmt formatCode="General" sourceLinked="1"/>
        <c:majorTickMark val="none"/>
        <c:tickLblPos val="nextTo"/>
        <c:spPr>
          <a:ln w="9525">
            <a:noFill/>
          </a:ln>
        </c:spPr>
        <c:crossAx val="87500672"/>
        <c:crosses val="autoZero"/>
        <c:crossBetween val="between"/>
      </c:valAx>
    </c:plotArea>
    <c:legend>
      <c:legendPos val="b"/>
      <c:layout>
        <c:manualLayout>
          <c:xMode val="edge"/>
          <c:yMode val="edge"/>
          <c:x val="0.17928194148640708"/>
          <c:y val="0.94950019103568439"/>
          <c:w val="0.62157879448579823"/>
          <c:h val="3.7594738795960342E-2"/>
        </c:manualLayout>
      </c:layout>
      <c:txPr>
        <a:bodyPr/>
        <a:lstStyle/>
        <a:p>
          <a:pPr>
            <a:defRPr sz="1200"/>
          </a:pPr>
          <a:endParaRPr lang="fr-FR"/>
        </a:p>
      </c:txPr>
    </c:legend>
    <c:plotVisOnly val="1"/>
  </c:chart>
  <c:externalData r:id="rId1"/>
</c:chartSpace>
</file>

<file path=ppt/charts/chart37.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bar3DChart>
        <c:barDir val="bar"/>
        <c:grouping val="clustered"/>
        <c:ser>
          <c:idx val="0"/>
          <c:order val="0"/>
          <c:tx>
            <c:strRef>
              <c:f>Feuil1!$D$632</c:f>
              <c:strCache>
                <c:ptCount val="1"/>
                <c:pt idx="0">
                  <c:v>%</c:v>
                </c:pt>
              </c:strCache>
            </c:strRef>
          </c:tx>
          <c:dLbls>
            <c:showVal val="1"/>
          </c:dLbls>
          <c:cat>
            <c:strRef>
              <c:f>Feuil1!$C$633:$C$643</c:f>
              <c:strCache>
                <c:ptCount val="11"/>
                <c:pt idx="0">
                  <c:v>Activités sportives</c:v>
                </c:pt>
                <c:pt idx="1">
                  <c:v>Le dessin</c:v>
                </c:pt>
                <c:pt idx="2">
                  <c:v>La lecture</c:v>
                </c:pt>
                <c:pt idx="3">
                  <c:v>Théâtre</c:v>
                </c:pt>
                <c:pt idx="4">
                  <c:v>Activités culturelles</c:v>
                </c:pt>
                <c:pt idx="5">
                  <c:v>La musique</c:v>
                </c:pt>
                <c:pt idx="6">
                  <c:v>Le chant</c:v>
                </c:pt>
                <c:pt idx="7">
                  <c:v>L’écriture</c:v>
                </c:pt>
                <c:pt idx="8">
                  <c:v>Autre</c:v>
                </c:pt>
                <c:pt idx="9">
                  <c:v>Activités sociales</c:v>
                </c:pt>
                <c:pt idx="10">
                  <c:v>La danse</c:v>
                </c:pt>
              </c:strCache>
            </c:strRef>
          </c:cat>
          <c:val>
            <c:numRef>
              <c:f>Feuil1!$D$633:$D$643</c:f>
              <c:numCache>
                <c:formatCode>General</c:formatCode>
                <c:ptCount val="11"/>
                <c:pt idx="0">
                  <c:v>65.7</c:v>
                </c:pt>
                <c:pt idx="1">
                  <c:v>6.6</c:v>
                </c:pt>
                <c:pt idx="2">
                  <c:v>6.6</c:v>
                </c:pt>
                <c:pt idx="3">
                  <c:v>5.3</c:v>
                </c:pt>
                <c:pt idx="4">
                  <c:v>4.2</c:v>
                </c:pt>
                <c:pt idx="5">
                  <c:v>3.5</c:v>
                </c:pt>
                <c:pt idx="6">
                  <c:v>2.7</c:v>
                </c:pt>
                <c:pt idx="7">
                  <c:v>1.8</c:v>
                </c:pt>
                <c:pt idx="8">
                  <c:v>1.5</c:v>
                </c:pt>
                <c:pt idx="9">
                  <c:v>1.5</c:v>
                </c:pt>
                <c:pt idx="10">
                  <c:v>0.9</c:v>
                </c:pt>
              </c:numCache>
            </c:numRef>
          </c:val>
        </c:ser>
        <c:shape val="cylinder"/>
        <c:axId val="87542400"/>
        <c:axId val="87544192"/>
        <c:axId val="0"/>
      </c:bar3DChart>
      <c:catAx>
        <c:axId val="87542400"/>
        <c:scaling>
          <c:orientation val="minMax"/>
        </c:scaling>
        <c:axPos val="l"/>
        <c:tickLblPos val="nextTo"/>
        <c:crossAx val="87544192"/>
        <c:crosses val="autoZero"/>
        <c:auto val="1"/>
        <c:lblAlgn val="ctr"/>
        <c:lblOffset val="100"/>
      </c:catAx>
      <c:valAx>
        <c:axId val="87544192"/>
        <c:scaling>
          <c:orientation val="minMax"/>
        </c:scaling>
        <c:axPos val="b"/>
        <c:majorGridlines>
          <c:spPr>
            <a:ln>
              <a:solidFill>
                <a:sysClr val="window" lastClr="FFFFFF"/>
              </a:solidFill>
            </a:ln>
          </c:spPr>
        </c:majorGridlines>
        <c:numFmt formatCode="General" sourceLinked="1"/>
        <c:tickLblPos val="nextTo"/>
        <c:crossAx val="87542400"/>
        <c:crosses val="autoZero"/>
        <c:crossBetween val="between"/>
      </c:valAx>
    </c:plotArea>
    <c:plotVisOnly val="1"/>
  </c:chart>
  <c:externalData r:id="rId1"/>
</c:chartSpace>
</file>

<file path=ppt/charts/chart38.xml><?xml version="1.0" encoding="utf-8"?>
<c:chartSpace xmlns:c="http://schemas.openxmlformats.org/drawingml/2006/chart" xmlns:a="http://schemas.openxmlformats.org/drawingml/2006/main" xmlns:r="http://schemas.openxmlformats.org/officeDocument/2006/relationships">
  <c:lang val="fr-FR"/>
  <c:chart>
    <c:autoTitleDeleted val="1"/>
    <c:plotArea>
      <c:layout>
        <c:manualLayout>
          <c:layoutTarget val="inner"/>
          <c:xMode val="edge"/>
          <c:yMode val="edge"/>
          <c:x val="0.13958482462419469"/>
          <c:y val="2.8501806108806472E-2"/>
          <c:w val="0.64908279646862443"/>
          <c:h val="0.93495121272215564"/>
        </c:manualLayout>
      </c:layout>
      <c:pieChart>
        <c:varyColors val="1"/>
        <c:ser>
          <c:idx val="0"/>
          <c:order val="0"/>
          <c:tx>
            <c:strRef>
              <c:f>Feuil1!$H$667</c:f>
              <c:strCache>
                <c:ptCount val="1"/>
                <c:pt idx="0">
                  <c:v>% net</c:v>
                </c:pt>
              </c:strCache>
            </c:strRef>
          </c:tx>
          <c:dPt>
            <c:idx val="1"/>
            <c:spPr>
              <a:solidFill>
                <a:srgbClr val="99CC00"/>
              </a:solidFill>
            </c:spPr>
          </c:dPt>
          <c:dLbls>
            <c:showCatName val="1"/>
            <c:showPercent val="1"/>
            <c:showLeaderLines val="1"/>
          </c:dLbls>
          <c:cat>
            <c:strRef>
              <c:f>Feuil1!$G$668:$G$669</c:f>
              <c:strCache>
                <c:ptCount val="2"/>
                <c:pt idx="0">
                  <c:v>Oui</c:v>
                </c:pt>
                <c:pt idx="1">
                  <c:v>Non</c:v>
                </c:pt>
              </c:strCache>
            </c:strRef>
          </c:cat>
          <c:val>
            <c:numRef>
              <c:f>Feuil1!$H$668:$H$669</c:f>
              <c:numCache>
                <c:formatCode>General</c:formatCode>
                <c:ptCount val="2"/>
                <c:pt idx="0">
                  <c:v>51.3</c:v>
                </c:pt>
                <c:pt idx="1">
                  <c:v>48.7</c:v>
                </c:pt>
              </c:numCache>
            </c:numRef>
          </c:val>
        </c:ser>
        <c:dLbls>
          <c:showCatName val="1"/>
          <c:showPercent val="1"/>
        </c:dLbls>
        <c:firstSliceAng val="0"/>
      </c:pieChart>
    </c:plotArea>
    <c:plotVisOnly val="1"/>
  </c:chart>
  <c:externalData r:id="rId1"/>
</c:chartSpace>
</file>

<file path=ppt/charts/chart39.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manualLayout>
          <c:layoutTarget val="inner"/>
          <c:xMode val="edge"/>
          <c:yMode val="edge"/>
          <c:x val="0.38507174103237207"/>
          <c:y val="2.6862026862026871E-2"/>
          <c:w val="0.55842257217847968"/>
          <c:h val="0.91196177400901812"/>
        </c:manualLayout>
      </c:layout>
      <c:bar3DChart>
        <c:barDir val="bar"/>
        <c:grouping val="clustered"/>
        <c:ser>
          <c:idx val="0"/>
          <c:order val="0"/>
          <c:tx>
            <c:strRef>
              <c:f>Feuil1!$D$690</c:f>
              <c:strCache>
                <c:ptCount val="1"/>
                <c:pt idx="0">
                  <c:v>% net</c:v>
                </c:pt>
              </c:strCache>
            </c:strRef>
          </c:tx>
          <c:dLbls>
            <c:showVal val="1"/>
          </c:dLbls>
          <c:cat>
            <c:strRef>
              <c:f>Feuil1!$C$691:$C$699</c:f>
              <c:strCache>
                <c:ptCount val="9"/>
                <c:pt idx="0">
                  <c:v>Les difficultés scolaires</c:v>
                </c:pt>
                <c:pt idx="1">
                  <c:v>Les problèmes familiaux</c:v>
                </c:pt>
                <c:pt idx="2">
                  <c:v>Les mauvaises fréquentations</c:v>
                </c:pt>
                <c:pt idx="3">
                  <c:v>La faiblesse de la foi religieuse</c:v>
                </c:pt>
                <c:pt idx="4">
                  <c:v>Le manque de sensibilisation</c:v>
                </c:pt>
                <c:pt idx="5">
                  <c:v>L’ignorance </c:v>
                </c:pt>
                <c:pt idx="6">
                  <c:v>Le vagabondage</c:v>
                </c:pt>
                <c:pt idx="7">
                  <c:v>Les problèmes psychiques</c:v>
                </c:pt>
                <c:pt idx="8">
                  <c:v>Autre</c:v>
                </c:pt>
              </c:strCache>
            </c:strRef>
          </c:cat>
          <c:val>
            <c:numRef>
              <c:f>Feuil1!$D$691:$D$699</c:f>
              <c:numCache>
                <c:formatCode>General</c:formatCode>
                <c:ptCount val="9"/>
                <c:pt idx="0">
                  <c:v>7.5</c:v>
                </c:pt>
                <c:pt idx="1">
                  <c:v>27.2</c:v>
                </c:pt>
                <c:pt idx="2">
                  <c:v>61.1</c:v>
                </c:pt>
                <c:pt idx="3">
                  <c:v>0.60000000000000064</c:v>
                </c:pt>
                <c:pt idx="4">
                  <c:v>0.70000000000000062</c:v>
                </c:pt>
                <c:pt idx="5">
                  <c:v>0.60000000000000064</c:v>
                </c:pt>
                <c:pt idx="6">
                  <c:v>0.4</c:v>
                </c:pt>
                <c:pt idx="7">
                  <c:v>0.70000000000000062</c:v>
                </c:pt>
                <c:pt idx="8">
                  <c:v>1.2</c:v>
                </c:pt>
              </c:numCache>
            </c:numRef>
          </c:val>
        </c:ser>
        <c:shape val="box"/>
        <c:axId val="89422848"/>
        <c:axId val="89424640"/>
        <c:axId val="0"/>
      </c:bar3DChart>
      <c:catAx>
        <c:axId val="89422848"/>
        <c:scaling>
          <c:orientation val="minMax"/>
        </c:scaling>
        <c:axPos val="l"/>
        <c:tickLblPos val="nextTo"/>
        <c:crossAx val="89424640"/>
        <c:crosses val="autoZero"/>
        <c:auto val="1"/>
        <c:lblAlgn val="ctr"/>
        <c:lblOffset val="100"/>
      </c:catAx>
      <c:valAx>
        <c:axId val="89424640"/>
        <c:scaling>
          <c:orientation val="minMax"/>
        </c:scaling>
        <c:axPos val="b"/>
        <c:majorGridlines>
          <c:spPr>
            <a:ln>
              <a:solidFill>
                <a:sysClr val="window" lastClr="FFFFFF"/>
              </a:solidFill>
            </a:ln>
          </c:spPr>
        </c:majorGridlines>
        <c:numFmt formatCode="General" sourceLinked="1"/>
        <c:tickLblPos val="nextTo"/>
        <c:crossAx val="89422848"/>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0.17110480632175618"/>
          <c:y val="0.15032174787596717"/>
          <c:w val="0.5939969436020105"/>
          <c:h val="0.73468043024459417"/>
        </c:manualLayout>
      </c:layout>
      <c:pieChart>
        <c:varyColors val="1"/>
        <c:ser>
          <c:idx val="0"/>
          <c:order val="0"/>
          <c:tx>
            <c:strRef>
              <c:f>Feuil1!$Y$49</c:f>
              <c:strCache>
                <c:ptCount val="1"/>
                <c:pt idx="0">
                  <c:v>%</c:v>
                </c:pt>
              </c:strCache>
            </c:strRef>
          </c:tx>
          <c:explosion val="25"/>
          <c:dLbls>
            <c:showCatName val="1"/>
            <c:showPercent val="1"/>
            <c:showLeaderLines val="1"/>
          </c:dLbls>
          <c:cat>
            <c:strRef>
              <c:f>Feuil1!$X$50:$X$52</c:f>
              <c:strCache>
                <c:ptCount val="3"/>
                <c:pt idx="0">
                  <c:v>Sans réponse</c:v>
                </c:pt>
                <c:pt idx="1">
                  <c:v>Rural</c:v>
                </c:pt>
                <c:pt idx="2">
                  <c:v>Urbain</c:v>
                </c:pt>
              </c:strCache>
            </c:strRef>
          </c:cat>
          <c:val>
            <c:numRef>
              <c:f>Feuil1!$Y$50:$Y$52</c:f>
              <c:numCache>
                <c:formatCode>General</c:formatCode>
                <c:ptCount val="3"/>
                <c:pt idx="0">
                  <c:v>2.2000000000000002</c:v>
                </c:pt>
                <c:pt idx="1">
                  <c:v>9.3000000000000007</c:v>
                </c:pt>
                <c:pt idx="2">
                  <c:v>88.5</c:v>
                </c:pt>
              </c:numCache>
            </c:numRef>
          </c:val>
        </c:ser>
        <c:dLbls>
          <c:showCatName val="1"/>
          <c:showPercent val="1"/>
        </c:dLbls>
        <c:firstSliceAng val="0"/>
      </c:pieChart>
    </c:plotArea>
    <c:plotVisOnly val="1"/>
  </c:chart>
  <c:externalData r:id="rId1"/>
</c:chartSpace>
</file>

<file path=ppt/charts/chart40.xml><?xml version="1.0" encoding="utf-8"?>
<c:chartSpace xmlns:c="http://schemas.openxmlformats.org/drawingml/2006/chart" xmlns:a="http://schemas.openxmlformats.org/drawingml/2006/main" xmlns:r="http://schemas.openxmlformats.org/officeDocument/2006/relationships">
  <c:lang val="fr-FR"/>
  <c:chart>
    <c:view3D>
      <c:rAngAx val="1"/>
    </c:view3D>
    <c:plotArea>
      <c:layout>
        <c:manualLayout>
          <c:layoutTarget val="inner"/>
          <c:xMode val="edge"/>
          <c:yMode val="edge"/>
          <c:x val="4.3909200720617096E-2"/>
          <c:y val="8.8184646150427759E-2"/>
          <c:w val="0.93718208870038411"/>
          <c:h val="0.66539241366343937"/>
        </c:manualLayout>
      </c:layout>
      <c:bar3DChart>
        <c:barDir val="col"/>
        <c:grouping val="clustered"/>
        <c:ser>
          <c:idx val="0"/>
          <c:order val="0"/>
          <c:tx>
            <c:strRef>
              <c:f>Feuil1!$C$1030</c:f>
              <c:strCache>
                <c:ptCount val="1"/>
                <c:pt idx="0">
                  <c:v>Difficultés scolaires </c:v>
                </c:pt>
              </c:strCache>
            </c:strRef>
          </c:tx>
          <c:dLbls>
            <c:showVal val="1"/>
          </c:dLbls>
          <c:cat>
            <c:multiLvlStrRef>
              <c:f>Feuil1!$D$1027:$N$1029</c:f>
              <c:multiLvlStrCache>
                <c:ptCount val="11"/>
                <c:lvl>
                  <c:pt idx="0">
                    <c:v>Enfant 12-17 ans</c:v>
                  </c:pt>
                  <c:pt idx="1">
                    <c:v>Enfant 18 ans et plus</c:v>
                  </c:pt>
                  <c:pt idx="2">
                    <c:v>Filles </c:v>
                  </c:pt>
                  <c:pt idx="3">
                    <c:v>Garçons </c:v>
                  </c:pt>
                  <c:pt idx="4">
                    <c:v>Rural </c:v>
                  </c:pt>
                  <c:pt idx="5">
                    <c:v>Urbain </c:v>
                  </c:pt>
                  <c:pt idx="6">
                    <c:v>Collégiens </c:v>
                  </c:pt>
                  <c:pt idx="7">
                    <c:v>Lycéens  </c:v>
                  </c:pt>
                  <c:pt idx="8">
                    <c:v>Internet </c:v>
                  </c:pt>
                  <c:pt idx="9">
                    <c:v>Téléphone Portable </c:v>
                  </c:pt>
                  <c:pt idx="10">
                    <c:v>Télévision </c:v>
                  </c:pt>
                </c:lvl>
                <c:lvl>
                  <c:pt idx="0">
                    <c:v>Âge </c:v>
                  </c:pt>
                  <c:pt idx="2">
                    <c:v>Genre </c:v>
                  </c:pt>
                  <c:pt idx="4">
                    <c:v>Milieu  </c:v>
                  </c:pt>
                  <c:pt idx="6">
                    <c:v>Niveau scolaire </c:v>
                  </c:pt>
                  <c:pt idx="8">
                    <c:v>Nouveaux Médias </c:v>
                  </c:pt>
                </c:lvl>
              </c:multiLvlStrCache>
            </c:multiLvlStrRef>
          </c:cat>
          <c:val>
            <c:numRef>
              <c:f>Feuil1!$D$1030:$N$1030</c:f>
              <c:numCache>
                <c:formatCode>General</c:formatCode>
                <c:ptCount val="11"/>
                <c:pt idx="0">
                  <c:v>7.2</c:v>
                </c:pt>
                <c:pt idx="1">
                  <c:v>10.8</c:v>
                </c:pt>
                <c:pt idx="2">
                  <c:v>7.5</c:v>
                </c:pt>
                <c:pt idx="3">
                  <c:v>7.5</c:v>
                </c:pt>
                <c:pt idx="4">
                  <c:v>7</c:v>
                </c:pt>
                <c:pt idx="5">
                  <c:v>8</c:v>
                </c:pt>
                <c:pt idx="6">
                  <c:v>6.5</c:v>
                </c:pt>
                <c:pt idx="7">
                  <c:v>11</c:v>
                </c:pt>
                <c:pt idx="8">
                  <c:v>8.1</c:v>
                </c:pt>
                <c:pt idx="9">
                  <c:v>7.9</c:v>
                </c:pt>
                <c:pt idx="10">
                  <c:v>9.7000000000000011</c:v>
                </c:pt>
              </c:numCache>
            </c:numRef>
          </c:val>
        </c:ser>
        <c:ser>
          <c:idx val="1"/>
          <c:order val="1"/>
          <c:tx>
            <c:strRef>
              <c:f>Feuil1!$C$1031</c:f>
              <c:strCache>
                <c:ptCount val="1"/>
                <c:pt idx="0">
                  <c:v>Problèmes familiaux </c:v>
                </c:pt>
              </c:strCache>
            </c:strRef>
          </c:tx>
          <c:dLbls>
            <c:showVal val="1"/>
          </c:dLbls>
          <c:cat>
            <c:multiLvlStrRef>
              <c:f>Feuil1!$D$1027:$N$1029</c:f>
              <c:multiLvlStrCache>
                <c:ptCount val="11"/>
                <c:lvl>
                  <c:pt idx="0">
                    <c:v>Enfant 12-17 ans</c:v>
                  </c:pt>
                  <c:pt idx="1">
                    <c:v>Enfant 18 ans et plus</c:v>
                  </c:pt>
                  <c:pt idx="2">
                    <c:v>Filles </c:v>
                  </c:pt>
                  <c:pt idx="3">
                    <c:v>Garçons </c:v>
                  </c:pt>
                  <c:pt idx="4">
                    <c:v>Rural </c:v>
                  </c:pt>
                  <c:pt idx="5">
                    <c:v>Urbain </c:v>
                  </c:pt>
                  <c:pt idx="6">
                    <c:v>Collégiens </c:v>
                  </c:pt>
                  <c:pt idx="7">
                    <c:v>Lycéens  </c:v>
                  </c:pt>
                  <c:pt idx="8">
                    <c:v>Internet </c:v>
                  </c:pt>
                  <c:pt idx="9">
                    <c:v>Téléphone Portable </c:v>
                  </c:pt>
                  <c:pt idx="10">
                    <c:v>Télévision </c:v>
                  </c:pt>
                </c:lvl>
                <c:lvl>
                  <c:pt idx="0">
                    <c:v>Âge </c:v>
                  </c:pt>
                  <c:pt idx="2">
                    <c:v>Genre </c:v>
                  </c:pt>
                  <c:pt idx="4">
                    <c:v>Milieu  </c:v>
                  </c:pt>
                  <c:pt idx="6">
                    <c:v>Niveau scolaire </c:v>
                  </c:pt>
                  <c:pt idx="8">
                    <c:v>Nouveaux Médias </c:v>
                  </c:pt>
                </c:lvl>
              </c:multiLvlStrCache>
            </c:multiLvlStrRef>
          </c:cat>
          <c:val>
            <c:numRef>
              <c:f>Feuil1!$D$1031:$N$1031</c:f>
              <c:numCache>
                <c:formatCode>General</c:formatCode>
                <c:ptCount val="11"/>
                <c:pt idx="0">
                  <c:v>27</c:v>
                </c:pt>
                <c:pt idx="1">
                  <c:v>31.2</c:v>
                </c:pt>
                <c:pt idx="2">
                  <c:v>29</c:v>
                </c:pt>
                <c:pt idx="3">
                  <c:v>26</c:v>
                </c:pt>
                <c:pt idx="4">
                  <c:v>31</c:v>
                </c:pt>
                <c:pt idx="5">
                  <c:v>27</c:v>
                </c:pt>
                <c:pt idx="6">
                  <c:v>26.4</c:v>
                </c:pt>
                <c:pt idx="7">
                  <c:v>29</c:v>
                </c:pt>
                <c:pt idx="8">
                  <c:v>28.4</c:v>
                </c:pt>
                <c:pt idx="9">
                  <c:v>28.5</c:v>
                </c:pt>
                <c:pt idx="10">
                  <c:v>28.9</c:v>
                </c:pt>
              </c:numCache>
            </c:numRef>
          </c:val>
        </c:ser>
        <c:ser>
          <c:idx val="2"/>
          <c:order val="2"/>
          <c:tx>
            <c:strRef>
              <c:f>Feuil1!$C$1032</c:f>
              <c:strCache>
                <c:ptCount val="1"/>
                <c:pt idx="0">
                  <c:v>Mauvaises fréquentations </c:v>
                </c:pt>
              </c:strCache>
            </c:strRef>
          </c:tx>
          <c:dLbls>
            <c:showVal val="1"/>
          </c:dLbls>
          <c:cat>
            <c:multiLvlStrRef>
              <c:f>Feuil1!$D$1027:$N$1029</c:f>
              <c:multiLvlStrCache>
                <c:ptCount val="11"/>
                <c:lvl>
                  <c:pt idx="0">
                    <c:v>Enfant 12-17 ans</c:v>
                  </c:pt>
                  <c:pt idx="1">
                    <c:v>Enfant 18 ans et plus</c:v>
                  </c:pt>
                  <c:pt idx="2">
                    <c:v>Filles </c:v>
                  </c:pt>
                  <c:pt idx="3">
                    <c:v>Garçons </c:v>
                  </c:pt>
                  <c:pt idx="4">
                    <c:v>Rural </c:v>
                  </c:pt>
                  <c:pt idx="5">
                    <c:v>Urbain </c:v>
                  </c:pt>
                  <c:pt idx="6">
                    <c:v>Collégiens </c:v>
                  </c:pt>
                  <c:pt idx="7">
                    <c:v>Lycéens  </c:v>
                  </c:pt>
                  <c:pt idx="8">
                    <c:v>Internet </c:v>
                  </c:pt>
                  <c:pt idx="9">
                    <c:v>Téléphone Portable </c:v>
                  </c:pt>
                  <c:pt idx="10">
                    <c:v>Télévision </c:v>
                  </c:pt>
                </c:lvl>
                <c:lvl>
                  <c:pt idx="0">
                    <c:v>Âge </c:v>
                  </c:pt>
                  <c:pt idx="2">
                    <c:v>Genre </c:v>
                  </c:pt>
                  <c:pt idx="4">
                    <c:v>Milieu  </c:v>
                  </c:pt>
                  <c:pt idx="6">
                    <c:v>Niveau scolaire </c:v>
                  </c:pt>
                  <c:pt idx="8">
                    <c:v>Nouveaux Médias </c:v>
                  </c:pt>
                </c:lvl>
              </c:multiLvlStrCache>
            </c:multiLvlStrRef>
          </c:cat>
          <c:val>
            <c:numRef>
              <c:f>Feuil1!$D$1032:$N$1032</c:f>
              <c:numCache>
                <c:formatCode>General</c:formatCode>
                <c:ptCount val="11"/>
                <c:pt idx="0">
                  <c:v>62</c:v>
                </c:pt>
                <c:pt idx="1">
                  <c:v>59</c:v>
                </c:pt>
                <c:pt idx="2">
                  <c:v>60</c:v>
                </c:pt>
                <c:pt idx="3">
                  <c:v>62</c:v>
                </c:pt>
                <c:pt idx="4">
                  <c:v>59</c:v>
                </c:pt>
                <c:pt idx="5">
                  <c:v>61</c:v>
                </c:pt>
                <c:pt idx="6">
                  <c:v>62.9</c:v>
                </c:pt>
                <c:pt idx="7">
                  <c:v>53</c:v>
                </c:pt>
                <c:pt idx="8">
                  <c:v>60.7</c:v>
                </c:pt>
                <c:pt idx="9">
                  <c:v>59.3</c:v>
                </c:pt>
                <c:pt idx="10">
                  <c:v>56</c:v>
                </c:pt>
              </c:numCache>
            </c:numRef>
          </c:val>
        </c:ser>
        <c:shape val="cylinder"/>
        <c:axId val="89299968"/>
        <c:axId val="97075968"/>
        <c:axId val="0"/>
      </c:bar3DChart>
      <c:catAx>
        <c:axId val="89299968"/>
        <c:scaling>
          <c:orientation val="minMax"/>
        </c:scaling>
        <c:axPos val="b"/>
        <c:tickLblPos val="nextTo"/>
        <c:crossAx val="97075968"/>
        <c:crosses val="autoZero"/>
        <c:auto val="1"/>
        <c:lblAlgn val="ctr"/>
        <c:lblOffset val="100"/>
      </c:catAx>
      <c:valAx>
        <c:axId val="97075968"/>
        <c:scaling>
          <c:orientation val="minMax"/>
        </c:scaling>
        <c:axPos val="l"/>
        <c:majorGridlines>
          <c:spPr>
            <a:ln>
              <a:solidFill>
                <a:schemeClr val="bg1"/>
              </a:solidFill>
            </a:ln>
          </c:spPr>
        </c:majorGridlines>
        <c:numFmt formatCode="General" sourceLinked="1"/>
        <c:tickLblPos val="nextTo"/>
        <c:crossAx val="89299968"/>
        <c:crosses val="autoZero"/>
        <c:crossBetween val="between"/>
      </c:valAx>
    </c:plotArea>
    <c:legend>
      <c:legendPos val="r"/>
      <c:layout>
        <c:manualLayout>
          <c:xMode val="edge"/>
          <c:yMode val="edge"/>
          <c:x val="0.65428936545176897"/>
          <c:y val="1.3359626708143538E-2"/>
          <c:w val="0.20911088855050966"/>
          <c:h val="0.11856802235649032"/>
        </c:manualLayout>
      </c:layout>
    </c:legend>
    <c:plotVisOnly val="1"/>
  </c:chart>
  <c:externalData r:id="rId1"/>
</c:chartSpace>
</file>

<file path=ppt/charts/chart4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1277283482224555"/>
          <c:y val="2.5078369905956112E-2"/>
          <c:w val="0.46452618762543013"/>
          <c:h val="0.92256707723446796"/>
        </c:manualLayout>
      </c:layout>
      <c:bar3DChart>
        <c:barDir val="bar"/>
        <c:grouping val="clustered"/>
        <c:ser>
          <c:idx val="0"/>
          <c:order val="0"/>
          <c:tx>
            <c:strRef>
              <c:f>Feuil1!$C$709</c:f>
              <c:strCache>
                <c:ptCount val="1"/>
                <c:pt idx="0">
                  <c:v>La télévision</c:v>
                </c:pt>
              </c:strCache>
            </c:strRef>
          </c:tx>
          <c:dLbls>
            <c:showVal val="1"/>
          </c:dLbls>
          <c:cat>
            <c:strRef>
              <c:f>Feuil1!$D$708:$H$708</c:f>
              <c:strCache>
                <c:ptCount val="5"/>
                <c:pt idx="0">
                  <c:v>Les difficultés scolaires</c:v>
                </c:pt>
                <c:pt idx="1">
                  <c:v>Les problèmes familiaux</c:v>
                </c:pt>
                <c:pt idx="2">
                  <c:v>Les mauvaises fréquentations</c:v>
                </c:pt>
                <c:pt idx="3">
                  <c:v>Autres raisons</c:v>
                </c:pt>
                <c:pt idx="4">
                  <c:v>Total</c:v>
                </c:pt>
              </c:strCache>
            </c:strRef>
          </c:cat>
          <c:val>
            <c:numRef>
              <c:f>Feuil1!$D$709:$H$709</c:f>
              <c:numCache>
                <c:formatCode>General</c:formatCode>
                <c:ptCount val="5"/>
                <c:pt idx="0">
                  <c:v>26</c:v>
                </c:pt>
                <c:pt idx="1">
                  <c:v>23</c:v>
                </c:pt>
                <c:pt idx="2">
                  <c:v>22</c:v>
                </c:pt>
                <c:pt idx="3">
                  <c:v>23</c:v>
                </c:pt>
                <c:pt idx="4">
                  <c:v>24</c:v>
                </c:pt>
              </c:numCache>
            </c:numRef>
          </c:val>
        </c:ser>
        <c:ser>
          <c:idx val="1"/>
          <c:order val="1"/>
          <c:tx>
            <c:strRef>
              <c:f>Feuil1!$C$710</c:f>
              <c:strCache>
                <c:ptCount val="1"/>
                <c:pt idx="0">
                  <c:v>L’internet</c:v>
                </c:pt>
              </c:strCache>
            </c:strRef>
          </c:tx>
          <c:dLbls>
            <c:showVal val="1"/>
          </c:dLbls>
          <c:cat>
            <c:strRef>
              <c:f>Feuil1!$D$708:$H$708</c:f>
              <c:strCache>
                <c:ptCount val="5"/>
                <c:pt idx="0">
                  <c:v>Les difficultés scolaires</c:v>
                </c:pt>
                <c:pt idx="1">
                  <c:v>Les problèmes familiaux</c:v>
                </c:pt>
                <c:pt idx="2">
                  <c:v>Les mauvaises fréquentations</c:v>
                </c:pt>
                <c:pt idx="3">
                  <c:v>Autres raisons</c:v>
                </c:pt>
                <c:pt idx="4">
                  <c:v>Total</c:v>
                </c:pt>
              </c:strCache>
            </c:strRef>
          </c:cat>
          <c:val>
            <c:numRef>
              <c:f>Feuil1!$D$710:$H$710</c:f>
              <c:numCache>
                <c:formatCode>General</c:formatCode>
                <c:ptCount val="5"/>
                <c:pt idx="0">
                  <c:v>34</c:v>
                </c:pt>
                <c:pt idx="1">
                  <c:v>37</c:v>
                </c:pt>
                <c:pt idx="2">
                  <c:v>39</c:v>
                </c:pt>
                <c:pt idx="3">
                  <c:v>29</c:v>
                </c:pt>
                <c:pt idx="4">
                  <c:v>36</c:v>
                </c:pt>
              </c:numCache>
            </c:numRef>
          </c:val>
        </c:ser>
        <c:ser>
          <c:idx val="2"/>
          <c:order val="2"/>
          <c:tx>
            <c:strRef>
              <c:f>Feuil1!$C$711</c:f>
              <c:strCache>
                <c:ptCount val="1"/>
                <c:pt idx="0">
                  <c:v>Le téléphone portable</c:v>
                </c:pt>
              </c:strCache>
            </c:strRef>
          </c:tx>
          <c:dLbls>
            <c:showVal val="1"/>
          </c:dLbls>
          <c:cat>
            <c:strRef>
              <c:f>Feuil1!$D$708:$H$708</c:f>
              <c:strCache>
                <c:ptCount val="5"/>
                <c:pt idx="0">
                  <c:v>Les difficultés scolaires</c:v>
                </c:pt>
                <c:pt idx="1">
                  <c:v>Les problèmes familiaux</c:v>
                </c:pt>
                <c:pt idx="2">
                  <c:v>Les mauvaises fréquentations</c:v>
                </c:pt>
                <c:pt idx="3">
                  <c:v>Autres raisons</c:v>
                </c:pt>
                <c:pt idx="4">
                  <c:v>Total</c:v>
                </c:pt>
              </c:strCache>
            </c:strRef>
          </c:cat>
          <c:val>
            <c:numRef>
              <c:f>Feuil1!$D$711:$H$711</c:f>
              <c:numCache>
                <c:formatCode>General</c:formatCode>
                <c:ptCount val="5"/>
                <c:pt idx="0">
                  <c:v>30</c:v>
                </c:pt>
                <c:pt idx="1">
                  <c:v>33</c:v>
                </c:pt>
                <c:pt idx="2">
                  <c:v>34</c:v>
                </c:pt>
                <c:pt idx="3">
                  <c:v>27</c:v>
                </c:pt>
                <c:pt idx="4">
                  <c:v>33</c:v>
                </c:pt>
              </c:numCache>
            </c:numRef>
          </c:val>
        </c:ser>
        <c:ser>
          <c:idx val="3"/>
          <c:order val="3"/>
          <c:tx>
            <c:strRef>
              <c:f>Feuil1!$C$712</c:f>
              <c:strCache>
                <c:ptCount val="1"/>
                <c:pt idx="0">
                  <c:v>La radio</c:v>
                </c:pt>
              </c:strCache>
            </c:strRef>
          </c:tx>
          <c:dLbls>
            <c:showVal val="1"/>
          </c:dLbls>
          <c:cat>
            <c:strRef>
              <c:f>Feuil1!$D$708:$H$708</c:f>
              <c:strCache>
                <c:ptCount val="5"/>
                <c:pt idx="0">
                  <c:v>Les difficultés scolaires</c:v>
                </c:pt>
                <c:pt idx="1">
                  <c:v>Les problèmes familiaux</c:v>
                </c:pt>
                <c:pt idx="2">
                  <c:v>Les mauvaises fréquentations</c:v>
                </c:pt>
                <c:pt idx="3">
                  <c:v>Autres raisons</c:v>
                </c:pt>
                <c:pt idx="4">
                  <c:v>Total</c:v>
                </c:pt>
              </c:strCache>
            </c:strRef>
          </c:cat>
          <c:val>
            <c:numRef>
              <c:f>Feuil1!$D$712:$H$712</c:f>
              <c:numCache>
                <c:formatCode>General</c:formatCode>
                <c:ptCount val="5"/>
                <c:pt idx="0">
                  <c:v>8</c:v>
                </c:pt>
                <c:pt idx="1">
                  <c:v>6</c:v>
                </c:pt>
                <c:pt idx="2">
                  <c:v>5</c:v>
                </c:pt>
                <c:pt idx="3">
                  <c:v>12</c:v>
                </c:pt>
                <c:pt idx="4">
                  <c:v>6</c:v>
                </c:pt>
              </c:numCache>
            </c:numRef>
          </c:val>
        </c:ser>
        <c:ser>
          <c:idx val="4"/>
          <c:order val="4"/>
          <c:tx>
            <c:strRef>
              <c:f>Feuil1!$C$713</c:f>
              <c:strCache>
                <c:ptCount val="1"/>
                <c:pt idx="0">
                  <c:v>Autres moyens</c:v>
                </c:pt>
              </c:strCache>
            </c:strRef>
          </c:tx>
          <c:dLbls>
            <c:showVal val="1"/>
          </c:dLbls>
          <c:cat>
            <c:strRef>
              <c:f>Feuil1!$D$708:$H$708</c:f>
              <c:strCache>
                <c:ptCount val="5"/>
                <c:pt idx="0">
                  <c:v>Les difficultés scolaires</c:v>
                </c:pt>
                <c:pt idx="1">
                  <c:v>Les problèmes familiaux</c:v>
                </c:pt>
                <c:pt idx="2">
                  <c:v>Les mauvaises fréquentations</c:v>
                </c:pt>
                <c:pt idx="3">
                  <c:v>Autres raisons</c:v>
                </c:pt>
                <c:pt idx="4">
                  <c:v>Total</c:v>
                </c:pt>
              </c:strCache>
            </c:strRef>
          </c:cat>
          <c:val>
            <c:numRef>
              <c:f>Feuil1!$D$713:$H$713</c:f>
              <c:numCache>
                <c:formatCode>General</c:formatCode>
                <c:ptCount val="5"/>
                <c:pt idx="0">
                  <c:v>2</c:v>
                </c:pt>
                <c:pt idx="1">
                  <c:v>1</c:v>
                </c:pt>
                <c:pt idx="2">
                  <c:v>0</c:v>
                </c:pt>
                <c:pt idx="3">
                  <c:v>9</c:v>
                </c:pt>
                <c:pt idx="4">
                  <c:v>1</c:v>
                </c:pt>
              </c:numCache>
            </c:numRef>
          </c:val>
        </c:ser>
        <c:shape val="cylinder"/>
        <c:axId val="97122176"/>
        <c:axId val="97123712"/>
        <c:axId val="0"/>
      </c:bar3DChart>
      <c:catAx>
        <c:axId val="97122176"/>
        <c:scaling>
          <c:orientation val="minMax"/>
        </c:scaling>
        <c:axPos val="l"/>
        <c:tickLblPos val="nextTo"/>
        <c:crossAx val="97123712"/>
        <c:crosses val="autoZero"/>
        <c:auto val="1"/>
        <c:lblAlgn val="ctr"/>
        <c:lblOffset val="100"/>
      </c:catAx>
      <c:valAx>
        <c:axId val="97123712"/>
        <c:scaling>
          <c:orientation val="minMax"/>
        </c:scaling>
        <c:axPos val="b"/>
        <c:majorGridlines>
          <c:spPr>
            <a:ln>
              <a:solidFill>
                <a:sysClr val="window" lastClr="FFFFFF"/>
              </a:solidFill>
            </a:ln>
          </c:spPr>
        </c:majorGridlines>
        <c:numFmt formatCode="General" sourceLinked="1"/>
        <c:tickLblPos val="nextTo"/>
        <c:crossAx val="97122176"/>
        <c:crosses val="autoZero"/>
        <c:crossBetween val="between"/>
      </c:valAx>
    </c:plotArea>
    <c:legend>
      <c:legendPos val="r"/>
      <c:layout>
        <c:manualLayout>
          <c:xMode val="edge"/>
          <c:yMode val="edge"/>
          <c:x val="0.74073558743670564"/>
          <c:y val="1.6808102748911931E-2"/>
          <c:w val="0.24549505188447049"/>
          <c:h val="0.20567307613194119"/>
        </c:manualLayout>
      </c:layout>
    </c:legend>
    <c:plotVisOnly val="1"/>
  </c:chart>
  <c:externalData r:id="rId1"/>
</c:chartSpace>
</file>

<file path=ppt/charts/chart4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7.1246259166057785E-2"/>
          <c:y val="4.4588432470037714E-2"/>
          <c:w val="0.89444576129014808"/>
          <c:h val="0.85480251715523514"/>
        </c:manualLayout>
      </c:layout>
      <c:bar3DChart>
        <c:barDir val="col"/>
        <c:grouping val="clustered"/>
        <c:ser>
          <c:idx val="0"/>
          <c:order val="0"/>
          <c:tx>
            <c:strRef>
              <c:f>Feuil1!$C$769</c:f>
              <c:strCache>
                <c:ptCount val="1"/>
                <c:pt idx="0">
                  <c:v>Urbain</c:v>
                </c:pt>
              </c:strCache>
            </c:strRef>
          </c:tx>
          <c:dLbls>
            <c:dLbl>
              <c:idx val="0"/>
              <c:layout>
                <c:manualLayout>
                  <c:x val="4.1237113402061855E-2"/>
                  <c:y val="-3.2128514056224897E-2"/>
                </c:manualLayout>
              </c:layout>
              <c:showVal val="1"/>
            </c:dLbl>
            <c:dLbl>
              <c:idx val="1"/>
              <c:layout>
                <c:manualLayout>
                  <c:x val="3.2989690721649492E-2"/>
                  <c:y val="-4.8192771084337671E-2"/>
                </c:manualLayout>
              </c:layout>
              <c:showVal val="1"/>
            </c:dLbl>
            <c:showVal val="1"/>
          </c:dLbls>
          <c:cat>
            <c:strRef>
              <c:f>Feuil1!$D$768:$E$768</c:f>
              <c:strCache>
                <c:ptCount val="2"/>
                <c:pt idx="0">
                  <c:v>Oui</c:v>
                </c:pt>
                <c:pt idx="1">
                  <c:v>Non</c:v>
                </c:pt>
              </c:strCache>
            </c:strRef>
          </c:cat>
          <c:val>
            <c:numRef>
              <c:f>Feuil1!$D$769:$E$769</c:f>
              <c:numCache>
                <c:formatCode>General</c:formatCode>
                <c:ptCount val="2"/>
                <c:pt idx="0">
                  <c:v>63.5</c:v>
                </c:pt>
                <c:pt idx="1">
                  <c:v>36.5</c:v>
                </c:pt>
              </c:numCache>
            </c:numRef>
          </c:val>
        </c:ser>
        <c:ser>
          <c:idx val="1"/>
          <c:order val="1"/>
          <c:tx>
            <c:strRef>
              <c:f>Feuil1!$C$770</c:f>
              <c:strCache>
                <c:ptCount val="1"/>
                <c:pt idx="0">
                  <c:v>Rural </c:v>
                </c:pt>
              </c:strCache>
            </c:strRef>
          </c:tx>
          <c:dLbls>
            <c:dLbl>
              <c:idx val="0"/>
              <c:layout>
                <c:manualLayout>
                  <c:x val="2.4742268041237109E-2"/>
                  <c:y val="-3.614457831325301E-2"/>
                </c:manualLayout>
              </c:layout>
              <c:showVal val="1"/>
            </c:dLbl>
            <c:dLbl>
              <c:idx val="1"/>
              <c:layout>
                <c:manualLayout>
                  <c:x val="2.7491408934708004E-2"/>
                  <c:y val="-2.8112449799196727E-2"/>
                </c:manualLayout>
              </c:layout>
              <c:showVal val="1"/>
            </c:dLbl>
            <c:showVal val="1"/>
          </c:dLbls>
          <c:cat>
            <c:strRef>
              <c:f>Feuil1!$D$768:$E$768</c:f>
              <c:strCache>
                <c:ptCount val="2"/>
                <c:pt idx="0">
                  <c:v>Oui</c:v>
                </c:pt>
                <c:pt idx="1">
                  <c:v>Non</c:v>
                </c:pt>
              </c:strCache>
            </c:strRef>
          </c:cat>
          <c:val>
            <c:numRef>
              <c:f>Feuil1!$D$770:$E$770</c:f>
              <c:numCache>
                <c:formatCode>General</c:formatCode>
                <c:ptCount val="2"/>
                <c:pt idx="0">
                  <c:v>64.5</c:v>
                </c:pt>
                <c:pt idx="1">
                  <c:v>35.5</c:v>
                </c:pt>
              </c:numCache>
            </c:numRef>
          </c:val>
        </c:ser>
        <c:shape val="box"/>
        <c:axId val="98350592"/>
        <c:axId val="98352128"/>
        <c:axId val="0"/>
      </c:bar3DChart>
      <c:catAx>
        <c:axId val="98350592"/>
        <c:scaling>
          <c:orientation val="minMax"/>
        </c:scaling>
        <c:axPos val="b"/>
        <c:tickLblPos val="nextTo"/>
        <c:crossAx val="98352128"/>
        <c:crosses val="autoZero"/>
        <c:auto val="1"/>
        <c:lblAlgn val="ctr"/>
        <c:lblOffset val="100"/>
      </c:catAx>
      <c:valAx>
        <c:axId val="98352128"/>
        <c:scaling>
          <c:orientation val="minMax"/>
        </c:scaling>
        <c:axPos val="l"/>
        <c:majorGridlines>
          <c:spPr>
            <a:ln>
              <a:solidFill>
                <a:sysClr val="window" lastClr="FFFFFF"/>
              </a:solidFill>
            </a:ln>
          </c:spPr>
        </c:majorGridlines>
        <c:numFmt formatCode="General" sourceLinked="1"/>
        <c:tickLblPos val="nextTo"/>
        <c:crossAx val="98350592"/>
        <c:crosses val="autoZero"/>
        <c:crossBetween val="between"/>
      </c:valAx>
    </c:plotArea>
    <c:legend>
      <c:legendPos val="r"/>
      <c:layout>
        <c:manualLayout>
          <c:xMode val="edge"/>
          <c:yMode val="edge"/>
          <c:x val="0.83497699602005004"/>
          <c:y val="9.8369278413509606E-2"/>
          <c:w val="0.12228048813485946"/>
          <c:h val="0.14524428422350821"/>
        </c:manualLayout>
      </c:layout>
    </c:legend>
    <c:plotVisOnly val="1"/>
  </c:chart>
  <c:externalData r:id="rId1"/>
</c:chartSpace>
</file>

<file path=ppt/charts/chart4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7.1988407699037624E-2"/>
          <c:y val="3.6461476798158851E-2"/>
          <c:w val="0.89476290463691743"/>
          <c:h val="0.84236319556535089"/>
        </c:manualLayout>
      </c:layout>
      <c:bar3DChart>
        <c:barDir val="col"/>
        <c:grouping val="clustered"/>
        <c:ser>
          <c:idx val="0"/>
          <c:order val="0"/>
          <c:tx>
            <c:strRef>
              <c:f>Feuil1!$D$783</c:f>
              <c:strCache>
                <c:ptCount val="1"/>
                <c:pt idx="0">
                  <c:v>Oui</c:v>
                </c:pt>
              </c:strCache>
            </c:strRef>
          </c:tx>
          <c:dLbls>
            <c:showVal val="1"/>
          </c:dLbls>
          <c:cat>
            <c:strRef>
              <c:f>Feuil1!$C$784:$C$790</c:f>
              <c:strCache>
                <c:ptCount val="7"/>
                <c:pt idx="0">
                  <c:v>Tétouan</c:v>
                </c:pt>
                <c:pt idx="1">
                  <c:v>M’Diq Fnidaq</c:v>
                </c:pt>
                <c:pt idx="2">
                  <c:v>Chefchaouen</c:v>
                </c:pt>
                <c:pt idx="3">
                  <c:v>Fahs Anjra</c:v>
                </c:pt>
                <c:pt idx="4">
                  <c:v>Larache</c:v>
                </c:pt>
                <c:pt idx="5">
                  <c:v>Ouezzane</c:v>
                </c:pt>
                <c:pt idx="6">
                  <c:v>Tanger Assilah</c:v>
                </c:pt>
              </c:strCache>
            </c:strRef>
          </c:cat>
          <c:val>
            <c:numRef>
              <c:f>Feuil1!$D$784:$D$790</c:f>
              <c:numCache>
                <c:formatCode>General</c:formatCode>
                <c:ptCount val="7"/>
                <c:pt idx="0">
                  <c:v>62.8</c:v>
                </c:pt>
                <c:pt idx="1">
                  <c:v>57.8</c:v>
                </c:pt>
                <c:pt idx="2">
                  <c:v>64.400000000000006</c:v>
                </c:pt>
                <c:pt idx="3">
                  <c:v>66.599999999999994</c:v>
                </c:pt>
                <c:pt idx="4">
                  <c:v>0</c:v>
                </c:pt>
                <c:pt idx="5">
                  <c:v>88.7</c:v>
                </c:pt>
                <c:pt idx="6">
                  <c:v>61.7</c:v>
                </c:pt>
              </c:numCache>
            </c:numRef>
          </c:val>
        </c:ser>
        <c:ser>
          <c:idx val="1"/>
          <c:order val="1"/>
          <c:tx>
            <c:strRef>
              <c:f>Feuil1!$E$783</c:f>
              <c:strCache>
                <c:ptCount val="1"/>
                <c:pt idx="0">
                  <c:v>Non</c:v>
                </c:pt>
              </c:strCache>
            </c:strRef>
          </c:tx>
          <c:dLbls>
            <c:showVal val="1"/>
          </c:dLbls>
          <c:cat>
            <c:strRef>
              <c:f>Feuil1!$C$784:$C$790</c:f>
              <c:strCache>
                <c:ptCount val="7"/>
                <c:pt idx="0">
                  <c:v>Tétouan</c:v>
                </c:pt>
                <c:pt idx="1">
                  <c:v>M’Diq Fnidaq</c:v>
                </c:pt>
                <c:pt idx="2">
                  <c:v>Chefchaouen</c:v>
                </c:pt>
                <c:pt idx="3">
                  <c:v>Fahs Anjra</c:v>
                </c:pt>
                <c:pt idx="4">
                  <c:v>Larache</c:v>
                </c:pt>
                <c:pt idx="5">
                  <c:v>Ouezzane</c:v>
                </c:pt>
                <c:pt idx="6">
                  <c:v>Tanger Assilah</c:v>
                </c:pt>
              </c:strCache>
            </c:strRef>
          </c:cat>
          <c:val>
            <c:numRef>
              <c:f>Feuil1!$E$784:$E$790</c:f>
              <c:numCache>
                <c:formatCode>General</c:formatCode>
                <c:ptCount val="7"/>
                <c:pt idx="0">
                  <c:v>37.200000000000003</c:v>
                </c:pt>
                <c:pt idx="1">
                  <c:v>42.2</c:v>
                </c:pt>
                <c:pt idx="2">
                  <c:v>35.6</c:v>
                </c:pt>
                <c:pt idx="3">
                  <c:v>33.4</c:v>
                </c:pt>
                <c:pt idx="4">
                  <c:v>0</c:v>
                </c:pt>
                <c:pt idx="5">
                  <c:v>11.3</c:v>
                </c:pt>
                <c:pt idx="6">
                  <c:v>38.300000000000004</c:v>
                </c:pt>
              </c:numCache>
            </c:numRef>
          </c:val>
        </c:ser>
        <c:shape val="box"/>
        <c:axId val="98627584"/>
        <c:axId val="98629120"/>
        <c:axId val="0"/>
      </c:bar3DChart>
      <c:catAx>
        <c:axId val="98627584"/>
        <c:scaling>
          <c:orientation val="minMax"/>
        </c:scaling>
        <c:axPos val="b"/>
        <c:tickLblPos val="nextTo"/>
        <c:txPr>
          <a:bodyPr/>
          <a:lstStyle/>
          <a:p>
            <a:pPr>
              <a:defRPr sz="900"/>
            </a:pPr>
            <a:endParaRPr lang="fr-FR"/>
          </a:p>
        </c:txPr>
        <c:crossAx val="98629120"/>
        <c:crosses val="autoZero"/>
        <c:auto val="1"/>
        <c:lblAlgn val="ctr"/>
        <c:lblOffset val="100"/>
      </c:catAx>
      <c:valAx>
        <c:axId val="98629120"/>
        <c:scaling>
          <c:orientation val="minMax"/>
        </c:scaling>
        <c:axPos val="l"/>
        <c:majorGridlines>
          <c:spPr>
            <a:ln>
              <a:solidFill>
                <a:sysClr val="window" lastClr="FFFFFF"/>
              </a:solidFill>
            </a:ln>
          </c:spPr>
        </c:majorGridlines>
        <c:numFmt formatCode="General" sourceLinked="1"/>
        <c:tickLblPos val="nextTo"/>
        <c:crossAx val="98627584"/>
        <c:crosses val="autoZero"/>
        <c:crossBetween val="between"/>
      </c:valAx>
    </c:plotArea>
    <c:legend>
      <c:legendPos val="r"/>
      <c:layout>
        <c:manualLayout>
          <c:xMode val="edge"/>
          <c:yMode val="edge"/>
          <c:x val="0.88619575678040263"/>
          <c:y val="3.9957591507958058E-2"/>
          <c:w val="9.4359798775153228E-2"/>
          <c:h val="0.11877118808424809"/>
        </c:manualLayout>
      </c:layout>
    </c:legend>
    <c:plotVisOnly val="1"/>
  </c:chart>
  <c:externalData r:id="rId1"/>
</c:chartSpace>
</file>

<file path=ppt/charts/chart44.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6.7095991641822034E-2"/>
          <c:y val="3.9581175347733956E-2"/>
          <c:w val="0.90450393700787401"/>
          <c:h val="0.82759667073701348"/>
        </c:manualLayout>
      </c:layout>
      <c:bar3DChart>
        <c:barDir val="col"/>
        <c:grouping val="clustered"/>
        <c:ser>
          <c:idx val="0"/>
          <c:order val="0"/>
          <c:tx>
            <c:strRef>
              <c:f>Feuil1!$D$801</c:f>
              <c:strCache>
                <c:ptCount val="1"/>
                <c:pt idx="0">
                  <c:v>Oui</c:v>
                </c:pt>
              </c:strCache>
            </c:strRef>
          </c:tx>
          <c:dLbls>
            <c:showVal val="1"/>
          </c:dLbls>
          <c:cat>
            <c:strRef>
              <c:f>Feuil1!$C$802:$C$807</c:f>
              <c:strCache>
                <c:ptCount val="6"/>
                <c:pt idx="0">
                  <c:v>Moins de 12 ans </c:v>
                </c:pt>
                <c:pt idx="1">
                  <c:v>De 12 à 14 ans</c:v>
                </c:pt>
                <c:pt idx="2">
                  <c:v>De 15 à  17 ans</c:v>
                </c:pt>
                <c:pt idx="3">
                  <c:v>De 18 à 20 ans</c:v>
                </c:pt>
                <c:pt idx="4">
                  <c:v>De 21 à 23 ans</c:v>
                </c:pt>
                <c:pt idx="5">
                  <c:v>24 et plus</c:v>
                </c:pt>
              </c:strCache>
            </c:strRef>
          </c:cat>
          <c:val>
            <c:numRef>
              <c:f>Feuil1!$D$802:$D$807</c:f>
              <c:numCache>
                <c:formatCode>General</c:formatCode>
                <c:ptCount val="6"/>
                <c:pt idx="0">
                  <c:v>3.3</c:v>
                </c:pt>
                <c:pt idx="1">
                  <c:v>45.1</c:v>
                </c:pt>
                <c:pt idx="2">
                  <c:v>42.4</c:v>
                </c:pt>
                <c:pt idx="3">
                  <c:v>8.8000000000000007</c:v>
                </c:pt>
                <c:pt idx="4">
                  <c:v>0.5</c:v>
                </c:pt>
                <c:pt idx="5">
                  <c:v>0</c:v>
                </c:pt>
              </c:numCache>
            </c:numRef>
          </c:val>
        </c:ser>
        <c:ser>
          <c:idx val="1"/>
          <c:order val="1"/>
          <c:tx>
            <c:strRef>
              <c:f>Feuil1!$E$801</c:f>
              <c:strCache>
                <c:ptCount val="1"/>
                <c:pt idx="0">
                  <c:v>Non</c:v>
                </c:pt>
              </c:strCache>
            </c:strRef>
          </c:tx>
          <c:dLbls>
            <c:showVal val="1"/>
          </c:dLbls>
          <c:cat>
            <c:strRef>
              <c:f>Feuil1!$C$802:$C$807</c:f>
              <c:strCache>
                <c:ptCount val="6"/>
                <c:pt idx="0">
                  <c:v>Moins de 12 ans </c:v>
                </c:pt>
                <c:pt idx="1">
                  <c:v>De 12 à 14 ans</c:v>
                </c:pt>
                <c:pt idx="2">
                  <c:v>De 15 à  17 ans</c:v>
                </c:pt>
                <c:pt idx="3">
                  <c:v>De 18 à 20 ans</c:v>
                </c:pt>
                <c:pt idx="4">
                  <c:v>De 21 à 23 ans</c:v>
                </c:pt>
                <c:pt idx="5">
                  <c:v>24 et plus</c:v>
                </c:pt>
              </c:strCache>
            </c:strRef>
          </c:cat>
          <c:val>
            <c:numRef>
              <c:f>Feuil1!$E$802:$E$807</c:f>
              <c:numCache>
                <c:formatCode>General</c:formatCode>
                <c:ptCount val="6"/>
                <c:pt idx="0">
                  <c:v>2.2000000000000002</c:v>
                </c:pt>
                <c:pt idx="1">
                  <c:v>36.1</c:v>
                </c:pt>
                <c:pt idx="2">
                  <c:v>50</c:v>
                </c:pt>
                <c:pt idx="3">
                  <c:v>11.3</c:v>
                </c:pt>
                <c:pt idx="4">
                  <c:v>0.5</c:v>
                </c:pt>
                <c:pt idx="5">
                  <c:v>0</c:v>
                </c:pt>
              </c:numCache>
            </c:numRef>
          </c:val>
        </c:ser>
        <c:shape val="box"/>
        <c:axId val="97224960"/>
        <c:axId val="97243136"/>
        <c:axId val="0"/>
      </c:bar3DChart>
      <c:catAx>
        <c:axId val="97224960"/>
        <c:scaling>
          <c:orientation val="minMax"/>
        </c:scaling>
        <c:axPos val="b"/>
        <c:tickLblPos val="nextTo"/>
        <c:txPr>
          <a:bodyPr/>
          <a:lstStyle/>
          <a:p>
            <a:pPr>
              <a:defRPr sz="900"/>
            </a:pPr>
            <a:endParaRPr lang="fr-FR"/>
          </a:p>
        </c:txPr>
        <c:crossAx val="97243136"/>
        <c:crosses val="autoZero"/>
        <c:auto val="1"/>
        <c:lblAlgn val="ctr"/>
        <c:lblOffset val="100"/>
      </c:catAx>
      <c:valAx>
        <c:axId val="97243136"/>
        <c:scaling>
          <c:orientation val="minMax"/>
        </c:scaling>
        <c:axPos val="l"/>
        <c:majorGridlines>
          <c:spPr>
            <a:ln>
              <a:solidFill>
                <a:sysClr val="window" lastClr="FFFFFF"/>
              </a:solidFill>
            </a:ln>
          </c:spPr>
        </c:majorGridlines>
        <c:numFmt formatCode="General" sourceLinked="1"/>
        <c:tickLblPos val="nextTo"/>
        <c:crossAx val="97224960"/>
        <c:crosses val="autoZero"/>
        <c:crossBetween val="between"/>
      </c:valAx>
    </c:plotArea>
    <c:legend>
      <c:legendPos val="r"/>
      <c:layout>
        <c:manualLayout>
          <c:xMode val="edge"/>
          <c:yMode val="edge"/>
          <c:x val="0.8965190225008286"/>
          <c:y val="5.0506547644111513E-2"/>
          <c:w val="8.7946996916647563E-2"/>
          <c:h val="0.12893342877594846"/>
        </c:manualLayout>
      </c:layout>
    </c:legend>
    <c:plotVisOnly val="1"/>
  </c:chart>
  <c:externalData r:id="rId1"/>
</c:chartSpace>
</file>

<file path=ppt/charts/chart45.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7.1988407699037624E-2"/>
          <c:y val="5.1400554097404488E-2"/>
          <c:w val="0.90765179352581293"/>
          <c:h val="0.8326195683872849"/>
        </c:manualLayout>
      </c:layout>
      <c:bar3DChart>
        <c:barDir val="col"/>
        <c:grouping val="clustered"/>
        <c:ser>
          <c:idx val="0"/>
          <c:order val="0"/>
          <c:tx>
            <c:strRef>
              <c:f>Feuil1!$C$819</c:f>
              <c:strCache>
                <c:ptCount val="1"/>
                <c:pt idx="0">
                  <c:v>Garçon</c:v>
                </c:pt>
              </c:strCache>
            </c:strRef>
          </c:tx>
          <c:dLbls>
            <c:dLbl>
              <c:idx val="0"/>
              <c:layout>
                <c:manualLayout>
                  <c:x val="1.5736710843337241E-2"/>
                  <c:y val="-2.7777777777777891E-2"/>
                </c:manualLayout>
              </c:layout>
              <c:showVal val="1"/>
            </c:dLbl>
            <c:dLbl>
              <c:idx val="1"/>
              <c:layout>
                <c:manualLayout>
                  <c:x val="1.3488609294289024E-2"/>
                  <c:y val="-6.0185185185185147E-2"/>
                </c:manualLayout>
              </c:layout>
              <c:showVal val="1"/>
            </c:dLbl>
            <c:showVal val="1"/>
          </c:dLbls>
          <c:cat>
            <c:strRef>
              <c:f>Feuil1!$D$818:$E$818</c:f>
              <c:strCache>
                <c:ptCount val="2"/>
                <c:pt idx="0">
                  <c:v>Oui</c:v>
                </c:pt>
                <c:pt idx="1">
                  <c:v>Non</c:v>
                </c:pt>
              </c:strCache>
            </c:strRef>
          </c:cat>
          <c:val>
            <c:numRef>
              <c:f>Feuil1!$D$819:$E$819</c:f>
              <c:numCache>
                <c:formatCode>General</c:formatCode>
                <c:ptCount val="2"/>
                <c:pt idx="0">
                  <c:v>69.099999999999994</c:v>
                </c:pt>
                <c:pt idx="1">
                  <c:v>30.9</c:v>
                </c:pt>
              </c:numCache>
            </c:numRef>
          </c:val>
        </c:ser>
        <c:ser>
          <c:idx val="1"/>
          <c:order val="1"/>
          <c:tx>
            <c:strRef>
              <c:f>Feuil1!$C$820</c:f>
              <c:strCache>
                <c:ptCount val="1"/>
                <c:pt idx="0">
                  <c:v>Fille </c:v>
                </c:pt>
              </c:strCache>
            </c:strRef>
          </c:tx>
          <c:dLbls>
            <c:dLbl>
              <c:idx val="0"/>
              <c:layout>
                <c:manualLayout>
                  <c:x val="1.3488609294289099E-2"/>
                  <c:y val="-4.1666666666666664E-2"/>
                </c:manualLayout>
              </c:layout>
              <c:showVal val="1"/>
            </c:dLbl>
            <c:dLbl>
              <c:idx val="1"/>
              <c:layout>
                <c:manualLayout>
                  <c:x val="1.7984812392385533E-2"/>
                  <c:y val="-4.6296296296296391E-2"/>
                </c:manualLayout>
              </c:layout>
              <c:showVal val="1"/>
            </c:dLbl>
            <c:showVal val="1"/>
          </c:dLbls>
          <c:cat>
            <c:strRef>
              <c:f>Feuil1!$D$818:$E$818</c:f>
              <c:strCache>
                <c:ptCount val="2"/>
                <c:pt idx="0">
                  <c:v>Oui</c:v>
                </c:pt>
                <c:pt idx="1">
                  <c:v>Non</c:v>
                </c:pt>
              </c:strCache>
            </c:strRef>
          </c:cat>
          <c:val>
            <c:numRef>
              <c:f>Feuil1!$D$820:$E$820</c:f>
              <c:numCache>
                <c:formatCode>General</c:formatCode>
                <c:ptCount val="2"/>
                <c:pt idx="0">
                  <c:v>55.9</c:v>
                </c:pt>
                <c:pt idx="1">
                  <c:v>44.1</c:v>
                </c:pt>
              </c:numCache>
            </c:numRef>
          </c:val>
        </c:ser>
        <c:shape val="box"/>
        <c:axId val="100444416"/>
        <c:axId val="100458496"/>
        <c:axId val="0"/>
      </c:bar3DChart>
      <c:catAx>
        <c:axId val="100444416"/>
        <c:scaling>
          <c:orientation val="minMax"/>
        </c:scaling>
        <c:axPos val="b"/>
        <c:tickLblPos val="nextTo"/>
        <c:crossAx val="100458496"/>
        <c:crosses val="autoZero"/>
        <c:auto val="1"/>
        <c:lblAlgn val="ctr"/>
        <c:lblOffset val="100"/>
      </c:catAx>
      <c:valAx>
        <c:axId val="100458496"/>
        <c:scaling>
          <c:orientation val="minMax"/>
        </c:scaling>
        <c:axPos val="l"/>
        <c:majorGridlines>
          <c:spPr>
            <a:ln>
              <a:solidFill>
                <a:sysClr val="window" lastClr="FFFFFF"/>
              </a:solidFill>
            </a:ln>
          </c:spPr>
        </c:majorGridlines>
        <c:numFmt formatCode="General" sourceLinked="1"/>
        <c:tickLblPos val="nextTo"/>
        <c:crossAx val="100444416"/>
        <c:crosses val="autoZero"/>
        <c:crossBetween val="between"/>
      </c:valAx>
    </c:plotArea>
    <c:legend>
      <c:legendPos val="r"/>
      <c:layout>
        <c:manualLayout>
          <c:xMode val="edge"/>
          <c:yMode val="edge"/>
          <c:x val="0.85186242344706908"/>
          <c:y val="4.5912438028579923E-2"/>
          <c:w val="0.12869313210848643"/>
          <c:h val="0.16743438320210097"/>
        </c:manualLayout>
      </c:layout>
    </c:legend>
    <c:plotVisOnly val="1"/>
  </c:chart>
  <c:externalData r:id="rId1"/>
</c:chartSpace>
</file>

<file path=ppt/charts/chart46.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32902063501315076"/>
          <c:y val="2.8985507246376812E-2"/>
          <c:w val="0.64023640534434745"/>
          <c:h val="0.90500223045241879"/>
        </c:manualLayout>
      </c:layout>
      <c:bar3DChart>
        <c:barDir val="bar"/>
        <c:grouping val="clustered"/>
        <c:ser>
          <c:idx val="0"/>
          <c:order val="0"/>
          <c:tx>
            <c:strRef>
              <c:f>Feuil1!$D$832</c:f>
              <c:strCache>
                <c:ptCount val="1"/>
                <c:pt idx="0">
                  <c:v>Oui</c:v>
                </c:pt>
              </c:strCache>
            </c:strRef>
          </c:tx>
          <c:dLbls>
            <c:txPr>
              <a:bodyPr/>
              <a:lstStyle/>
              <a:p>
                <a:pPr>
                  <a:defRPr sz="900"/>
                </a:pPr>
                <a:endParaRPr lang="fr-FR"/>
              </a:p>
            </c:txPr>
            <c:showVal val="1"/>
          </c:dLbls>
          <c:cat>
            <c:strRef>
              <c:f>Feuil1!$C$833:$C$844</c:f>
              <c:strCache>
                <c:ptCount val="12"/>
                <c:pt idx="0">
                  <c:v>1ère année primaire</c:v>
                </c:pt>
                <c:pt idx="1">
                  <c:v>2ème année primaire</c:v>
                </c:pt>
                <c:pt idx="2">
                  <c:v>3ème année primaire</c:v>
                </c:pt>
                <c:pt idx="3">
                  <c:v>4ème année primaire</c:v>
                </c:pt>
                <c:pt idx="4">
                  <c:v>5ème année primaire</c:v>
                </c:pt>
                <c:pt idx="5">
                  <c:v>6ème année primaire</c:v>
                </c:pt>
                <c:pt idx="6">
                  <c:v>1ère année de collège</c:v>
                </c:pt>
                <c:pt idx="7">
                  <c:v>2ème  année de collège</c:v>
                </c:pt>
                <c:pt idx="8">
                  <c:v>3ème année de collège</c:v>
                </c:pt>
                <c:pt idx="9">
                  <c:v>Tronc commun</c:v>
                </c:pt>
                <c:pt idx="10">
                  <c:v>1ère année du baccalauréat</c:v>
                </c:pt>
                <c:pt idx="11">
                  <c:v>2ème année du baccalauréat</c:v>
                </c:pt>
              </c:strCache>
            </c:strRef>
          </c:cat>
          <c:val>
            <c:numRef>
              <c:f>Feuil1!$D$833:$D$844</c:f>
              <c:numCache>
                <c:formatCode>General</c:formatCode>
                <c:ptCount val="12"/>
                <c:pt idx="0">
                  <c:v>0</c:v>
                </c:pt>
                <c:pt idx="1">
                  <c:v>0</c:v>
                </c:pt>
                <c:pt idx="2">
                  <c:v>0</c:v>
                </c:pt>
                <c:pt idx="3">
                  <c:v>0</c:v>
                </c:pt>
                <c:pt idx="4">
                  <c:v>1</c:v>
                </c:pt>
                <c:pt idx="5">
                  <c:v>1.9000000000000001</c:v>
                </c:pt>
                <c:pt idx="6">
                  <c:v>18.3</c:v>
                </c:pt>
                <c:pt idx="7">
                  <c:v>20.2</c:v>
                </c:pt>
                <c:pt idx="8">
                  <c:v>31.2</c:v>
                </c:pt>
                <c:pt idx="9">
                  <c:v>11.1</c:v>
                </c:pt>
                <c:pt idx="10">
                  <c:v>7.7</c:v>
                </c:pt>
                <c:pt idx="11">
                  <c:v>7.3</c:v>
                </c:pt>
              </c:numCache>
            </c:numRef>
          </c:val>
        </c:ser>
        <c:ser>
          <c:idx val="1"/>
          <c:order val="1"/>
          <c:tx>
            <c:strRef>
              <c:f>Feuil1!$E$832</c:f>
              <c:strCache>
                <c:ptCount val="1"/>
                <c:pt idx="0">
                  <c:v>Non</c:v>
                </c:pt>
              </c:strCache>
            </c:strRef>
          </c:tx>
          <c:dLbls>
            <c:txPr>
              <a:bodyPr/>
              <a:lstStyle/>
              <a:p>
                <a:pPr>
                  <a:defRPr sz="900"/>
                </a:pPr>
                <a:endParaRPr lang="fr-FR"/>
              </a:p>
            </c:txPr>
            <c:showVal val="1"/>
          </c:dLbls>
          <c:cat>
            <c:strRef>
              <c:f>Feuil1!$C$833:$C$844</c:f>
              <c:strCache>
                <c:ptCount val="12"/>
                <c:pt idx="0">
                  <c:v>1ère année primaire</c:v>
                </c:pt>
                <c:pt idx="1">
                  <c:v>2ème année primaire</c:v>
                </c:pt>
                <c:pt idx="2">
                  <c:v>3ème année primaire</c:v>
                </c:pt>
                <c:pt idx="3">
                  <c:v>4ème année primaire</c:v>
                </c:pt>
                <c:pt idx="4">
                  <c:v>5ème année primaire</c:v>
                </c:pt>
                <c:pt idx="5">
                  <c:v>6ème année primaire</c:v>
                </c:pt>
                <c:pt idx="6">
                  <c:v>1ère année de collège</c:v>
                </c:pt>
                <c:pt idx="7">
                  <c:v>2ème  année de collège</c:v>
                </c:pt>
                <c:pt idx="8">
                  <c:v>3ème année de collège</c:v>
                </c:pt>
                <c:pt idx="9">
                  <c:v>Tronc commun</c:v>
                </c:pt>
                <c:pt idx="10">
                  <c:v>1ère année du baccalauréat</c:v>
                </c:pt>
                <c:pt idx="11">
                  <c:v>2ème année du baccalauréat</c:v>
                </c:pt>
              </c:strCache>
            </c:strRef>
          </c:cat>
          <c:val>
            <c:numRef>
              <c:f>Feuil1!$E$833:$E$844</c:f>
              <c:numCache>
                <c:formatCode>General</c:formatCode>
                <c:ptCount val="12"/>
                <c:pt idx="0">
                  <c:v>0</c:v>
                </c:pt>
                <c:pt idx="1">
                  <c:v>0</c:v>
                </c:pt>
                <c:pt idx="2">
                  <c:v>0</c:v>
                </c:pt>
                <c:pt idx="3">
                  <c:v>0</c:v>
                </c:pt>
                <c:pt idx="4">
                  <c:v>0</c:v>
                </c:pt>
                <c:pt idx="5">
                  <c:v>1.5</c:v>
                </c:pt>
                <c:pt idx="6">
                  <c:v>16.2</c:v>
                </c:pt>
                <c:pt idx="7">
                  <c:v>18.2</c:v>
                </c:pt>
                <c:pt idx="8">
                  <c:v>29.8</c:v>
                </c:pt>
                <c:pt idx="9">
                  <c:v>14.8</c:v>
                </c:pt>
                <c:pt idx="10">
                  <c:v>9.6</c:v>
                </c:pt>
                <c:pt idx="11">
                  <c:v>9.1</c:v>
                </c:pt>
              </c:numCache>
            </c:numRef>
          </c:val>
        </c:ser>
        <c:shape val="cylinder"/>
        <c:axId val="98649600"/>
        <c:axId val="98651136"/>
        <c:axId val="0"/>
      </c:bar3DChart>
      <c:catAx>
        <c:axId val="98649600"/>
        <c:scaling>
          <c:orientation val="minMax"/>
        </c:scaling>
        <c:axPos val="l"/>
        <c:tickLblPos val="nextTo"/>
        <c:crossAx val="98651136"/>
        <c:crosses val="autoZero"/>
        <c:auto val="1"/>
        <c:lblAlgn val="ctr"/>
        <c:lblOffset val="100"/>
      </c:catAx>
      <c:valAx>
        <c:axId val="98651136"/>
        <c:scaling>
          <c:orientation val="minMax"/>
        </c:scaling>
        <c:axPos val="b"/>
        <c:majorGridlines>
          <c:spPr>
            <a:ln>
              <a:solidFill>
                <a:sysClr val="window" lastClr="FFFFFF"/>
              </a:solidFill>
            </a:ln>
          </c:spPr>
        </c:majorGridlines>
        <c:numFmt formatCode="General" sourceLinked="1"/>
        <c:tickLblPos val="nextTo"/>
        <c:crossAx val="98649600"/>
        <c:crosses val="autoZero"/>
        <c:crossBetween val="between"/>
      </c:valAx>
    </c:plotArea>
    <c:legend>
      <c:legendPos val="r"/>
      <c:layout>
        <c:manualLayout>
          <c:xMode val="edge"/>
          <c:yMode val="edge"/>
          <c:x val="0.78240083831265128"/>
          <c:y val="5.3200367601866971E-2"/>
          <c:w val="0.10269313210848684"/>
          <c:h val="0.10056871349579315"/>
        </c:manualLayout>
      </c:layout>
    </c:legend>
    <c:plotVisOnly val="1"/>
  </c:chart>
  <c:externalData r:id="rId1"/>
</c:chartSpace>
</file>

<file path=ppt/charts/chart47.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AngAx val="1"/>
    </c:view3D>
    <c:plotArea>
      <c:layout>
        <c:manualLayout>
          <c:layoutTarget val="inner"/>
          <c:xMode val="edge"/>
          <c:yMode val="edge"/>
          <c:x val="0.43169685039370082"/>
          <c:y val="1.7691998391636508E-2"/>
          <c:w val="0.50495034995625132"/>
          <c:h val="0.94201583668145494"/>
        </c:manualLayout>
      </c:layout>
      <c:bar3DChart>
        <c:barDir val="bar"/>
        <c:grouping val="clustered"/>
        <c:ser>
          <c:idx val="0"/>
          <c:order val="0"/>
          <c:tx>
            <c:strRef>
              <c:f>Feuil1!$D$751</c:f>
              <c:strCache>
                <c:ptCount val="1"/>
                <c:pt idx="0">
                  <c:v>% net</c:v>
                </c:pt>
              </c:strCache>
            </c:strRef>
          </c:tx>
          <c:dLbls>
            <c:showVal val="1"/>
          </c:dLbls>
          <c:cat>
            <c:strRef>
              <c:f>Feuil1!$C$752:$C$764</c:f>
              <c:strCache>
                <c:ptCount val="13"/>
                <c:pt idx="0">
                  <c:v>L’équité dans l’accès au savoir</c:v>
                </c:pt>
                <c:pt idx="1">
                  <c:v>Encourager l’intégration de la fille dans la vie active</c:v>
                </c:pt>
                <c:pt idx="2">
                  <c:v>Encourager l’éducation de la fille (maison de fille, transport  scolaire…) </c:v>
                </c:pt>
                <c:pt idx="3">
                  <c:v>La sécurité et la stabilité</c:v>
                </c:pt>
                <c:pt idx="4">
                  <c:v>L’égalité entre l’homme et la femme</c:v>
                </c:pt>
                <c:pt idx="5">
                  <c:v>Que la fille ait tous ses droits</c:v>
                </c:pt>
                <c:pt idx="6">
                  <c:v>Encourager la fille et lui montrer ses perspectives d’avenir</c:v>
                </c:pt>
                <c:pt idx="7">
                  <c:v>Sensibilisation à l’importance du rôle de la fille dans le futur</c:v>
                </c:pt>
                <c:pt idx="8">
                  <c:v>Lutter contre le mariage précoce</c:v>
                </c:pt>
                <c:pt idx="9">
                  <c:v>Sanctionner la maltraitance de la fille </c:v>
                </c:pt>
                <c:pt idx="10">
                  <c:v>Donner plus de liberté à la fille</c:v>
                </c:pt>
                <c:pt idx="11">
                  <c:v>S’intéresser à la fille dans le milieu rural</c:v>
                </c:pt>
                <c:pt idx="12">
                  <c:v>Autres</c:v>
                </c:pt>
              </c:strCache>
            </c:strRef>
          </c:cat>
          <c:val>
            <c:numRef>
              <c:f>Feuil1!$D$752:$D$764</c:f>
              <c:numCache>
                <c:formatCode>General</c:formatCode>
                <c:ptCount val="13"/>
                <c:pt idx="0">
                  <c:v>12.9</c:v>
                </c:pt>
                <c:pt idx="1">
                  <c:v>17.399999999999999</c:v>
                </c:pt>
                <c:pt idx="2">
                  <c:v>52.1</c:v>
                </c:pt>
                <c:pt idx="3">
                  <c:v>11.4</c:v>
                </c:pt>
                <c:pt idx="4">
                  <c:v>20.399999999999999</c:v>
                </c:pt>
                <c:pt idx="5">
                  <c:v>25.1</c:v>
                </c:pt>
                <c:pt idx="6">
                  <c:v>12.5</c:v>
                </c:pt>
                <c:pt idx="7">
                  <c:v>16.600000000000001</c:v>
                </c:pt>
                <c:pt idx="8">
                  <c:v>2</c:v>
                </c:pt>
                <c:pt idx="9">
                  <c:v>1</c:v>
                </c:pt>
                <c:pt idx="10">
                  <c:v>1</c:v>
                </c:pt>
                <c:pt idx="11">
                  <c:v>1.3</c:v>
                </c:pt>
                <c:pt idx="12">
                  <c:v>4.3</c:v>
                </c:pt>
              </c:numCache>
            </c:numRef>
          </c:val>
        </c:ser>
        <c:shape val="box"/>
        <c:axId val="98683136"/>
        <c:axId val="100405248"/>
        <c:axId val="0"/>
      </c:bar3DChart>
      <c:catAx>
        <c:axId val="98683136"/>
        <c:scaling>
          <c:orientation val="minMax"/>
        </c:scaling>
        <c:axPos val="l"/>
        <c:tickLblPos val="nextTo"/>
        <c:crossAx val="100405248"/>
        <c:crosses val="autoZero"/>
        <c:auto val="1"/>
        <c:lblAlgn val="ctr"/>
        <c:lblOffset val="100"/>
      </c:catAx>
      <c:valAx>
        <c:axId val="100405248"/>
        <c:scaling>
          <c:orientation val="minMax"/>
        </c:scaling>
        <c:axPos val="b"/>
        <c:majorGridlines>
          <c:spPr>
            <a:ln>
              <a:solidFill>
                <a:sysClr val="window" lastClr="FFFFFF"/>
              </a:solidFill>
            </a:ln>
          </c:spPr>
        </c:majorGridlines>
        <c:numFmt formatCode="General" sourceLinked="1"/>
        <c:tickLblPos val="nextTo"/>
        <c:crossAx val="98683136"/>
        <c:crosses val="autoZero"/>
        <c:crossBetween val="between"/>
      </c:valAx>
    </c:plotArea>
    <c:plotVisOnly val="1"/>
  </c:chart>
  <c:externalData r:id="rId1"/>
</c:chartSpace>
</file>

<file path=ppt/charts/chart48.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41340923009623776"/>
          <c:y val="2.1989005497251416E-2"/>
          <c:w val="0.53836307961504759"/>
          <c:h val="0.92793272655011072"/>
        </c:manualLayout>
      </c:layout>
      <c:bar3DChart>
        <c:barDir val="bar"/>
        <c:grouping val="clustered"/>
        <c:ser>
          <c:idx val="0"/>
          <c:order val="0"/>
          <c:tx>
            <c:strRef>
              <c:f>Feuil1!$D$849</c:f>
              <c:strCache>
                <c:ptCount val="1"/>
                <c:pt idx="0">
                  <c:v>Collégiens</c:v>
                </c:pt>
              </c:strCache>
            </c:strRef>
          </c:tx>
          <c:dLbls>
            <c:showVal val="1"/>
          </c:dLbls>
          <c:cat>
            <c:strRef>
              <c:f>Feuil1!$C$850:$C$859</c:f>
              <c:strCache>
                <c:ptCount val="10"/>
                <c:pt idx="0">
                  <c:v>L’équité dans l’accès au savoir </c:v>
                </c:pt>
                <c:pt idx="1">
                  <c:v>Encourager l’intégration de la fille dans la vie active</c:v>
                </c:pt>
                <c:pt idx="2">
                  <c:v>Encourager l’éducation de la fille</c:v>
                </c:pt>
                <c:pt idx="3">
                  <c:v>La sécurité et la stabilité</c:v>
                </c:pt>
                <c:pt idx="4">
                  <c:v>L’égalité entre l’homme et la femme</c:v>
                </c:pt>
                <c:pt idx="5">
                  <c:v>Que la fille ait tous ses droits</c:v>
                </c:pt>
                <c:pt idx="6">
                  <c:v>Encourager la fille et lui montrer ses perspectives </c:v>
                </c:pt>
                <c:pt idx="7">
                  <c:v>Sensibilisation à l’importance du rôle de la fille dans le futur</c:v>
                </c:pt>
                <c:pt idx="8">
                  <c:v>Lutte contre le mariage précoce</c:v>
                </c:pt>
                <c:pt idx="9">
                  <c:v>Autres réponses</c:v>
                </c:pt>
              </c:strCache>
            </c:strRef>
          </c:cat>
          <c:val>
            <c:numRef>
              <c:f>Feuil1!$D$850:$D$859</c:f>
              <c:numCache>
                <c:formatCode>General</c:formatCode>
                <c:ptCount val="10"/>
                <c:pt idx="0">
                  <c:v>17</c:v>
                </c:pt>
                <c:pt idx="1">
                  <c:v>8</c:v>
                </c:pt>
                <c:pt idx="2">
                  <c:v>27</c:v>
                </c:pt>
                <c:pt idx="3">
                  <c:v>5</c:v>
                </c:pt>
                <c:pt idx="4">
                  <c:v>10</c:v>
                </c:pt>
                <c:pt idx="5">
                  <c:v>12</c:v>
                </c:pt>
                <c:pt idx="6">
                  <c:v>5</c:v>
                </c:pt>
                <c:pt idx="7">
                  <c:v>7.5</c:v>
                </c:pt>
                <c:pt idx="8">
                  <c:v>2</c:v>
                </c:pt>
                <c:pt idx="9">
                  <c:v>6.5</c:v>
                </c:pt>
              </c:numCache>
            </c:numRef>
          </c:val>
        </c:ser>
        <c:ser>
          <c:idx val="1"/>
          <c:order val="1"/>
          <c:tx>
            <c:strRef>
              <c:f>Feuil1!$E$849</c:f>
              <c:strCache>
                <c:ptCount val="1"/>
                <c:pt idx="0">
                  <c:v>Lycéens</c:v>
                </c:pt>
              </c:strCache>
            </c:strRef>
          </c:tx>
          <c:dLbls>
            <c:showVal val="1"/>
          </c:dLbls>
          <c:cat>
            <c:strRef>
              <c:f>Feuil1!$C$850:$C$859</c:f>
              <c:strCache>
                <c:ptCount val="10"/>
                <c:pt idx="0">
                  <c:v>L’équité dans l’accès au savoir </c:v>
                </c:pt>
                <c:pt idx="1">
                  <c:v>Encourager l’intégration de la fille dans la vie active</c:v>
                </c:pt>
                <c:pt idx="2">
                  <c:v>Encourager l’éducation de la fille</c:v>
                </c:pt>
                <c:pt idx="3">
                  <c:v>La sécurité et la stabilité</c:v>
                </c:pt>
                <c:pt idx="4">
                  <c:v>L’égalité entre l’homme et la femme</c:v>
                </c:pt>
                <c:pt idx="5">
                  <c:v>Que la fille ait tous ses droits</c:v>
                </c:pt>
                <c:pt idx="6">
                  <c:v>Encourager la fille et lui montrer ses perspectives </c:v>
                </c:pt>
                <c:pt idx="7">
                  <c:v>Sensibilisation à l’importance du rôle de la fille dans le futur</c:v>
                </c:pt>
                <c:pt idx="8">
                  <c:v>Lutte contre le mariage précoce</c:v>
                </c:pt>
                <c:pt idx="9">
                  <c:v>Autres réponses</c:v>
                </c:pt>
              </c:strCache>
            </c:strRef>
          </c:cat>
          <c:val>
            <c:numRef>
              <c:f>Feuil1!$E$850:$E$859</c:f>
              <c:numCache>
                <c:formatCode>General</c:formatCode>
                <c:ptCount val="10"/>
                <c:pt idx="0">
                  <c:v>9</c:v>
                </c:pt>
                <c:pt idx="1">
                  <c:v>11</c:v>
                </c:pt>
                <c:pt idx="2">
                  <c:v>22</c:v>
                </c:pt>
                <c:pt idx="3">
                  <c:v>7</c:v>
                </c:pt>
                <c:pt idx="4">
                  <c:v>11</c:v>
                </c:pt>
                <c:pt idx="5">
                  <c:v>11</c:v>
                </c:pt>
                <c:pt idx="6">
                  <c:v>8</c:v>
                </c:pt>
                <c:pt idx="7">
                  <c:v>12</c:v>
                </c:pt>
                <c:pt idx="8">
                  <c:v>1</c:v>
                </c:pt>
                <c:pt idx="9">
                  <c:v>8</c:v>
                </c:pt>
              </c:numCache>
            </c:numRef>
          </c:val>
        </c:ser>
        <c:shape val="box"/>
        <c:axId val="100578432"/>
        <c:axId val="100579968"/>
        <c:axId val="0"/>
      </c:bar3DChart>
      <c:catAx>
        <c:axId val="100578432"/>
        <c:scaling>
          <c:orientation val="minMax"/>
        </c:scaling>
        <c:axPos val="l"/>
        <c:tickLblPos val="nextTo"/>
        <c:crossAx val="100579968"/>
        <c:crosses val="autoZero"/>
        <c:auto val="1"/>
        <c:lblAlgn val="ctr"/>
        <c:lblOffset val="100"/>
      </c:catAx>
      <c:valAx>
        <c:axId val="100579968"/>
        <c:scaling>
          <c:orientation val="minMax"/>
        </c:scaling>
        <c:axPos val="b"/>
        <c:majorGridlines>
          <c:spPr>
            <a:ln>
              <a:solidFill>
                <a:sysClr val="window" lastClr="FFFFFF"/>
              </a:solidFill>
            </a:ln>
          </c:spPr>
        </c:majorGridlines>
        <c:numFmt formatCode="General" sourceLinked="1"/>
        <c:tickLblPos val="nextTo"/>
        <c:crossAx val="100578432"/>
        <c:crosses val="autoZero"/>
        <c:crossBetween val="between"/>
      </c:valAx>
    </c:plotArea>
    <c:legend>
      <c:legendPos val="r"/>
      <c:layout>
        <c:manualLayout>
          <c:xMode val="edge"/>
          <c:yMode val="edge"/>
          <c:x val="0.77731182646372665"/>
          <c:y val="6.7047935289342012E-2"/>
          <c:w val="0.13900108321297641"/>
          <c:h val="8.8096221782415621E-2"/>
        </c:manualLayout>
      </c:layout>
    </c:legend>
    <c:plotVisOnly val="1"/>
  </c:chart>
  <c:externalData r:id="rId1"/>
</c:chartSpace>
</file>

<file path=ppt/charts/chart49.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42555796150481473"/>
          <c:y val="2.2809745982374615E-2"/>
          <c:w val="0.5257003499562517"/>
          <c:h val="0.92524281276660014"/>
        </c:manualLayout>
      </c:layout>
      <c:bar3DChart>
        <c:barDir val="bar"/>
        <c:grouping val="clustered"/>
        <c:ser>
          <c:idx val="0"/>
          <c:order val="0"/>
          <c:tx>
            <c:strRef>
              <c:f>Feuil1!$D$864</c:f>
              <c:strCache>
                <c:ptCount val="1"/>
                <c:pt idx="0">
                  <c:v>Rural</c:v>
                </c:pt>
              </c:strCache>
            </c:strRef>
          </c:tx>
          <c:dLbls>
            <c:showVal val="1"/>
          </c:dLbls>
          <c:cat>
            <c:strRef>
              <c:f>Feuil1!$C$865:$C$874</c:f>
              <c:strCache>
                <c:ptCount val="10"/>
                <c:pt idx="0">
                  <c:v>Equité dans l’accès au  savoir</c:v>
                </c:pt>
                <c:pt idx="1">
                  <c:v>Encourager l’intégration de la fille dans la vie active</c:v>
                </c:pt>
                <c:pt idx="2">
                  <c:v>Encourager l’éducation de la fille</c:v>
                </c:pt>
                <c:pt idx="3">
                  <c:v>La sécurité et la stabilité</c:v>
                </c:pt>
                <c:pt idx="4">
                  <c:v>L’égalité entre l’homme et la femme</c:v>
                </c:pt>
                <c:pt idx="5">
                  <c:v>Que la fille ait tous ses droits</c:v>
                </c:pt>
                <c:pt idx="6">
                  <c:v>Encourager la fille et lui montrer ses perspectives </c:v>
                </c:pt>
                <c:pt idx="7">
                  <c:v>Sensibilisation à l’importance du rôle de la fille dans le futur</c:v>
                </c:pt>
                <c:pt idx="8">
                  <c:v>Lutte contre le mariage précoce</c:v>
                </c:pt>
                <c:pt idx="9">
                  <c:v>Autres réponses</c:v>
                </c:pt>
              </c:strCache>
            </c:strRef>
          </c:cat>
          <c:val>
            <c:numRef>
              <c:f>Feuil1!$D$865:$D$874</c:f>
              <c:numCache>
                <c:formatCode>General</c:formatCode>
                <c:ptCount val="10"/>
                <c:pt idx="0">
                  <c:v>16</c:v>
                </c:pt>
                <c:pt idx="1">
                  <c:v>12</c:v>
                </c:pt>
                <c:pt idx="2">
                  <c:v>24</c:v>
                </c:pt>
                <c:pt idx="3">
                  <c:v>4</c:v>
                </c:pt>
                <c:pt idx="4">
                  <c:v>7</c:v>
                </c:pt>
                <c:pt idx="5">
                  <c:v>12</c:v>
                </c:pt>
                <c:pt idx="6">
                  <c:v>6</c:v>
                </c:pt>
                <c:pt idx="7">
                  <c:v>8</c:v>
                </c:pt>
                <c:pt idx="8">
                  <c:v>2</c:v>
                </c:pt>
                <c:pt idx="9">
                  <c:v>9</c:v>
                </c:pt>
              </c:numCache>
            </c:numRef>
          </c:val>
        </c:ser>
        <c:ser>
          <c:idx val="1"/>
          <c:order val="1"/>
          <c:tx>
            <c:strRef>
              <c:f>Feuil1!$E$864</c:f>
              <c:strCache>
                <c:ptCount val="1"/>
                <c:pt idx="0">
                  <c:v>Urbain</c:v>
                </c:pt>
              </c:strCache>
            </c:strRef>
          </c:tx>
          <c:dLbls>
            <c:showVal val="1"/>
          </c:dLbls>
          <c:cat>
            <c:strRef>
              <c:f>Feuil1!$C$865:$C$874</c:f>
              <c:strCache>
                <c:ptCount val="10"/>
                <c:pt idx="0">
                  <c:v>Equité dans l’accès au  savoir</c:v>
                </c:pt>
                <c:pt idx="1">
                  <c:v>Encourager l’intégration de la fille dans la vie active</c:v>
                </c:pt>
                <c:pt idx="2">
                  <c:v>Encourager l’éducation de la fille</c:v>
                </c:pt>
                <c:pt idx="3">
                  <c:v>La sécurité et la stabilité</c:v>
                </c:pt>
                <c:pt idx="4">
                  <c:v>L’égalité entre l’homme et la femme</c:v>
                </c:pt>
                <c:pt idx="5">
                  <c:v>Que la fille ait tous ses droits</c:v>
                </c:pt>
                <c:pt idx="6">
                  <c:v>Encourager la fille et lui montrer ses perspectives </c:v>
                </c:pt>
                <c:pt idx="7">
                  <c:v>Sensibilisation à l’importance du rôle de la fille dans le futur</c:v>
                </c:pt>
                <c:pt idx="8">
                  <c:v>Lutte contre le mariage précoce</c:v>
                </c:pt>
                <c:pt idx="9">
                  <c:v>Autres réponses</c:v>
                </c:pt>
              </c:strCache>
            </c:strRef>
          </c:cat>
          <c:val>
            <c:numRef>
              <c:f>Feuil1!$E$865:$E$874</c:f>
              <c:numCache>
                <c:formatCode>General</c:formatCode>
                <c:ptCount val="10"/>
                <c:pt idx="0">
                  <c:v>13</c:v>
                </c:pt>
                <c:pt idx="1">
                  <c:v>8</c:v>
                </c:pt>
                <c:pt idx="2">
                  <c:v>26</c:v>
                </c:pt>
                <c:pt idx="3">
                  <c:v>6</c:v>
                </c:pt>
                <c:pt idx="4">
                  <c:v>10</c:v>
                </c:pt>
                <c:pt idx="5">
                  <c:v>13</c:v>
                </c:pt>
                <c:pt idx="6">
                  <c:v>6</c:v>
                </c:pt>
                <c:pt idx="7">
                  <c:v>8</c:v>
                </c:pt>
                <c:pt idx="8">
                  <c:v>2</c:v>
                </c:pt>
                <c:pt idx="9">
                  <c:v>8</c:v>
                </c:pt>
              </c:numCache>
            </c:numRef>
          </c:val>
        </c:ser>
        <c:shape val="cylinder"/>
        <c:axId val="100647296"/>
        <c:axId val="100648832"/>
        <c:axId val="0"/>
      </c:bar3DChart>
      <c:catAx>
        <c:axId val="100647296"/>
        <c:scaling>
          <c:orientation val="minMax"/>
        </c:scaling>
        <c:axPos val="l"/>
        <c:tickLblPos val="nextTo"/>
        <c:crossAx val="100648832"/>
        <c:crosses val="autoZero"/>
        <c:auto val="1"/>
        <c:lblAlgn val="ctr"/>
        <c:lblOffset val="100"/>
      </c:catAx>
      <c:valAx>
        <c:axId val="100648832"/>
        <c:scaling>
          <c:orientation val="minMax"/>
        </c:scaling>
        <c:axPos val="b"/>
        <c:majorGridlines>
          <c:spPr>
            <a:ln>
              <a:solidFill>
                <a:sysClr val="window" lastClr="FFFFFF"/>
              </a:solidFill>
            </a:ln>
          </c:spPr>
        </c:majorGridlines>
        <c:numFmt formatCode="General" sourceLinked="1"/>
        <c:tickLblPos val="nextTo"/>
        <c:crossAx val="100647296"/>
        <c:crosses val="autoZero"/>
        <c:crossBetween val="between"/>
      </c:valAx>
    </c:plotArea>
    <c:legend>
      <c:legendPos val="r"/>
      <c:layout>
        <c:manualLayout>
          <c:xMode val="edge"/>
          <c:yMode val="edge"/>
          <c:x val="0.80486708976838517"/>
          <c:y val="8.0934872977076744E-2"/>
          <c:w val="0.12355424321959772"/>
          <c:h val="7.4993938354906864E-2"/>
        </c:manualLayout>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barChart>
        <c:barDir val="bar"/>
        <c:grouping val="clustered"/>
        <c:ser>
          <c:idx val="0"/>
          <c:order val="0"/>
          <c:tx>
            <c:strRef>
              <c:f>Feuil1!$D$21</c:f>
              <c:strCache>
                <c:ptCount val="1"/>
                <c:pt idx="0">
                  <c:v>%</c:v>
                </c:pt>
              </c:strCache>
            </c:strRef>
          </c:tx>
          <c:dLbls>
            <c:showVal val="1"/>
          </c:dLbls>
          <c:cat>
            <c:strRef>
              <c:f>Feuil1!$C$22:$C$34</c:f>
              <c:strCache>
                <c:ptCount val="13"/>
                <c:pt idx="0">
                  <c:v>1ère année primaire</c:v>
                </c:pt>
                <c:pt idx="1">
                  <c:v>4ème année primaire</c:v>
                </c:pt>
                <c:pt idx="2">
                  <c:v>2ème année primaire</c:v>
                </c:pt>
                <c:pt idx="3">
                  <c:v>3ème année primaire</c:v>
                </c:pt>
                <c:pt idx="4">
                  <c:v>5ème année primaire</c:v>
                </c:pt>
                <c:pt idx="5">
                  <c:v>6ème année primaire</c:v>
                </c:pt>
                <c:pt idx="6">
                  <c:v>Sans réponse  </c:v>
                </c:pt>
                <c:pt idx="7">
                  <c:v>2ème année du baccalauréat</c:v>
                </c:pt>
                <c:pt idx="8">
                  <c:v>1ère année du baccalauréat</c:v>
                </c:pt>
                <c:pt idx="9">
                  <c:v>Tronc commun</c:v>
                </c:pt>
                <c:pt idx="10">
                  <c:v>1ère année de collège</c:v>
                </c:pt>
                <c:pt idx="11">
                  <c:v>2ème  année de collège</c:v>
                </c:pt>
                <c:pt idx="12">
                  <c:v>3ème année de collège</c:v>
                </c:pt>
              </c:strCache>
            </c:strRef>
          </c:cat>
          <c:val>
            <c:numRef>
              <c:f>Feuil1!$D$22:$D$34</c:f>
              <c:numCache>
                <c:formatCode>General</c:formatCode>
                <c:ptCount val="13"/>
                <c:pt idx="0">
                  <c:v>0.1</c:v>
                </c:pt>
                <c:pt idx="1">
                  <c:v>0.1</c:v>
                </c:pt>
                <c:pt idx="2">
                  <c:v>0.2</c:v>
                </c:pt>
                <c:pt idx="3">
                  <c:v>0.2</c:v>
                </c:pt>
                <c:pt idx="4">
                  <c:v>0.9</c:v>
                </c:pt>
                <c:pt idx="5">
                  <c:v>1.6</c:v>
                </c:pt>
                <c:pt idx="6">
                  <c:v>4.2</c:v>
                </c:pt>
                <c:pt idx="7">
                  <c:v>7.6</c:v>
                </c:pt>
                <c:pt idx="8">
                  <c:v>7.7</c:v>
                </c:pt>
                <c:pt idx="9">
                  <c:v>11.5</c:v>
                </c:pt>
                <c:pt idx="10">
                  <c:v>17.3</c:v>
                </c:pt>
                <c:pt idx="11">
                  <c:v>18.5</c:v>
                </c:pt>
                <c:pt idx="12">
                  <c:v>30.1</c:v>
                </c:pt>
              </c:numCache>
            </c:numRef>
          </c:val>
        </c:ser>
        <c:axId val="82995456"/>
        <c:axId val="82993920"/>
      </c:barChart>
      <c:valAx>
        <c:axId val="82993920"/>
        <c:scaling>
          <c:orientation val="minMax"/>
        </c:scaling>
        <c:axPos val="b"/>
        <c:majorGridlines>
          <c:spPr>
            <a:ln>
              <a:solidFill>
                <a:schemeClr val="bg1"/>
              </a:solidFill>
            </a:ln>
          </c:spPr>
        </c:majorGridlines>
        <c:numFmt formatCode="General" sourceLinked="1"/>
        <c:majorTickMark val="none"/>
        <c:tickLblPos val="nextTo"/>
        <c:crossAx val="82995456"/>
        <c:crosses val="autoZero"/>
        <c:crossBetween val="between"/>
      </c:valAx>
      <c:catAx>
        <c:axId val="82995456"/>
        <c:scaling>
          <c:orientation val="minMax"/>
        </c:scaling>
        <c:axPos val="l"/>
        <c:majorTickMark val="none"/>
        <c:tickLblPos val="nextTo"/>
        <c:crossAx val="82993920"/>
        <c:crosses val="autoZero"/>
        <c:auto val="1"/>
        <c:lblAlgn val="ctr"/>
        <c:lblOffset val="100"/>
      </c:catAx>
    </c:plotArea>
    <c:plotVisOnly val="1"/>
  </c:chart>
  <c:externalData r:id="rId1"/>
</c:chartSpace>
</file>

<file path=ppt/charts/chart50.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40376618547681542"/>
          <c:y val="2.758005093041959E-2"/>
          <c:w val="0.54538101487314083"/>
          <c:h val="0.90340730184713935"/>
        </c:manualLayout>
      </c:layout>
      <c:bar3DChart>
        <c:barDir val="bar"/>
        <c:grouping val="clustered"/>
        <c:ser>
          <c:idx val="0"/>
          <c:order val="0"/>
          <c:tx>
            <c:strRef>
              <c:f>Feuil1!$D$878</c:f>
              <c:strCache>
                <c:ptCount val="1"/>
                <c:pt idx="0">
                  <c:v>Garçons</c:v>
                </c:pt>
              </c:strCache>
            </c:strRef>
          </c:tx>
          <c:dLbls>
            <c:showVal val="1"/>
          </c:dLbls>
          <c:cat>
            <c:strRef>
              <c:f>Feuil1!$C$879:$C$884</c:f>
              <c:strCache>
                <c:ptCount val="6"/>
                <c:pt idx="0">
                  <c:v>La bonne éducation</c:v>
                </c:pt>
                <c:pt idx="1">
                  <c:v>La couverture médicale</c:v>
                </c:pt>
                <c:pt idx="2">
                  <c:v>L’égalité entre l’homme et la femme</c:v>
                </c:pt>
                <c:pt idx="3">
                  <c:v>La disponibilité d’aliments à des prix raisonnables</c:v>
                </c:pt>
                <c:pt idx="4">
                  <c:v>De l’eau potable et des espaces sanitaires</c:v>
                </c:pt>
                <c:pt idx="5">
                  <c:v>Total occurrences</c:v>
                </c:pt>
              </c:strCache>
            </c:strRef>
          </c:cat>
          <c:val>
            <c:numRef>
              <c:f>Feuil1!$D$879:$D$884</c:f>
              <c:numCache>
                <c:formatCode>General</c:formatCode>
                <c:ptCount val="6"/>
                <c:pt idx="0">
                  <c:v>17.600000000000001</c:v>
                </c:pt>
                <c:pt idx="1">
                  <c:v>17</c:v>
                </c:pt>
                <c:pt idx="2">
                  <c:v>13</c:v>
                </c:pt>
                <c:pt idx="3">
                  <c:v>12</c:v>
                </c:pt>
                <c:pt idx="4">
                  <c:v>12</c:v>
                </c:pt>
                <c:pt idx="5">
                  <c:v>71.599999999999994</c:v>
                </c:pt>
              </c:numCache>
            </c:numRef>
          </c:val>
        </c:ser>
        <c:ser>
          <c:idx val="1"/>
          <c:order val="1"/>
          <c:tx>
            <c:strRef>
              <c:f>Feuil1!$E$878</c:f>
              <c:strCache>
                <c:ptCount val="1"/>
                <c:pt idx="0">
                  <c:v>Filles</c:v>
                </c:pt>
              </c:strCache>
            </c:strRef>
          </c:tx>
          <c:dLbls>
            <c:showVal val="1"/>
          </c:dLbls>
          <c:cat>
            <c:strRef>
              <c:f>Feuil1!$C$879:$C$884</c:f>
              <c:strCache>
                <c:ptCount val="6"/>
                <c:pt idx="0">
                  <c:v>La bonne éducation</c:v>
                </c:pt>
                <c:pt idx="1">
                  <c:v>La couverture médicale</c:v>
                </c:pt>
                <c:pt idx="2">
                  <c:v>L’égalité entre l’homme et la femme</c:v>
                </c:pt>
                <c:pt idx="3">
                  <c:v>La disponibilité d’aliments à des prix raisonnables</c:v>
                </c:pt>
                <c:pt idx="4">
                  <c:v>De l’eau potable et des espaces sanitaires</c:v>
                </c:pt>
                <c:pt idx="5">
                  <c:v>Total occurrences</c:v>
                </c:pt>
              </c:strCache>
            </c:strRef>
          </c:cat>
          <c:val>
            <c:numRef>
              <c:f>Feuil1!$E$879:$E$884</c:f>
              <c:numCache>
                <c:formatCode>General</c:formatCode>
                <c:ptCount val="6"/>
                <c:pt idx="0">
                  <c:v>18</c:v>
                </c:pt>
                <c:pt idx="1">
                  <c:v>16</c:v>
                </c:pt>
                <c:pt idx="2">
                  <c:v>15</c:v>
                </c:pt>
                <c:pt idx="3">
                  <c:v>12</c:v>
                </c:pt>
                <c:pt idx="4">
                  <c:v>11</c:v>
                </c:pt>
                <c:pt idx="5">
                  <c:v>72</c:v>
                </c:pt>
              </c:numCache>
            </c:numRef>
          </c:val>
        </c:ser>
        <c:shape val="box"/>
        <c:axId val="100745984"/>
        <c:axId val="100747520"/>
        <c:axId val="0"/>
      </c:bar3DChart>
      <c:catAx>
        <c:axId val="100745984"/>
        <c:scaling>
          <c:orientation val="minMax"/>
        </c:scaling>
        <c:axPos val="l"/>
        <c:tickLblPos val="nextTo"/>
        <c:crossAx val="100747520"/>
        <c:crosses val="autoZero"/>
        <c:auto val="1"/>
        <c:lblAlgn val="ctr"/>
        <c:lblOffset val="100"/>
      </c:catAx>
      <c:valAx>
        <c:axId val="100747520"/>
        <c:scaling>
          <c:orientation val="minMax"/>
        </c:scaling>
        <c:axPos val="b"/>
        <c:majorGridlines>
          <c:spPr>
            <a:ln>
              <a:solidFill>
                <a:sysClr val="window" lastClr="FFFFFF"/>
              </a:solidFill>
            </a:ln>
          </c:spPr>
        </c:majorGridlines>
        <c:numFmt formatCode="General" sourceLinked="1"/>
        <c:tickLblPos val="nextTo"/>
        <c:crossAx val="100745984"/>
        <c:crosses val="autoZero"/>
        <c:crossBetween val="between"/>
      </c:valAx>
    </c:plotArea>
    <c:legend>
      <c:legendPos val="r"/>
      <c:layout>
        <c:manualLayout>
          <c:xMode val="edge"/>
          <c:yMode val="edge"/>
          <c:x val="0.79982014892748743"/>
          <c:y val="0.38572359161626601"/>
          <c:w val="0.13955424321959756"/>
          <c:h val="9.9630376781415453E-2"/>
        </c:manualLayout>
      </c:layout>
    </c:legend>
    <c:plotVisOnly val="1"/>
  </c:chart>
  <c:externalData r:id="rId1"/>
</c:chartSpace>
</file>

<file path=ppt/charts/chart5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0.18612479347380423"/>
          <c:y val="2.1556250162983456E-2"/>
          <c:w val="0.621885945952381"/>
          <c:h val="0.93084702484400261"/>
        </c:manualLayout>
      </c:layout>
      <c:bar3DChart>
        <c:barDir val="bar"/>
        <c:grouping val="clustered"/>
        <c:ser>
          <c:idx val="0"/>
          <c:order val="0"/>
          <c:tx>
            <c:strRef>
              <c:f>Feuil1!$C$980</c:f>
              <c:strCache>
                <c:ptCount val="1"/>
                <c:pt idx="0">
                  <c:v>La bonne éducation</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Feuil1!$D$980:$M$980</c:f>
              <c:numCache>
                <c:formatCode>General</c:formatCode>
                <c:ptCount val="10"/>
                <c:pt idx="0">
                  <c:v>17.7</c:v>
                </c:pt>
                <c:pt idx="1">
                  <c:v>16.5</c:v>
                </c:pt>
                <c:pt idx="2">
                  <c:v>17.600000000000001</c:v>
                </c:pt>
                <c:pt idx="3">
                  <c:v>18</c:v>
                </c:pt>
                <c:pt idx="4">
                  <c:v>14</c:v>
                </c:pt>
                <c:pt idx="5">
                  <c:v>13.5</c:v>
                </c:pt>
                <c:pt idx="6">
                  <c:v>17</c:v>
                </c:pt>
                <c:pt idx="7">
                  <c:v>18</c:v>
                </c:pt>
                <c:pt idx="8">
                  <c:v>18</c:v>
                </c:pt>
                <c:pt idx="9">
                  <c:v>16</c:v>
                </c:pt>
              </c:numCache>
            </c:numRef>
          </c:val>
        </c:ser>
        <c:ser>
          <c:idx val="1"/>
          <c:order val="1"/>
          <c:tx>
            <c:strRef>
              <c:f>Feuil1!$C$981</c:f>
              <c:strCache>
                <c:ptCount val="1"/>
                <c:pt idx="0">
                  <c:v>La couverture médicale </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Feuil1!$D$981:$M$981</c:f>
              <c:numCache>
                <c:formatCode>General</c:formatCode>
                <c:ptCount val="10"/>
                <c:pt idx="0">
                  <c:v>16.5</c:v>
                </c:pt>
                <c:pt idx="1">
                  <c:v>17</c:v>
                </c:pt>
                <c:pt idx="2">
                  <c:v>17</c:v>
                </c:pt>
                <c:pt idx="3">
                  <c:v>16</c:v>
                </c:pt>
                <c:pt idx="4">
                  <c:v>11.7</c:v>
                </c:pt>
                <c:pt idx="5">
                  <c:v>11.8</c:v>
                </c:pt>
                <c:pt idx="6">
                  <c:v>16.600000000000001</c:v>
                </c:pt>
                <c:pt idx="7">
                  <c:v>17</c:v>
                </c:pt>
                <c:pt idx="8">
                  <c:v>17</c:v>
                </c:pt>
                <c:pt idx="9">
                  <c:v>16</c:v>
                </c:pt>
              </c:numCache>
            </c:numRef>
          </c:val>
        </c:ser>
        <c:ser>
          <c:idx val="2"/>
          <c:order val="2"/>
          <c:tx>
            <c:strRef>
              <c:f>Feuil1!$C$982</c:f>
              <c:strCache>
                <c:ptCount val="1"/>
                <c:pt idx="0">
                  <c:v>L’égalité entre l’homme et la femme </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Feuil1!$D$982:$M$982</c:f>
              <c:numCache>
                <c:formatCode>General</c:formatCode>
                <c:ptCount val="10"/>
                <c:pt idx="0">
                  <c:v>13.7</c:v>
                </c:pt>
                <c:pt idx="1">
                  <c:v>13.8</c:v>
                </c:pt>
                <c:pt idx="2">
                  <c:v>13</c:v>
                </c:pt>
                <c:pt idx="3">
                  <c:v>15</c:v>
                </c:pt>
                <c:pt idx="4">
                  <c:v>8.3000000000000007</c:v>
                </c:pt>
                <c:pt idx="5">
                  <c:v>7.3</c:v>
                </c:pt>
                <c:pt idx="6">
                  <c:v>14</c:v>
                </c:pt>
                <c:pt idx="7">
                  <c:v>13</c:v>
                </c:pt>
                <c:pt idx="8">
                  <c:v>14</c:v>
                </c:pt>
                <c:pt idx="9">
                  <c:v>14</c:v>
                </c:pt>
              </c:numCache>
            </c:numRef>
          </c:val>
        </c:ser>
        <c:ser>
          <c:idx val="3"/>
          <c:order val="3"/>
          <c:tx>
            <c:strRef>
              <c:f>Feuil1!$C$983</c:f>
              <c:strCache>
                <c:ptCount val="1"/>
                <c:pt idx="0">
                  <c:v>La disponibilité d’alimentation à prix raisonnable </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Feuil1!$D$983:$M$983</c:f>
              <c:numCache>
                <c:formatCode>General</c:formatCode>
                <c:ptCount val="10"/>
                <c:pt idx="0">
                  <c:v>12</c:v>
                </c:pt>
                <c:pt idx="1">
                  <c:v>12.2</c:v>
                </c:pt>
                <c:pt idx="2">
                  <c:v>12</c:v>
                </c:pt>
                <c:pt idx="3">
                  <c:v>12</c:v>
                </c:pt>
                <c:pt idx="4">
                  <c:v>9.4</c:v>
                </c:pt>
                <c:pt idx="5">
                  <c:v>8.9</c:v>
                </c:pt>
                <c:pt idx="6">
                  <c:v>12</c:v>
                </c:pt>
                <c:pt idx="7">
                  <c:v>12</c:v>
                </c:pt>
                <c:pt idx="8">
                  <c:v>12</c:v>
                </c:pt>
                <c:pt idx="9">
                  <c:v>11</c:v>
                </c:pt>
              </c:numCache>
            </c:numRef>
          </c:val>
        </c:ser>
        <c:ser>
          <c:idx val="4"/>
          <c:order val="4"/>
          <c:tx>
            <c:strRef>
              <c:f>Feuil1!$C$984</c:f>
              <c:strCache>
                <c:ptCount val="1"/>
                <c:pt idx="0">
                  <c:v>De l’eau potable et des espaces sanitaires</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Feuil1!$D$984:$M$984</c:f>
              <c:numCache>
                <c:formatCode>General</c:formatCode>
                <c:ptCount val="10"/>
                <c:pt idx="0">
                  <c:v>11.9</c:v>
                </c:pt>
                <c:pt idx="1">
                  <c:v>10.9</c:v>
                </c:pt>
                <c:pt idx="2">
                  <c:v>12</c:v>
                </c:pt>
                <c:pt idx="3">
                  <c:v>11</c:v>
                </c:pt>
                <c:pt idx="4">
                  <c:v>16.7</c:v>
                </c:pt>
                <c:pt idx="5">
                  <c:v>16.100000000000001</c:v>
                </c:pt>
                <c:pt idx="6">
                  <c:v>12</c:v>
                </c:pt>
                <c:pt idx="7">
                  <c:v>11</c:v>
                </c:pt>
                <c:pt idx="8">
                  <c:v>12</c:v>
                </c:pt>
                <c:pt idx="9">
                  <c:v>12</c:v>
                </c:pt>
              </c:numCache>
            </c:numRef>
          </c:val>
        </c:ser>
        <c:ser>
          <c:idx val="5"/>
          <c:order val="5"/>
          <c:tx>
            <c:strRef>
              <c:f>Feuil1!$C$985</c:f>
              <c:strCache>
                <c:ptCount val="1"/>
                <c:pt idx="0">
                  <c:v>Améliorer les transports </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Feuil1!$D$985:$M$985</c:f>
              <c:numCache>
                <c:formatCode>General</c:formatCode>
                <c:ptCount val="10"/>
                <c:pt idx="0">
                  <c:v>10.3</c:v>
                </c:pt>
                <c:pt idx="1">
                  <c:v>11.1</c:v>
                </c:pt>
                <c:pt idx="2">
                  <c:v>10</c:v>
                </c:pt>
                <c:pt idx="3">
                  <c:v>10</c:v>
                </c:pt>
                <c:pt idx="4">
                  <c:v>17.399999999999999</c:v>
                </c:pt>
                <c:pt idx="5">
                  <c:v>17.399999999999999</c:v>
                </c:pt>
                <c:pt idx="6">
                  <c:v>10</c:v>
                </c:pt>
                <c:pt idx="7">
                  <c:v>12</c:v>
                </c:pt>
                <c:pt idx="8">
                  <c:v>10</c:v>
                </c:pt>
                <c:pt idx="9">
                  <c:v>12</c:v>
                </c:pt>
              </c:numCache>
            </c:numRef>
          </c:val>
        </c:ser>
        <c:ser>
          <c:idx val="6"/>
          <c:order val="6"/>
          <c:tx>
            <c:strRef>
              <c:f>Feuil1!$C$986</c:f>
              <c:strCache>
                <c:ptCount val="1"/>
                <c:pt idx="0">
                  <c:v>Protéger les forêts les rivières et les océans</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Feuil1!$D$986:$M$986</c:f>
              <c:numCache>
                <c:formatCode>General</c:formatCode>
                <c:ptCount val="10"/>
                <c:pt idx="0">
                  <c:v>9.2000000000000011</c:v>
                </c:pt>
                <c:pt idx="1">
                  <c:v>10.5</c:v>
                </c:pt>
                <c:pt idx="2">
                  <c:v>10</c:v>
                </c:pt>
                <c:pt idx="3">
                  <c:v>8</c:v>
                </c:pt>
                <c:pt idx="4">
                  <c:v>11.8</c:v>
                </c:pt>
                <c:pt idx="5">
                  <c:v>12.3</c:v>
                </c:pt>
                <c:pt idx="6">
                  <c:v>9.4</c:v>
                </c:pt>
                <c:pt idx="7">
                  <c:v>9.6</c:v>
                </c:pt>
                <c:pt idx="8">
                  <c:v>9</c:v>
                </c:pt>
                <c:pt idx="9">
                  <c:v>9</c:v>
                </c:pt>
              </c:numCache>
            </c:numRef>
          </c:val>
        </c:ser>
        <c:ser>
          <c:idx val="7"/>
          <c:order val="7"/>
          <c:tx>
            <c:strRef>
              <c:f>Feuil1!$C$987</c:f>
              <c:strCache>
                <c:ptCount val="1"/>
                <c:pt idx="0">
                  <c:v>Des mesures contre la pollution</c:v>
                </c:pt>
              </c:strCache>
            </c:strRef>
          </c:tx>
          <c:cat>
            <c:multiLvlStrRef>
              <c:f>Feuil1!$D$977:$M$979</c:f>
              <c:multiLvlStrCache>
                <c:ptCount val="10"/>
                <c:lvl>
                  <c:pt idx="0">
                    <c:v>Enfant 12-17 ans</c:v>
                  </c:pt>
                  <c:pt idx="1">
                    <c:v>Enfant 18-23 ans</c:v>
                  </c:pt>
                  <c:pt idx="2">
                    <c:v>Garçons</c:v>
                  </c:pt>
                  <c:pt idx="3">
                    <c:v>Filles</c:v>
                  </c:pt>
                  <c:pt idx="4">
                    <c:v>Oui</c:v>
                  </c:pt>
                  <c:pt idx="5">
                    <c:v>Non</c:v>
                  </c:pt>
                  <c:pt idx="6">
                    <c:v>Collégiens</c:v>
                  </c:pt>
                  <c:pt idx="7">
                    <c:v>Lycéens</c:v>
                  </c:pt>
                  <c:pt idx="8">
                    <c:v>Urbain</c:v>
                  </c:pt>
                  <c:pt idx="9">
                    <c:v>Rural</c:v>
                  </c:pt>
                </c:lvl>
                <c:lvl>
                  <c:pt idx="0">
                    <c:v>Âge</c:v>
                  </c:pt>
                  <c:pt idx="2">
                    <c:v>Genre</c:v>
                  </c:pt>
                  <c:pt idx="4">
                    <c:v>Egalité entre filles et garçons</c:v>
                  </c:pt>
                  <c:pt idx="6">
                    <c:v>Niveau scolaire</c:v>
                  </c:pt>
                  <c:pt idx="8">
                    <c:v>Milieu</c:v>
                  </c:pt>
                </c:lvl>
              </c:multiLvlStrCache>
            </c:multiLvlStrRef>
          </c:cat>
          <c:val>
            <c:numRef>
              <c:f>Feuil1!$D$987:$M$987</c:f>
              <c:numCache>
                <c:formatCode>General</c:formatCode>
                <c:ptCount val="10"/>
                <c:pt idx="0">
                  <c:v>8.1</c:v>
                </c:pt>
                <c:pt idx="1">
                  <c:v>7.3</c:v>
                </c:pt>
                <c:pt idx="2">
                  <c:v>8</c:v>
                </c:pt>
                <c:pt idx="3">
                  <c:v>8</c:v>
                </c:pt>
                <c:pt idx="4">
                  <c:v>9.7000000000000011</c:v>
                </c:pt>
                <c:pt idx="5">
                  <c:v>11.5</c:v>
                </c:pt>
                <c:pt idx="6">
                  <c:v>8</c:v>
                </c:pt>
                <c:pt idx="7">
                  <c:v>8</c:v>
                </c:pt>
                <c:pt idx="8">
                  <c:v>8</c:v>
                </c:pt>
                <c:pt idx="9">
                  <c:v>9</c:v>
                </c:pt>
              </c:numCache>
            </c:numRef>
          </c:val>
        </c:ser>
        <c:shape val="box"/>
        <c:axId val="100477952"/>
        <c:axId val="100487936"/>
        <c:axId val="0"/>
      </c:bar3DChart>
      <c:catAx>
        <c:axId val="100477952"/>
        <c:scaling>
          <c:orientation val="minMax"/>
        </c:scaling>
        <c:axPos val="l"/>
        <c:tickLblPos val="nextTo"/>
        <c:crossAx val="100487936"/>
        <c:crosses val="autoZero"/>
        <c:auto val="1"/>
        <c:lblAlgn val="ctr"/>
        <c:lblOffset val="100"/>
      </c:catAx>
      <c:valAx>
        <c:axId val="100487936"/>
        <c:scaling>
          <c:orientation val="minMax"/>
        </c:scaling>
        <c:axPos val="b"/>
        <c:majorGridlines/>
        <c:numFmt formatCode="General" sourceLinked="1"/>
        <c:tickLblPos val="nextTo"/>
        <c:crossAx val="100477952"/>
        <c:crosses val="autoZero"/>
        <c:crossBetween val="between"/>
      </c:valAx>
    </c:plotArea>
    <c:legend>
      <c:legendPos val="r"/>
      <c:layout>
        <c:manualLayout>
          <c:xMode val="edge"/>
          <c:yMode val="edge"/>
          <c:x val="0.83402212734494519"/>
          <c:y val="0.15542827886844043"/>
          <c:w val="0.15622360218551978"/>
          <c:h val="0.67738533332489825"/>
        </c:manualLayout>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0.15185121774429691"/>
          <c:y val="0.20877464985018471"/>
          <c:w val="0.68816945534724239"/>
          <c:h val="0.74922165702738941"/>
        </c:manualLayout>
      </c:layout>
      <c:pieChart>
        <c:varyColors val="1"/>
        <c:ser>
          <c:idx val="0"/>
          <c:order val="0"/>
          <c:tx>
            <c:strRef>
              <c:f>Feuil1!$H$5</c:f>
              <c:strCache>
                <c:ptCount val="1"/>
                <c:pt idx="0">
                  <c:v>%</c:v>
                </c:pt>
              </c:strCache>
            </c:strRef>
          </c:tx>
          <c:explosion val="25"/>
          <c:dLbls>
            <c:dLbl>
              <c:idx val="4"/>
              <c:layout>
                <c:manualLayout>
                  <c:x val="-5.2020020340097103E-2"/>
                  <c:y val="-5.7361977900911056E-2"/>
                </c:manualLayout>
              </c:layout>
              <c:showCatName val="1"/>
              <c:showPercent val="1"/>
            </c:dLbl>
            <c:txPr>
              <a:bodyPr/>
              <a:lstStyle/>
              <a:p>
                <a:pPr>
                  <a:defRPr sz="800"/>
                </a:pPr>
                <a:endParaRPr lang="fr-FR"/>
              </a:p>
            </c:txPr>
            <c:showCatName val="1"/>
            <c:showPercent val="1"/>
            <c:showLeaderLines val="1"/>
          </c:dLbls>
          <c:cat>
            <c:strRef>
              <c:f>Feuil1!$G$6:$G$13</c:f>
              <c:strCache>
                <c:ptCount val="8"/>
                <c:pt idx="0">
                  <c:v>Sans réponse</c:v>
                </c:pt>
                <c:pt idx="1">
                  <c:v>Moins de 20</c:v>
                </c:pt>
                <c:pt idx="2">
                  <c:v>De 20 à 39</c:v>
                </c:pt>
                <c:pt idx="3">
                  <c:v>De 40 à 59</c:v>
                </c:pt>
                <c:pt idx="4">
                  <c:v>De 60 à 79</c:v>
                </c:pt>
                <c:pt idx="5">
                  <c:v>De 80 à 99</c:v>
                </c:pt>
                <c:pt idx="6">
                  <c:v>De 120 à 139</c:v>
                </c:pt>
                <c:pt idx="7">
                  <c:v>180 et plus</c:v>
                </c:pt>
              </c:strCache>
            </c:strRef>
          </c:cat>
          <c:val>
            <c:numRef>
              <c:f>Feuil1!$H$6:$H$13</c:f>
              <c:numCache>
                <c:formatCode>General</c:formatCode>
                <c:ptCount val="8"/>
                <c:pt idx="0">
                  <c:v>9.8000000000000007</c:v>
                </c:pt>
                <c:pt idx="1">
                  <c:v>50.6</c:v>
                </c:pt>
                <c:pt idx="2">
                  <c:v>30.8</c:v>
                </c:pt>
                <c:pt idx="3">
                  <c:v>3.8</c:v>
                </c:pt>
                <c:pt idx="4">
                  <c:v>4.0999999999999996</c:v>
                </c:pt>
                <c:pt idx="5">
                  <c:v>0.5</c:v>
                </c:pt>
                <c:pt idx="6">
                  <c:v>0.30000000000000032</c:v>
                </c:pt>
                <c:pt idx="7">
                  <c:v>0</c:v>
                </c:pt>
              </c:numCache>
            </c:numRef>
          </c:val>
        </c:ser>
        <c:dLbls>
          <c:showCatName val="1"/>
          <c:showPercent val="1"/>
        </c:dLbls>
        <c:firstSliceAng val="0"/>
      </c:pieChart>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0.17699074226600409"/>
          <c:y val="0.18750000000000044"/>
          <c:w val="0.58280548007913902"/>
          <c:h val="0.74298699748438568"/>
        </c:manualLayout>
      </c:layout>
      <c:pieChart>
        <c:varyColors val="1"/>
        <c:ser>
          <c:idx val="0"/>
          <c:order val="0"/>
          <c:tx>
            <c:strRef>
              <c:f>Feuil1!$D$52</c:f>
              <c:strCache>
                <c:ptCount val="1"/>
                <c:pt idx="0">
                  <c:v>%</c:v>
                </c:pt>
              </c:strCache>
            </c:strRef>
          </c:tx>
          <c:dLbls>
            <c:dLbl>
              <c:idx val="1"/>
              <c:layout>
                <c:manualLayout>
                  <c:x val="-0.18016077180693321"/>
                  <c:y val="-6.0785811756704874E-2"/>
                </c:manualLayout>
              </c:layout>
              <c:showCatName val="1"/>
              <c:showPercent val="1"/>
            </c:dLbl>
            <c:dLbl>
              <c:idx val="2"/>
              <c:layout>
                <c:manualLayout>
                  <c:x val="0.19572936905614091"/>
                  <c:y val="-0.10624975159092213"/>
                </c:manualLayout>
              </c:layout>
              <c:showCatName val="1"/>
              <c:showPercent val="1"/>
            </c:dLbl>
            <c:dLbl>
              <c:idx val="3"/>
              <c:layout>
                <c:manualLayout>
                  <c:x val="-0.20461479957050824"/>
                  <c:y val="5.7426879407881083E-2"/>
                </c:manualLayout>
              </c:layout>
              <c:showCatName val="1"/>
              <c:showPercent val="1"/>
            </c:dLbl>
            <c:dLbl>
              <c:idx val="4"/>
              <c:layout>
                <c:manualLayout>
                  <c:x val="-3.1568350831146105E-2"/>
                  <c:y val="1.1574074074074073E-3"/>
                </c:manualLayout>
              </c:layout>
              <c:showCatName val="1"/>
              <c:showPercent val="1"/>
            </c:dLbl>
            <c:dLbl>
              <c:idx val="5"/>
              <c:layout>
                <c:manualLayout>
                  <c:x val="0.14573288424174274"/>
                  <c:y val="-3.1564071877442673E-2"/>
                </c:manualLayout>
              </c:layout>
              <c:showCatName val="1"/>
              <c:showPercent val="1"/>
            </c:dLbl>
            <c:txPr>
              <a:bodyPr/>
              <a:lstStyle/>
              <a:p>
                <a:pPr>
                  <a:defRPr sz="1000">
                    <a:solidFill>
                      <a:schemeClr val="tx1"/>
                    </a:solidFill>
                    <a:latin typeface="Arial" pitchFamily="34" charset="0"/>
                    <a:cs typeface="Arial" pitchFamily="34" charset="0"/>
                  </a:defRPr>
                </a:pPr>
                <a:endParaRPr lang="fr-FR"/>
              </a:p>
            </c:txPr>
            <c:showCatName val="1"/>
            <c:showPercent val="1"/>
            <c:showLeaderLines val="1"/>
          </c:dLbls>
          <c:cat>
            <c:strRef>
              <c:f>Feuil1!$C$53:$C$58</c:f>
              <c:strCache>
                <c:ptCount val="6"/>
                <c:pt idx="0">
                  <c:v>Violence physique</c:v>
                </c:pt>
                <c:pt idx="1">
                  <c:v>Violence psychique</c:v>
                </c:pt>
                <c:pt idx="2">
                  <c:v>Violence verbale</c:v>
                </c:pt>
                <c:pt idx="3">
                  <c:v>Violence sexuelle</c:v>
                </c:pt>
                <c:pt idx="4">
                  <c:v>Violence conjugale</c:v>
                </c:pt>
                <c:pt idx="5">
                  <c:v>Autres</c:v>
                </c:pt>
              </c:strCache>
            </c:strRef>
          </c:cat>
          <c:val>
            <c:numRef>
              <c:f>Feuil1!$D$53:$D$58</c:f>
              <c:numCache>
                <c:formatCode>General</c:formatCode>
                <c:ptCount val="6"/>
                <c:pt idx="0">
                  <c:v>21.5</c:v>
                </c:pt>
                <c:pt idx="1">
                  <c:v>17</c:v>
                </c:pt>
                <c:pt idx="2">
                  <c:v>59.4</c:v>
                </c:pt>
                <c:pt idx="3">
                  <c:v>1</c:v>
                </c:pt>
                <c:pt idx="4">
                  <c:v>0.60000000000000064</c:v>
                </c:pt>
                <c:pt idx="5">
                  <c:v>0.5</c:v>
                </c:pt>
              </c:numCache>
            </c:numRef>
          </c:val>
        </c:ser>
        <c:dLbls>
          <c:showCatName val="1"/>
          <c:showPercent val="1"/>
        </c:dLbls>
        <c:firstSliceAng val="0"/>
      </c:pieChart>
    </c:plotArea>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0.17872727058077806"/>
          <c:y val="0.17648733474058453"/>
          <c:w val="0.55561829608031033"/>
          <c:h val="0.73619424230641106"/>
        </c:manualLayout>
      </c:layout>
      <c:pieChart>
        <c:varyColors val="1"/>
        <c:ser>
          <c:idx val="0"/>
          <c:order val="0"/>
          <c:tx>
            <c:strRef>
              <c:f>Feuil1!$D$65</c:f>
              <c:strCache>
                <c:ptCount val="1"/>
                <c:pt idx="0">
                  <c:v>%</c:v>
                </c:pt>
              </c:strCache>
            </c:strRef>
          </c:tx>
          <c:dLbls>
            <c:dLbl>
              <c:idx val="1"/>
              <c:layout>
                <c:manualLayout>
                  <c:x val="-0.13419355396570187"/>
                  <c:y val="0.10884866959226742"/>
                </c:manualLayout>
              </c:layout>
              <c:showCatName val="1"/>
              <c:showPercent val="1"/>
            </c:dLbl>
            <c:dLbl>
              <c:idx val="2"/>
              <c:layout>
                <c:manualLayout>
                  <c:x val="8.1715370199956991E-2"/>
                  <c:y val="-0.22890651038773471"/>
                </c:manualLayout>
              </c:layout>
              <c:showCatName val="1"/>
              <c:showPercent val="1"/>
            </c:dLbl>
            <c:txPr>
              <a:bodyPr/>
              <a:lstStyle/>
              <a:p>
                <a:pPr>
                  <a:defRPr>
                    <a:latin typeface="Arial" pitchFamily="34" charset="0"/>
                    <a:cs typeface="Arial" pitchFamily="34" charset="0"/>
                  </a:defRPr>
                </a:pPr>
                <a:endParaRPr lang="fr-FR"/>
              </a:p>
            </c:txPr>
            <c:showCatName val="1"/>
            <c:showPercent val="1"/>
            <c:showLeaderLines val="1"/>
          </c:dLbls>
          <c:cat>
            <c:strRef>
              <c:f>Feuil1!$C$66:$C$71</c:f>
              <c:strCache>
                <c:ptCount val="6"/>
                <c:pt idx="0">
                  <c:v>Maison</c:v>
                </c:pt>
                <c:pt idx="1">
                  <c:v>Ecole</c:v>
                </c:pt>
                <c:pt idx="2">
                  <c:v>Rue</c:v>
                </c:pt>
                <c:pt idx="3">
                  <c:v>Espaces publiques</c:v>
                </c:pt>
                <c:pt idx="4">
                  <c:v>Quartier</c:v>
                </c:pt>
                <c:pt idx="5">
                  <c:v>Autre</c:v>
                </c:pt>
              </c:strCache>
            </c:strRef>
          </c:cat>
          <c:val>
            <c:numRef>
              <c:f>Feuil1!$D$66:$D$71</c:f>
              <c:numCache>
                <c:formatCode>General</c:formatCode>
                <c:ptCount val="6"/>
                <c:pt idx="0">
                  <c:v>8</c:v>
                </c:pt>
                <c:pt idx="1">
                  <c:v>21.5</c:v>
                </c:pt>
                <c:pt idx="2">
                  <c:v>86.9</c:v>
                </c:pt>
                <c:pt idx="3">
                  <c:v>1</c:v>
                </c:pt>
                <c:pt idx="4">
                  <c:v>0.30000000000000032</c:v>
                </c:pt>
                <c:pt idx="5">
                  <c:v>0.8</c:v>
                </c:pt>
              </c:numCache>
            </c:numRef>
          </c:val>
        </c:ser>
        <c:dLbls>
          <c:showCatName val="1"/>
          <c:showPercent val="1"/>
        </c:dLbls>
        <c:firstSliceAng val="0"/>
      </c:pieChart>
    </c:plotArea>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manualLayout>
          <c:layoutTarget val="inner"/>
          <c:xMode val="edge"/>
          <c:yMode val="edge"/>
          <c:x val="6.8223250644693548E-2"/>
          <c:y val="0.1725156795066744"/>
          <c:w val="0.87860329423205563"/>
          <c:h val="0.69258761845130667"/>
        </c:manualLayout>
      </c:layout>
      <c:bar3DChart>
        <c:barDir val="col"/>
        <c:grouping val="clustered"/>
        <c:ser>
          <c:idx val="0"/>
          <c:order val="0"/>
          <c:tx>
            <c:strRef>
              <c:f>Feuil1!$C$81</c:f>
              <c:strCache>
                <c:ptCount val="1"/>
                <c:pt idx="0">
                  <c:v>Internet</c:v>
                </c:pt>
              </c:strCache>
            </c:strRef>
          </c:tx>
          <c:dLbls>
            <c:txPr>
              <a:bodyPr/>
              <a:lstStyle/>
              <a:p>
                <a:pPr>
                  <a:defRPr sz="800"/>
                </a:pPr>
                <a:endParaRPr lang="fr-FR"/>
              </a:p>
            </c:txPr>
            <c:showVal val="1"/>
          </c:dLbls>
          <c:cat>
            <c:strRef>
              <c:f>Feuil1!$D$79:$G$80</c:f>
              <c:strCache>
                <c:ptCount val="4"/>
                <c:pt idx="0">
                  <c:v>Camarades de classe</c:v>
                </c:pt>
                <c:pt idx="1">
                  <c:v>Voisins</c:v>
                </c:pt>
                <c:pt idx="2">
                  <c:v>Educateurs</c:v>
                </c:pt>
                <c:pt idx="3">
                  <c:v>Membres de la famille</c:v>
                </c:pt>
              </c:strCache>
            </c:strRef>
          </c:cat>
          <c:val>
            <c:numRef>
              <c:f>Feuil1!$D$81:$G$81</c:f>
              <c:numCache>
                <c:formatCode>General</c:formatCode>
                <c:ptCount val="4"/>
                <c:pt idx="0">
                  <c:v>40.6</c:v>
                </c:pt>
                <c:pt idx="1">
                  <c:v>40.800000000000004</c:v>
                </c:pt>
                <c:pt idx="2">
                  <c:v>40.9</c:v>
                </c:pt>
                <c:pt idx="3">
                  <c:v>38.200000000000003</c:v>
                </c:pt>
              </c:numCache>
            </c:numRef>
          </c:val>
        </c:ser>
        <c:ser>
          <c:idx val="1"/>
          <c:order val="1"/>
          <c:tx>
            <c:strRef>
              <c:f>Feuil1!$C$82</c:f>
              <c:strCache>
                <c:ptCount val="1"/>
                <c:pt idx="0">
                  <c:v>Téléphone portable</c:v>
                </c:pt>
              </c:strCache>
            </c:strRef>
          </c:tx>
          <c:dLbls>
            <c:dLbl>
              <c:idx val="0"/>
              <c:layout>
                <c:manualLayout>
                  <c:x val="1.1027081470161761E-2"/>
                  <c:y val="-2.0881893326738822E-2"/>
                </c:manualLayout>
              </c:layout>
              <c:showVal val="1"/>
            </c:dLbl>
            <c:dLbl>
              <c:idx val="1"/>
              <c:layout>
                <c:manualLayout>
                  <c:x val="1.1027081470161761E-2"/>
                  <c:y val="-8.3527573306955722E-3"/>
                </c:manualLayout>
              </c:layout>
              <c:showVal val="1"/>
            </c:dLbl>
            <c:dLbl>
              <c:idx val="2"/>
              <c:layout>
                <c:manualLayout>
                  <c:x val="1.1027081470161841E-2"/>
                  <c:y val="-4.1763786653478199E-3"/>
                </c:manualLayout>
              </c:layout>
              <c:showVal val="1"/>
            </c:dLbl>
            <c:dLbl>
              <c:idx val="3"/>
              <c:layout>
                <c:manualLayout>
                  <c:x val="1.3232497764194112E-2"/>
                  <c:y val="0"/>
                </c:manualLayout>
              </c:layout>
              <c:showVal val="1"/>
            </c:dLbl>
            <c:txPr>
              <a:bodyPr/>
              <a:lstStyle/>
              <a:p>
                <a:pPr>
                  <a:defRPr sz="800"/>
                </a:pPr>
                <a:endParaRPr lang="fr-FR"/>
              </a:p>
            </c:txPr>
            <c:showVal val="1"/>
          </c:dLbls>
          <c:cat>
            <c:strRef>
              <c:f>Feuil1!$D$79:$G$80</c:f>
              <c:strCache>
                <c:ptCount val="4"/>
                <c:pt idx="0">
                  <c:v>Camarades de classe</c:v>
                </c:pt>
                <c:pt idx="1">
                  <c:v>Voisins</c:v>
                </c:pt>
                <c:pt idx="2">
                  <c:v>Educateurs</c:v>
                </c:pt>
                <c:pt idx="3">
                  <c:v>Membres de la famille</c:v>
                </c:pt>
              </c:strCache>
            </c:strRef>
          </c:cat>
          <c:val>
            <c:numRef>
              <c:f>Feuil1!$D$82:$G$82</c:f>
              <c:numCache>
                <c:formatCode>General</c:formatCode>
                <c:ptCount val="4"/>
                <c:pt idx="0">
                  <c:v>35.4</c:v>
                </c:pt>
                <c:pt idx="1">
                  <c:v>34.6</c:v>
                </c:pt>
                <c:pt idx="2">
                  <c:v>33.700000000000003</c:v>
                </c:pt>
                <c:pt idx="3">
                  <c:v>34.200000000000003</c:v>
                </c:pt>
              </c:numCache>
            </c:numRef>
          </c:val>
        </c:ser>
        <c:ser>
          <c:idx val="2"/>
          <c:order val="2"/>
          <c:tx>
            <c:strRef>
              <c:f>Feuil1!$C$83</c:f>
              <c:strCache>
                <c:ptCount val="1"/>
                <c:pt idx="0">
                  <c:v>Télévision</c:v>
                </c:pt>
              </c:strCache>
            </c:strRef>
          </c:tx>
          <c:dLbls>
            <c:dLbl>
              <c:idx val="0"/>
              <c:layout>
                <c:manualLayout>
                  <c:x val="8.8216651761294246E-3"/>
                  <c:y val="-8.3527573306955722E-3"/>
                </c:manualLayout>
              </c:layout>
              <c:showVal val="1"/>
            </c:dLbl>
            <c:dLbl>
              <c:idx val="1"/>
              <c:layout>
                <c:manualLayout>
                  <c:x val="1.7643330352258825E-2"/>
                  <c:y val="-1.2529135996043293E-2"/>
                </c:manualLayout>
              </c:layout>
              <c:showVal val="1"/>
            </c:dLbl>
            <c:dLbl>
              <c:idx val="2"/>
              <c:layout>
                <c:manualLayout>
                  <c:x val="1.5437914058226376E-2"/>
                  <c:y val="-4.1763786653477809E-3"/>
                </c:manualLayout>
              </c:layout>
              <c:showVal val="1"/>
            </c:dLbl>
            <c:dLbl>
              <c:idx val="3"/>
              <c:layout>
                <c:manualLayout>
                  <c:x val="1.5437914058226454E-2"/>
                  <c:y val="-1.2529135996043293E-2"/>
                </c:manualLayout>
              </c:layout>
              <c:showVal val="1"/>
            </c:dLbl>
            <c:txPr>
              <a:bodyPr/>
              <a:lstStyle/>
              <a:p>
                <a:pPr>
                  <a:defRPr sz="800"/>
                </a:pPr>
                <a:endParaRPr lang="fr-FR"/>
              </a:p>
            </c:txPr>
            <c:showVal val="1"/>
          </c:dLbls>
          <c:cat>
            <c:strRef>
              <c:f>Feuil1!$D$79:$G$80</c:f>
              <c:strCache>
                <c:ptCount val="4"/>
                <c:pt idx="0">
                  <c:v>Camarades de classe</c:v>
                </c:pt>
                <c:pt idx="1">
                  <c:v>Voisins</c:v>
                </c:pt>
                <c:pt idx="2">
                  <c:v>Educateurs</c:v>
                </c:pt>
                <c:pt idx="3">
                  <c:v>Membres de la famille</c:v>
                </c:pt>
              </c:strCache>
            </c:strRef>
          </c:cat>
          <c:val>
            <c:numRef>
              <c:f>Feuil1!$D$83:$G$83</c:f>
              <c:numCache>
                <c:formatCode>General</c:formatCode>
                <c:ptCount val="4"/>
                <c:pt idx="0">
                  <c:v>24</c:v>
                </c:pt>
                <c:pt idx="1">
                  <c:v>24.6</c:v>
                </c:pt>
                <c:pt idx="2">
                  <c:v>25.4</c:v>
                </c:pt>
                <c:pt idx="3">
                  <c:v>27.7</c:v>
                </c:pt>
              </c:numCache>
            </c:numRef>
          </c:val>
        </c:ser>
        <c:shape val="box"/>
        <c:axId val="83350656"/>
        <c:axId val="83352192"/>
        <c:axId val="0"/>
      </c:bar3DChart>
      <c:catAx>
        <c:axId val="83350656"/>
        <c:scaling>
          <c:orientation val="minMax"/>
        </c:scaling>
        <c:axPos val="b"/>
        <c:tickLblPos val="nextTo"/>
        <c:txPr>
          <a:bodyPr/>
          <a:lstStyle/>
          <a:p>
            <a:pPr>
              <a:defRPr sz="900"/>
            </a:pPr>
            <a:endParaRPr lang="fr-FR"/>
          </a:p>
        </c:txPr>
        <c:crossAx val="83352192"/>
        <c:crosses val="autoZero"/>
        <c:auto val="1"/>
        <c:lblAlgn val="ctr"/>
        <c:lblOffset val="100"/>
      </c:catAx>
      <c:valAx>
        <c:axId val="83352192"/>
        <c:scaling>
          <c:orientation val="minMax"/>
        </c:scaling>
        <c:axPos val="l"/>
        <c:majorGridlines>
          <c:spPr>
            <a:ln>
              <a:solidFill>
                <a:sysClr val="window" lastClr="FFFFFF"/>
              </a:solidFill>
            </a:ln>
          </c:spPr>
        </c:majorGridlines>
        <c:numFmt formatCode="General" sourceLinked="1"/>
        <c:tickLblPos val="nextTo"/>
        <c:crossAx val="83350656"/>
        <c:crosses val="autoZero"/>
        <c:crossBetween val="between"/>
      </c:valAx>
    </c:plotArea>
    <c:legend>
      <c:legendPos val="r"/>
      <c:layout>
        <c:manualLayout>
          <c:xMode val="edge"/>
          <c:yMode val="edge"/>
          <c:x val="0.77474086358545702"/>
          <c:y val="2.4385118674924079E-2"/>
          <c:w val="0.21420992174724601"/>
          <c:h val="0.18015319088483991"/>
        </c:manualLayout>
      </c:layout>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20" name="Espace réservé du pied de page 19"/>
          <p:cNvSpPr>
            <a:spLocks noGrp="1"/>
          </p:cNvSpPr>
          <p:nvPr>
            <p:ph type="ftr" sz="quarter" idx="11"/>
          </p:nvPr>
        </p:nvSpPr>
        <p:spPr/>
        <p:txBody>
          <a:bodyPr/>
          <a:lstStyle>
            <a:extLst/>
          </a:lstStyle>
          <a:p>
            <a:endParaRPr kumimoji="0" lang="en-US"/>
          </a:p>
        </p:txBody>
      </p:sp>
      <p:sp>
        <p:nvSpPr>
          <p:cNvPr id="10" name="Espace réservé du numéro de diapositive 9"/>
          <p:cNvSpPr>
            <a:spLocks noGrp="1"/>
          </p:cNvSpPr>
          <p:nvPr>
            <p:ph type="sldNum" sz="quarter" idx="12"/>
          </p:nvPr>
        </p:nvSpPr>
        <p:spPr/>
        <p:txBody>
          <a:bodyPr/>
          <a:lstStyle>
            <a:extLst/>
          </a:lstStyle>
          <a:p>
            <a:fld id="{8BB8920D-3F4B-4366-AB6E-1194F77F6892}" type="slidenum">
              <a:rPr kumimoji="0" lang="en-US" smtClean="0"/>
              <a:pPr/>
              <a:t>‹N°›</a:t>
            </a:fld>
            <a:endParaRPr kumimoji="0" lang="en-US" dirty="0"/>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grpSp>
        <p:nvGrpSpPr>
          <p:cNvPr id="11" name="Group 2"/>
          <p:cNvGrpSpPr>
            <a:grpSpLocks/>
          </p:cNvGrpSpPr>
          <p:nvPr userDrawn="1"/>
        </p:nvGrpSpPr>
        <p:grpSpPr bwMode="auto">
          <a:xfrm>
            <a:off x="26288" y="6381328"/>
            <a:ext cx="1412792" cy="332656"/>
            <a:chOff x="4252" y="14843"/>
            <a:chExt cx="1805" cy="467"/>
          </a:xfrm>
        </p:grpSpPr>
        <p:pic>
          <p:nvPicPr>
            <p:cNvPr id="12" name="Picture 3"/>
            <p:cNvPicPr>
              <a:picLocks noChangeAspect="1" noChangeArrowheads="1"/>
            </p:cNvPicPr>
            <p:nvPr/>
          </p:nvPicPr>
          <p:blipFill>
            <a:blip r:embed="rId2" cstate="print"/>
            <a:srcRect l="15097" r="9355" b="13345"/>
            <a:stretch>
              <a:fillRect/>
            </a:stretch>
          </p:blipFill>
          <p:spPr bwMode="auto">
            <a:xfrm>
              <a:off x="5565" y="14843"/>
              <a:ext cx="492" cy="467"/>
            </a:xfrm>
            <a:prstGeom prst="rect">
              <a:avLst/>
            </a:prstGeom>
            <a:solidFill>
              <a:srgbClr val="94B6D2"/>
            </a:solidFill>
            <a:ln w="0">
              <a:miter lim="800000"/>
              <a:headEnd/>
              <a:tailEnd/>
            </a:ln>
          </p:spPr>
        </p:pic>
        <p:sp>
          <p:nvSpPr>
            <p:cNvPr id="13" name="WordArt 4"/>
            <p:cNvSpPr>
              <a:spLocks noChangeArrowheads="1" noChangeShapeType="1" noTextEdit="1"/>
            </p:cNvSpPr>
            <p:nvPr/>
          </p:nvSpPr>
          <p:spPr bwMode="auto">
            <a:xfrm>
              <a:off x="4252" y="14923"/>
              <a:ext cx="1256" cy="288"/>
            </a:xfrm>
            <a:prstGeom prst="rect">
              <a:avLst/>
            </a:prstGeom>
          </p:spPr>
          <p:txBody>
            <a:bodyPr wrap="none" fromWordArt="1">
              <a:prstTxWarp prst="textPlain">
                <a:avLst>
                  <a:gd name="adj" fmla="val 50000"/>
                </a:avLst>
              </a:prstTxWarp>
            </a:bodyPr>
            <a:lstStyle/>
            <a:p>
              <a:pPr algn="ctr" rtl="0"/>
              <a:r>
                <a:rPr lang="fr-FR" sz="3600" kern="10" spc="0" dirty="0" smtClean="0">
                  <a:ln w="9525">
                    <a:solidFill>
                      <a:srgbClr val="0070C0"/>
                    </a:solidFill>
                    <a:round/>
                    <a:headEnd/>
                    <a:tailEnd/>
                  </a:ln>
                  <a:solidFill>
                    <a:srgbClr val="0F243E"/>
                  </a:solidFill>
                  <a:effectLst>
                    <a:outerShdw dist="35921" dir="2700000" algn="ctr" rotWithShape="0">
                      <a:srgbClr val="C0C0C0">
                        <a:alpha val="80000"/>
                      </a:srgbClr>
                    </a:outerShdw>
                  </a:effectLst>
                  <a:latin typeface="Informal Roman"/>
                </a:rPr>
                <a:t>EDESAT</a:t>
              </a:r>
              <a:endParaRPr lang="fr-FR" sz="3600" kern="10" spc="0" dirty="0">
                <a:ln w="9525">
                  <a:solidFill>
                    <a:srgbClr val="0070C0"/>
                  </a:solidFill>
                  <a:round/>
                  <a:headEnd/>
                  <a:tailEnd/>
                </a:ln>
                <a:solidFill>
                  <a:srgbClr val="0F243E"/>
                </a:solidFill>
                <a:effectLst>
                  <a:outerShdw dist="35921" dir="2700000" algn="ctr" rotWithShape="0">
                    <a:srgbClr val="C0C0C0">
                      <a:alpha val="80000"/>
                    </a:srgbClr>
                  </a:outerShdw>
                </a:effectLst>
                <a:latin typeface="Informal Roma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6" name="Espace réservé du pied de page 5"/>
          <p:cNvSpPr>
            <a:spLocks noGrp="1"/>
          </p:cNvSpPr>
          <p:nvPr>
            <p:ph type="ftr" sz="quarter" idx="11"/>
          </p:nvPr>
        </p:nvSpPr>
        <p:spPr/>
        <p:txBody>
          <a:bodyPr/>
          <a:lstStyle>
            <a:extLst/>
          </a:lstStyle>
          <a:p>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8" name="Espace réservé du pied de page 7"/>
          <p:cNvSpPr>
            <a:spLocks noGrp="1"/>
          </p:cNvSpPr>
          <p:nvPr>
            <p:ph type="ftr" sz="quarter" idx="11"/>
          </p:nvPr>
        </p:nvSpPr>
        <p:spPr/>
        <p:txBody>
          <a:bodyPr/>
          <a:lstStyle>
            <a:extLst/>
          </a:lstStyle>
          <a:p>
            <a:endParaRPr kumimoji="0" lang="en-US"/>
          </a:p>
        </p:txBody>
      </p:sp>
      <p:sp>
        <p:nvSpPr>
          <p:cNvPr id="9" name="Espace réservé du numéro de diapositive 8"/>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4" name="Espace réservé du pied de page 3"/>
          <p:cNvSpPr>
            <a:spLocks noGrp="1"/>
          </p:cNvSpPr>
          <p:nvPr>
            <p:ph type="ftr" sz="quarter" idx="11"/>
          </p:nvPr>
        </p:nvSpPr>
        <p:spPr/>
        <p:txBody>
          <a:bodyPr/>
          <a:lstStyle>
            <a:extLst/>
          </a:lstStyle>
          <a:p>
            <a:endParaRPr kumimoji="0" lang="en-US"/>
          </a:p>
        </p:txBody>
      </p:sp>
      <p:sp>
        <p:nvSpPr>
          <p:cNvPr id="5" name="Espace réservé du numéro de diapositive 4"/>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3" name="Espace réservé du pied de page 2"/>
          <p:cNvSpPr>
            <a:spLocks noGrp="1"/>
          </p:cNvSpPr>
          <p:nvPr>
            <p:ph type="ftr" sz="quarter" idx="11"/>
          </p:nvPr>
        </p:nvSpPr>
        <p:spPr/>
        <p:txBody>
          <a:bodyPr/>
          <a:lstStyle>
            <a:extLst/>
          </a:lstStyle>
          <a:p>
            <a:endParaRPr kumimoji="0" lang="en-US"/>
          </a:p>
        </p:txBody>
      </p:sp>
      <p:sp>
        <p:nvSpPr>
          <p:cNvPr id="4" name="Espace réservé du numéro de diapositive 3"/>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6" name="Espace réservé du pied de page 5"/>
          <p:cNvSpPr>
            <a:spLocks noGrp="1"/>
          </p:cNvSpPr>
          <p:nvPr>
            <p:ph type="ftr" sz="quarter" idx="11"/>
          </p:nvPr>
        </p:nvSpPr>
        <p:spPr/>
        <p:txBody>
          <a:bodyPr/>
          <a:lstStyle>
            <a:extLst/>
          </a:lstStyle>
          <a:p>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54AB02A5-4FE5-49D9-9E24-09F23B90C450}" type="datetimeFigureOut">
              <a:rPr lang="en-US" smtClean="0"/>
              <a:pPr/>
              <a:t>7/14/2014</a:t>
            </a:fld>
            <a:endParaRPr lang="en-US"/>
          </a:p>
        </p:txBody>
      </p:sp>
      <p:sp>
        <p:nvSpPr>
          <p:cNvPr id="6" name="Espace réservé du pied de page 5"/>
          <p:cNvSpPr>
            <a:spLocks noGrp="1"/>
          </p:cNvSpPr>
          <p:nvPr>
            <p:ph type="ftr" sz="quarter" idx="11"/>
          </p:nvPr>
        </p:nvSpPr>
        <p:spPr/>
        <p:txBody>
          <a:bodyPr/>
          <a:lstStyle>
            <a:extLst/>
          </a:lstStyle>
          <a:p>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7/14/2014</a:t>
            </a:fld>
            <a:endParaRPr lang="en-US" sz="1200">
              <a:solidFill>
                <a:schemeClr val="bg2">
                  <a:shade val="50000"/>
                </a:schemeClr>
              </a:solidFill>
            </a:endParaRP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‹N°›</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grpSp>
        <p:nvGrpSpPr>
          <p:cNvPr id="13" name="Group 2"/>
          <p:cNvGrpSpPr>
            <a:grpSpLocks/>
          </p:cNvGrpSpPr>
          <p:nvPr/>
        </p:nvGrpSpPr>
        <p:grpSpPr bwMode="auto">
          <a:xfrm>
            <a:off x="26288" y="6381328"/>
            <a:ext cx="1412792" cy="332656"/>
            <a:chOff x="4252" y="14843"/>
            <a:chExt cx="1805" cy="467"/>
          </a:xfrm>
        </p:grpSpPr>
        <p:pic>
          <p:nvPicPr>
            <p:cNvPr id="14" name="Picture 3"/>
            <p:cNvPicPr>
              <a:picLocks noChangeAspect="1" noChangeArrowheads="1"/>
            </p:cNvPicPr>
            <p:nvPr/>
          </p:nvPicPr>
          <p:blipFill>
            <a:blip r:embed="rId14" cstate="print"/>
            <a:srcRect l="15097" r="9355" b="13345"/>
            <a:stretch>
              <a:fillRect/>
            </a:stretch>
          </p:blipFill>
          <p:spPr bwMode="auto">
            <a:xfrm>
              <a:off x="5565" y="14843"/>
              <a:ext cx="492" cy="467"/>
            </a:xfrm>
            <a:prstGeom prst="rect">
              <a:avLst/>
            </a:prstGeom>
            <a:solidFill>
              <a:srgbClr val="94B6D2"/>
            </a:solidFill>
            <a:ln w="0">
              <a:miter lim="800000"/>
              <a:headEnd/>
              <a:tailEnd/>
            </a:ln>
          </p:spPr>
        </p:pic>
        <p:sp>
          <p:nvSpPr>
            <p:cNvPr id="16" name="WordArt 4"/>
            <p:cNvSpPr>
              <a:spLocks noChangeArrowheads="1" noChangeShapeType="1" noTextEdit="1"/>
            </p:cNvSpPr>
            <p:nvPr/>
          </p:nvSpPr>
          <p:spPr bwMode="auto">
            <a:xfrm>
              <a:off x="4252" y="14923"/>
              <a:ext cx="1256" cy="288"/>
            </a:xfrm>
            <a:prstGeom prst="rect">
              <a:avLst/>
            </a:prstGeom>
          </p:spPr>
          <p:txBody>
            <a:bodyPr wrap="none" fromWordArt="1">
              <a:prstTxWarp prst="textPlain">
                <a:avLst>
                  <a:gd name="adj" fmla="val 50000"/>
                </a:avLst>
              </a:prstTxWarp>
            </a:bodyPr>
            <a:lstStyle/>
            <a:p>
              <a:pPr algn="ctr" rtl="0"/>
              <a:r>
                <a:rPr lang="fr-FR" sz="3600" kern="10" spc="0" dirty="0" smtClean="0">
                  <a:ln w="9525">
                    <a:solidFill>
                      <a:srgbClr val="0070C0"/>
                    </a:solidFill>
                    <a:round/>
                    <a:headEnd/>
                    <a:tailEnd/>
                  </a:ln>
                  <a:solidFill>
                    <a:srgbClr val="0F243E"/>
                  </a:solidFill>
                  <a:effectLst>
                    <a:outerShdw dist="35921" dir="2700000" algn="ctr" rotWithShape="0">
                      <a:srgbClr val="C0C0C0">
                        <a:alpha val="80000"/>
                      </a:srgbClr>
                    </a:outerShdw>
                  </a:effectLst>
                  <a:latin typeface="Informal Roman"/>
                </a:rPr>
                <a:t>EDESAT</a:t>
              </a:r>
              <a:endParaRPr lang="fr-FR" sz="3600" kern="10" spc="0" dirty="0">
                <a:ln w="9525">
                  <a:solidFill>
                    <a:srgbClr val="0070C0"/>
                  </a:solidFill>
                  <a:round/>
                  <a:headEnd/>
                  <a:tailEnd/>
                </a:ln>
                <a:solidFill>
                  <a:srgbClr val="0F243E"/>
                </a:solidFill>
                <a:effectLst>
                  <a:outerShdw dist="35921" dir="2700000" algn="ctr" rotWithShape="0">
                    <a:srgbClr val="C0C0C0">
                      <a:alpha val="80000"/>
                    </a:srgbClr>
                  </a:outerShdw>
                </a:effectLst>
                <a:latin typeface="Informal Roman"/>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47664" y="4941168"/>
            <a:ext cx="7406640" cy="680096"/>
          </a:xfrm>
        </p:spPr>
        <p:txBody>
          <a:bodyPr>
            <a:normAutofit/>
          </a:bodyPr>
          <a:lstStyle/>
          <a:p>
            <a:pPr algn="ctr"/>
            <a:r>
              <a:rPr lang="fr-FR" sz="3200" b="1" dirty="0" smtClean="0"/>
              <a:t>Analyse des résultats (Résumé)</a:t>
            </a:r>
            <a:endParaRPr lang="fr-FR" sz="3200" dirty="0"/>
          </a:p>
        </p:txBody>
      </p:sp>
      <p:sp>
        <p:nvSpPr>
          <p:cNvPr id="3" name="Sous-titre 2"/>
          <p:cNvSpPr>
            <a:spLocks noGrp="1"/>
          </p:cNvSpPr>
          <p:nvPr>
            <p:ph type="subTitle" idx="1"/>
          </p:nvPr>
        </p:nvSpPr>
        <p:spPr>
          <a:xfrm>
            <a:off x="1187624" y="1340768"/>
            <a:ext cx="7848872" cy="864096"/>
          </a:xfrm>
        </p:spPr>
        <p:txBody>
          <a:bodyPr>
            <a:normAutofit/>
          </a:bodyPr>
          <a:lstStyle/>
          <a:p>
            <a:pPr algn="ctr"/>
            <a:r>
              <a:rPr lang="fr-FR" sz="2400" b="1" dirty="0" smtClean="0"/>
              <a:t>« L’enquête  Régionale sur la Sécurité des Enfants » (ERSE)</a:t>
            </a:r>
            <a:endParaRPr lang="fr-FR" sz="2400" dirty="0" smtClean="0"/>
          </a:p>
        </p:txBody>
      </p:sp>
      <p:pic>
        <p:nvPicPr>
          <p:cNvPr id="4" name="Image 3"/>
          <p:cNvPicPr/>
          <p:nvPr/>
        </p:nvPicPr>
        <p:blipFill>
          <a:blip r:embed="rId2" cstate="print"/>
          <a:srcRect/>
          <a:stretch>
            <a:fillRect/>
          </a:stretch>
        </p:blipFill>
        <p:spPr bwMode="auto">
          <a:xfrm>
            <a:off x="2267744" y="20241"/>
            <a:ext cx="5759450" cy="1146349"/>
          </a:xfrm>
          <a:prstGeom prst="rect">
            <a:avLst/>
          </a:prstGeom>
          <a:noFill/>
          <a:ln w="9525">
            <a:noFill/>
            <a:miter lim="800000"/>
            <a:headEnd/>
            <a:tailEnd/>
          </a:ln>
        </p:spPr>
      </p:pic>
      <p:pic>
        <p:nvPicPr>
          <p:cNvPr id="5" name="Image 4"/>
          <p:cNvPicPr/>
          <p:nvPr/>
        </p:nvPicPr>
        <p:blipFill>
          <a:blip r:embed="rId3" cstate="print"/>
          <a:srcRect t="5526" r="35465" b="24711"/>
          <a:stretch>
            <a:fillRect/>
          </a:stretch>
        </p:blipFill>
        <p:spPr bwMode="auto">
          <a:xfrm>
            <a:off x="3066757" y="2276872"/>
            <a:ext cx="4313555" cy="2492551"/>
          </a:xfrm>
          <a:prstGeom prst="round2DiagRect">
            <a:avLst>
              <a:gd name="adj1" fmla="val 16667"/>
              <a:gd name="adj2" fmla="val 0"/>
            </a:avLst>
          </a:prstGeom>
          <a:solidFill>
            <a:schemeClr val="accent3">
              <a:lumMod val="40000"/>
              <a:lumOff val="60000"/>
            </a:schemeClr>
          </a:solidFill>
          <a:ln w="88900" cap="sq">
            <a:solidFill>
              <a:srgbClr val="FFFFFF"/>
            </a:solidFill>
            <a:miter lim="800000"/>
          </a:ln>
          <a:effectLst>
            <a:outerShdw blurRad="254000" algn="tl" rotWithShape="0">
              <a:srgbClr val="000000">
                <a:alpha val="43000"/>
              </a:srgbClr>
            </a:outerShdw>
          </a:effectLst>
        </p:spPr>
      </p:pic>
      <p:sp>
        <p:nvSpPr>
          <p:cNvPr id="18433" name="Rectangle 1"/>
          <p:cNvSpPr>
            <a:spLocks noChangeArrowheads="1"/>
          </p:cNvSpPr>
          <p:nvPr/>
        </p:nvSpPr>
        <p:spPr bwMode="auto">
          <a:xfrm>
            <a:off x="4211960" y="5887144"/>
            <a:ext cx="468052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R</a:t>
            </a:r>
            <a:r>
              <a:rPr kumimoji="0" lang="fr-FR" sz="1000" b="1" i="0" u="none" strike="noStrike" cap="none" normalizeH="0" baseline="0" dirty="0" smtClean="0">
                <a:ln>
                  <a:noFill/>
                </a:ln>
                <a:solidFill>
                  <a:srgbClr val="943634"/>
                </a:solidFill>
                <a:effectLst/>
                <a:latin typeface="Calibri"/>
                <a:ea typeface="Calibri" pitchFamily="34" charset="0"/>
                <a:cs typeface="Arial" pitchFamily="34" charset="0"/>
              </a:rPr>
              <a:t>é</a:t>
            </a: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alis</a:t>
            </a:r>
            <a:r>
              <a:rPr kumimoji="0" lang="fr-FR" sz="1000" b="1" i="0" u="none" strike="noStrike" cap="none" normalizeH="0" baseline="0" dirty="0" smtClean="0">
                <a:ln>
                  <a:noFill/>
                </a:ln>
                <a:solidFill>
                  <a:srgbClr val="943634"/>
                </a:solidFill>
                <a:effectLst/>
                <a:latin typeface="Calibri"/>
                <a:ea typeface="Calibri" pitchFamily="34" charset="0"/>
                <a:cs typeface="Arial" pitchFamily="34" charset="0"/>
              </a:rPr>
              <a:t>é</a:t>
            </a: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 </a:t>
            </a:r>
            <a:r>
              <a:rPr kumimoji="0" lang="fr-FR" sz="1000" b="1" i="0" u="none" strike="noStrike" cap="none" normalizeH="0" baseline="0" dirty="0" smtClean="0">
                <a:ln>
                  <a:noFill/>
                </a:ln>
                <a:solidFill>
                  <a:srgbClr val="943634"/>
                </a:solidFill>
                <a:effectLst/>
                <a:latin typeface="Calibri"/>
                <a:ea typeface="Calibri" pitchFamily="34" charset="0"/>
                <a:cs typeface="Arial" pitchFamily="34" charset="0"/>
              </a:rPr>
              <a:t>à</a:t>
            </a: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 l</a:t>
            </a:r>
            <a:r>
              <a:rPr kumimoji="0" lang="fr-FR" sz="1000" b="1" i="0" u="none" strike="noStrike" cap="none" normalizeH="0" baseline="0" dirty="0" smtClean="0">
                <a:ln>
                  <a:noFill/>
                </a:ln>
                <a:solidFill>
                  <a:srgbClr val="943634"/>
                </a:solidFill>
                <a:effectLst/>
                <a:latin typeface="Calibri"/>
                <a:ea typeface="Calibri" pitchFamily="34" charset="0"/>
                <a:cs typeface="Arial" pitchFamily="34" charset="0"/>
              </a:rPr>
              <a:t>’</a:t>
            </a: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occasion du 20</a:t>
            </a:r>
            <a:r>
              <a:rPr kumimoji="0" lang="fr-FR" sz="1000" b="1" i="0" u="none" strike="noStrike" cap="none" normalizeH="0" baseline="30000" dirty="0" smtClean="0">
                <a:ln>
                  <a:noFill/>
                </a:ln>
                <a:solidFill>
                  <a:srgbClr val="943634"/>
                </a:solidFill>
                <a:effectLst/>
                <a:latin typeface="Calibri"/>
                <a:ea typeface="Calibri" pitchFamily="34" charset="0"/>
                <a:cs typeface="Arial" pitchFamily="34" charset="0"/>
              </a:rPr>
              <a:t>è</a:t>
            </a:r>
            <a:r>
              <a:rPr kumimoji="0" lang="fr-FR" sz="1000" b="1" i="0" u="none" strike="noStrike" cap="none" normalizeH="0" baseline="30000" dirty="0" smtClean="0">
                <a:ln>
                  <a:noFill/>
                </a:ln>
                <a:solidFill>
                  <a:srgbClr val="943634"/>
                </a:solidFill>
                <a:effectLst/>
                <a:latin typeface="Comic Sans MS" pitchFamily="66" charset="0"/>
                <a:ea typeface="Calibri" pitchFamily="34" charset="0"/>
                <a:cs typeface="Arial" pitchFamily="34" charset="0"/>
              </a:rPr>
              <a:t>me</a:t>
            </a: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 anniversaire de la ratification de la </a:t>
            </a:r>
          </a:p>
          <a:p>
            <a:pPr marL="0" marR="0" lvl="0" indent="0" algn="r" defTabSz="914400" rtl="0" eaLnBrk="0" fontAlgn="base" latinLnBrk="0" hangingPunct="0">
              <a:lnSpc>
                <a:spcPct val="100000"/>
              </a:lnSpc>
              <a:spcBef>
                <a:spcPct val="0"/>
              </a:spcBef>
              <a:spcAft>
                <a:spcPct val="0"/>
              </a:spcAft>
              <a:buClrTx/>
              <a:buSzTx/>
              <a:buFontTx/>
              <a:buNone/>
              <a:tabLst/>
            </a:pPr>
            <a:r>
              <a:rPr kumimoji="0" lang="fr-FR" sz="1000" b="1" i="0" u="none" strike="noStrike" cap="none" normalizeH="0" baseline="0" dirty="0" smtClean="0">
                <a:ln>
                  <a:noFill/>
                </a:ln>
                <a:solidFill>
                  <a:srgbClr val="943634"/>
                </a:solidFill>
                <a:effectLst/>
                <a:latin typeface="Comic Sans MS" pitchFamily="66" charset="0"/>
                <a:ea typeface="Calibri" pitchFamily="34" charset="0"/>
                <a:cs typeface="Arial" pitchFamily="34" charset="0"/>
              </a:rPr>
              <a:t>Convention des Nations Unies relative aux Droits de l’Enfant</a:t>
            </a:r>
            <a:r>
              <a:rPr kumimoji="0" lang="fr-FR" sz="900" b="0" i="0" u="none" strike="noStrike" cap="none" normalizeH="0" baseline="0" dirty="0" smtClean="0">
                <a:ln>
                  <a:noFill/>
                </a:ln>
                <a:solidFill>
                  <a:schemeClr val="tx1"/>
                </a:solidFill>
                <a:effectLst/>
                <a:latin typeface="Arial" pitchFamily="34"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7" name="Rectangle 5"/>
          <p:cNvSpPr>
            <a:spLocks noChangeArrowheads="1"/>
          </p:cNvSpPr>
          <p:nvPr/>
        </p:nvSpPr>
        <p:spPr bwMode="auto">
          <a:xfrm>
            <a:off x="4355976" y="6453336"/>
            <a:ext cx="133164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omic Sans MS" pitchFamily="66" charset="0"/>
                <a:ea typeface="Calibri" pitchFamily="34" charset="0"/>
                <a:cs typeface="Arial" pitchFamily="34" charset="0"/>
              </a:rPr>
              <a:t>Novembre 2013</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35608" y="1700808"/>
            <a:ext cx="7498080" cy="4547592"/>
          </a:xfrm>
        </p:spPr>
        <p:txBody>
          <a:bodyPr>
            <a:normAutofit/>
          </a:bodyPr>
          <a:lstStyle/>
          <a:p>
            <a:r>
              <a:rPr lang="fr-FR" sz="1800" dirty="0" smtClean="0"/>
              <a:t>Durée moyenne pour arriver à l’école : 21 minutes</a:t>
            </a:r>
            <a:r>
              <a:rPr lang="fr-FR" sz="2400" dirty="0"/>
              <a:t>.</a:t>
            </a:r>
            <a:endParaRPr lang="fr-FR" sz="2400" dirty="0" smtClean="0"/>
          </a:p>
        </p:txBody>
      </p:sp>
      <p:graphicFrame>
        <p:nvGraphicFramePr>
          <p:cNvPr id="4" name="Tableau 3"/>
          <p:cNvGraphicFramePr>
            <a:graphicFrameLocks noGrp="1"/>
          </p:cNvGraphicFramePr>
          <p:nvPr/>
        </p:nvGraphicFramePr>
        <p:xfrm>
          <a:off x="1619672" y="2564904"/>
          <a:ext cx="3456384" cy="2664296"/>
        </p:xfrm>
        <a:graphic>
          <a:graphicData uri="http://schemas.openxmlformats.org/drawingml/2006/table">
            <a:tbl>
              <a:tblPr>
                <a:tableStyleId>{284E427A-3D55-4303-BF80-6455036E1DE7}</a:tableStyleId>
              </a:tblPr>
              <a:tblGrid>
                <a:gridCol w="1666423"/>
                <a:gridCol w="1004298"/>
                <a:gridCol w="785663"/>
              </a:tblGrid>
              <a:tr h="258569">
                <a:tc>
                  <a:txBody>
                    <a:bodyPr/>
                    <a:lstStyle/>
                    <a:p>
                      <a:pPr>
                        <a:lnSpc>
                          <a:spcPct val="115000"/>
                        </a:lnSpc>
                        <a:spcAft>
                          <a:spcPts val="0"/>
                        </a:spcAft>
                      </a:pPr>
                      <a:r>
                        <a:rPr lang="fr-FR" sz="1200" dirty="0"/>
                        <a:t>Modalités</a:t>
                      </a:r>
                      <a:endParaRPr lang="fr-FR" sz="1100" dirty="0">
                        <a:latin typeface="Calibri"/>
                        <a:ea typeface="Calibri"/>
                        <a:cs typeface="Arial"/>
                      </a:endParaRPr>
                    </a:p>
                  </a:txBody>
                  <a:tcPr marL="68580" marR="68580" marT="0" marB="0"/>
                </a:tc>
                <a:tc>
                  <a:txBody>
                    <a:bodyPr/>
                    <a:lstStyle/>
                    <a:p>
                      <a:pPr>
                        <a:lnSpc>
                          <a:spcPct val="115000"/>
                        </a:lnSpc>
                        <a:spcAft>
                          <a:spcPts val="0"/>
                        </a:spcAft>
                      </a:pPr>
                      <a:r>
                        <a:rPr lang="fr-FR" sz="1200"/>
                        <a:t>Nombre</a:t>
                      </a:r>
                      <a:endParaRPr lang="fr-FR" sz="1100">
                        <a:latin typeface="Calibri"/>
                        <a:ea typeface="Calibri"/>
                        <a:cs typeface="Arial"/>
                      </a:endParaRPr>
                    </a:p>
                  </a:txBody>
                  <a:tcPr marL="68580" marR="68580" marT="0" marB="0"/>
                </a:tc>
                <a:tc>
                  <a:txBody>
                    <a:bodyPr/>
                    <a:lstStyle/>
                    <a:p>
                      <a:pPr>
                        <a:lnSpc>
                          <a:spcPct val="115000"/>
                        </a:lnSpc>
                        <a:spcAft>
                          <a:spcPts val="0"/>
                        </a:spcAft>
                      </a:pPr>
                      <a:r>
                        <a:rPr lang="fr-FR" sz="1200"/>
                        <a:t>%</a:t>
                      </a:r>
                      <a:endParaRPr lang="fr-FR" sz="1100">
                        <a:latin typeface="Calibri"/>
                        <a:ea typeface="Calibri"/>
                        <a:cs typeface="Arial"/>
                      </a:endParaRPr>
                    </a:p>
                  </a:txBody>
                  <a:tcPr marL="68580" marR="68580" marT="0" marB="0"/>
                </a:tc>
              </a:tr>
              <a:tr h="271670">
                <a:tc>
                  <a:txBody>
                    <a:bodyPr/>
                    <a:lstStyle/>
                    <a:p>
                      <a:pPr>
                        <a:lnSpc>
                          <a:spcPct val="115000"/>
                        </a:lnSpc>
                        <a:spcAft>
                          <a:spcPts val="0"/>
                        </a:spcAft>
                      </a:pPr>
                      <a:r>
                        <a:rPr lang="fr-FR" sz="1200"/>
                        <a:t>Sans réponse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393</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9,8</a:t>
                      </a:r>
                      <a:endParaRPr lang="fr-FR" sz="1100">
                        <a:latin typeface="Calibri"/>
                        <a:ea typeface="Calibri"/>
                        <a:cs typeface="Arial"/>
                      </a:endParaRPr>
                    </a:p>
                  </a:txBody>
                  <a:tcPr marL="68580" marR="68580" marT="0" marB="0"/>
                </a:tc>
              </a:tr>
              <a:tr h="258569">
                <a:tc>
                  <a:txBody>
                    <a:bodyPr/>
                    <a:lstStyle/>
                    <a:p>
                      <a:pPr>
                        <a:lnSpc>
                          <a:spcPct val="115000"/>
                        </a:lnSpc>
                        <a:spcAft>
                          <a:spcPts val="0"/>
                        </a:spcAft>
                      </a:pPr>
                      <a:r>
                        <a:rPr lang="fr-FR" sz="1200"/>
                        <a:t>Moins de 20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2033</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50,6</a:t>
                      </a:r>
                      <a:endParaRPr lang="fr-FR" sz="1100">
                        <a:latin typeface="Calibri"/>
                        <a:ea typeface="Calibri"/>
                        <a:cs typeface="Arial"/>
                      </a:endParaRPr>
                    </a:p>
                  </a:txBody>
                  <a:tcPr marL="68580" marR="68580" marT="0" marB="0"/>
                </a:tc>
              </a:tr>
              <a:tr h="271670">
                <a:tc>
                  <a:txBody>
                    <a:bodyPr/>
                    <a:lstStyle/>
                    <a:p>
                      <a:pPr>
                        <a:lnSpc>
                          <a:spcPct val="115000"/>
                        </a:lnSpc>
                        <a:spcAft>
                          <a:spcPts val="0"/>
                        </a:spcAft>
                      </a:pPr>
                      <a:r>
                        <a:rPr lang="fr-FR" sz="1200"/>
                        <a:t>De 20 à 39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1238</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30,8</a:t>
                      </a:r>
                      <a:endParaRPr lang="fr-FR" sz="1100">
                        <a:latin typeface="Calibri"/>
                        <a:ea typeface="Calibri"/>
                        <a:cs typeface="Arial"/>
                      </a:endParaRPr>
                    </a:p>
                  </a:txBody>
                  <a:tcPr marL="68580" marR="68580" marT="0" marB="0"/>
                </a:tc>
              </a:tr>
              <a:tr h="258569">
                <a:tc>
                  <a:txBody>
                    <a:bodyPr/>
                    <a:lstStyle/>
                    <a:p>
                      <a:pPr>
                        <a:lnSpc>
                          <a:spcPct val="115000"/>
                        </a:lnSpc>
                        <a:spcAft>
                          <a:spcPts val="0"/>
                        </a:spcAft>
                      </a:pPr>
                      <a:r>
                        <a:rPr lang="fr-FR" sz="1200"/>
                        <a:t>De 40 à 59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152</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3,8</a:t>
                      </a:r>
                      <a:endParaRPr lang="fr-FR" sz="1100">
                        <a:latin typeface="Calibri"/>
                        <a:ea typeface="Calibri"/>
                        <a:cs typeface="Arial"/>
                      </a:endParaRPr>
                    </a:p>
                  </a:txBody>
                  <a:tcPr marL="68580" marR="68580" marT="0" marB="0"/>
                </a:tc>
              </a:tr>
              <a:tr h="271670">
                <a:tc>
                  <a:txBody>
                    <a:bodyPr/>
                    <a:lstStyle/>
                    <a:p>
                      <a:pPr>
                        <a:lnSpc>
                          <a:spcPct val="115000"/>
                        </a:lnSpc>
                        <a:spcAft>
                          <a:spcPts val="0"/>
                        </a:spcAft>
                      </a:pPr>
                      <a:r>
                        <a:rPr lang="fr-FR" sz="1200"/>
                        <a:t>De 60 à 79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163</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4,1</a:t>
                      </a:r>
                      <a:endParaRPr lang="fr-FR" sz="1100">
                        <a:latin typeface="Calibri"/>
                        <a:ea typeface="Calibri"/>
                        <a:cs typeface="Arial"/>
                      </a:endParaRPr>
                    </a:p>
                  </a:txBody>
                  <a:tcPr marL="68580" marR="68580" marT="0" marB="0"/>
                </a:tc>
              </a:tr>
              <a:tr h="271670">
                <a:tc>
                  <a:txBody>
                    <a:bodyPr/>
                    <a:lstStyle/>
                    <a:p>
                      <a:pPr>
                        <a:lnSpc>
                          <a:spcPct val="115000"/>
                        </a:lnSpc>
                        <a:spcAft>
                          <a:spcPts val="0"/>
                        </a:spcAft>
                      </a:pPr>
                      <a:r>
                        <a:rPr lang="fr-FR" sz="1200"/>
                        <a:t>De 80 à 99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21</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0,5</a:t>
                      </a:r>
                      <a:endParaRPr lang="fr-FR" sz="1100">
                        <a:latin typeface="Calibri"/>
                        <a:ea typeface="Calibri"/>
                        <a:cs typeface="Arial"/>
                      </a:endParaRPr>
                    </a:p>
                  </a:txBody>
                  <a:tcPr marL="68580" marR="68580" marT="0" marB="0"/>
                </a:tc>
              </a:tr>
              <a:tr h="258569">
                <a:tc>
                  <a:txBody>
                    <a:bodyPr/>
                    <a:lstStyle/>
                    <a:p>
                      <a:pPr>
                        <a:lnSpc>
                          <a:spcPct val="115000"/>
                        </a:lnSpc>
                        <a:spcAft>
                          <a:spcPts val="0"/>
                        </a:spcAft>
                      </a:pPr>
                      <a:r>
                        <a:rPr lang="fr-FR" sz="1200"/>
                        <a:t>De 120 à 139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11</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0,3</a:t>
                      </a:r>
                      <a:endParaRPr lang="fr-FR" sz="1100">
                        <a:latin typeface="Calibri"/>
                        <a:ea typeface="Calibri"/>
                        <a:cs typeface="Arial"/>
                      </a:endParaRPr>
                    </a:p>
                  </a:txBody>
                  <a:tcPr marL="68580" marR="68580" marT="0" marB="0"/>
                </a:tc>
              </a:tr>
              <a:tr h="271670">
                <a:tc>
                  <a:txBody>
                    <a:bodyPr/>
                    <a:lstStyle/>
                    <a:p>
                      <a:pPr>
                        <a:lnSpc>
                          <a:spcPct val="115000"/>
                        </a:lnSpc>
                        <a:spcAft>
                          <a:spcPts val="0"/>
                        </a:spcAft>
                      </a:pPr>
                      <a:r>
                        <a:rPr lang="fr-FR" sz="1200"/>
                        <a:t>180 et plus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2</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0,0</a:t>
                      </a:r>
                      <a:endParaRPr lang="fr-FR" sz="1100">
                        <a:latin typeface="Calibri"/>
                        <a:ea typeface="Calibri"/>
                        <a:cs typeface="Arial"/>
                      </a:endParaRPr>
                    </a:p>
                  </a:txBody>
                  <a:tcPr marL="68580" marR="68580" marT="0" marB="0"/>
                </a:tc>
              </a:tr>
              <a:tr h="271670">
                <a:tc>
                  <a:txBody>
                    <a:bodyPr/>
                    <a:lstStyle/>
                    <a:p>
                      <a:pPr>
                        <a:lnSpc>
                          <a:spcPct val="115000"/>
                        </a:lnSpc>
                        <a:spcAft>
                          <a:spcPts val="0"/>
                        </a:spcAft>
                      </a:pPr>
                      <a:r>
                        <a:rPr lang="fr-FR" sz="1200"/>
                        <a:t>Total</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4014</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dirty="0"/>
                        <a:t>100</a:t>
                      </a:r>
                      <a:endParaRPr lang="fr-FR" sz="11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5148064" y="2492896"/>
          <a:ext cx="3266725" cy="2920623"/>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1435608" y="836712"/>
            <a:ext cx="7708392" cy="580926"/>
          </a:xfrm>
        </p:spPr>
        <p:txBody>
          <a:bodyPr>
            <a:noAutofit/>
          </a:bodyPr>
          <a:lstStyle/>
          <a:p>
            <a:pPr marL="357188" indent="-357188">
              <a:lnSpc>
                <a:spcPct val="80000"/>
              </a:lnSpc>
              <a:spcBef>
                <a:spcPts val="600"/>
              </a:spcBef>
              <a:buClr>
                <a:schemeClr val="accent1"/>
              </a:buClr>
              <a:buSzPct val="80000"/>
            </a:pPr>
            <a:r>
              <a:rPr lang="fr-FR" sz="2400" b="1" dirty="0" smtClean="0">
                <a:solidFill>
                  <a:schemeClr val="accent1">
                    <a:lumMod val="75000"/>
                  </a:schemeClr>
                </a:solidFill>
                <a:latin typeface="+mn-lt"/>
                <a:ea typeface="+mn-ea"/>
                <a:cs typeface="+mn-cs"/>
              </a:rPr>
              <a:t>Le temps qu’il faut pour aller à l’école en minutes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03648" y="1988840"/>
          <a:ext cx="3312368" cy="3162921"/>
        </p:xfrm>
        <a:graphic>
          <a:graphicData uri="http://schemas.openxmlformats.org/drawingml/2006/table">
            <a:tbl>
              <a:tblPr>
                <a:tableStyleId>{284E427A-3D55-4303-BF80-6455036E1DE7}</a:tableStyleId>
              </a:tblPr>
              <a:tblGrid>
                <a:gridCol w="2189739"/>
                <a:gridCol w="1122629"/>
              </a:tblGrid>
              <a:tr h="455152">
                <a:tc>
                  <a:txBody>
                    <a:bodyPr/>
                    <a:lstStyle/>
                    <a:p>
                      <a:pPr algn="ctr">
                        <a:lnSpc>
                          <a:spcPct val="115000"/>
                        </a:lnSpc>
                        <a:spcAft>
                          <a:spcPts val="0"/>
                        </a:spcAft>
                      </a:pPr>
                      <a:r>
                        <a:rPr lang="fr-FR" sz="1400" dirty="0">
                          <a:latin typeface="Arial" pitchFamily="34" charset="0"/>
                          <a:cs typeface="Arial" pitchFamily="34" charset="0"/>
                        </a:rPr>
                        <a:t>Nature des violences</a:t>
                      </a:r>
                      <a:endParaRPr lang="fr-FR" sz="1200" dirty="0">
                        <a:latin typeface="Arial" pitchFamily="34" charset="0"/>
                        <a:ea typeface="Calibri"/>
                        <a:cs typeface="Arial" pitchFamily="34" charset="0"/>
                      </a:endParaRPr>
                    </a:p>
                  </a:txBody>
                  <a:tcPr marL="68580" marR="68580" marT="0" marB="0"/>
                </a:tc>
                <a:tc>
                  <a:txBody>
                    <a:bodyPr/>
                    <a:lstStyle/>
                    <a:p>
                      <a:pPr algn="ctr">
                        <a:lnSpc>
                          <a:spcPct val="115000"/>
                        </a:lnSpc>
                        <a:spcAft>
                          <a:spcPts val="0"/>
                        </a:spcAft>
                      </a:pPr>
                      <a:r>
                        <a:rPr lang="fr-FR" sz="1400" dirty="0">
                          <a:latin typeface="Arial" pitchFamily="34" charset="0"/>
                          <a:cs typeface="Arial" pitchFamily="34" charset="0"/>
                        </a:rPr>
                        <a:t>%</a:t>
                      </a:r>
                      <a:endParaRPr lang="fr-FR" sz="1200" dirty="0">
                        <a:latin typeface="Arial" pitchFamily="34" charset="0"/>
                        <a:ea typeface="Calibri"/>
                        <a:cs typeface="Arial" pitchFamily="34" charset="0"/>
                      </a:endParaRPr>
                    </a:p>
                  </a:txBody>
                  <a:tcPr marL="68580" marR="68580" marT="0" marB="0"/>
                </a:tc>
              </a:tr>
              <a:tr h="455152">
                <a:tc>
                  <a:txBody>
                    <a:bodyPr/>
                    <a:lstStyle/>
                    <a:p>
                      <a:pPr algn="just">
                        <a:lnSpc>
                          <a:spcPct val="115000"/>
                        </a:lnSpc>
                        <a:spcAft>
                          <a:spcPts val="0"/>
                        </a:spcAft>
                      </a:pPr>
                      <a:r>
                        <a:rPr lang="fr-FR" sz="1400">
                          <a:latin typeface="Arial" pitchFamily="34" charset="0"/>
                          <a:cs typeface="Arial" pitchFamily="34" charset="0"/>
                        </a:rPr>
                        <a:t>Violence physique</a:t>
                      </a:r>
                      <a:endParaRPr lang="fr-FR" sz="1200">
                        <a:latin typeface="Arial" pitchFamily="34" charset="0"/>
                        <a:ea typeface="Calibri"/>
                        <a:cs typeface="Arial" pitchFamily="34" charset="0"/>
                      </a:endParaRPr>
                    </a:p>
                  </a:txBody>
                  <a:tcPr marL="68580" marR="68580" marT="0" marB="0"/>
                </a:tc>
                <a:tc>
                  <a:txBody>
                    <a:bodyPr/>
                    <a:lstStyle/>
                    <a:p>
                      <a:pPr algn="r">
                        <a:lnSpc>
                          <a:spcPct val="115000"/>
                        </a:lnSpc>
                        <a:spcAft>
                          <a:spcPts val="0"/>
                        </a:spcAft>
                      </a:pPr>
                      <a:r>
                        <a:rPr lang="fr-FR" sz="1400">
                          <a:latin typeface="Arial" pitchFamily="34" charset="0"/>
                          <a:cs typeface="Arial" pitchFamily="34" charset="0"/>
                        </a:rPr>
                        <a:t>21,5</a:t>
                      </a:r>
                      <a:endParaRPr lang="fr-FR" sz="1200">
                        <a:latin typeface="Arial" pitchFamily="34" charset="0"/>
                        <a:ea typeface="Calibri"/>
                        <a:cs typeface="Arial" pitchFamily="34" charset="0"/>
                      </a:endParaRPr>
                    </a:p>
                  </a:txBody>
                  <a:tcPr marL="68580" marR="68580" marT="0" marB="0"/>
                </a:tc>
              </a:tr>
              <a:tr h="455152">
                <a:tc>
                  <a:txBody>
                    <a:bodyPr/>
                    <a:lstStyle/>
                    <a:p>
                      <a:pPr algn="just">
                        <a:lnSpc>
                          <a:spcPct val="115000"/>
                        </a:lnSpc>
                        <a:spcAft>
                          <a:spcPts val="0"/>
                        </a:spcAft>
                      </a:pPr>
                      <a:r>
                        <a:rPr lang="fr-FR" sz="1400">
                          <a:latin typeface="Arial" pitchFamily="34" charset="0"/>
                          <a:cs typeface="Arial" pitchFamily="34" charset="0"/>
                        </a:rPr>
                        <a:t>Violence psychique</a:t>
                      </a:r>
                      <a:endParaRPr lang="fr-FR" sz="1200">
                        <a:latin typeface="Arial" pitchFamily="34" charset="0"/>
                        <a:ea typeface="Calibri"/>
                        <a:cs typeface="Arial" pitchFamily="34" charset="0"/>
                      </a:endParaRPr>
                    </a:p>
                  </a:txBody>
                  <a:tcPr marL="68580" marR="68580" marT="0" marB="0"/>
                </a:tc>
                <a:tc>
                  <a:txBody>
                    <a:bodyPr/>
                    <a:lstStyle/>
                    <a:p>
                      <a:pPr algn="r">
                        <a:lnSpc>
                          <a:spcPct val="115000"/>
                        </a:lnSpc>
                        <a:spcAft>
                          <a:spcPts val="0"/>
                        </a:spcAft>
                      </a:pPr>
                      <a:r>
                        <a:rPr lang="fr-FR" sz="1400">
                          <a:latin typeface="Arial" pitchFamily="34" charset="0"/>
                          <a:cs typeface="Arial" pitchFamily="34" charset="0"/>
                        </a:rPr>
                        <a:t>17,0</a:t>
                      </a:r>
                      <a:endParaRPr lang="fr-FR" sz="1200">
                        <a:latin typeface="Arial" pitchFamily="34" charset="0"/>
                        <a:ea typeface="Calibri"/>
                        <a:cs typeface="Arial" pitchFamily="34" charset="0"/>
                      </a:endParaRPr>
                    </a:p>
                  </a:txBody>
                  <a:tcPr marL="68580" marR="68580" marT="0" marB="0"/>
                </a:tc>
              </a:tr>
              <a:tr h="432009">
                <a:tc>
                  <a:txBody>
                    <a:bodyPr/>
                    <a:lstStyle/>
                    <a:p>
                      <a:pPr algn="just">
                        <a:lnSpc>
                          <a:spcPct val="115000"/>
                        </a:lnSpc>
                        <a:spcAft>
                          <a:spcPts val="0"/>
                        </a:spcAft>
                      </a:pPr>
                      <a:r>
                        <a:rPr lang="fr-FR" sz="1400">
                          <a:latin typeface="Arial" pitchFamily="34" charset="0"/>
                          <a:cs typeface="Arial" pitchFamily="34" charset="0"/>
                        </a:rPr>
                        <a:t>Violence verbale</a:t>
                      </a:r>
                      <a:endParaRPr lang="fr-FR" sz="1200">
                        <a:latin typeface="Arial" pitchFamily="34" charset="0"/>
                        <a:ea typeface="Calibri"/>
                        <a:cs typeface="Arial" pitchFamily="34" charset="0"/>
                      </a:endParaRPr>
                    </a:p>
                  </a:txBody>
                  <a:tcPr marL="68580" marR="68580" marT="0" marB="0"/>
                </a:tc>
                <a:tc>
                  <a:txBody>
                    <a:bodyPr/>
                    <a:lstStyle/>
                    <a:p>
                      <a:pPr algn="r">
                        <a:lnSpc>
                          <a:spcPct val="115000"/>
                        </a:lnSpc>
                        <a:spcAft>
                          <a:spcPts val="0"/>
                        </a:spcAft>
                      </a:pPr>
                      <a:r>
                        <a:rPr lang="fr-FR" sz="1400">
                          <a:latin typeface="Arial" pitchFamily="34" charset="0"/>
                          <a:cs typeface="Arial" pitchFamily="34" charset="0"/>
                        </a:rPr>
                        <a:t>59,4</a:t>
                      </a:r>
                      <a:endParaRPr lang="fr-FR" sz="1200">
                        <a:latin typeface="Arial" pitchFamily="34" charset="0"/>
                        <a:ea typeface="Calibri"/>
                        <a:cs typeface="Arial" pitchFamily="34" charset="0"/>
                      </a:endParaRPr>
                    </a:p>
                  </a:txBody>
                  <a:tcPr marL="68580" marR="68580" marT="0" marB="0"/>
                </a:tc>
              </a:tr>
              <a:tr h="455152">
                <a:tc>
                  <a:txBody>
                    <a:bodyPr/>
                    <a:lstStyle/>
                    <a:p>
                      <a:pPr algn="just">
                        <a:lnSpc>
                          <a:spcPct val="115000"/>
                        </a:lnSpc>
                        <a:spcAft>
                          <a:spcPts val="0"/>
                        </a:spcAft>
                      </a:pPr>
                      <a:r>
                        <a:rPr lang="fr-FR" sz="1400">
                          <a:latin typeface="Arial" pitchFamily="34" charset="0"/>
                          <a:cs typeface="Arial" pitchFamily="34" charset="0"/>
                        </a:rPr>
                        <a:t>Violence sexuelle</a:t>
                      </a:r>
                      <a:endParaRPr lang="fr-FR" sz="1200">
                        <a:latin typeface="Arial" pitchFamily="34" charset="0"/>
                        <a:ea typeface="Calibri"/>
                        <a:cs typeface="Arial" pitchFamily="34" charset="0"/>
                      </a:endParaRPr>
                    </a:p>
                  </a:txBody>
                  <a:tcPr marL="68580" marR="68580" marT="0" marB="0"/>
                </a:tc>
                <a:tc>
                  <a:txBody>
                    <a:bodyPr/>
                    <a:lstStyle/>
                    <a:p>
                      <a:pPr algn="r">
                        <a:lnSpc>
                          <a:spcPct val="115000"/>
                        </a:lnSpc>
                        <a:spcAft>
                          <a:spcPts val="0"/>
                        </a:spcAft>
                      </a:pPr>
                      <a:r>
                        <a:rPr lang="fr-FR" sz="1400">
                          <a:latin typeface="Arial" pitchFamily="34" charset="0"/>
                          <a:cs typeface="Arial" pitchFamily="34" charset="0"/>
                        </a:rPr>
                        <a:t>1,0</a:t>
                      </a:r>
                      <a:endParaRPr lang="fr-FR" sz="1200">
                        <a:latin typeface="Arial" pitchFamily="34" charset="0"/>
                        <a:ea typeface="Calibri"/>
                        <a:cs typeface="Arial" pitchFamily="34" charset="0"/>
                      </a:endParaRPr>
                    </a:p>
                  </a:txBody>
                  <a:tcPr marL="68580" marR="68580" marT="0" marB="0"/>
                </a:tc>
              </a:tr>
              <a:tr h="455152">
                <a:tc>
                  <a:txBody>
                    <a:bodyPr/>
                    <a:lstStyle/>
                    <a:p>
                      <a:pPr algn="just">
                        <a:lnSpc>
                          <a:spcPct val="115000"/>
                        </a:lnSpc>
                        <a:spcAft>
                          <a:spcPts val="0"/>
                        </a:spcAft>
                      </a:pPr>
                      <a:r>
                        <a:rPr lang="fr-FR" sz="1400">
                          <a:latin typeface="Arial" pitchFamily="34" charset="0"/>
                          <a:cs typeface="Arial" pitchFamily="34" charset="0"/>
                        </a:rPr>
                        <a:t>Violence conjugale</a:t>
                      </a:r>
                      <a:endParaRPr lang="fr-FR" sz="1200">
                        <a:latin typeface="Arial" pitchFamily="34" charset="0"/>
                        <a:ea typeface="Calibri"/>
                        <a:cs typeface="Arial" pitchFamily="34" charset="0"/>
                      </a:endParaRPr>
                    </a:p>
                  </a:txBody>
                  <a:tcPr marL="68580" marR="68580" marT="0" marB="0"/>
                </a:tc>
                <a:tc>
                  <a:txBody>
                    <a:bodyPr/>
                    <a:lstStyle/>
                    <a:p>
                      <a:pPr algn="r">
                        <a:lnSpc>
                          <a:spcPct val="115000"/>
                        </a:lnSpc>
                        <a:spcAft>
                          <a:spcPts val="0"/>
                        </a:spcAft>
                      </a:pPr>
                      <a:r>
                        <a:rPr lang="fr-FR" sz="1400">
                          <a:latin typeface="Arial" pitchFamily="34" charset="0"/>
                          <a:cs typeface="Arial" pitchFamily="34" charset="0"/>
                        </a:rPr>
                        <a:t>0,6</a:t>
                      </a:r>
                      <a:endParaRPr lang="fr-FR" sz="1200">
                        <a:latin typeface="Arial" pitchFamily="34" charset="0"/>
                        <a:ea typeface="Calibri"/>
                        <a:cs typeface="Arial" pitchFamily="34" charset="0"/>
                      </a:endParaRPr>
                    </a:p>
                  </a:txBody>
                  <a:tcPr marL="68580" marR="68580" marT="0" marB="0"/>
                </a:tc>
              </a:tr>
              <a:tr h="455152">
                <a:tc>
                  <a:txBody>
                    <a:bodyPr/>
                    <a:lstStyle/>
                    <a:p>
                      <a:pPr algn="just">
                        <a:lnSpc>
                          <a:spcPct val="115000"/>
                        </a:lnSpc>
                        <a:spcAft>
                          <a:spcPts val="0"/>
                        </a:spcAft>
                      </a:pPr>
                      <a:r>
                        <a:rPr lang="fr-FR" sz="1400">
                          <a:latin typeface="Arial" pitchFamily="34" charset="0"/>
                          <a:cs typeface="Arial" pitchFamily="34" charset="0"/>
                        </a:rPr>
                        <a:t>Autres</a:t>
                      </a:r>
                      <a:endParaRPr lang="fr-FR" sz="1200">
                        <a:latin typeface="Arial" pitchFamily="34" charset="0"/>
                        <a:ea typeface="Calibri"/>
                        <a:cs typeface="Arial" pitchFamily="34" charset="0"/>
                      </a:endParaRPr>
                    </a:p>
                  </a:txBody>
                  <a:tcPr marL="68580" marR="68580" marT="0" marB="0"/>
                </a:tc>
                <a:tc>
                  <a:txBody>
                    <a:bodyPr/>
                    <a:lstStyle/>
                    <a:p>
                      <a:pPr algn="r">
                        <a:lnSpc>
                          <a:spcPct val="115000"/>
                        </a:lnSpc>
                        <a:spcAft>
                          <a:spcPts val="0"/>
                        </a:spcAft>
                      </a:pPr>
                      <a:r>
                        <a:rPr lang="fr-FR" sz="1400" dirty="0">
                          <a:latin typeface="Arial" pitchFamily="34" charset="0"/>
                          <a:cs typeface="Arial" pitchFamily="34" charset="0"/>
                        </a:rPr>
                        <a:t>0,5</a:t>
                      </a:r>
                      <a:endParaRPr lang="fr-FR" sz="1200" dirty="0">
                        <a:latin typeface="Arial" pitchFamily="34" charset="0"/>
                        <a:ea typeface="Calibri"/>
                        <a:cs typeface="Arial" pitchFamily="34" charset="0"/>
                      </a:endParaRPr>
                    </a:p>
                  </a:txBody>
                  <a:tcPr marL="68580" marR="68580" marT="0" marB="0"/>
                </a:tc>
              </a:tr>
            </a:tbl>
          </a:graphicData>
        </a:graphic>
      </p:graphicFrame>
      <p:graphicFrame>
        <p:nvGraphicFramePr>
          <p:cNvPr id="5" name="Graphique 4"/>
          <p:cNvGraphicFramePr/>
          <p:nvPr/>
        </p:nvGraphicFramePr>
        <p:xfrm>
          <a:off x="4932040" y="1916832"/>
          <a:ext cx="3888432"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a:xfrm>
            <a:off x="1331640" y="1052736"/>
            <a:ext cx="7708392" cy="580926"/>
          </a:xfrm>
          <a:prstGeom prst="rect">
            <a:avLst/>
          </a:prstGeom>
        </p:spPr>
        <p:txBody>
          <a:bodyPr anchor="ctr">
            <a:noAutofit/>
          </a:bodyPr>
          <a:lstStyle/>
          <a:p>
            <a:pPr marL="357188" indent="-357188">
              <a:lnSpc>
                <a:spcPct val="80000"/>
              </a:lnSpc>
              <a:spcBef>
                <a:spcPts val="600"/>
              </a:spcBef>
              <a:buClr>
                <a:schemeClr val="accent1"/>
              </a:buClr>
              <a:buSzPct val="80000"/>
            </a:pPr>
            <a:r>
              <a:rPr lang="fr-FR" sz="2400" b="1" dirty="0" smtClean="0">
                <a:solidFill>
                  <a:schemeClr val="accent1">
                    <a:lumMod val="75000"/>
                  </a:schemeClr>
                </a:solidFill>
                <a:effectLst>
                  <a:outerShdw blurRad="50000" dist="30000" dir="5400000" algn="tl" rotWithShape="0">
                    <a:srgbClr val="000000">
                      <a:alpha val="30000"/>
                    </a:srgbClr>
                  </a:outerShdw>
                </a:effectLst>
              </a:rPr>
              <a:t>Violence : différents types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75656" y="1484782"/>
          <a:ext cx="3240360" cy="2664298"/>
        </p:xfrm>
        <a:graphic>
          <a:graphicData uri="http://schemas.openxmlformats.org/drawingml/2006/table">
            <a:tbl>
              <a:tblPr>
                <a:tableStyleId>{284E427A-3D55-4303-BF80-6455036E1DE7}</a:tableStyleId>
              </a:tblPr>
              <a:tblGrid>
                <a:gridCol w="2108186"/>
                <a:gridCol w="1132174"/>
              </a:tblGrid>
              <a:tr h="380614">
                <a:tc>
                  <a:txBody>
                    <a:bodyPr/>
                    <a:lstStyle/>
                    <a:p>
                      <a:pPr algn="ctr">
                        <a:lnSpc>
                          <a:spcPct val="115000"/>
                        </a:lnSpc>
                        <a:spcAft>
                          <a:spcPts val="0"/>
                        </a:spcAft>
                      </a:pPr>
                      <a:r>
                        <a:rPr lang="fr-FR" sz="1600" b="1" dirty="0"/>
                        <a:t>Modalités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600" b="1" dirty="0"/>
                        <a:t>%</a:t>
                      </a:r>
                      <a:endParaRPr lang="fr-FR" sz="1400" b="1" dirty="0">
                        <a:latin typeface="Calibri"/>
                        <a:ea typeface="Calibri"/>
                        <a:cs typeface="Arial"/>
                      </a:endParaRPr>
                    </a:p>
                  </a:txBody>
                  <a:tcPr marL="68580" marR="68580" marT="0" marB="0"/>
                </a:tc>
              </a:tr>
              <a:tr h="380614">
                <a:tc>
                  <a:txBody>
                    <a:bodyPr/>
                    <a:lstStyle/>
                    <a:p>
                      <a:pPr algn="just">
                        <a:lnSpc>
                          <a:spcPct val="115000"/>
                        </a:lnSpc>
                        <a:spcAft>
                          <a:spcPts val="0"/>
                        </a:spcAft>
                      </a:pPr>
                      <a:r>
                        <a:rPr lang="fr-FR" sz="1600"/>
                        <a:t>Maison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600"/>
                        <a:t>8,0</a:t>
                      </a:r>
                      <a:endParaRPr lang="fr-FR" sz="1400">
                        <a:latin typeface="Calibri"/>
                        <a:ea typeface="Calibri"/>
                        <a:cs typeface="Arial"/>
                      </a:endParaRPr>
                    </a:p>
                  </a:txBody>
                  <a:tcPr marL="68580" marR="68580" marT="0" marB="0"/>
                </a:tc>
              </a:tr>
              <a:tr h="380614">
                <a:tc>
                  <a:txBody>
                    <a:bodyPr/>
                    <a:lstStyle/>
                    <a:p>
                      <a:pPr algn="just">
                        <a:lnSpc>
                          <a:spcPct val="115000"/>
                        </a:lnSpc>
                        <a:spcAft>
                          <a:spcPts val="0"/>
                        </a:spcAft>
                      </a:pPr>
                      <a:r>
                        <a:rPr lang="fr-FR" sz="1600"/>
                        <a:t>Ecole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600"/>
                        <a:t>21,5</a:t>
                      </a:r>
                      <a:endParaRPr lang="fr-FR" sz="1400">
                        <a:latin typeface="Calibri"/>
                        <a:ea typeface="Calibri"/>
                        <a:cs typeface="Arial"/>
                      </a:endParaRPr>
                    </a:p>
                  </a:txBody>
                  <a:tcPr marL="68580" marR="68580" marT="0" marB="0"/>
                </a:tc>
              </a:tr>
              <a:tr h="380614">
                <a:tc>
                  <a:txBody>
                    <a:bodyPr/>
                    <a:lstStyle/>
                    <a:p>
                      <a:pPr algn="just">
                        <a:lnSpc>
                          <a:spcPct val="115000"/>
                        </a:lnSpc>
                        <a:spcAft>
                          <a:spcPts val="0"/>
                        </a:spcAft>
                      </a:pPr>
                      <a:r>
                        <a:rPr lang="fr-FR" sz="1600"/>
                        <a:t>Rue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600"/>
                        <a:t>86,9</a:t>
                      </a:r>
                      <a:endParaRPr lang="fr-FR" sz="1400">
                        <a:latin typeface="Calibri"/>
                        <a:ea typeface="Calibri"/>
                        <a:cs typeface="Arial"/>
                      </a:endParaRPr>
                    </a:p>
                  </a:txBody>
                  <a:tcPr marL="68580" marR="68580" marT="0" marB="0"/>
                </a:tc>
              </a:tr>
              <a:tr h="380614">
                <a:tc>
                  <a:txBody>
                    <a:bodyPr/>
                    <a:lstStyle/>
                    <a:p>
                      <a:pPr algn="just">
                        <a:lnSpc>
                          <a:spcPct val="115000"/>
                        </a:lnSpc>
                        <a:spcAft>
                          <a:spcPts val="0"/>
                        </a:spcAft>
                      </a:pPr>
                      <a:r>
                        <a:rPr lang="fr-FR" sz="1600"/>
                        <a:t>Espaces publiques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600"/>
                        <a:t>1,0</a:t>
                      </a:r>
                      <a:endParaRPr lang="fr-FR" sz="1400">
                        <a:latin typeface="Calibri"/>
                        <a:ea typeface="Calibri"/>
                        <a:cs typeface="Arial"/>
                      </a:endParaRPr>
                    </a:p>
                  </a:txBody>
                  <a:tcPr marL="68580" marR="68580" marT="0" marB="0"/>
                </a:tc>
              </a:tr>
              <a:tr h="380614">
                <a:tc>
                  <a:txBody>
                    <a:bodyPr/>
                    <a:lstStyle/>
                    <a:p>
                      <a:pPr algn="just">
                        <a:lnSpc>
                          <a:spcPct val="115000"/>
                        </a:lnSpc>
                        <a:spcAft>
                          <a:spcPts val="0"/>
                        </a:spcAft>
                      </a:pPr>
                      <a:r>
                        <a:rPr lang="fr-FR" sz="1600"/>
                        <a:t>Quartier</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600"/>
                        <a:t>0,3</a:t>
                      </a:r>
                      <a:endParaRPr lang="fr-FR" sz="1400">
                        <a:latin typeface="Calibri"/>
                        <a:ea typeface="Calibri"/>
                        <a:cs typeface="Arial"/>
                      </a:endParaRPr>
                    </a:p>
                  </a:txBody>
                  <a:tcPr marL="68580" marR="68580" marT="0" marB="0"/>
                </a:tc>
              </a:tr>
              <a:tr h="380614">
                <a:tc>
                  <a:txBody>
                    <a:bodyPr/>
                    <a:lstStyle/>
                    <a:p>
                      <a:pPr algn="just">
                        <a:lnSpc>
                          <a:spcPct val="115000"/>
                        </a:lnSpc>
                        <a:spcAft>
                          <a:spcPts val="0"/>
                        </a:spcAft>
                      </a:pPr>
                      <a:r>
                        <a:rPr lang="fr-FR" sz="1600"/>
                        <a:t>Autre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600" dirty="0"/>
                        <a:t>0,8</a:t>
                      </a:r>
                      <a:endParaRPr lang="fr-FR" sz="1400" dirty="0">
                        <a:latin typeface="Calibri"/>
                        <a:ea typeface="Calibri"/>
                        <a:cs typeface="Arial"/>
                      </a:endParaRPr>
                    </a:p>
                  </a:txBody>
                  <a:tcPr marL="68580" marR="68580" marT="0" marB="0"/>
                </a:tc>
              </a:tr>
            </a:tbl>
          </a:graphicData>
        </a:graphic>
      </p:graphicFrame>
      <p:graphicFrame>
        <p:nvGraphicFramePr>
          <p:cNvPr id="6" name="Graphique 5"/>
          <p:cNvGraphicFramePr/>
          <p:nvPr/>
        </p:nvGraphicFramePr>
        <p:xfrm>
          <a:off x="4788024" y="1412776"/>
          <a:ext cx="3816424" cy="2880320"/>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a:spLocks noGrp="1"/>
          </p:cNvSpPr>
          <p:nvPr>
            <p:ph type="title"/>
          </p:nvPr>
        </p:nvSpPr>
        <p:spPr>
          <a:xfrm>
            <a:off x="1435608" y="620688"/>
            <a:ext cx="7498080" cy="580926"/>
          </a:xfrm>
        </p:spPr>
        <p:txBody>
          <a:bodyPr>
            <a:normAutofit/>
          </a:bodyPr>
          <a:lstStyle/>
          <a:p>
            <a:pPr marL="357188" indent="-357188">
              <a:lnSpc>
                <a:spcPct val="80000"/>
              </a:lnSpc>
              <a:spcBef>
                <a:spcPts val="600"/>
              </a:spcBef>
              <a:buClr>
                <a:schemeClr val="accent1"/>
              </a:buClr>
              <a:buSzPct val="80000"/>
            </a:pPr>
            <a:r>
              <a:rPr lang="fr-FR" sz="2400" b="1" dirty="0" smtClean="0">
                <a:solidFill>
                  <a:schemeClr val="accent1">
                    <a:lumMod val="75000"/>
                  </a:schemeClr>
                </a:solidFill>
                <a:latin typeface="+mn-lt"/>
                <a:ea typeface="+mn-ea"/>
                <a:cs typeface="+mn-cs"/>
              </a:rPr>
              <a:t>Espaces de violence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547663" y="1052738"/>
          <a:ext cx="6655808" cy="2016222"/>
        </p:xfrm>
        <a:graphic>
          <a:graphicData uri="http://schemas.openxmlformats.org/drawingml/2006/table">
            <a:tbl>
              <a:tblPr>
                <a:tableStyleId>{284E427A-3D55-4303-BF80-6455036E1DE7}</a:tableStyleId>
              </a:tblPr>
              <a:tblGrid>
                <a:gridCol w="1472424"/>
                <a:gridCol w="1295846"/>
                <a:gridCol w="1295846"/>
                <a:gridCol w="1295846"/>
                <a:gridCol w="1295846"/>
              </a:tblGrid>
              <a:tr h="245841">
                <a:tc rowSpan="2">
                  <a:txBody>
                    <a:bodyPr/>
                    <a:lstStyle/>
                    <a:p>
                      <a:pPr algn="ctr">
                        <a:lnSpc>
                          <a:spcPct val="115000"/>
                        </a:lnSpc>
                        <a:spcAft>
                          <a:spcPts val="0"/>
                        </a:spcAft>
                      </a:pPr>
                      <a:r>
                        <a:rPr lang="fr-FR" sz="1400" b="1" dirty="0"/>
                        <a:t>Moyens nouveaux médias utilisés</a:t>
                      </a:r>
                      <a:endParaRPr lang="fr-FR" sz="1200" b="1" dirty="0">
                        <a:latin typeface="Calibri"/>
                        <a:ea typeface="Calibri"/>
                        <a:cs typeface="Arial"/>
                      </a:endParaRPr>
                    </a:p>
                  </a:txBody>
                  <a:tcPr marL="68580" marR="68580" marT="0" marB="0"/>
                </a:tc>
                <a:tc gridSpan="4">
                  <a:txBody>
                    <a:bodyPr/>
                    <a:lstStyle/>
                    <a:p>
                      <a:pPr algn="ctr">
                        <a:lnSpc>
                          <a:spcPct val="115000"/>
                        </a:lnSpc>
                        <a:spcAft>
                          <a:spcPts val="0"/>
                        </a:spcAft>
                      </a:pPr>
                      <a:r>
                        <a:rPr lang="fr-FR" sz="1400" b="1" dirty="0"/>
                        <a:t>Qui pratique la violence ?</a:t>
                      </a:r>
                      <a:endParaRPr lang="fr-FR" sz="1200" b="1" dirty="0">
                        <a:latin typeface="Calibri"/>
                        <a:ea typeface="Calibri"/>
                        <a:cs typeface="Arial"/>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r>
              <a:tr h="524678">
                <a:tc vMerge="1">
                  <a:txBody>
                    <a:bodyPr/>
                    <a:lstStyle/>
                    <a:p>
                      <a:endParaRPr lang="fr-FR"/>
                    </a:p>
                  </a:txBody>
                  <a:tcPr/>
                </a:tc>
                <a:tc>
                  <a:txBody>
                    <a:bodyPr/>
                    <a:lstStyle/>
                    <a:p>
                      <a:pPr algn="ctr">
                        <a:lnSpc>
                          <a:spcPct val="115000"/>
                        </a:lnSpc>
                        <a:spcAft>
                          <a:spcPts val="0"/>
                        </a:spcAft>
                      </a:pPr>
                      <a:r>
                        <a:rPr lang="fr-FR" sz="1400" b="1"/>
                        <a:t>Camarades de classe</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400" b="1"/>
                        <a:t>Voisins</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400" b="1"/>
                        <a:t>Educateurs</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400" b="1" dirty="0"/>
                        <a:t>Membres de la famille</a:t>
                      </a:r>
                      <a:endParaRPr lang="fr-FR" sz="1200" b="1" dirty="0">
                        <a:latin typeface="Calibri"/>
                        <a:ea typeface="Calibri"/>
                        <a:cs typeface="Arial"/>
                      </a:endParaRPr>
                    </a:p>
                  </a:txBody>
                  <a:tcPr marL="68580" marR="68580" marT="0" marB="0" anchor="ctr"/>
                </a:tc>
              </a:tr>
              <a:tr h="245841">
                <a:tc>
                  <a:txBody>
                    <a:bodyPr/>
                    <a:lstStyle/>
                    <a:p>
                      <a:pPr algn="just">
                        <a:lnSpc>
                          <a:spcPct val="115000"/>
                        </a:lnSpc>
                        <a:spcAft>
                          <a:spcPts val="0"/>
                        </a:spcAft>
                      </a:pPr>
                      <a:r>
                        <a:rPr lang="fr-FR" sz="1400"/>
                        <a:t>Internet</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40,6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40,8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40,9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38,2</a:t>
                      </a:r>
                      <a:endParaRPr lang="fr-FR" sz="1200">
                        <a:latin typeface="Calibri"/>
                        <a:ea typeface="Calibri"/>
                        <a:cs typeface="Arial"/>
                      </a:endParaRPr>
                    </a:p>
                  </a:txBody>
                  <a:tcPr marL="68580" marR="68580" marT="0" marB="0"/>
                </a:tc>
              </a:tr>
              <a:tr h="508180">
                <a:tc>
                  <a:txBody>
                    <a:bodyPr/>
                    <a:lstStyle/>
                    <a:p>
                      <a:pPr algn="just">
                        <a:lnSpc>
                          <a:spcPct val="115000"/>
                        </a:lnSpc>
                        <a:spcAft>
                          <a:spcPts val="0"/>
                        </a:spcAft>
                      </a:pPr>
                      <a:r>
                        <a:rPr lang="fr-FR" sz="1400"/>
                        <a:t>Téléphone portable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35,4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34,6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33,7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34,2</a:t>
                      </a:r>
                      <a:endParaRPr lang="fr-FR" sz="1200">
                        <a:latin typeface="Calibri"/>
                        <a:ea typeface="Calibri"/>
                        <a:cs typeface="Arial"/>
                      </a:endParaRPr>
                    </a:p>
                  </a:txBody>
                  <a:tcPr marL="68580" marR="68580" marT="0" marB="0"/>
                </a:tc>
              </a:tr>
              <a:tr h="245841">
                <a:tc>
                  <a:txBody>
                    <a:bodyPr/>
                    <a:lstStyle/>
                    <a:p>
                      <a:pPr algn="just">
                        <a:lnSpc>
                          <a:spcPct val="115000"/>
                        </a:lnSpc>
                        <a:spcAft>
                          <a:spcPts val="0"/>
                        </a:spcAft>
                      </a:pPr>
                      <a:r>
                        <a:rPr lang="fr-FR" sz="1400"/>
                        <a:t>Télévision</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24,0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24,6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25,4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27,7</a:t>
                      </a:r>
                      <a:endParaRPr lang="fr-FR" sz="1200">
                        <a:latin typeface="Calibri"/>
                        <a:ea typeface="Calibri"/>
                        <a:cs typeface="Arial"/>
                      </a:endParaRPr>
                    </a:p>
                  </a:txBody>
                  <a:tcPr marL="68580" marR="68580" marT="0" marB="0"/>
                </a:tc>
              </a:tr>
              <a:tr h="245841">
                <a:tc>
                  <a:txBody>
                    <a:bodyPr/>
                    <a:lstStyle/>
                    <a:p>
                      <a:pPr algn="just">
                        <a:lnSpc>
                          <a:spcPct val="115000"/>
                        </a:lnSpc>
                        <a:spcAft>
                          <a:spcPts val="0"/>
                        </a:spcAft>
                      </a:pPr>
                      <a:r>
                        <a:rPr lang="fr-FR" sz="1400"/>
                        <a:t>Total</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dirty="0"/>
                        <a:t>100,0</a:t>
                      </a:r>
                      <a:endParaRPr lang="fr-FR" sz="1200" dirty="0">
                        <a:latin typeface="Calibri"/>
                        <a:ea typeface="Calibri"/>
                        <a:cs typeface="Arial"/>
                      </a:endParaRPr>
                    </a:p>
                  </a:txBody>
                  <a:tcPr marL="68580" marR="68580" marT="0" marB="0"/>
                </a:tc>
              </a:tr>
            </a:tbl>
          </a:graphicData>
        </a:graphic>
      </p:graphicFrame>
      <p:graphicFrame>
        <p:nvGraphicFramePr>
          <p:cNvPr id="6" name="Graphique 5"/>
          <p:cNvGraphicFramePr/>
          <p:nvPr/>
        </p:nvGraphicFramePr>
        <p:xfrm>
          <a:off x="1835696" y="3212976"/>
          <a:ext cx="6192688" cy="316835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a:xfrm>
            <a:off x="1435608" y="260648"/>
            <a:ext cx="7498080" cy="580926"/>
          </a:xfrm>
          <a:prstGeom prst="rect">
            <a:avLst/>
          </a:prstGeom>
        </p:spPr>
        <p:txBody>
          <a:bodyPr anchor="ctr">
            <a:normAutofit/>
          </a:bodyPr>
          <a:lstStyle/>
          <a:p>
            <a:pPr marL="357188" marR="0" lvl="0" indent="-357188" algn="l" defTabSz="914400" rtl="0" eaLnBrk="1" fontAlgn="auto" latinLnBrk="0" hangingPunct="1">
              <a:lnSpc>
                <a:spcPct val="80000"/>
              </a:lnSpc>
              <a:spcBef>
                <a:spcPts val="600"/>
              </a:spcBef>
              <a:spcAft>
                <a:spcPts val="0"/>
              </a:spcAft>
              <a:buClr>
                <a:schemeClr val="accent1"/>
              </a:buClr>
              <a:buSzPct val="80000"/>
              <a:buFontTx/>
              <a:buNone/>
              <a:tabLst/>
              <a:defRPr/>
            </a:pPr>
            <a:r>
              <a:rPr kumimoji="0" lang="fr-FR" sz="2000" b="1" i="0" u="none" strike="noStrike" kern="1200" cap="none" spc="0" normalizeH="0" baseline="0" noProof="0" dirty="0"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Qui pratique la violence versus nouveaux médias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187623" y="1484784"/>
          <a:ext cx="7237844" cy="3781611"/>
        </p:xfrm>
        <a:graphic>
          <a:graphicData uri="http://schemas.openxmlformats.org/drawingml/2006/table">
            <a:tbl>
              <a:tblPr>
                <a:tableStyleId>{284E427A-3D55-4303-BF80-6455036E1DE7}</a:tableStyleId>
              </a:tblPr>
              <a:tblGrid>
                <a:gridCol w="2249975"/>
                <a:gridCol w="1236210"/>
                <a:gridCol w="1064817"/>
                <a:gridCol w="1343421"/>
                <a:gridCol w="1343421"/>
              </a:tblGrid>
              <a:tr h="309502">
                <a:tc rowSpan="2">
                  <a:txBody>
                    <a:bodyPr/>
                    <a:lstStyle/>
                    <a:p>
                      <a:pPr algn="ctr">
                        <a:lnSpc>
                          <a:spcPct val="115000"/>
                        </a:lnSpc>
                        <a:spcAft>
                          <a:spcPts val="0"/>
                        </a:spcAft>
                      </a:pPr>
                      <a:r>
                        <a:rPr lang="fr-FR" sz="1200" b="1" dirty="0"/>
                        <a:t>Priorités </a:t>
                      </a:r>
                    </a:p>
                    <a:p>
                      <a:pPr algn="ctr">
                        <a:lnSpc>
                          <a:spcPct val="115000"/>
                        </a:lnSpc>
                        <a:spcAft>
                          <a:spcPts val="0"/>
                        </a:spcAft>
                      </a:pPr>
                      <a:r>
                        <a:rPr lang="fr-FR" sz="1200" b="1" dirty="0"/>
                        <a:t>« </a:t>
                      </a:r>
                      <a:r>
                        <a:rPr lang="fr-FR" sz="1200" b="1" dirty="0" err="1"/>
                        <a:t>My</a:t>
                      </a:r>
                      <a:r>
                        <a:rPr lang="fr-FR" sz="1200" b="1" dirty="0"/>
                        <a:t> World »</a:t>
                      </a:r>
                      <a:endParaRPr lang="fr-FR" sz="1200" b="1" dirty="0">
                        <a:latin typeface="Calibri"/>
                        <a:ea typeface="Calibri"/>
                        <a:cs typeface="Arial"/>
                      </a:endParaRPr>
                    </a:p>
                  </a:txBody>
                  <a:tcPr marL="68580" marR="68580" marT="0" marB="0" anchor="ctr"/>
                </a:tc>
                <a:tc gridSpan="4">
                  <a:txBody>
                    <a:bodyPr/>
                    <a:lstStyle/>
                    <a:p>
                      <a:pPr algn="ctr">
                        <a:lnSpc>
                          <a:spcPct val="115000"/>
                        </a:lnSpc>
                        <a:spcAft>
                          <a:spcPts val="0"/>
                        </a:spcAft>
                      </a:pPr>
                      <a:r>
                        <a:rPr lang="fr-FR" sz="1200" b="1" dirty="0"/>
                        <a:t>Qui pratique la violence ?</a:t>
                      </a:r>
                      <a:endParaRPr lang="fr-FR" sz="1200" b="1" dirty="0">
                        <a:latin typeface="Calibri"/>
                        <a:ea typeface="Calibri"/>
                        <a:cs typeface="Arial"/>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r>
              <a:tr h="450358">
                <a:tc vMerge="1">
                  <a:txBody>
                    <a:bodyPr/>
                    <a:lstStyle/>
                    <a:p>
                      <a:endParaRPr lang="fr-FR"/>
                    </a:p>
                  </a:txBody>
                  <a:tcPr/>
                </a:tc>
                <a:tc>
                  <a:txBody>
                    <a:bodyPr/>
                    <a:lstStyle/>
                    <a:p>
                      <a:pPr algn="ctr">
                        <a:lnSpc>
                          <a:spcPct val="115000"/>
                        </a:lnSpc>
                        <a:spcAft>
                          <a:spcPts val="0"/>
                        </a:spcAft>
                      </a:pPr>
                      <a:r>
                        <a:rPr lang="fr-FR" sz="1200" b="1"/>
                        <a:t>Camarades de classe</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200" b="1"/>
                        <a:t>Voisins</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200" b="1"/>
                        <a:t>Educateurs</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200" b="1" dirty="0"/>
                        <a:t>Membres de la famille</a:t>
                      </a:r>
                      <a:endParaRPr lang="fr-FR" sz="1200" b="1" dirty="0">
                        <a:latin typeface="Calibri"/>
                        <a:ea typeface="Calibri"/>
                        <a:cs typeface="Arial"/>
                      </a:endParaRPr>
                    </a:p>
                  </a:txBody>
                  <a:tcPr marL="68580" marR="68580" marT="0" marB="0" anchor="ctr"/>
                </a:tc>
              </a:tr>
              <a:tr h="232442">
                <a:tc>
                  <a:txBody>
                    <a:bodyPr/>
                    <a:lstStyle/>
                    <a:p>
                      <a:pPr algn="just">
                        <a:lnSpc>
                          <a:spcPct val="115000"/>
                        </a:lnSpc>
                        <a:spcAft>
                          <a:spcPts val="0"/>
                        </a:spcAft>
                      </a:pPr>
                      <a:r>
                        <a:rPr lang="fr-FR" sz="1200"/>
                        <a:t>La bonne éducation</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18,2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18,5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17,1</a:t>
                      </a:r>
                      <a:endParaRPr lang="fr-FR" sz="1200">
                        <a:latin typeface="Calibri"/>
                        <a:ea typeface="Calibri"/>
                        <a:cs typeface="Arial"/>
                      </a:endParaRPr>
                    </a:p>
                  </a:txBody>
                  <a:tcPr marL="68580" marR="68580" marT="0" marB="0"/>
                </a:tc>
              </a:tr>
              <a:tr h="232442">
                <a:tc>
                  <a:txBody>
                    <a:bodyPr/>
                    <a:lstStyle/>
                    <a:p>
                      <a:pPr algn="just">
                        <a:lnSpc>
                          <a:spcPct val="115000"/>
                        </a:lnSpc>
                        <a:spcAft>
                          <a:spcPts val="0"/>
                        </a:spcAft>
                      </a:pPr>
                      <a:r>
                        <a:rPr lang="fr-FR" sz="1200"/>
                        <a:t>La couverture médicale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16,8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16,8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17,1</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16,8</a:t>
                      </a:r>
                      <a:endParaRPr lang="fr-FR" sz="1200">
                        <a:latin typeface="Calibri"/>
                        <a:ea typeface="Calibri"/>
                        <a:cs typeface="Arial"/>
                      </a:endParaRPr>
                    </a:p>
                  </a:txBody>
                  <a:tcPr marL="68580" marR="68580" marT="0" marB="0"/>
                </a:tc>
              </a:tr>
              <a:tr h="464885">
                <a:tc>
                  <a:txBody>
                    <a:bodyPr/>
                    <a:lstStyle/>
                    <a:p>
                      <a:pPr algn="just">
                        <a:lnSpc>
                          <a:spcPct val="115000"/>
                        </a:lnSpc>
                        <a:spcAft>
                          <a:spcPts val="0"/>
                        </a:spcAft>
                      </a:pPr>
                      <a:r>
                        <a:rPr lang="fr-FR" sz="1200"/>
                        <a:t>L’égalité entre l’homme et la femme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13,7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13,5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13,4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14,3</a:t>
                      </a:r>
                      <a:endParaRPr lang="fr-FR" sz="1200">
                        <a:latin typeface="Calibri"/>
                        <a:ea typeface="Calibri"/>
                        <a:cs typeface="Arial"/>
                      </a:endParaRPr>
                    </a:p>
                  </a:txBody>
                  <a:tcPr marL="68580" marR="68580" marT="0" marB="0"/>
                </a:tc>
              </a:tr>
              <a:tr h="464885">
                <a:tc>
                  <a:txBody>
                    <a:bodyPr/>
                    <a:lstStyle/>
                    <a:p>
                      <a:pPr algn="just">
                        <a:lnSpc>
                          <a:spcPct val="115000"/>
                        </a:lnSpc>
                        <a:spcAft>
                          <a:spcPts val="0"/>
                        </a:spcAft>
                      </a:pPr>
                      <a:r>
                        <a:rPr lang="fr-FR" sz="1200" dirty="0"/>
                        <a:t>La disponibilité d’aliments à des prix raisonnables</a:t>
                      </a:r>
                      <a:endParaRPr lang="fr-FR" sz="1200" dirty="0">
                        <a:latin typeface="Calibri"/>
                        <a:ea typeface="Calibri"/>
                        <a:cs typeface="Arial"/>
                      </a:endParaRPr>
                    </a:p>
                  </a:txBody>
                  <a:tcPr marL="68580" marR="68580" marT="0" marB="0"/>
                </a:tc>
                <a:tc>
                  <a:txBody>
                    <a:bodyPr/>
                    <a:lstStyle/>
                    <a:p>
                      <a:pPr algn="r">
                        <a:lnSpc>
                          <a:spcPct val="115000"/>
                        </a:lnSpc>
                        <a:spcAft>
                          <a:spcPts val="0"/>
                        </a:spcAft>
                      </a:pPr>
                      <a:r>
                        <a:rPr lang="fr-FR" sz="1200"/>
                        <a:t>12,0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12,5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13,2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13,1</a:t>
                      </a:r>
                      <a:endParaRPr lang="fr-FR" sz="1200">
                        <a:latin typeface="Calibri"/>
                        <a:ea typeface="Calibri"/>
                        <a:cs typeface="Arial"/>
                      </a:endParaRPr>
                    </a:p>
                  </a:txBody>
                  <a:tcPr marL="68580" marR="68580" marT="0" marB="0"/>
                </a:tc>
              </a:tr>
              <a:tr h="464885">
                <a:tc>
                  <a:txBody>
                    <a:bodyPr/>
                    <a:lstStyle/>
                    <a:p>
                      <a:pPr algn="just">
                        <a:lnSpc>
                          <a:spcPct val="115000"/>
                        </a:lnSpc>
                        <a:spcAft>
                          <a:spcPts val="0"/>
                        </a:spcAft>
                      </a:pPr>
                      <a:r>
                        <a:rPr lang="fr-FR" sz="1200"/>
                        <a:t>L’eau potable et les espaces sanitaires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11,6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11,6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11,7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10,9</a:t>
                      </a:r>
                      <a:endParaRPr lang="fr-FR" sz="1200">
                        <a:latin typeface="Calibri"/>
                        <a:ea typeface="Calibri"/>
                        <a:cs typeface="Arial"/>
                      </a:endParaRPr>
                    </a:p>
                  </a:txBody>
                  <a:tcPr marL="68580" marR="68580" marT="0" marB="0"/>
                </a:tc>
              </a:tr>
              <a:tr h="232442">
                <a:tc>
                  <a:txBody>
                    <a:bodyPr/>
                    <a:lstStyle/>
                    <a:p>
                      <a:pPr algn="just">
                        <a:lnSpc>
                          <a:spcPct val="115000"/>
                        </a:lnSpc>
                        <a:spcAft>
                          <a:spcPts val="0"/>
                        </a:spcAft>
                      </a:pPr>
                      <a:r>
                        <a:rPr lang="fr-FR" sz="1200"/>
                        <a:t>Améliorer les transports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11,0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11,5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10,9</a:t>
                      </a:r>
                      <a:endParaRPr lang="fr-FR" sz="1200">
                        <a:latin typeface="Calibri"/>
                        <a:ea typeface="Calibri"/>
                        <a:cs typeface="Arial"/>
                      </a:endParaRPr>
                    </a:p>
                  </a:txBody>
                  <a:tcPr marL="68580" marR="68580" marT="0" marB="0"/>
                </a:tc>
              </a:tr>
              <a:tr h="464885">
                <a:tc>
                  <a:txBody>
                    <a:bodyPr/>
                    <a:lstStyle/>
                    <a:p>
                      <a:pPr algn="just">
                        <a:lnSpc>
                          <a:spcPct val="115000"/>
                        </a:lnSpc>
                        <a:spcAft>
                          <a:spcPts val="0"/>
                        </a:spcAft>
                      </a:pPr>
                      <a:r>
                        <a:rPr lang="fr-FR" sz="1200"/>
                        <a:t>Protéger les forêts, les rivières et les océans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9,3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9,4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8,6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9,2</a:t>
                      </a:r>
                      <a:endParaRPr lang="fr-FR" sz="1200">
                        <a:latin typeface="Calibri"/>
                        <a:ea typeface="Calibri"/>
                        <a:cs typeface="Arial"/>
                      </a:endParaRPr>
                    </a:p>
                  </a:txBody>
                  <a:tcPr marL="68580" marR="68580" marT="0" marB="0"/>
                </a:tc>
              </a:tr>
              <a:tr h="464885">
                <a:tc>
                  <a:txBody>
                    <a:bodyPr/>
                    <a:lstStyle/>
                    <a:p>
                      <a:pPr algn="just">
                        <a:lnSpc>
                          <a:spcPct val="115000"/>
                        </a:lnSpc>
                        <a:spcAft>
                          <a:spcPts val="0"/>
                        </a:spcAft>
                      </a:pPr>
                      <a:r>
                        <a:rPr lang="fr-FR" sz="1200" dirty="0"/>
                        <a:t>Mesures de lutte contre la pollution</a:t>
                      </a:r>
                      <a:endParaRPr lang="fr-FR" sz="1200" dirty="0">
                        <a:latin typeface="Calibri"/>
                        <a:ea typeface="Calibri"/>
                        <a:cs typeface="Arial"/>
                      </a:endParaRPr>
                    </a:p>
                  </a:txBody>
                  <a:tcPr marL="68580" marR="68580" marT="0" marB="0"/>
                </a:tc>
                <a:tc>
                  <a:txBody>
                    <a:bodyPr/>
                    <a:lstStyle/>
                    <a:p>
                      <a:pPr algn="r">
                        <a:lnSpc>
                          <a:spcPct val="115000"/>
                        </a:lnSpc>
                        <a:spcAft>
                          <a:spcPts val="0"/>
                        </a:spcAft>
                      </a:pPr>
                      <a:r>
                        <a:rPr lang="fr-FR" sz="1200"/>
                        <a:t>7,9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8,3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6,6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dirty="0"/>
                        <a:t>7,6</a:t>
                      </a:r>
                      <a:endParaRPr lang="fr-FR" sz="1200" dirty="0">
                        <a:latin typeface="Calibri"/>
                        <a:ea typeface="Calibri"/>
                        <a:cs typeface="Arial"/>
                      </a:endParaRPr>
                    </a:p>
                  </a:txBody>
                  <a:tcPr marL="68580" marR="68580" marT="0" marB="0"/>
                </a:tc>
              </a:tr>
            </a:tbl>
          </a:graphicData>
        </a:graphic>
      </p:graphicFrame>
      <p:sp>
        <p:nvSpPr>
          <p:cNvPr id="5" name="Titre 1"/>
          <p:cNvSpPr txBox="1">
            <a:spLocks/>
          </p:cNvSpPr>
          <p:nvPr/>
        </p:nvSpPr>
        <p:spPr>
          <a:xfrm>
            <a:off x="1403648" y="620688"/>
            <a:ext cx="7498080" cy="580926"/>
          </a:xfrm>
          <a:prstGeom prst="rect">
            <a:avLst/>
          </a:prstGeom>
        </p:spPr>
        <p:txBody>
          <a:bodyPr anchor="ctr">
            <a:normAutofit/>
          </a:bodyPr>
          <a:lstStyle/>
          <a:p>
            <a:pPr marL="357188" marR="0" lvl="0" indent="-357188" algn="l" defTabSz="914400" rtl="0" eaLnBrk="1" fontAlgn="auto" latinLnBrk="0" hangingPunct="1">
              <a:lnSpc>
                <a:spcPct val="80000"/>
              </a:lnSpc>
              <a:spcBef>
                <a:spcPts val="600"/>
              </a:spcBef>
              <a:spcAft>
                <a:spcPts val="0"/>
              </a:spcAft>
              <a:buClr>
                <a:schemeClr val="accent1"/>
              </a:buClr>
              <a:buSzPct val="80000"/>
              <a:buFontTx/>
              <a:buNone/>
              <a:tabLst/>
              <a:defRPr/>
            </a:pPr>
            <a:r>
              <a:rPr kumimoji="0" lang="fr-FR" sz="2000" b="1" i="0" u="none" strike="noStrike" kern="1200" cap="none" spc="0" normalizeH="0" baseline="0" noProof="0" dirty="0"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Qui pratique la violence versus priorités « </a:t>
            </a:r>
            <a:r>
              <a:rPr kumimoji="0" lang="fr-FR" sz="2000" b="1" i="0" u="none" strike="noStrike" kern="1200" cap="none" spc="0" normalizeH="0" baseline="0" noProof="0" dirty="0" err="1"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My</a:t>
            </a:r>
            <a:r>
              <a:rPr kumimoji="0" lang="fr-FR" sz="2000" b="1" i="0" u="none" strike="noStrike" kern="1200" cap="none" spc="0" normalizeH="0" baseline="0" noProof="0" dirty="0"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 Word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836712"/>
          <a:ext cx="7344816" cy="5256584"/>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txBox="1">
            <a:spLocks/>
          </p:cNvSpPr>
          <p:nvPr/>
        </p:nvSpPr>
        <p:spPr>
          <a:xfrm>
            <a:off x="1403648" y="476672"/>
            <a:ext cx="7498080" cy="580926"/>
          </a:xfrm>
          <a:prstGeom prst="rect">
            <a:avLst/>
          </a:prstGeom>
        </p:spPr>
        <p:txBody>
          <a:bodyPr anchor="ctr">
            <a:normAutofit/>
          </a:bodyPr>
          <a:lstStyle/>
          <a:p>
            <a:pPr marL="357188" marR="0" lvl="0" indent="-357188" algn="l" defTabSz="914400" rtl="0" eaLnBrk="1" fontAlgn="auto" latinLnBrk="0" hangingPunct="1">
              <a:lnSpc>
                <a:spcPct val="80000"/>
              </a:lnSpc>
              <a:spcBef>
                <a:spcPts val="600"/>
              </a:spcBef>
              <a:spcAft>
                <a:spcPts val="0"/>
              </a:spcAft>
              <a:buClr>
                <a:schemeClr val="accent1"/>
              </a:buClr>
              <a:buSzPct val="80000"/>
              <a:buFontTx/>
              <a:buNone/>
              <a:tabLst/>
              <a:defRPr/>
            </a:pPr>
            <a:r>
              <a:rPr kumimoji="0" lang="fr-FR" sz="2000" b="1" i="0" u="none" strike="noStrike" kern="1200" cap="none" spc="0" normalizeH="0" baseline="0" noProof="0" dirty="0"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Qui pratique la violence versus priorités « </a:t>
            </a:r>
            <a:r>
              <a:rPr kumimoji="0" lang="fr-FR" sz="2000" b="1" i="0" u="none" strike="noStrike" kern="1200" cap="none" spc="0" normalizeH="0" baseline="0" noProof="0" dirty="0" err="1"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My</a:t>
            </a:r>
            <a:r>
              <a:rPr kumimoji="0" lang="fr-FR" sz="2000" b="1" i="0" u="none" strike="noStrike" kern="1200" cap="none" spc="0" normalizeH="0" baseline="0" noProof="0" dirty="0" smtClean="0">
                <a:ln>
                  <a:noFill/>
                </a:ln>
                <a:solidFill>
                  <a:schemeClr val="accent1">
                    <a:lumMod val="75000"/>
                  </a:schemeClr>
                </a:solidFill>
                <a:effectLst>
                  <a:outerShdw blurRad="50000" dist="30000" dir="5400000" algn="tl" rotWithShape="0">
                    <a:srgbClr val="000000">
                      <a:alpha val="30000"/>
                    </a:srgbClr>
                  </a:outerShdw>
                </a:effectLst>
                <a:uLnTx/>
                <a:uFillTx/>
                <a:latin typeface="+mn-lt"/>
                <a:ea typeface="+mn-ea"/>
                <a:cs typeface="+mn-cs"/>
              </a:rPr>
              <a:t> Word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640" y="980728"/>
            <a:ext cx="7200800" cy="648072"/>
          </a:xfrm>
        </p:spPr>
        <p:txBody>
          <a:bodyPr>
            <a:normAutofit/>
          </a:bodyPr>
          <a:lstStyle/>
          <a:p>
            <a:pPr algn="ctr">
              <a:buNone/>
            </a:pPr>
            <a:r>
              <a:rPr lang="fr-FR" sz="2000" b="1" dirty="0" smtClean="0"/>
              <a:t>Type de violence versus Nouveaux Médias</a:t>
            </a:r>
            <a:endParaRPr lang="fr-FR" sz="2000" dirty="0" smtClean="0"/>
          </a:p>
        </p:txBody>
      </p:sp>
      <p:graphicFrame>
        <p:nvGraphicFramePr>
          <p:cNvPr id="4" name="Tableau 3"/>
          <p:cNvGraphicFramePr>
            <a:graphicFrameLocks noGrp="1"/>
          </p:cNvGraphicFramePr>
          <p:nvPr/>
        </p:nvGraphicFramePr>
        <p:xfrm>
          <a:off x="1331640" y="1772816"/>
          <a:ext cx="7200800" cy="3654407"/>
        </p:xfrm>
        <a:graphic>
          <a:graphicData uri="http://schemas.openxmlformats.org/drawingml/2006/table">
            <a:tbl>
              <a:tblPr>
                <a:tableStyleId>{284E427A-3D55-4303-BF80-6455036E1DE7}</a:tableStyleId>
              </a:tblPr>
              <a:tblGrid>
                <a:gridCol w="899709"/>
                <a:gridCol w="899709"/>
                <a:gridCol w="936886"/>
                <a:gridCol w="862532"/>
                <a:gridCol w="900491"/>
                <a:gridCol w="900491"/>
                <a:gridCol w="900491"/>
                <a:gridCol w="900491"/>
              </a:tblGrid>
              <a:tr h="661574">
                <a:tc>
                  <a:txBody>
                    <a:bodyPr/>
                    <a:lstStyle/>
                    <a:p>
                      <a:pPr algn="ctr">
                        <a:lnSpc>
                          <a:spcPct val="115000"/>
                        </a:lnSpc>
                        <a:spcAft>
                          <a:spcPts val="0"/>
                        </a:spcAft>
                      </a:pPr>
                      <a:r>
                        <a:rPr lang="fr-FR" sz="1200" b="1" dirty="0"/>
                        <a:t>Nouveau Média</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200" b="1"/>
                        <a:t>Violence physique</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200" b="1" dirty="0"/>
                        <a:t>Violence psychique</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200" b="1" dirty="0"/>
                        <a:t>Violence verbale</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200" b="1"/>
                        <a:t>Violence sexuelle</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200" b="1"/>
                        <a:t>Violence conjugale</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200" b="1"/>
                        <a:t>Autre</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200" b="1" dirty="0"/>
                        <a:t>Total</a:t>
                      </a:r>
                      <a:endParaRPr lang="fr-FR" sz="1200" b="1" dirty="0">
                        <a:latin typeface="Calibri"/>
                        <a:ea typeface="Calibri"/>
                        <a:cs typeface="Arial"/>
                      </a:endParaRPr>
                    </a:p>
                  </a:txBody>
                  <a:tcPr marL="68580" marR="68580" marT="0" marB="0"/>
                </a:tc>
              </a:tr>
              <a:tr h="346538">
                <a:tc>
                  <a:txBody>
                    <a:bodyPr/>
                    <a:lstStyle/>
                    <a:p>
                      <a:pPr algn="just">
                        <a:lnSpc>
                          <a:spcPct val="115000"/>
                        </a:lnSpc>
                        <a:spcAft>
                          <a:spcPts val="0"/>
                        </a:spcAft>
                      </a:pPr>
                      <a:r>
                        <a:rPr lang="fr-FR" sz="1200"/>
                        <a:t>La radio</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22,5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23,2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49,5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100,0</a:t>
                      </a:r>
                      <a:endParaRPr lang="fr-FR" sz="1200">
                        <a:latin typeface="Calibri"/>
                        <a:ea typeface="Calibri"/>
                        <a:cs typeface="Arial"/>
                      </a:endParaRPr>
                    </a:p>
                  </a:txBody>
                  <a:tcPr marL="68580" marR="68580" marT="0" marB="0"/>
                </a:tc>
              </a:tr>
              <a:tr h="661574">
                <a:tc>
                  <a:txBody>
                    <a:bodyPr/>
                    <a:lstStyle/>
                    <a:p>
                      <a:pPr algn="just">
                        <a:lnSpc>
                          <a:spcPct val="115000"/>
                        </a:lnSpc>
                        <a:spcAft>
                          <a:spcPts val="0"/>
                        </a:spcAft>
                      </a:pPr>
                      <a:r>
                        <a:rPr lang="fr-FR" sz="1200"/>
                        <a:t>La télévision</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22,2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18,9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56,7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100,0</a:t>
                      </a:r>
                      <a:endParaRPr lang="fr-FR" sz="1200">
                        <a:latin typeface="Calibri"/>
                        <a:ea typeface="Calibri"/>
                        <a:cs typeface="Arial"/>
                      </a:endParaRPr>
                    </a:p>
                  </a:txBody>
                  <a:tcPr marL="68580" marR="68580" marT="0" marB="0"/>
                </a:tc>
              </a:tr>
              <a:tr h="441049">
                <a:tc>
                  <a:txBody>
                    <a:bodyPr/>
                    <a:lstStyle/>
                    <a:p>
                      <a:pPr algn="just">
                        <a:lnSpc>
                          <a:spcPct val="115000"/>
                        </a:lnSpc>
                        <a:spcAft>
                          <a:spcPts val="0"/>
                        </a:spcAft>
                      </a:pPr>
                      <a:r>
                        <a:rPr lang="fr-FR" sz="1200"/>
                        <a:t>L’internet</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21,6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59,3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100,0</a:t>
                      </a:r>
                      <a:endParaRPr lang="fr-FR" sz="1200">
                        <a:latin typeface="Calibri"/>
                        <a:ea typeface="Calibri"/>
                        <a:cs typeface="Arial"/>
                      </a:endParaRPr>
                    </a:p>
                  </a:txBody>
                  <a:tcPr marL="68580" marR="68580" marT="0" marB="0"/>
                </a:tc>
              </a:tr>
              <a:tr h="882098">
                <a:tc>
                  <a:txBody>
                    <a:bodyPr/>
                    <a:lstStyle/>
                    <a:p>
                      <a:pPr algn="just">
                        <a:lnSpc>
                          <a:spcPct val="115000"/>
                        </a:lnSpc>
                        <a:spcAft>
                          <a:spcPts val="0"/>
                        </a:spcAft>
                      </a:pPr>
                      <a:r>
                        <a:rPr lang="fr-FR" sz="1200"/>
                        <a:t>Le téléphone portable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21,6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43,0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100,0</a:t>
                      </a:r>
                      <a:endParaRPr lang="fr-FR" sz="1200">
                        <a:latin typeface="Calibri"/>
                        <a:ea typeface="Calibri"/>
                        <a:cs typeface="Arial"/>
                      </a:endParaRPr>
                    </a:p>
                  </a:txBody>
                  <a:tcPr marL="68580" marR="68580" marT="0" marB="0"/>
                </a:tc>
              </a:tr>
              <a:tr h="441049">
                <a:tc>
                  <a:txBody>
                    <a:bodyPr/>
                    <a:lstStyle/>
                    <a:p>
                      <a:pPr algn="just">
                        <a:lnSpc>
                          <a:spcPct val="115000"/>
                        </a:lnSpc>
                        <a:spcAft>
                          <a:spcPts val="0"/>
                        </a:spcAft>
                      </a:pPr>
                      <a:r>
                        <a:rPr lang="fr-FR" sz="1200"/>
                        <a:t>Journaux</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26,6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40,0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6,6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5,0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100,0</a:t>
                      </a:r>
                      <a:endParaRPr lang="fr-FR" sz="1200">
                        <a:latin typeface="Calibri"/>
                        <a:ea typeface="Calibri"/>
                        <a:cs typeface="Arial"/>
                      </a:endParaRPr>
                    </a:p>
                  </a:txBody>
                  <a:tcPr marL="68580" marR="68580" marT="0" marB="0"/>
                </a:tc>
              </a:tr>
              <a:tr h="220525">
                <a:tc>
                  <a:txBody>
                    <a:bodyPr/>
                    <a:lstStyle/>
                    <a:p>
                      <a:pPr algn="just">
                        <a:lnSpc>
                          <a:spcPct val="115000"/>
                        </a:lnSpc>
                        <a:spcAft>
                          <a:spcPts val="0"/>
                        </a:spcAft>
                      </a:pPr>
                      <a:r>
                        <a:rPr lang="fr-FR" sz="1200"/>
                        <a:t>Autres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12,0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21,0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3,0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0,5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3,0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dirty="0"/>
                        <a:t>100,0</a:t>
                      </a:r>
                      <a:endParaRPr lang="fr-FR" sz="1200" dirty="0">
                        <a:latin typeface="Calibri"/>
                        <a:ea typeface="Calibri"/>
                        <a:cs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043608" y="1196752"/>
          <a:ext cx="7848872"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a:spLocks noGrp="1"/>
          </p:cNvSpPr>
          <p:nvPr>
            <p:ph idx="1"/>
          </p:nvPr>
        </p:nvSpPr>
        <p:spPr>
          <a:xfrm>
            <a:off x="1331640" y="620688"/>
            <a:ext cx="7200800" cy="648072"/>
          </a:xfrm>
        </p:spPr>
        <p:txBody>
          <a:bodyPr>
            <a:normAutofit/>
          </a:bodyPr>
          <a:lstStyle/>
          <a:p>
            <a:pPr algn="ctr">
              <a:buNone/>
            </a:pPr>
            <a:r>
              <a:rPr lang="fr-FR" sz="2000" b="1" dirty="0" smtClean="0"/>
              <a:t>Type de violence versus Nouveaux Médias</a:t>
            </a:r>
            <a:endParaRPr lang="fr-FR"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03648" y="858976"/>
          <a:ext cx="7272808" cy="5331196"/>
        </p:xfrm>
        <a:graphic>
          <a:graphicData uri="http://schemas.openxmlformats.org/drawingml/2006/table">
            <a:tbl>
              <a:tblPr>
                <a:tableStyleId>{284E427A-3D55-4303-BF80-6455036E1DE7}</a:tableStyleId>
              </a:tblPr>
              <a:tblGrid>
                <a:gridCol w="2870243"/>
                <a:gridCol w="1188502"/>
                <a:gridCol w="1188502"/>
                <a:gridCol w="1080248"/>
                <a:gridCol w="945313"/>
              </a:tblGrid>
              <a:tr h="232675">
                <a:tc rowSpan="2">
                  <a:txBody>
                    <a:bodyPr/>
                    <a:lstStyle/>
                    <a:p>
                      <a:pPr algn="ctr">
                        <a:lnSpc>
                          <a:spcPct val="115000"/>
                        </a:lnSpc>
                        <a:spcAft>
                          <a:spcPts val="0"/>
                        </a:spcAft>
                      </a:pPr>
                      <a:r>
                        <a:rPr lang="fr-FR" sz="1400" b="1" dirty="0"/>
                        <a:t>Solutions</a:t>
                      </a:r>
                      <a:endParaRPr lang="fr-FR" sz="1400" b="1" dirty="0">
                        <a:latin typeface="Calibri"/>
                        <a:ea typeface="Calibri"/>
                        <a:cs typeface="Arial"/>
                      </a:endParaRPr>
                    </a:p>
                  </a:txBody>
                  <a:tcPr marL="68580" marR="68580" marT="0" marB="0" anchor="ctr"/>
                </a:tc>
                <a:tc gridSpan="4">
                  <a:txBody>
                    <a:bodyPr/>
                    <a:lstStyle/>
                    <a:p>
                      <a:pPr algn="ctr">
                        <a:lnSpc>
                          <a:spcPct val="115000"/>
                        </a:lnSpc>
                        <a:spcAft>
                          <a:spcPts val="0"/>
                        </a:spcAft>
                      </a:pPr>
                      <a:r>
                        <a:rPr lang="fr-FR" sz="1400" b="1" dirty="0"/>
                        <a:t>Moyen utilisé des nouveaux médias</a:t>
                      </a:r>
                      <a:endParaRPr lang="fr-FR" sz="1400" b="1" dirty="0">
                        <a:latin typeface="Calibri"/>
                        <a:ea typeface="Calibri"/>
                        <a:cs typeface="Arial"/>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r>
              <a:tr h="465349">
                <a:tc vMerge="1">
                  <a:txBody>
                    <a:bodyPr/>
                    <a:lstStyle/>
                    <a:p>
                      <a:endParaRPr lang="fr-FR"/>
                    </a:p>
                  </a:txBody>
                  <a:tcPr/>
                </a:tc>
                <a:tc>
                  <a:txBody>
                    <a:bodyPr/>
                    <a:lstStyle/>
                    <a:p>
                      <a:pPr algn="ctr">
                        <a:lnSpc>
                          <a:spcPct val="115000"/>
                        </a:lnSpc>
                        <a:spcAft>
                          <a:spcPts val="0"/>
                        </a:spcAft>
                      </a:pPr>
                      <a:r>
                        <a:rPr lang="fr-FR" sz="1400" b="1"/>
                        <a:t>Internet</a:t>
                      </a:r>
                      <a:endParaRPr lang="fr-FR" sz="1400" b="1">
                        <a:latin typeface="Calibri"/>
                        <a:ea typeface="Calibri"/>
                        <a:cs typeface="Arial"/>
                      </a:endParaRPr>
                    </a:p>
                  </a:txBody>
                  <a:tcPr marL="68580" marR="68580" marT="0" marB="0" anchor="ctr"/>
                </a:tc>
                <a:tc>
                  <a:txBody>
                    <a:bodyPr/>
                    <a:lstStyle/>
                    <a:p>
                      <a:pPr algn="ctr">
                        <a:lnSpc>
                          <a:spcPct val="115000"/>
                        </a:lnSpc>
                        <a:spcAft>
                          <a:spcPts val="0"/>
                        </a:spcAft>
                      </a:pPr>
                      <a:r>
                        <a:rPr lang="fr-FR" sz="1400" b="1"/>
                        <a:t>Téléphone portable</a:t>
                      </a:r>
                      <a:endParaRPr lang="fr-FR" sz="1400" b="1">
                        <a:latin typeface="Calibri"/>
                        <a:ea typeface="Calibri"/>
                        <a:cs typeface="Arial"/>
                      </a:endParaRPr>
                    </a:p>
                  </a:txBody>
                  <a:tcPr marL="68580" marR="68580" marT="0" marB="0" anchor="ctr"/>
                </a:tc>
                <a:tc>
                  <a:txBody>
                    <a:bodyPr/>
                    <a:lstStyle/>
                    <a:p>
                      <a:pPr algn="ctr">
                        <a:lnSpc>
                          <a:spcPct val="115000"/>
                        </a:lnSpc>
                        <a:spcAft>
                          <a:spcPts val="0"/>
                        </a:spcAft>
                      </a:pPr>
                      <a:r>
                        <a:rPr lang="fr-FR" sz="1400" b="1"/>
                        <a:t>Télévision</a:t>
                      </a:r>
                      <a:endParaRPr lang="fr-FR" sz="1400" b="1">
                        <a:latin typeface="Calibri"/>
                        <a:ea typeface="Calibri"/>
                        <a:cs typeface="Arial"/>
                      </a:endParaRPr>
                    </a:p>
                  </a:txBody>
                  <a:tcPr marL="68580" marR="68580" marT="0" marB="0" anchor="ctr"/>
                </a:tc>
                <a:tc>
                  <a:txBody>
                    <a:bodyPr/>
                    <a:lstStyle/>
                    <a:p>
                      <a:pPr algn="ctr">
                        <a:lnSpc>
                          <a:spcPct val="115000"/>
                        </a:lnSpc>
                        <a:spcAft>
                          <a:spcPts val="0"/>
                        </a:spcAft>
                      </a:pPr>
                      <a:r>
                        <a:rPr lang="fr-FR" sz="1400" b="1" dirty="0"/>
                        <a:t>Radio</a:t>
                      </a:r>
                      <a:endParaRPr lang="fr-FR" sz="1400" b="1" dirty="0">
                        <a:latin typeface="Calibri"/>
                        <a:ea typeface="Calibri"/>
                        <a:cs typeface="Arial"/>
                      </a:endParaRPr>
                    </a:p>
                  </a:txBody>
                  <a:tcPr marL="68580" marR="68580" marT="0" marB="0" anchor="ctr"/>
                </a:tc>
              </a:tr>
              <a:tr h="465349">
                <a:tc>
                  <a:txBody>
                    <a:bodyPr/>
                    <a:lstStyle/>
                    <a:p>
                      <a:pPr algn="just">
                        <a:lnSpc>
                          <a:spcPct val="115000"/>
                        </a:lnSpc>
                        <a:spcAft>
                          <a:spcPts val="0"/>
                        </a:spcAft>
                      </a:pPr>
                      <a:r>
                        <a:rPr lang="fr-FR" sz="1400"/>
                        <a:t>Sensibilisation aux dangers de la violence à l’égard des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27,8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26,5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29,0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29,0</a:t>
                      </a:r>
                      <a:endParaRPr lang="fr-FR" sz="1400">
                        <a:latin typeface="Calibri"/>
                        <a:ea typeface="Calibri"/>
                        <a:cs typeface="Arial"/>
                      </a:endParaRPr>
                    </a:p>
                  </a:txBody>
                  <a:tcPr marL="68580" marR="68580" marT="0" marB="0"/>
                </a:tc>
              </a:tr>
              <a:tr h="465349">
                <a:tc>
                  <a:txBody>
                    <a:bodyPr/>
                    <a:lstStyle/>
                    <a:p>
                      <a:pPr algn="just">
                        <a:lnSpc>
                          <a:spcPct val="115000"/>
                        </a:lnSpc>
                        <a:spcAft>
                          <a:spcPts val="0"/>
                        </a:spcAft>
                      </a:pPr>
                      <a:r>
                        <a:rPr lang="fr-FR" sz="1400"/>
                        <a:t>Appliquer les lois et les sanctions contre les agresseurs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19,2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11,4</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20,0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20,0</a:t>
                      </a:r>
                      <a:endParaRPr lang="fr-FR" sz="1400">
                        <a:latin typeface="Calibri"/>
                        <a:ea typeface="Calibri"/>
                        <a:cs typeface="Arial"/>
                      </a:endParaRPr>
                    </a:p>
                  </a:txBody>
                  <a:tcPr marL="68580" marR="68580" marT="0" marB="0"/>
                </a:tc>
              </a:tr>
              <a:tr h="445330">
                <a:tc>
                  <a:txBody>
                    <a:bodyPr/>
                    <a:lstStyle/>
                    <a:p>
                      <a:pPr algn="just">
                        <a:lnSpc>
                          <a:spcPct val="115000"/>
                        </a:lnSpc>
                        <a:spcAft>
                          <a:spcPts val="0"/>
                        </a:spcAft>
                      </a:pPr>
                      <a:r>
                        <a:rPr lang="fr-FR" sz="1400"/>
                        <a:t>Assurer la sécurité devant les écoles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17,2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11,2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16,7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15,8</a:t>
                      </a:r>
                      <a:endParaRPr lang="fr-FR" sz="1400">
                        <a:latin typeface="Calibri"/>
                        <a:ea typeface="Calibri"/>
                        <a:cs typeface="Arial"/>
                      </a:endParaRPr>
                    </a:p>
                  </a:txBody>
                  <a:tcPr marL="68580" marR="68580" marT="0" marB="0"/>
                </a:tc>
              </a:tr>
              <a:tr h="232675">
                <a:tc>
                  <a:txBody>
                    <a:bodyPr/>
                    <a:lstStyle/>
                    <a:p>
                      <a:pPr algn="just">
                        <a:lnSpc>
                          <a:spcPct val="115000"/>
                        </a:lnSpc>
                        <a:spcAft>
                          <a:spcPts val="0"/>
                        </a:spcAft>
                      </a:pPr>
                      <a:r>
                        <a:rPr lang="fr-FR" sz="1400"/>
                        <a:t>Indices de concentration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IC=0,65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IC=0,49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IC=0,66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IC=0,65</a:t>
                      </a:r>
                      <a:endParaRPr lang="fr-FR" sz="1400">
                        <a:latin typeface="Calibri"/>
                        <a:ea typeface="Calibri"/>
                        <a:cs typeface="Arial"/>
                      </a:endParaRPr>
                    </a:p>
                  </a:txBody>
                  <a:tcPr marL="68580" marR="68580" marT="0" marB="0"/>
                </a:tc>
              </a:tr>
              <a:tr h="445330">
                <a:tc>
                  <a:txBody>
                    <a:bodyPr/>
                    <a:lstStyle/>
                    <a:p>
                      <a:pPr algn="just">
                        <a:lnSpc>
                          <a:spcPct val="115000"/>
                        </a:lnSpc>
                        <a:spcAft>
                          <a:spcPts val="0"/>
                        </a:spcAft>
                      </a:pPr>
                      <a:r>
                        <a:rPr lang="fr-FR" sz="1400"/>
                        <a:t>Valoriser la vie scolaire et familiale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2,4</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4,6</a:t>
                      </a:r>
                      <a:endParaRPr lang="fr-FR" sz="1400">
                        <a:latin typeface="Calibri"/>
                        <a:ea typeface="Calibri"/>
                        <a:cs typeface="Arial"/>
                      </a:endParaRPr>
                    </a:p>
                  </a:txBody>
                  <a:tcPr marL="68580" marR="68580" marT="0" marB="0"/>
                </a:tc>
              </a:tr>
              <a:tr h="465349">
                <a:tc>
                  <a:txBody>
                    <a:bodyPr/>
                    <a:lstStyle/>
                    <a:p>
                      <a:pPr algn="just">
                        <a:lnSpc>
                          <a:spcPct val="115000"/>
                        </a:lnSpc>
                        <a:spcAft>
                          <a:spcPts val="0"/>
                        </a:spcAft>
                      </a:pPr>
                      <a:r>
                        <a:rPr lang="fr-FR" sz="1400"/>
                        <a:t>Encourager la communication entre Enfants et adultes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4,1</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5,3</a:t>
                      </a:r>
                      <a:endParaRPr lang="fr-FR" sz="1400">
                        <a:latin typeface="Calibri"/>
                        <a:ea typeface="Calibri"/>
                        <a:cs typeface="Arial"/>
                      </a:endParaRPr>
                    </a:p>
                  </a:txBody>
                  <a:tcPr marL="68580" marR="68580" marT="0" marB="0"/>
                </a:tc>
              </a:tr>
              <a:tr h="465349">
                <a:tc>
                  <a:txBody>
                    <a:bodyPr/>
                    <a:lstStyle/>
                    <a:p>
                      <a:pPr algn="just">
                        <a:lnSpc>
                          <a:spcPct val="115000"/>
                        </a:lnSpc>
                        <a:spcAft>
                          <a:spcPts val="0"/>
                        </a:spcAft>
                      </a:pPr>
                      <a:r>
                        <a:rPr lang="fr-FR" sz="1400"/>
                        <a:t>La formation des éducateurs sur le respect des Droits des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2,9</a:t>
                      </a:r>
                      <a:endParaRPr lang="fr-FR" sz="1400">
                        <a:latin typeface="Calibri"/>
                        <a:ea typeface="Calibri"/>
                        <a:cs typeface="Arial"/>
                      </a:endParaRPr>
                    </a:p>
                  </a:txBody>
                  <a:tcPr marL="68580" marR="68580" marT="0" marB="0"/>
                </a:tc>
              </a:tr>
              <a:tr h="232675">
                <a:tc>
                  <a:txBody>
                    <a:bodyPr/>
                    <a:lstStyle/>
                    <a:p>
                      <a:pPr algn="just">
                        <a:lnSpc>
                          <a:spcPct val="115000"/>
                        </a:lnSpc>
                        <a:spcAft>
                          <a:spcPts val="0"/>
                        </a:spcAft>
                      </a:pPr>
                      <a:r>
                        <a:rPr lang="fr-FR" sz="1400"/>
                        <a:t>Education des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6,9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4,4</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6,2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4,6</a:t>
                      </a:r>
                      <a:endParaRPr lang="fr-FR" sz="1400">
                        <a:latin typeface="Calibri"/>
                        <a:ea typeface="Calibri"/>
                        <a:cs typeface="Arial"/>
                      </a:endParaRPr>
                    </a:p>
                  </a:txBody>
                  <a:tcPr marL="68580" marR="68580" marT="0" marB="0"/>
                </a:tc>
              </a:tr>
              <a:tr h="667996">
                <a:tc>
                  <a:txBody>
                    <a:bodyPr/>
                    <a:lstStyle/>
                    <a:p>
                      <a:pPr algn="just">
                        <a:lnSpc>
                          <a:spcPct val="115000"/>
                        </a:lnSpc>
                        <a:spcAft>
                          <a:spcPts val="0"/>
                        </a:spcAft>
                      </a:pPr>
                      <a:r>
                        <a:rPr lang="fr-FR" sz="1400"/>
                        <a:t>Centres et associations de protection des Enfants victimes de violence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4,1</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4,1</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6,3</a:t>
                      </a:r>
                      <a:endParaRPr lang="fr-FR" sz="1400">
                        <a:latin typeface="Calibri"/>
                        <a:ea typeface="Calibri"/>
                        <a:cs typeface="Arial"/>
                      </a:endParaRPr>
                    </a:p>
                  </a:txBody>
                  <a:tcPr marL="68580" marR="68580" marT="0" marB="0"/>
                </a:tc>
              </a:tr>
              <a:tr h="232675">
                <a:tc>
                  <a:txBody>
                    <a:bodyPr/>
                    <a:lstStyle/>
                    <a:p>
                      <a:pPr algn="just">
                        <a:lnSpc>
                          <a:spcPct val="115000"/>
                        </a:lnSpc>
                        <a:spcAft>
                          <a:spcPts val="0"/>
                        </a:spcAft>
                      </a:pPr>
                      <a:r>
                        <a:rPr lang="fr-FR" sz="1400"/>
                        <a:t>Activités parascolaires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2,4</a:t>
                      </a:r>
                      <a:endParaRPr lang="fr-FR" sz="1400">
                        <a:latin typeface="Calibri"/>
                        <a:ea typeface="Calibri"/>
                        <a:cs typeface="Arial"/>
                      </a:endParaRPr>
                    </a:p>
                  </a:txBody>
                  <a:tcPr marL="68580" marR="68580" marT="0" marB="0"/>
                </a:tc>
              </a:tr>
              <a:tr h="232675">
                <a:tc>
                  <a:txBody>
                    <a:bodyPr/>
                    <a:lstStyle/>
                    <a:p>
                      <a:pPr>
                        <a:lnSpc>
                          <a:spcPct val="115000"/>
                        </a:lnSpc>
                        <a:spcAft>
                          <a:spcPts val="0"/>
                        </a:spcAft>
                      </a:pPr>
                      <a:r>
                        <a:rPr lang="fr-FR" sz="1400"/>
                        <a:t>Solutions de faibles occurrences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36,6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11,6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9,1</a:t>
                      </a:r>
                      <a:endParaRPr lang="fr-FR" sz="1400">
                        <a:latin typeface="Calibri"/>
                        <a:ea typeface="Calibri"/>
                        <a:cs typeface="Arial"/>
                      </a:endParaRPr>
                    </a:p>
                  </a:txBody>
                  <a:tcPr marL="68580" marR="68580" marT="0" marB="0"/>
                </a:tc>
              </a:tr>
              <a:tr h="232675">
                <a:tc>
                  <a:txBody>
                    <a:bodyPr/>
                    <a:lstStyle/>
                    <a:p>
                      <a:pPr algn="just">
                        <a:lnSpc>
                          <a:spcPct val="115000"/>
                        </a:lnSpc>
                        <a:spcAft>
                          <a:spcPts val="0"/>
                        </a:spcAft>
                      </a:pPr>
                      <a:r>
                        <a:rPr lang="fr-FR" sz="1400"/>
                        <a:t>Total</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dirty="0"/>
                        <a:t>100</a:t>
                      </a:r>
                      <a:endParaRPr lang="fr-FR" sz="1400" dirty="0">
                        <a:latin typeface="Calibri"/>
                        <a:ea typeface="Calibri"/>
                        <a:cs typeface="Arial"/>
                      </a:endParaRPr>
                    </a:p>
                  </a:txBody>
                  <a:tcPr marL="68580" marR="68580" marT="0" marB="0"/>
                </a:tc>
              </a:tr>
            </a:tbl>
          </a:graphicData>
        </a:graphic>
      </p:graphicFrame>
      <p:sp>
        <p:nvSpPr>
          <p:cNvPr id="3" name="Titre 1"/>
          <p:cNvSpPr>
            <a:spLocks noGrp="1"/>
          </p:cNvSpPr>
          <p:nvPr>
            <p:ph type="title"/>
          </p:nvPr>
        </p:nvSpPr>
        <p:spPr>
          <a:xfrm>
            <a:off x="1435608" y="188640"/>
            <a:ext cx="7498080" cy="508918"/>
          </a:xfrm>
        </p:spPr>
        <p:txBody>
          <a:bodyPr>
            <a:normAutofit fontScale="90000"/>
          </a:bodyPr>
          <a:lstStyle/>
          <a:p>
            <a:pPr marL="357188" indent="-357188">
              <a:lnSpc>
                <a:spcPct val="80000"/>
              </a:lnSpc>
              <a:spcBef>
                <a:spcPts val="600"/>
              </a:spcBef>
              <a:buClr>
                <a:schemeClr val="accent1"/>
              </a:buClr>
              <a:buSzPct val="80000"/>
            </a:pPr>
            <a:r>
              <a:rPr lang="fr-FR" sz="1800" b="1" dirty="0" smtClean="0">
                <a:solidFill>
                  <a:schemeClr val="accent1">
                    <a:lumMod val="75000"/>
                  </a:schemeClr>
                </a:solidFill>
                <a:latin typeface="+mn-lt"/>
                <a:ea typeface="+mn-ea"/>
                <a:cs typeface="+mn-cs"/>
              </a:rPr>
              <a:t>Solutions contre la violence versus Moyen utilisé des Nouveaux médias</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836712"/>
          <a:ext cx="7344816" cy="5256583"/>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1435608" y="255786"/>
            <a:ext cx="7498080" cy="508918"/>
          </a:xfrm>
        </p:spPr>
        <p:txBody>
          <a:bodyPr>
            <a:normAutofit fontScale="90000"/>
          </a:bodyPr>
          <a:lstStyle/>
          <a:p>
            <a:pPr marL="357188" indent="-357188">
              <a:lnSpc>
                <a:spcPct val="80000"/>
              </a:lnSpc>
              <a:spcBef>
                <a:spcPts val="600"/>
              </a:spcBef>
              <a:buClr>
                <a:schemeClr val="accent1"/>
              </a:buClr>
              <a:buSzPct val="80000"/>
            </a:pPr>
            <a:r>
              <a:rPr lang="fr-FR" sz="1800" b="1" dirty="0" smtClean="0">
                <a:solidFill>
                  <a:schemeClr val="accent1">
                    <a:lumMod val="75000"/>
                  </a:schemeClr>
                </a:solidFill>
                <a:latin typeface="+mn-lt"/>
                <a:ea typeface="+mn-ea"/>
                <a:cs typeface="+mn-cs"/>
              </a:rPr>
              <a:t>Solutions contre la violence versus Moyen utilisé des Nouveaux médias</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Liminaire</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Ratifiée depuis 20 ans, la Convention des Nations Unies pour les Droits de l’Enfant a été mise en œuvre au Maroc à travers plusieurs mécanismes dont la création de l’Observatoire National des Droits de l’Enfant (ONDE).</a:t>
            </a:r>
          </a:p>
          <a:p>
            <a:pPr>
              <a:buNone/>
            </a:pPr>
            <a:endParaRPr lang="fr-FR" dirty="0" smtClean="0"/>
          </a:p>
          <a:p>
            <a:pPr algn="just"/>
            <a:r>
              <a:rPr lang="fr-FR" dirty="0" smtClean="0"/>
              <a:t>Les activités entreprises par cette institution montrent l’intérêt que porte le Royaume du Maroc à l’épanouissement de l’Enfant, en tant que garant de l’essor économique, social, culturel et environnemental du Maroc d’aujourd’hui et du Maroc de demain.</a:t>
            </a:r>
          </a:p>
          <a:p>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547664" y="548680"/>
          <a:ext cx="6768751" cy="2773964"/>
        </p:xfrm>
        <a:graphic>
          <a:graphicData uri="http://schemas.openxmlformats.org/drawingml/2006/table">
            <a:tbl>
              <a:tblPr>
                <a:tableStyleId>{284E427A-3D55-4303-BF80-6455036E1DE7}</a:tableStyleId>
              </a:tblPr>
              <a:tblGrid>
                <a:gridCol w="2520280"/>
                <a:gridCol w="1512168"/>
                <a:gridCol w="1368152"/>
                <a:gridCol w="1368151"/>
              </a:tblGrid>
              <a:tr h="518458">
                <a:tc>
                  <a:txBody>
                    <a:bodyPr/>
                    <a:lstStyle/>
                    <a:p>
                      <a:pPr algn="ctr">
                        <a:lnSpc>
                          <a:spcPct val="115000"/>
                        </a:lnSpc>
                        <a:spcAft>
                          <a:spcPts val="0"/>
                        </a:spcAft>
                      </a:pPr>
                      <a:r>
                        <a:rPr lang="fr-FR" sz="1200" b="1" dirty="0"/>
                        <a:t>Solutions proposées</a:t>
                      </a:r>
                      <a:endParaRPr lang="fr-FR" sz="1200" b="1" dirty="0">
                        <a:latin typeface="Calibri"/>
                        <a:ea typeface="Calibri"/>
                        <a:cs typeface="Arial"/>
                      </a:endParaRPr>
                    </a:p>
                  </a:txBody>
                  <a:tcPr marL="68580" marR="68580" marT="0" marB="0" anchor="ctr"/>
                </a:tc>
                <a:tc>
                  <a:txBody>
                    <a:bodyPr/>
                    <a:lstStyle/>
                    <a:p>
                      <a:pPr algn="ctr">
                        <a:lnSpc>
                          <a:spcPct val="115000"/>
                        </a:lnSpc>
                        <a:spcAft>
                          <a:spcPts val="0"/>
                        </a:spcAft>
                      </a:pPr>
                      <a:r>
                        <a:rPr lang="fr-FR" sz="1200" b="1" dirty="0"/>
                        <a:t>Sites de recherche internet</a:t>
                      </a:r>
                      <a:endParaRPr lang="fr-FR" sz="1200" b="1" dirty="0">
                        <a:latin typeface="Calibri"/>
                        <a:ea typeface="Calibri"/>
                        <a:cs typeface="Arial"/>
                      </a:endParaRPr>
                    </a:p>
                  </a:txBody>
                  <a:tcPr marL="68580" marR="68580" marT="0" marB="0" anchor="ctr"/>
                </a:tc>
                <a:tc>
                  <a:txBody>
                    <a:bodyPr/>
                    <a:lstStyle/>
                    <a:p>
                      <a:pPr algn="ctr">
                        <a:lnSpc>
                          <a:spcPct val="115000"/>
                        </a:lnSpc>
                        <a:spcAft>
                          <a:spcPts val="0"/>
                        </a:spcAft>
                      </a:pPr>
                      <a:r>
                        <a:rPr lang="fr-FR" sz="1200" b="1"/>
                        <a:t>Sites réseaux sociaux</a:t>
                      </a:r>
                      <a:endParaRPr lang="fr-FR" sz="1200" b="1">
                        <a:latin typeface="Calibri"/>
                        <a:ea typeface="Calibri"/>
                        <a:cs typeface="Arial"/>
                      </a:endParaRPr>
                    </a:p>
                  </a:txBody>
                  <a:tcPr marL="68580" marR="68580" marT="0" marB="0" anchor="ctr"/>
                </a:tc>
                <a:tc>
                  <a:txBody>
                    <a:bodyPr/>
                    <a:lstStyle/>
                    <a:p>
                      <a:pPr algn="ctr">
                        <a:lnSpc>
                          <a:spcPct val="115000"/>
                        </a:lnSpc>
                        <a:spcAft>
                          <a:spcPts val="0"/>
                        </a:spcAft>
                      </a:pPr>
                      <a:r>
                        <a:rPr lang="fr-FR" sz="1200" b="1" dirty="0"/>
                        <a:t>Sites éducatifs</a:t>
                      </a:r>
                      <a:endParaRPr lang="fr-FR" sz="1200" b="1" dirty="0">
                        <a:latin typeface="Calibri"/>
                        <a:ea typeface="Calibri"/>
                        <a:cs typeface="Arial"/>
                      </a:endParaRPr>
                    </a:p>
                  </a:txBody>
                  <a:tcPr marL="68580" marR="68580" marT="0" marB="0" anchor="ctr"/>
                </a:tc>
              </a:tr>
              <a:tr h="518458">
                <a:tc>
                  <a:txBody>
                    <a:bodyPr/>
                    <a:lstStyle/>
                    <a:p>
                      <a:pPr algn="just">
                        <a:lnSpc>
                          <a:spcPct val="115000"/>
                        </a:lnSpc>
                        <a:spcAft>
                          <a:spcPts val="0"/>
                        </a:spcAft>
                      </a:pPr>
                      <a:r>
                        <a:rPr lang="fr-FR" sz="1200"/>
                        <a:t>Sensibilisation aux dangers de la violence à l’égard des Enfants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28,0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28,9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27,5</a:t>
                      </a:r>
                      <a:endParaRPr lang="fr-FR" sz="1200">
                        <a:latin typeface="Calibri"/>
                        <a:ea typeface="Calibri"/>
                        <a:cs typeface="Arial"/>
                      </a:endParaRPr>
                    </a:p>
                  </a:txBody>
                  <a:tcPr marL="68580" marR="68580" marT="0" marB="0"/>
                </a:tc>
              </a:tr>
              <a:tr h="351427">
                <a:tc>
                  <a:txBody>
                    <a:bodyPr/>
                    <a:lstStyle/>
                    <a:p>
                      <a:pPr algn="just">
                        <a:lnSpc>
                          <a:spcPct val="115000"/>
                        </a:lnSpc>
                        <a:spcAft>
                          <a:spcPts val="0"/>
                        </a:spcAft>
                      </a:pPr>
                      <a:r>
                        <a:rPr lang="fr-FR" sz="1200"/>
                        <a:t>Appliquer les lois et les sanctions contre les agresseurs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18,0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20,2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18,4</a:t>
                      </a:r>
                      <a:endParaRPr lang="fr-FR" sz="1200">
                        <a:latin typeface="Calibri"/>
                        <a:ea typeface="Calibri"/>
                        <a:cs typeface="Arial"/>
                      </a:endParaRPr>
                    </a:p>
                  </a:txBody>
                  <a:tcPr marL="68580" marR="68580" marT="0" marB="0"/>
                </a:tc>
              </a:tr>
              <a:tr h="342744">
                <a:tc>
                  <a:txBody>
                    <a:bodyPr/>
                    <a:lstStyle/>
                    <a:p>
                      <a:pPr algn="just">
                        <a:lnSpc>
                          <a:spcPct val="115000"/>
                        </a:lnSpc>
                        <a:spcAft>
                          <a:spcPts val="0"/>
                        </a:spcAft>
                      </a:pPr>
                      <a:r>
                        <a:rPr lang="fr-FR" sz="1200"/>
                        <a:t>Assurer la sécurité devant les écoles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17,5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15,7</a:t>
                      </a:r>
                      <a:endParaRPr lang="fr-FR" sz="1200">
                        <a:latin typeface="Calibri"/>
                        <a:ea typeface="Calibri"/>
                        <a:cs typeface="Arial"/>
                      </a:endParaRPr>
                    </a:p>
                  </a:txBody>
                  <a:tcPr marL="68580" marR="68580" marT="0" marB="0"/>
                </a:tc>
              </a:tr>
              <a:tr h="342744">
                <a:tc>
                  <a:txBody>
                    <a:bodyPr/>
                    <a:lstStyle/>
                    <a:p>
                      <a:pPr algn="just">
                        <a:lnSpc>
                          <a:spcPct val="115000"/>
                        </a:lnSpc>
                        <a:spcAft>
                          <a:spcPts val="0"/>
                        </a:spcAft>
                      </a:pPr>
                      <a:r>
                        <a:rPr lang="fr-FR" sz="12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IC=0,63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IC=0,67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IC=0,62</a:t>
                      </a:r>
                      <a:endParaRPr lang="fr-FR" sz="1200">
                        <a:latin typeface="Calibri"/>
                        <a:ea typeface="Calibri"/>
                        <a:cs typeface="Arial"/>
                      </a:endParaRPr>
                    </a:p>
                  </a:txBody>
                  <a:tcPr marL="68580" marR="68580" marT="0" marB="0"/>
                </a:tc>
              </a:tr>
              <a:tr h="175714">
                <a:tc>
                  <a:txBody>
                    <a:bodyPr/>
                    <a:lstStyle/>
                    <a:p>
                      <a:pPr algn="just">
                        <a:lnSpc>
                          <a:spcPct val="115000"/>
                        </a:lnSpc>
                        <a:spcAft>
                          <a:spcPts val="0"/>
                        </a:spcAft>
                      </a:pPr>
                      <a:r>
                        <a:rPr lang="fr-FR" sz="1200"/>
                        <a:t>Education des Enfants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7,4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6,4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a:t>
                      </a:r>
                      <a:endParaRPr lang="fr-FR" sz="1200">
                        <a:latin typeface="Calibri"/>
                        <a:ea typeface="Calibri"/>
                        <a:cs typeface="Arial"/>
                      </a:endParaRPr>
                    </a:p>
                  </a:txBody>
                  <a:tcPr marL="68580" marR="68580" marT="0" marB="0"/>
                </a:tc>
              </a:tr>
              <a:tr h="167030">
                <a:tc>
                  <a:txBody>
                    <a:bodyPr/>
                    <a:lstStyle/>
                    <a:p>
                      <a:pPr algn="just">
                        <a:lnSpc>
                          <a:spcPct val="115000"/>
                        </a:lnSpc>
                        <a:spcAft>
                          <a:spcPts val="0"/>
                        </a:spcAft>
                      </a:pPr>
                      <a:r>
                        <a:rPr lang="fr-FR" sz="1200"/>
                        <a:t>Autres solutions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29,6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27,0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28,4</a:t>
                      </a:r>
                      <a:endParaRPr lang="fr-FR" sz="1200">
                        <a:latin typeface="Calibri"/>
                        <a:ea typeface="Calibri"/>
                        <a:cs typeface="Arial"/>
                      </a:endParaRPr>
                    </a:p>
                  </a:txBody>
                  <a:tcPr marL="68580" marR="68580" marT="0" marB="0"/>
                </a:tc>
              </a:tr>
              <a:tr h="175714">
                <a:tc>
                  <a:txBody>
                    <a:bodyPr/>
                    <a:lstStyle/>
                    <a:p>
                      <a:pPr algn="just">
                        <a:lnSpc>
                          <a:spcPct val="115000"/>
                        </a:lnSpc>
                        <a:spcAft>
                          <a:spcPts val="0"/>
                        </a:spcAft>
                      </a:pPr>
                      <a:r>
                        <a:rPr lang="fr-FR" sz="1200" dirty="0"/>
                        <a:t>Total</a:t>
                      </a:r>
                      <a:endParaRPr lang="fr-FR" sz="1200" dirty="0">
                        <a:latin typeface="Calibri"/>
                        <a:ea typeface="Calibri"/>
                        <a:cs typeface="Arial"/>
                      </a:endParaRPr>
                    </a:p>
                  </a:txBody>
                  <a:tcPr marL="68580" marR="68580" marT="0" marB="0"/>
                </a:tc>
                <a:tc>
                  <a:txBody>
                    <a:bodyPr/>
                    <a:lstStyle/>
                    <a:p>
                      <a:pPr algn="r">
                        <a:lnSpc>
                          <a:spcPct val="115000"/>
                        </a:lnSpc>
                        <a:spcAft>
                          <a:spcPts val="0"/>
                        </a:spcAft>
                      </a:pPr>
                      <a:r>
                        <a:rPr lang="fr-FR" sz="1200"/>
                        <a:t>100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a:t>100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200" dirty="0"/>
                        <a:t>100</a:t>
                      </a:r>
                      <a:endParaRPr lang="fr-FR" sz="12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835696" y="3356992"/>
          <a:ext cx="6191498" cy="3136286"/>
        </p:xfrm>
        <a:graphic>
          <a:graphicData uri="http://schemas.openxmlformats.org/drawingml/2006/chart">
            <c:chart xmlns:c="http://schemas.openxmlformats.org/drawingml/2006/chart" xmlns:r="http://schemas.openxmlformats.org/officeDocument/2006/relationships" r:id="rId2"/>
          </a:graphicData>
        </a:graphic>
      </p:graphicFrame>
      <p:sp>
        <p:nvSpPr>
          <p:cNvPr id="8" name="Titre 1"/>
          <p:cNvSpPr>
            <a:spLocks noGrp="1"/>
          </p:cNvSpPr>
          <p:nvPr>
            <p:ph type="title"/>
          </p:nvPr>
        </p:nvSpPr>
        <p:spPr>
          <a:xfrm>
            <a:off x="1435608" y="44624"/>
            <a:ext cx="7498080" cy="508918"/>
          </a:xfrm>
        </p:spPr>
        <p:txBody>
          <a:bodyPr>
            <a:normAutofit/>
          </a:bodyPr>
          <a:lstStyle/>
          <a:p>
            <a:pPr marL="357188" indent="-357188">
              <a:lnSpc>
                <a:spcPct val="80000"/>
              </a:lnSpc>
              <a:spcBef>
                <a:spcPts val="600"/>
              </a:spcBef>
              <a:buClr>
                <a:schemeClr val="accent1"/>
              </a:buClr>
              <a:buSzPct val="80000"/>
            </a:pPr>
            <a:r>
              <a:rPr lang="fr-FR" sz="1800" b="1" dirty="0" smtClean="0">
                <a:solidFill>
                  <a:schemeClr val="accent1">
                    <a:lumMod val="75000"/>
                  </a:schemeClr>
                </a:solidFill>
                <a:latin typeface="+mn-lt"/>
                <a:ea typeface="+mn-ea"/>
                <a:cs typeface="+mn-cs"/>
              </a:rPr>
              <a:t>Solutions contre la violence versus sites visités</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640" y="836712"/>
            <a:ext cx="7498080" cy="613048"/>
          </a:xfrm>
        </p:spPr>
        <p:txBody>
          <a:bodyPr>
            <a:normAutofit fontScale="85000" lnSpcReduction="20000"/>
          </a:bodyPr>
          <a:lstStyle/>
          <a:p>
            <a:r>
              <a:rPr lang="fr-FR" sz="2400" dirty="0" smtClean="0"/>
              <a:t>A ton avis, quelles sont les principales causes de la mendicité des Enfants ?</a:t>
            </a:r>
          </a:p>
        </p:txBody>
      </p:sp>
      <p:graphicFrame>
        <p:nvGraphicFramePr>
          <p:cNvPr id="4" name="Tableau 3"/>
          <p:cNvGraphicFramePr>
            <a:graphicFrameLocks noGrp="1"/>
          </p:cNvGraphicFramePr>
          <p:nvPr/>
        </p:nvGraphicFramePr>
        <p:xfrm>
          <a:off x="1619672" y="1484784"/>
          <a:ext cx="6840760" cy="4824532"/>
        </p:xfrm>
        <a:graphic>
          <a:graphicData uri="http://schemas.openxmlformats.org/drawingml/2006/table">
            <a:tbl>
              <a:tblPr>
                <a:tableStyleId>{284E427A-3D55-4303-BF80-6455036E1DE7}</a:tableStyleId>
              </a:tblPr>
              <a:tblGrid>
                <a:gridCol w="3344619"/>
                <a:gridCol w="1747699"/>
                <a:gridCol w="1748442"/>
              </a:tblGrid>
              <a:tr h="283796">
                <a:tc>
                  <a:txBody>
                    <a:bodyPr/>
                    <a:lstStyle/>
                    <a:p>
                      <a:pPr algn="ctr">
                        <a:lnSpc>
                          <a:spcPct val="115000"/>
                        </a:lnSpc>
                        <a:spcAft>
                          <a:spcPts val="0"/>
                        </a:spcAft>
                      </a:pPr>
                      <a:r>
                        <a:rPr lang="fr-FR" sz="1400" b="1" dirty="0"/>
                        <a:t>Causes signalées</a:t>
                      </a:r>
                      <a:endParaRPr lang="fr-FR" sz="18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Effectifs</a:t>
                      </a:r>
                      <a:endParaRPr lang="fr-FR" sz="18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a:t>
                      </a:r>
                      <a:endParaRPr lang="fr-FR" sz="1800" b="1" dirty="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Sans réponse</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221</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Conditions économiques difficiles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2322</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57,80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L’ignorance des parents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1056</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26,30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La dislocation familiale</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2314</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57,60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La dénutrition</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24</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0,60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L’envie d’avoir un revenu personnel</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48</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1,20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L’exploitation des Enfants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12</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0,30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La violence</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17</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0,40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L’abandon des Enfants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23</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0,60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Abandon scolaire</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14</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0,30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Absence des écoles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3</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&lt;0,1</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Les mauvaises fréquentations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9</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0,20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La drogue</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14</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0,30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L’absence de parents</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7</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0,20</a:t>
                      </a:r>
                      <a:endParaRPr lang="fr-FR" sz="1800">
                        <a:latin typeface="Calibri"/>
                        <a:ea typeface="Calibri"/>
                        <a:cs typeface="Arial"/>
                      </a:endParaRPr>
                    </a:p>
                  </a:txBody>
                  <a:tcPr marL="68580" marR="68580" marT="0" marB="0"/>
                </a:tc>
              </a:tr>
              <a:tr h="283796">
                <a:tc>
                  <a:txBody>
                    <a:bodyPr/>
                    <a:lstStyle/>
                    <a:p>
                      <a:pPr algn="just">
                        <a:lnSpc>
                          <a:spcPct val="115000"/>
                        </a:lnSpc>
                        <a:spcAft>
                          <a:spcPts val="0"/>
                        </a:spcAft>
                      </a:pPr>
                      <a:r>
                        <a:rPr lang="fr-FR" sz="1400"/>
                        <a:t>Autre</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25</a:t>
                      </a:r>
                      <a:endParaRPr lang="fr-FR" sz="1800">
                        <a:latin typeface="Calibri"/>
                        <a:ea typeface="Calibri"/>
                        <a:cs typeface="Arial"/>
                      </a:endParaRPr>
                    </a:p>
                  </a:txBody>
                  <a:tcPr marL="68580" marR="68580" marT="0" marB="0"/>
                </a:tc>
                <a:tc>
                  <a:txBody>
                    <a:bodyPr/>
                    <a:lstStyle/>
                    <a:p>
                      <a:pPr algn="r">
                        <a:lnSpc>
                          <a:spcPct val="115000"/>
                        </a:lnSpc>
                        <a:spcAft>
                          <a:spcPts val="0"/>
                        </a:spcAft>
                      </a:pPr>
                      <a:r>
                        <a:rPr lang="fr-FR" sz="1400"/>
                        <a:t>0,60</a:t>
                      </a:r>
                      <a:endParaRPr lang="fr-FR" sz="1800">
                        <a:latin typeface="Calibri"/>
                        <a:ea typeface="Calibri"/>
                        <a:cs typeface="Arial"/>
                      </a:endParaRPr>
                    </a:p>
                  </a:txBody>
                  <a:tcPr marL="68580" marR="68580" marT="0" marB="0"/>
                </a:tc>
              </a:tr>
              <a:tr h="283796">
                <a:tc gridSpan="3">
                  <a:txBody>
                    <a:bodyPr/>
                    <a:lstStyle/>
                    <a:p>
                      <a:pPr>
                        <a:lnSpc>
                          <a:spcPct val="115000"/>
                        </a:lnSpc>
                        <a:spcAft>
                          <a:spcPts val="0"/>
                        </a:spcAft>
                      </a:pPr>
                      <a:r>
                        <a:rPr lang="fr-FR" sz="1400" dirty="0"/>
                        <a:t>N.B : C’est une question à choix multiples</a:t>
                      </a:r>
                      <a:endParaRPr lang="fr-FR" sz="18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r>
            </a:tbl>
          </a:graphicData>
        </a:graphic>
      </p:graphicFrame>
      <p:sp>
        <p:nvSpPr>
          <p:cNvPr id="5" name="Titre 1"/>
          <p:cNvSpPr>
            <a:spLocks noGrp="1"/>
          </p:cNvSpPr>
          <p:nvPr>
            <p:ph type="title"/>
          </p:nvPr>
        </p:nvSpPr>
        <p:spPr>
          <a:xfrm>
            <a:off x="1403648" y="188640"/>
            <a:ext cx="7426072" cy="652934"/>
          </a:xfrm>
        </p:spPr>
        <p:txBody>
          <a:bodyPr>
            <a:normAutofit/>
          </a:bodyPr>
          <a:lstStyle/>
          <a:p>
            <a:pPr marL="357188" indent="-357188">
              <a:lnSpc>
                <a:spcPct val="80000"/>
              </a:lnSpc>
              <a:spcBef>
                <a:spcPts val="600"/>
              </a:spcBef>
              <a:buClr>
                <a:schemeClr val="accent1"/>
              </a:buClr>
              <a:buSzPct val="80000"/>
            </a:pPr>
            <a:r>
              <a:rPr lang="fr-FR" sz="2400" b="1" dirty="0" smtClean="0">
                <a:solidFill>
                  <a:schemeClr val="accent1">
                    <a:lumMod val="75000"/>
                  </a:schemeClr>
                </a:solidFill>
                <a:latin typeface="+mn-lt"/>
                <a:ea typeface="+mn-ea"/>
                <a:cs typeface="+mn-cs"/>
              </a:rPr>
              <a:t>Mendicité : Causes de la mendicité</a:t>
            </a:r>
            <a:endParaRPr lang="fr-FR" sz="24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403648" y="548680"/>
          <a:ext cx="7200800" cy="5616623"/>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a:spLocks noGrp="1"/>
          </p:cNvSpPr>
          <p:nvPr>
            <p:ph idx="1"/>
          </p:nvPr>
        </p:nvSpPr>
        <p:spPr>
          <a:xfrm>
            <a:off x="1331640" y="151656"/>
            <a:ext cx="7498080" cy="613048"/>
          </a:xfrm>
        </p:spPr>
        <p:txBody>
          <a:bodyPr>
            <a:normAutofit fontScale="85000" lnSpcReduction="20000"/>
          </a:bodyPr>
          <a:lstStyle/>
          <a:p>
            <a:r>
              <a:rPr lang="fr-FR" sz="2400" dirty="0" smtClean="0"/>
              <a:t>A ton avis, quelles sont les principales causes de la mendicité des Enfants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75656" y="1389582"/>
          <a:ext cx="6768752" cy="4343674"/>
        </p:xfrm>
        <a:graphic>
          <a:graphicData uri="http://schemas.openxmlformats.org/drawingml/2006/table">
            <a:tbl>
              <a:tblPr>
                <a:tableStyleId>{284E427A-3D55-4303-BF80-6455036E1DE7}</a:tableStyleId>
              </a:tblPr>
              <a:tblGrid>
                <a:gridCol w="3888432"/>
                <a:gridCol w="1149769"/>
                <a:gridCol w="1730551"/>
              </a:tblGrid>
              <a:tr h="247757">
                <a:tc>
                  <a:txBody>
                    <a:bodyPr/>
                    <a:lstStyle/>
                    <a:p>
                      <a:pPr algn="ctr">
                        <a:lnSpc>
                          <a:spcPct val="115000"/>
                        </a:lnSpc>
                        <a:spcAft>
                          <a:spcPts val="0"/>
                        </a:spcAft>
                      </a:pPr>
                      <a:r>
                        <a:rPr lang="fr-FR" sz="1400" b="1" dirty="0"/>
                        <a:t>Solutions proposées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dirty="0"/>
                        <a:t>Nb</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dirty="0"/>
                        <a:t>%</a:t>
                      </a:r>
                      <a:endParaRPr lang="fr-FR" sz="1400" b="1" dirty="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dirty="0"/>
                        <a:t>Sans réponse</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a:t>1862</a:t>
                      </a:r>
                      <a:endParaRPr lang="fr-FR" sz="1400">
                        <a:latin typeface="Calibri"/>
                        <a:ea typeface="Calibri"/>
                        <a:cs typeface="Arial"/>
                      </a:endParaRPr>
                    </a:p>
                  </a:txBody>
                  <a:tcPr marL="68580" marR="68580" marT="0" marB="0"/>
                </a:tc>
                <a:tc>
                  <a:txBody>
                    <a:bodyPr/>
                    <a:lstStyle/>
                    <a:p>
                      <a:pPr algn="r">
                        <a:lnSpc>
                          <a:spcPct val="115000"/>
                        </a:lnSpc>
                        <a:spcAft>
                          <a:spcPts val="0"/>
                        </a:spcAft>
                      </a:pPr>
                      <a:endParaRPr lang="fr-FR" sz="1400">
                        <a:latin typeface="Comic Sans MS"/>
                        <a:ea typeface="Calibri"/>
                        <a:cs typeface="Arial"/>
                      </a:endParaRPr>
                    </a:p>
                  </a:txBody>
                  <a:tcPr marL="68580" marR="68580" marT="0" marB="0"/>
                </a:tc>
              </a:tr>
              <a:tr h="247757">
                <a:tc>
                  <a:txBody>
                    <a:bodyPr/>
                    <a:lstStyle/>
                    <a:p>
                      <a:pPr algn="just">
                        <a:lnSpc>
                          <a:spcPct val="115000"/>
                        </a:lnSpc>
                        <a:spcAft>
                          <a:spcPts val="0"/>
                        </a:spcAft>
                      </a:pPr>
                      <a:r>
                        <a:rPr lang="fr-FR" sz="1400"/>
                        <a:t>Bonnes conditions de vie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408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14,1</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La sensibilisation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520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18,0</a:t>
                      </a:r>
                      <a:endParaRPr lang="fr-FR" sz="1400">
                        <a:latin typeface="Calibri"/>
                        <a:ea typeface="Calibri"/>
                        <a:cs typeface="Arial"/>
                      </a:endParaRPr>
                    </a:p>
                  </a:txBody>
                  <a:tcPr marL="68580" marR="68580" marT="0" marB="0"/>
                </a:tc>
              </a:tr>
              <a:tr h="305119">
                <a:tc>
                  <a:txBody>
                    <a:bodyPr/>
                    <a:lstStyle/>
                    <a:p>
                      <a:pPr algn="just">
                        <a:lnSpc>
                          <a:spcPct val="115000"/>
                        </a:lnSpc>
                        <a:spcAft>
                          <a:spcPts val="0"/>
                        </a:spcAft>
                      </a:pPr>
                      <a:r>
                        <a:rPr lang="fr-FR" sz="1400"/>
                        <a:t>Mettre en place des lois interdisant le phénomène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479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16,6</a:t>
                      </a:r>
                      <a:endParaRPr lang="fr-FR" sz="1400">
                        <a:latin typeface="Calibri"/>
                        <a:ea typeface="Calibri"/>
                        <a:cs typeface="Arial"/>
                      </a:endParaRPr>
                    </a:p>
                  </a:txBody>
                  <a:tcPr marL="68580" marR="68580" marT="0" marB="0"/>
                </a:tc>
              </a:tr>
              <a:tr h="288032">
                <a:tc>
                  <a:txBody>
                    <a:bodyPr/>
                    <a:lstStyle/>
                    <a:p>
                      <a:pPr algn="just">
                        <a:lnSpc>
                          <a:spcPct val="115000"/>
                        </a:lnSpc>
                        <a:spcAft>
                          <a:spcPts val="0"/>
                        </a:spcAft>
                      </a:pPr>
                      <a:r>
                        <a:rPr lang="fr-FR" sz="1400"/>
                        <a:t>Des centres qui s’occupent des Enfants des rues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609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21,1</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Leur enlever les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Des patrouilles de surveillance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97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3,4</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Encourager l’éducation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4,7</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Lutter contre la dislocation familiale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2,0</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Rôle de l’Etat</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2,0</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Respect des Droits de l’Enfant</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1,7</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Un système de famille d’accueil</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0,8</a:t>
                      </a:r>
                      <a:endParaRPr lang="fr-FR" sz="1400">
                        <a:latin typeface="Calibri"/>
                        <a:ea typeface="Calibri"/>
                        <a:cs typeface="Arial"/>
                      </a:endParaRPr>
                    </a:p>
                  </a:txBody>
                  <a:tcPr marL="68580" marR="68580" marT="0" marB="0"/>
                </a:tc>
              </a:tr>
              <a:tr h="281925">
                <a:tc>
                  <a:txBody>
                    <a:bodyPr/>
                    <a:lstStyle/>
                    <a:p>
                      <a:pPr algn="just">
                        <a:lnSpc>
                          <a:spcPct val="115000"/>
                        </a:lnSpc>
                        <a:spcAft>
                          <a:spcPts val="0"/>
                        </a:spcAft>
                      </a:pPr>
                      <a:r>
                        <a:rPr lang="fr-FR" sz="1400"/>
                        <a:t>Que les parents assument leurs responsabilités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123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4,3</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Aide sociale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1,1</a:t>
                      </a:r>
                      <a:endParaRPr lang="fr-FR" sz="1400">
                        <a:latin typeface="Calibri"/>
                        <a:ea typeface="Calibri"/>
                        <a:cs typeface="Arial"/>
                      </a:endParaRPr>
                    </a:p>
                  </a:txBody>
                  <a:tcPr marL="68580" marR="68580" marT="0" marB="0"/>
                </a:tc>
              </a:tr>
              <a:tr h="247757">
                <a:tc>
                  <a:txBody>
                    <a:bodyPr/>
                    <a:lstStyle/>
                    <a:p>
                      <a:pPr algn="just">
                        <a:lnSpc>
                          <a:spcPct val="115000"/>
                        </a:lnSpc>
                        <a:spcAft>
                          <a:spcPts val="0"/>
                        </a:spcAft>
                      </a:pPr>
                      <a:r>
                        <a:rPr lang="fr-FR" sz="1400"/>
                        <a:t>Autre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260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9,0</a:t>
                      </a:r>
                      <a:endParaRPr lang="fr-FR" sz="1400">
                        <a:latin typeface="Calibri"/>
                        <a:ea typeface="Calibri"/>
                        <a:cs typeface="Arial"/>
                      </a:endParaRPr>
                    </a:p>
                  </a:txBody>
                  <a:tcPr marL="68580" marR="68580" marT="0" marB="0"/>
                </a:tc>
              </a:tr>
              <a:tr h="247757">
                <a:tc gridSpan="3">
                  <a:txBody>
                    <a:bodyPr/>
                    <a:lstStyle/>
                    <a:p>
                      <a:pPr algn="just">
                        <a:lnSpc>
                          <a:spcPct val="115000"/>
                        </a:lnSpc>
                        <a:spcAft>
                          <a:spcPts val="0"/>
                        </a:spcAft>
                      </a:pPr>
                      <a:r>
                        <a:rPr lang="fr-FR" sz="1400" dirty="0"/>
                        <a:t>N.B. : C’est une question à choix multiple</a:t>
                      </a:r>
                      <a:endParaRPr lang="fr-FR" sz="14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r>
            </a:tbl>
          </a:graphicData>
        </a:graphic>
      </p:graphicFrame>
      <p:sp>
        <p:nvSpPr>
          <p:cNvPr id="3" name="Titre 1"/>
          <p:cNvSpPr>
            <a:spLocks noGrp="1"/>
          </p:cNvSpPr>
          <p:nvPr>
            <p:ph type="title"/>
          </p:nvPr>
        </p:nvSpPr>
        <p:spPr>
          <a:xfrm>
            <a:off x="1435608" y="543818"/>
            <a:ext cx="7498080" cy="796950"/>
          </a:xfrm>
        </p:spPr>
        <p:txBody>
          <a:bodyPr>
            <a:norm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latin typeface="+mn-lt"/>
                <a:ea typeface="+mn-ea"/>
                <a:cs typeface="+mn-cs"/>
              </a:rPr>
              <a:t>Solutions pour éradiquer la mendicité des Enfants</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331640" y="764704"/>
          <a:ext cx="7128792" cy="5544616"/>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1435608" y="260648"/>
            <a:ext cx="7498080" cy="576064"/>
          </a:xfrm>
        </p:spPr>
        <p:txBody>
          <a:bodyPr>
            <a:norm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latin typeface="+mn-lt"/>
                <a:ea typeface="+mn-ea"/>
                <a:cs typeface="+mn-cs"/>
              </a:rPr>
              <a:t>Solutions pour éradiquer la mendicité des Enfants</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403648" y="1484784"/>
          <a:ext cx="6912768" cy="4089170"/>
        </p:xfrm>
        <a:graphic>
          <a:graphicData uri="http://schemas.openxmlformats.org/drawingml/2006/table">
            <a:tbl>
              <a:tblPr>
                <a:tableStyleId>{284E427A-3D55-4303-BF80-6455036E1DE7}</a:tableStyleId>
              </a:tblPr>
              <a:tblGrid>
                <a:gridCol w="4587649"/>
                <a:gridCol w="2325119"/>
              </a:tblGrid>
              <a:tr h="254673">
                <a:tc>
                  <a:txBody>
                    <a:bodyPr/>
                    <a:lstStyle/>
                    <a:p>
                      <a:pPr algn="ctr">
                        <a:lnSpc>
                          <a:spcPct val="115000"/>
                        </a:lnSpc>
                        <a:spcAft>
                          <a:spcPts val="0"/>
                        </a:spcAft>
                      </a:pPr>
                      <a:r>
                        <a:rPr lang="fr-FR" sz="1400" b="1" dirty="0"/>
                        <a:t>Modalités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dirty="0"/>
                        <a:t>%</a:t>
                      </a:r>
                      <a:endParaRPr lang="fr-FR" sz="1400" b="1" dirty="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Des conditions économiques difficiles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49,2</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L’ignorance des parents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36,3</a:t>
                      </a:r>
                      <a:endParaRPr lang="fr-FR" sz="1400">
                        <a:latin typeface="Calibri"/>
                        <a:ea typeface="Calibri"/>
                        <a:cs typeface="Arial"/>
                      </a:endParaRPr>
                    </a:p>
                  </a:txBody>
                  <a:tcPr marL="68580" marR="68580" marT="0" marB="0"/>
                </a:tc>
              </a:tr>
              <a:tr h="269075">
                <a:tc>
                  <a:txBody>
                    <a:bodyPr/>
                    <a:lstStyle/>
                    <a:p>
                      <a:pPr>
                        <a:lnSpc>
                          <a:spcPct val="115000"/>
                        </a:lnSpc>
                        <a:spcAft>
                          <a:spcPts val="0"/>
                        </a:spcAft>
                      </a:pPr>
                      <a:r>
                        <a:rPr lang="fr-FR" sz="1400"/>
                        <a:t>L’avidité des parents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2,5</a:t>
                      </a:r>
                      <a:endParaRPr lang="fr-FR" sz="1400">
                        <a:latin typeface="Calibri"/>
                        <a:ea typeface="Calibri"/>
                        <a:cs typeface="Arial"/>
                      </a:endParaRPr>
                    </a:p>
                  </a:txBody>
                  <a:tcPr marL="68580" marR="68580" marT="0" marB="0"/>
                </a:tc>
              </a:tr>
              <a:tr h="254673">
                <a:tc>
                  <a:txBody>
                    <a:bodyPr/>
                    <a:lstStyle/>
                    <a:p>
                      <a:pPr>
                        <a:lnSpc>
                          <a:spcPct val="115000"/>
                        </a:lnSpc>
                        <a:spcAft>
                          <a:spcPts val="0"/>
                        </a:spcAft>
                      </a:pPr>
                      <a:r>
                        <a:rPr lang="fr-FR" sz="1400"/>
                        <a:t>Des intérêts personnels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Exploiter les Enfants pour attendrir les passants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1,7</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La dislocation familiale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5,4</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L’ignorance de la religion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0,5</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L’abandon des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0,9</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Absence des lois sévères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0,2</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La drogue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0,4</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Manque de responsabilité</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0,3</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La violence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0,3</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Abandon scolaire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0,2</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a:t>Autre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a:t>
                      </a:r>
                      <a:endParaRPr lang="fr-FR" sz="1400">
                        <a:latin typeface="Calibri"/>
                        <a:ea typeface="Calibri"/>
                        <a:cs typeface="Arial"/>
                      </a:endParaRPr>
                    </a:p>
                  </a:txBody>
                  <a:tcPr marL="68580" marR="68580" marT="0" marB="0"/>
                </a:tc>
              </a:tr>
              <a:tr h="254673">
                <a:tc>
                  <a:txBody>
                    <a:bodyPr/>
                    <a:lstStyle/>
                    <a:p>
                      <a:pPr algn="just">
                        <a:lnSpc>
                          <a:spcPct val="115000"/>
                        </a:lnSpc>
                        <a:spcAft>
                          <a:spcPts val="0"/>
                        </a:spcAft>
                      </a:pPr>
                      <a:r>
                        <a:rPr lang="fr-FR" sz="1400" dirty="0"/>
                        <a:t>N.B. : C’est une question à choix multiples</a:t>
                      </a:r>
                      <a:endParaRPr lang="fr-FR" sz="1400" dirty="0">
                        <a:latin typeface="Calibri"/>
                        <a:ea typeface="Calibri"/>
                        <a:cs typeface="Arial"/>
                      </a:endParaRPr>
                    </a:p>
                  </a:txBody>
                  <a:tcPr marL="68580" marR="68580" marT="0" marB="0"/>
                </a:tc>
                <a:tc>
                  <a:txBody>
                    <a:bodyPr/>
                    <a:lstStyle/>
                    <a:p>
                      <a:pPr algn="r">
                        <a:lnSpc>
                          <a:spcPct val="115000"/>
                        </a:lnSpc>
                        <a:spcAft>
                          <a:spcPts val="0"/>
                        </a:spcAft>
                      </a:pPr>
                      <a:endParaRPr lang="fr-FR" sz="1400" dirty="0">
                        <a:latin typeface="Comic Sans MS"/>
                        <a:ea typeface="Calibri"/>
                        <a:cs typeface="Arial"/>
                      </a:endParaRPr>
                    </a:p>
                  </a:txBody>
                  <a:tcPr marL="68580" marR="68580" marT="0" marB="0"/>
                </a:tc>
              </a:tr>
            </a:tbl>
          </a:graphicData>
        </a:graphic>
      </p:graphicFrame>
      <p:sp>
        <p:nvSpPr>
          <p:cNvPr id="5" name="Titre 1"/>
          <p:cNvSpPr>
            <a:spLocks noGrp="1"/>
          </p:cNvSpPr>
          <p:nvPr>
            <p:ph type="title"/>
          </p:nvPr>
        </p:nvSpPr>
        <p:spPr>
          <a:xfrm>
            <a:off x="1435608" y="764704"/>
            <a:ext cx="7498080" cy="652934"/>
          </a:xfrm>
        </p:spPr>
        <p:txBody>
          <a:bodyPr>
            <a:norm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latin typeface="+mn-lt"/>
                <a:ea typeface="+mn-ea"/>
                <a:cs typeface="+mn-cs"/>
              </a:rPr>
              <a:t>Causes d’exploitation de l’Enfant dans la mendicité</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548680"/>
          <a:ext cx="7272808" cy="576063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435608" y="183778"/>
            <a:ext cx="7498080" cy="508918"/>
          </a:xfrm>
        </p:spPr>
        <p:txBody>
          <a:bodyPr>
            <a:normAutofit/>
          </a:bodyPr>
          <a:lstStyle/>
          <a:p>
            <a:pPr marL="357188" indent="-357188">
              <a:lnSpc>
                <a:spcPct val="80000"/>
              </a:lnSpc>
              <a:spcBef>
                <a:spcPts val="600"/>
              </a:spcBef>
              <a:buClr>
                <a:schemeClr val="accent1"/>
              </a:buClr>
              <a:buSzPct val="80000"/>
            </a:pPr>
            <a:r>
              <a:rPr lang="fr-FR" sz="1800" b="1" dirty="0" smtClean="0">
                <a:solidFill>
                  <a:schemeClr val="accent1">
                    <a:lumMod val="75000"/>
                  </a:schemeClr>
                </a:solidFill>
                <a:latin typeface="+mn-lt"/>
                <a:ea typeface="+mn-ea"/>
                <a:cs typeface="+mn-cs"/>
              </a:rPr>
              <a:t>Causes d’exploitation de l’Enfant dans la mendicité</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331640" y="980727"/>
          <a:ext cx="7056784" cy="5472610"/>
        </p:xfrm>
        <a:graphic>
          <a:graphicData uri="http://schemas.openxmlformats.org/drawingml/2006/table">
            <a:tbl>
              <a:tblPr>
                <a:tableStyleId>{284E427A-3D55-4303-BF80-6455036E1DE7}</a:tableStyleId>
              </a:tblPr>
              <a:tblGrid>
                <a:gridCol w="3485835"/>
                <a:gridCol w="1766856"/>
                <a:gridCol w="1804093"/>
              </a:tblGrid>
              <a:tr h="279093">
                <a:tc>
                  <a:txBody>
                    <a:bodyPr/>
                    <a:lstStyle/>
                    <a:p>
                      <a:pPr algn="ctr">
                        <a:lnSpc>
                          <a:spcPct val="115000"/>
                        </a:lnSpc>
                        <a:spcAft>
                          <a:spcPts val="0"/>
                        </a:spcAft>
                      </a:pPr>
                      <a:r>
                        <a:rPr lang="fr-FR" sz="1400" b="1" dirty="0"/>
                        <a:t>Modalités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Nb</a:t>
                      </a:r>
                      <a:endParaRPr lang="fr-FR" sz="14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a:t>
                      </a:r>
                      <a:endParaRPr lang="fr-FR" sz="1400" b="1" dirty="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Sans réponse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dirty="0"/>
                        <a:t>1317</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a:t>-</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Améliorer les conditions de vie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704</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17,5</a:t>
                      </a:r>
                      <a:endParaRPr lang="fr-FR" sz="1400">
                        <a:latin typeface="Calibri"/>
                        <a:ea typeface="Calibri"/>
                        <a:cs typeface="Arial"/>
                      </a:endParaRPr>
                    </a:p>
                  </a:txBody>
                  <a:tcPr marL="68580" marR="68580" marT="0" marB="0"/>
                </a:tc>
              </a:tr>
              <a:tr h="294409">
                <a:tc>
                  <a:txBody>
                    <a:bodyPr/>
                    <a:lstStyle/>
                    <a:p>
                      <a:pPr>
                        <a:lnSpc>
                          <a:spcPct val="115000"/>
                        </a:lnSpc>
                        <a:spcAft>
                          <a:spcPts val="0"/>
                        </a:spcAft>
                      </a:pPr>
                      <a:r>
                        <a:rPr lang="fr-FR" sz="1400"/>
                        <a:t>Un soutien moral psychique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236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5,9</a:t>
                      </a:r>
                      <a:endParaRPr lang="fr-FR" sz="1400">
                        <a:latin typeface="Calibri"/>
                        <a:ea typeface="Calibri"/>
                        <a:cs typeface="Arial"/>
                      </a:endParaRPr>
                    </a:p>
                  </a:txBody>
                  <a:tcPr marL="68580" marR="68580" marT="0" marB="0"/>
                </a:tc>
              </a:tr>
              <a:tr h="516664">
                <a:tc>
                  <a:txBody>
                    <a:bodyPr/>
                    <a:lstStyle/>
                    <a:p>
                      <a:pPr>
                        <a:lnSpc>
                          <a:spcPct val="115000"/>
                        </a:lnSpc>
                        <a:spcAft>
                          <a:spcPts val="0"/>
                        </a:spcAft>
                      </a:pPr>
                      <a:r>
                        <a:rPr lang="fr-FR" sz="1400"/>
                        <a:t>Sensibilisation sur le danger de la mendicité</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392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9,8</a:t>
                      </a:r>
                      <a:endParaRPr lang="fr-FR" sz="1400">
                        <a:latin typeface="Calibri"/>
                        <a:ea typeface="Calibri"/>
                        <a:cs typeface="Arial"/>
                      </a:endParaRPr>
                    </a:p>
                  </a:txBody>
                  <a:tcPr marL="68580" marR="68580" marT="0" marB="0"/>
                </a:tc>
              </a:tr>
              <a:tr h="516664">
                <a:tc>
                  <a:txBody>
                    <a:bodyPr/>
                    <a:lstStyle/>
                    <a:p>
                      <a:pPr algn="just">
                        <a:lnSpc>
                          <a:spcPct val="115000"/>
                        </a:lnSpc>
                        <a:spcAft>
                          <a:spcPts val="0"/>
                        </a:spcAft>
                      </a:pPr>
                      <a:r>
                        <a:rPr lang="fr-FR" sz="1400"/>
                        <a:t>La création de centres s’occupant des Enfants gérés par les associations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1058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26,4</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Encourager l’éducation des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289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7,2</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Lutter contre la discrimination sociale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90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2,2</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Sanctionner les exploiteurs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131</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3,3</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Lutter contre la dislocation familiale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155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3,9</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La surveillance des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63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1,6</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Implication de l’état</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114</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2,8</a:t>
                      </a:r>
                      <a:endParaRPr lang="fr-FR" sz="1400">
                        <a:latin typeface="Calibri"/>
                        <a:ea typeface="Calibri"/>
                        <a:cs typeface="Arial"/>
                      </a:endParaRPr>
                    </a:p>
                  </a:txBody>
                  <a:tcPr marL="68580" marR="68580" marT="0" marB="0"/>
                </a:tc>
              </a:tr>
              <a:tr h="516664">
                <a:tc>
                  <a:txBody>
                    <a:bodyPr/>
                    <a:lstStyle/>
                    <a:p>
                      <a:pPr algn="just">
                        <a:lnSpc>
                          <a:spcPct val="115000"/>
                        </a:lnSpc>
                        <a:spcAft>
                          <a:spcPts val="0"/>
                        </a:spcAft>
                      </a:pPr>
                      <a:r>
                        <a:rPr lang="fr-FR" sz="1400"/>
                        <a:t>Développer la communication avec les Enfants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0,5</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La responsabilisation des parents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110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2,7</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Eviter les mauvaises fréquentations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&lt;0,1</a:t>
                      </a:r>
                      <a:endParaRPr lang="fr-FR" sz="1400">
                        <a:latin typeface="Calibri"/>
                        <a:ea typeface="Calibri"/>
                        <a:cs typeface="Arial"/>
                      </a:endParaRPr>
                    </a:p>
                  </a:txBody>
                  <a:tcPr marL="68580" marR="68580" marT="0" marB="0"/>
                </a:tc>
              </a:tr>
              <a:tr h="279093">
                <a:tc>
                  <a:txBody>
                    <a:bodyPr/>
                    <a:lstStyle/>
                    <a:p>
                      <a:pPr algn="just">
                        <a:lnSpc>
                          <a:spcPct val="115000"/>
                        </a:lnSpc>
                        <a:spcAft>
                          <a:spcPts val="0"/>
                        </a:spcAft>
                      </a:pPr>
                      <a:r>
                        <a:rPr lang="fr-FR" sz="1400"/>
                        <a:t>Autres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319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7,9</a:t>
                      </a:r>
                      <a:endParaRPr lang="fr-FR" sz="1400">
                        <a:latin typeface="Calibri"/>
                        <a:ea typeface="Calibri"/>
                        <a:cs typeface="Arial"/>
                      </a:endParaRPr>
                    </a:p>
                  </a:txBody>
                  <a:tcPr marL="68580" marR="68580" marT="0" marB="0"/>
                </a:tc>
              </a:tr>
              <a:tr h="279093">
                <a:tc gridSpan="3">
                  <a:txBody>
                    <a:bodyPr/>
                    <a:lstStyle/>
                    <a:p>
                      <a:pPr>
                        <a:lnSpc>
                          <a:spcPct val="115000"/>
                        </a:lnSpc>
                        <a:spcAft>
                          <a:spcPts val="0"/>
                        </a:spcAft>
                      </a:pPr>
                      <a:r>
                        <a:rPr lang="fr-FR" sz="1400" dirty="0"/>
                        <a:t>N.B. : C’est une question à choix multiples</a:t>
                      </a:r>
                      <a:endParaRPr lang="fr-FR" sz="14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r>
            </a:tbl>
          </a:graphicData>
        </a:graphic>
      </p:graphicFrame>
      <p:sp>
        <p:nvSpPr>
          <p:cNvPr id="3" name="Titre 1"/>
          <p:cNvSpPr>
            <a:spLocks noGrp="1"/>
          </p:cNvSpPr>
          <p:nvPr>
            <p:ph type="title"/>
          </p:nvPr>
        </p:nvSpPr>
        <p:spPr>
          <a:xfrm>
            <a:off x="899592" y="404664"/>
            <a:ext cx="7890080" cy="436910"/>
          </a:xfrm>
        </p:spPr>
        <p:txBody>
          <a:bodyPr>
            <a:noAutofit/>
          </a:bodyPr>
          <a:lstStyle/>
          <a:p>
            <a:pPr marL="357188" indent="-357188">
              <a:lnSpc>
                <a:spcPct val="80000"/>
              </a:lnSpc>
              <a:spcBef>
                <a:spcPts val="600"/>
              </a:spcBef>
              <a:buClr>
                <a:schemeClr val="accent1"/>
              </a:buClr>
              <a:buSzPct val="80000"/>
            </a:pPr>
            <a:r>
              <a:rPr lang="fr-FR" sz="1800" b="1" dirty="0" smtClean="0">
                <a:solidFill>
                  <a:schemeClr val="accent1">
                    <a:lumMod val="75000"/>
                  </a:schemeClr>
                </a:solidFill>
                <a:latin typeface="+mn-lt"/>
                <a:ea typeface="+mn-ea"/>
                <a:cs typeface="+mn-cs"/>
              </a:rPr>
              <a:t>	Solutions pour éradiquer l’exploitation des Enfants dans la mendicité</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3" y="548680"/>
          <a:ext cx="7344816" cy="576064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899592" y="188640"/>
            <a:ext cx="7890080" cy="436910"/>
          </a:xfrm>
        </p:spPr>
        <p:txBody>
          <a:bodyPr>
            <a:noAutofit/>
          </a:bodyPr>
          <a:lstStyle/>
          <a:p>
            <a:pPr marL="357188" indent="-357188">
              <a:lnSpc>
                <a:spcPct val="80000"/>
              </a:lnSpc>
              <a:spcBef>
                <a:spcPts val="600"/>
              </a:spcBef>
              <a:buClr>
                <a:schemeClr val="accent1"/>
              </a:buClr>
              <a:buSzPct val="80000"/>
            </a:pPr>
            <a:r>
              <a:rPr lang="fr-FR" sz="1800" b="1" dirty="0" smtClean="0">
                <a:solidFill>
                  <a:schemeClr val="accent1">
                    <a:lumMod val="75000"/>
                  </a:schemeClr>
                </a:solidFill>
                <a:latin typeface="+mn-lt"/>
                <a:ea typeface="+mn-ea"/>
                <a:cs typeface="+mn-cs"/>
              </a:rPr>
              <a:t>	Solutions pour éradiquer l’exploitation des Enfants dans la mendicité</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5656" y="620688"/>
            <a:ext cx="7498080" cy="720080"/>
          </a:xfrm>
        </p:spPr>
        <p:txBody>
          <a:bodyPr>
            <a:normAutofit/>
          </a:bodyPr>
          <a:lstStyle/>
          <a:p>
            <a:r>
              <a:rPr lang="fr-FR" sz="1800" b="1" dirty="0" smtClean="0"/>
              <a:t>Principales solutions pour éradiquer l’exploitation des Enfants dans la mendicité selon le genre</a:t>
            </a:r>
          </a:p>
        </p:txBody>
      </p:sp>
      <p:graphicFrame>
        <p:nvGraphicFramePr>
          <p:cNvPr id="4" name="Tableau 3"/>
          <p:cNvGraphicFramePr>
            <a:graphicFrameLocks noGrp="1"/>
          </p:cNvGraphicFramePr>
          <p:nvPr/>
        </p:nvGraphicFramePr>
        <p:xfrm>
          <a:off x="1547664" y="1484784"/>
          <a:ext cx="6999061" cy="1728193"/>
        </p:xfrm>
        <a:graphic>
          <a:graphicData uri="http://schemas.openxmlformats.org/drawingml/2006/table">
            <a:tbl>
              <a:tblPr>
                <a:tableStyleId>{284E427A-3D55-4303-BF80-6455036E1DE7}</a:tableStyleId>
              </a:tblPr>
              <a:tblGrid>
                <a:gridCol w="3646742"/>
                <a:gridCol w="1658681"/>
                <a:gridCol w="1693638"/>
              </a:tblGrid>
              <a:tr h="272778">
                <a:tc>
                  <a:txBody>
                    <a:bodyPr/>
                    <a:lstStyle/>
                    <a:p>
                      <a:pPr algn="ctr">
                        <a:lnSpc>
                          <a:spcPct val="115000"/>
                        </a:lnSpc>
                        <a:spcAft>
                          <a:spcPts val="0"/>
                        </a:spcAft>
                      </a:pPr>
                      <a:r>
                        <a:rPr lang="fr-FR" sz="1400" b="1" dirty="0"/>
                        <a:t>Solutions proposées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Garçons (%)</a:t>
                      </a:r>
                      <a:endParaRPr lang="fr-FR" sz="14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Filles (%)</a:t>
                      </a:r>
                      <a:endParaRPr lang="fr-FR" sz="1400" b="1" dirty="0">
                        <a:latin typeface="Calibri"/>
                        <a:ea typeface="Calibri"/>
                        <a:cs typeface="Arial"/>
                      </a:endParaRPr>
                    </a:p>
                  </a:txBody>
                  <a:tcPr marL="68580" marR="68580" marT="0" marB="0"/>
                </a:tc>
              </a:tr>
              <a:tr h="291083">
                <a:tc>
                  <a:txBody>
                    <a:bodyPr/>
                    <a:lstStyle/>
                    <a:p>
                      <a:pPr algn="just">
                        <a:lnSpc>
                          <a:spcPct val="115000"/>
                        </a:lnSpc>
                        <a:spcAft>
                          <a:spcPts val="0"/>
                        </a:spcAft>
                      </a:pPr>
                      <a:r>
                        <a:rPr lang="fr-FR" sz="1400"/>
                        <a:t>Bonnes conditions de vie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a:t>
                      </a:r>
                      <a:endParaRPr lang="fr-FR" sz="1400">
                        <a:latin typeface="Calibri"/>
                        <a:ea typeface="Calibri"/>
                        <a:cs typeface="Arial"/>
                      </a:endParaRPr>
                    </a:p>
                  </a:txBody>
                  <a:tcPr marL="68580" marR="68580" marT="0" marB="0"/>
                </a:tc>
              </a:tr>
              <a:tr h="291083">
                <a:tc>
                  <a:txBody>
                    <a:bodyPr/>
                    <a:lstStyle/>
                    <a:p>
                      <a:pPr algn="just">
                        <a:lnSpc>
                          <a:spcPct val="115000"/>
                        </a:lnSpc>
                        <a:spcAft>
                          <a:spcPts val="0"/>
                        </a:spcAft>
                      </a:pPr>
                      <a:r>
                        <a:rPr lang="fr-FR" sz="1400"/>
                        <a:t>La sensibilisation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19</a:t>
                      </a:r>
                      <a:endParaRPr lang="fr-FR" sz="1400">
                        <a:latin typeface="Calibri"/>
                        <a:ea typeface="Calibri"/>
                        <a:cs typeface="Arial"/>
                      </a:endParaRPr>
                    </a:p>
                  </a:txBody>
                  <a:tcPr marL="68580" marR="68580" marT="0" marB="0"/>
                </a:tc>
              </a:tr>
              <a:tr h="291083">
                <a:tc>
                  <a:txBody>
                    <a:bodyPr/>
                    <a:lstStyle/>
                    <a:p>
                      <a:pPr>
                        <a:lnSpc>
                          <a:spcPct val="115000"/>
                        </a:lnSpc>
                        <a:spcAft>
                          <a:spcPts val="0"/>
                        </a:spcAft>
                      </a:pPr>
                      <a:r>
                        <a:rPr lang="fr-FR" sz="1400"/>
                        <a:t>Mise en place des lois interdisant le phénomène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22</a:t>
                      </a:r>
                      <a:endParaRPr lang="fr-FR" sz="1400">
                        <a:latin typeface="Calibri"/>
                        <a:ea typeface="Calibri"/>
                        <a:cs typeface="Arial"/>
                      </a:endParaRPr>
                    </a:p>
                  </a:txBody>
                  <a:tcPr marL="68580" marR="68580" marT="0" marB="0"/>
                </a:tc>
              </a:tr>
              <a:tr h="291083">
                <a:tc>
                  <a:txBody>
                    <a:bodyPr/>
                    <a:lstStyle/>
                    <a:p>
                      <a:pPr>
                        <a:lnSpc>
                          <a:spcPct val="115000"/>
                        </a:lnSpc>
                        <a:spcAft>
                          <a:spcPts val="0"/>
                        </a:spcAft>
                      </a:pPr>
                      <a:r>
                        <a:rPr lang="fr-FR" sz="1400"/>
                        <a:t>Des centres qui s’occupent des Enfants des rues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19</a:t>
                      </a:r>
                      <a:endParaRPr lang="fr-FR" sz="1400">
                        <a:latin typeface="Calibri"/>
                        <a:ea typeface="Calibri"/>
                        <a:cs typeface="Arial"/>
                      </a:endParaRPr>
                    </a:p>
                  </a:txBody>
                  <a:tcPr marL="68580" marR="68580" marT="0" marB="0"/>
                </a:tc>
              </a:tr>
              <a:tr h="291083">
                <a:tc>
                  <a:txBody>
                    <a:bodyPr/>
                    <a:lstStyle/>
                    <a:p>
                      <a:pPr algn="just">
                        <a:lnSpc>
                          <a:spcPct val="115000"/>
                        </a:lnSpc>
                        <a:spcAft>
                          <a:spcPts val="0"/>
                        </a:spcAft>
                      </a:pPr>
                      <a:r>
                        <a:rPr lang="fr-FR" sz="1400" dirty="0"/>
                        <a:t>Indices de concentration</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a:t>IC=0,69</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dirty="0"/>
                        <a:t>IC=0,73</a:t>
                      </a:r>
                      <a:endParaRPr lang="fr-FR" sz="14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907704" y="3501008"/>
          <a:ext cx="6044942" cy="302433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35608" y="980728"/>
            <a:ext cx="7498080" cy="5267672"/>
          </a:xfrm>
        </p:spPr>
        <p:txBody>
          <a:bodyPr>
            <a:normAutofit fontScale="70000" lnSpcReduction="20000"/>
          </a:bodyPr>
          <a:lstStyle/>
          <a:p>
            <a:pPr algn="just"/>
            <a:r>
              <a:rPr lang="fr-FR" dirty="0" smtClean="0"/>
              <a:t>Dans le cadre de cette vision, le Royaume du Maroc a commémoré le 20</a:t>
            </a:r>
            <a:r>
              <a:rPr lang="fr-FR" baseline="30000" dirty="0" smtClean="0"/>
              <a:t>ème</a:t>
            </a:r>
            <a:r>
              <a:rPr lang="fr-FR" dirty="0" smtClean="0"/>
              <a:t> anniversaire de la ratification de la convention onusienne précitée. </a:t>
            </a:r>
          </a:p>
          <a:p>
            <a:pPr algn="just"/>
            <a:endParaRPr lang="fr-FR" dirty="0" smtClean="0"/>
          </a:p>
          <a:p>
            <a:pPr algn="just"/>
            <a:r>
              <a:rPr lang="fr-FR" dirty="0" smtClean="0"/>
              <a:t>Parmi les multiples activités menées dans ce cadre, un marathon a été organisé à Tanger qui a groupé 15.000 marathoniens. Cette occasion a été saisie pour recueillir un certain nombre d’avis, d’attitudes et d’attentes des Enfants sur des thématiques de premier plan qui les concernent, à travers une série de questions qui portent principalement sur </a:t>
            </a:r>
            <a:r>
              <a:rPr lang="fr-FR" dirty="0" smtClean="0">
                <a:solidFill>
                  <a:srgbClr val="002060"/>
                </a:solidFill>
              </a:rPr>
              <a:t>les</a:t>
            </a:r>
            <a:r>
              <a:rPr lang="fr-FR" dirty="0" smtClean="0"/>
              <a:t> </a:t>
            </a:r>
            <a:r>
              <a:rPr lang="fr-FR" b="1" dirty="0" smtClean="0">
                <a:solidFill>
                  <a:srgbClr val="002060"/>
                </a:solidFill>
              </a:rPr>
              <a:t>aspects scolaires</a:t>
            </a:r>
            <a:r>
              <a:rPr lang="fr-FR" dirty="0" smtClean="0">
                <a:solidFill>
                  <a:srgbClr val="002060"/>
                </a:solidFill>
              </a:rPr>
              <a:t>, la </a:t>
            </a:r>
            <a:r>
              <a:rPr lang="fr-FR" b="1" dirty="0" smtClean="0">
                <a:solidFill>
                  <a:srgbClr val="002060"/>
                </a:solidFill>
              </a:rPr>
              <a:t>violence</a:t>
            </a:r>
            <a:r>
              <a:rPr lang="fr-FR" dirty="0" smtClean="0">
                <a:solidFill>
                  <a:srgbClr val="002060"/>
                </a:solidFill>
              </a:rPr>
              <a:t> et la </a:t>
            </a:r>
            <a:r>
              <a:rPr lang="fr-FR" b="1" dirty="0" smtClean="0">
                <a:solidFill>
                  <a:srgbClr val="002060"/>
                </a:solidFill>
              </a:rPr>
              <a:t>maltraitance</a:t>
            </a:r>
            <a:r>
              <a:rPr lang="fr-FR" dirty="0" smtClean="0">
                <a:solidFill>
                  <a:srgbClr val="002060"/>
                </a:solidFill>
              </a:rPr>
              <a:t>, l’épineuse question de la </a:t>
            </a:r>
            <a:r>
              <a:rPr lang="fr-FR" b="1" dirty="0" smtClean="0">
                <a:solidFill>
                  <a:srgbClr val="002060"/>
                </a:solidFill>
              </a:rPr>
              <a:t>mendicité</a:t>
            </a:r>
            <a:r>
              <a:rPr lang="fr-FR" dirty="0" smtClean="0">
                <a:solidFill>
                  <a:srgbClr val="002060"/>
                </a:solidFill>
              </a:rPr>
              <a:t> à l’aide des Enfants, la problématique des </a:t>
            </a:r>
            <a:r>
              <a:rPr lang="fr-FR" b="1" dirty="0" smtClean="0">
                <a:solidFill>
                  <a:srgbClr val="002060"/>
                </a:solidFill>
              </a:rPr>
              <a:t>Enfants dans la rue</a:t>
            </a:r>
            <a:r>
              <a:rPr lang="fr-FR" dirty="0" smtClean="0">
                <a:solidFill>
                  <a:srgbClr val="002060"/>
                </a:solidFill>
              </a:rPr>
              <a:t>, la protection des Enfants contre les </a:t>
            </a:r>
            <a:r>
              <a:rPr lang="fr-FR" b="1" dirty="0" smtClean="0">
                <a:solidFill>
                  <a:srgbClr val="002060"/>
                </a:solidFill>
              </a:rPr>
              <a:t>abus sexuels</a:t>
            </a:r>
            <a:r>
              <a:rPr lang="fr-FR" dirty="0" smtClean="0">
                <a:solidFill>
                  <a:srgbClr val="002060"/>
                </a:solidFill>
              </a:rPr>
              <a:t>, l’Enfant et les </a:t>
            </a:r>
            <a:r>
              <a:rPr lang="fr-FR" b="1" dirty="0" smtClean="0">
                <a:solidFill>
                  <a:srgbClr val="002060"/>
                </a:solidFill>
              </a:rPr>
              <a:t>nouveaux médias</a:t>
            </a:r>
            <a:r>
              <a:rPr lang="fr-FR" dirty="0" smtClean="0">
                <a:solidFill>
                  <a:srgbClr val="002060"/>
                </a:solidFill>
              </a:rPr>
              <a:t>, la </a:t>
            </a:r>
            <a:r>
              <a:rPr lang="fr-FR" b="1" dirty="0" smtClean="0">
                <a:solidFill>
                  <a:srgbClr val="002060"/>
                </a:solidFill>
              </a:rPr>
              <a:t>santé mentale </a:t>
            </a:r>
            <a:r>
              <a:rPr lang="fr-FR" dirty="0" smtClean="0">
                <a:solidFill>
                  <a:srgbClr val="002060"/>
                </a:solidFill>
              </a:rPr>
              <a:t>et les </a:t>
            </a:r>
            <a:r>
              <a:rPr lang="fr-FR" b="1" dirty="0" smtClean="0">
                <a:solidFill>
                  <a:srgbClr val="002060"/>
                </a:solidFill>
              </a:rPr>
              <a:t>loisirs</a:t>
            </a:r>
            <a:r>
              <a:rPr lang="fr-FR" dirty="0" smtClean="0">
                <a:solidFill>
                  <a:srgbClr val="002060"/>
                </a:solidFill>
              </a:rPr>
              <a:t> des Enfants, la </a:t>
            </a:r>
            <a:r>
              <a:rPr lang="fr-FR" b="1" dirty="0" smtClean="0">
                <a:solidFill>
                  <a:srgbClr val="002060"/>
                </a:solidFill>
              </a:rPr>
              <a:t>drogue</a:t>
            </a:r>
            <a:r>
              <a:rPr lang="fr-FR" dirty="0" smtClean="0">
                <a:solidFill>
                  <a:srgbClr val="002060"/>
                </a:solidFill>
              </a:rPr>
              <a:t>, les problèmes inhérents à la </a:t>
            </a:r>
            <a:r>
              <a:rPr lang="fr-FR" b="1" dirty="0" smtClean="0">
                <a:solidFill>
                  <a:srgbClr val="002060"/>
                </a:solidFill>
              </a:rPr>
              <a:t>petite fille </a:t>
            </a:r>
            <a:r>
              <a:rPr lang="fr-FR" dirty="0" smtClean="0">
                <a:solidFill>
                  <a:srgbClr val="002060"/>
                </a:solidFill>
              </a:rPr>
              <a:t>et les attitudes et priorités à l’égard du </a:t>
            </a:r>
            <a:r>
              <a:rPr lang="fr-FR" b="1" dirty="0" smtClean="0">
                <a:solidFill>
                  <a:srgbClr val="002060"/>
                </a:solidFill>
              </a:rPr>
              <a:t>programme « </a:t>
            </a:r>
            <a:r>
              <a:rPr lang="fr-FR" b="1" dirty="0" err="1" smtClean="0">
                <a:solidFill>
                  <a:srgbClr val="002060"/>
                </a:solidFill>
              </a:rPr>
              <a:t>My</a:t>
            </a:r>
            <a:r>
              <a:rPr lang="fr-FR" b="1" dirty="0" smtClean="0">
                <a:solidFill>
                  <a:srgbClr val="002060"/>
                </a:solidFill>
              </a:rPr>
              <a:t> World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640" y="476672"/>
            <a:ext cx="7498080" cy="720080"/>
          </a:xfrm>
        </p:spPr>
        <p:txBody>
          <a:bodyPr>
            <a:normAutofit/>
          </a:bodyPr>
          <a:lstStyle/>
          <a:p>
            <a:r>
              <a:rPr lang="fr-FR" sz="1800" b="1" dirty="0" smtClean="0"/>
              <a:t>Principales solutions pour éradiquer l’exploitation des Enfants dans la mendicité selon le milieu</a:t>
            </a:r>
          </a:p>
        </p:txBody>
      </p:sp>
      <p:graphicFrame>
        <p:nvGraphicFramePr>
          <p:cNvPr id="4" name="Tableau 3"/>
          <p:cNvGraphicFramePr>
            <a:graphicFrameLocks noGrp="1"/>
          </p:cNvGraphicFramePr>
          <p:nvPr/>
        </p:nvGraphicFramePr>
        <p:xfrm>
          <a:off x="1475656" y="1340768"/>
          <a:ext cx="6912769" cy="1728193"/>
        </p:xfrm>
        <a:graphic>
          <a:graphicData uri="http://schemas.openxmlformats.org/drawingml/2006/table">
            <a:tbl>
              <a:tblPr>
                <a:tableStyleId>{284E427A-3D55-4303-BF80-6455036E1DE7}</a:tableStyleId>
              </a:tblPr>
              <a:tblGrid>
                <a:gridCol w="3744416"/>
                <a:gridCol w="1401078"/>
                <a:gridCol w="1767275"/>
              </a:tblGrid>
              <a:tr h="272778">
                <a:tc>
                  <a:txBody>
                    <a:bodyPr/>
                    <a:lstStyle/>
                    <a:p>
                      <a:pPr algn="ctr">
                        <a:lnSpc>
                          <a:spcPct val="115000"/>
                        </a:lnSpc>
                        <a:spcAft>
                          <a:spcPts val="0"/>
                        </a:spcAft>
                      </a:pPr>
                      <a:r>
                        <a:rPr lang="fr-FR" sz="1400" b="1" dirty="0"/>
                        <a:t>Solutions proposées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Urbain (%)</a:t>
                      </a:r>
                      <a:endParaRPr lang="fr-FR" sz="14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Rural (%)</a:t>
                      </a:r>
                      <a:endParaRPr lang="fr-FR" sz="1400" b="1" dirty="0">
                        <a:latin typeface="Calibri"/>
                        <a:ea typeface="Calibri"/>
                        <a:cs typeface="Arial"/>
                      </a:endParaRPr>
                    </a:p>
                  </a:txBody>
                  <a:tcPr marL="68580" marR="68580" marT="0" marB="0"/>
                </a:tc>
              </a:tr>
              <a:tr h="291083">
                <a:tc>
                  <a:txBody>
                    <a:bodyPr/>
                    <a:lstStyle/>
                    <a:p>
                      <a:pPr algn="just">
                        <a:lnSpc>
                          <a:spcPct val="115000"/>
                        </a:lnSpc>
                        <a:spcAft>
                          <a:spcPts val="0"/>
                        </a:spcAft>
                      </a:pPr>
                      <a:r>
                        <a:rPr lang="fr-FR" sz="1400"/>
                        <a:t>Bonnes conditions de vie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14</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14</a:t>
                      </a:r>
                      <a:endParaRPr lang="fr-FR" sz="1400">
                        <a:latin typeface="Calibri"/>
                        <a:ea typeface="Calibri"/>
                        <a:cs typeface="Arial"/>
                      </a:endParaRPr>
                    </a:p>
                  </a:txBody>
                  <a:tcPr marL="68580" marR="68580" marT="0" marB="0"/>
                </a:tc>
              </a:tr>
              <a:tr h="291083">
                <a:tc>
                  <a:txBody>
                    <a:bodyPr/>
                    <a:lstStyle/>
                    <a:p>
                      <a:pPr algn="just">
                        <a:lnSpc>
                          <a:spcPct val="115000"/>
                        </a:lnSpc>
                        <a:spcAft>
                          <a:spcPts val="0"/>
                        </a:spcAft>
                      </a:pPr>
                      <a:r>
                        <a:rPr lang="fr-FR" sz="1400"/>
                        <a:t>La sensibilisation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18</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14</a:t>
                      </a:r>
                      <a:endParaRPr lang="fr-FR" sz="1400">
                        <a:latin typeface="Calibri"/>
                        <a:ea typeface="Calibri"/>
                        <a:cs typeface="Arial"/>
                      </a:endParaRPr>
                    </a:p>
                  </a:txBody>
                  <a:tcPr marL="68580" marR="68580" marT="0" marB="0"/>
                </a:tc>
              </a:tr>
              <a:tr h="291083">
                <a:tc>
                  <a:txBody>
                    <a:bodyPr/>
                    <a:lstStyle/>
                    <a:p>
                      <a:pPr>
                        <a:lnSpc>
                          <a:spcPct val="115000"/>
                        </a:lnSpc>
                        <a:spcAft>
                          <a:spcPts val="0"/>
                        </a:spcAft>
                      </a:pPr>
                      <a:r>
                        <a:rPr lang="fr-FR" sz="1400"/>
                        <a:t>Mise en place des lois interdisant le phénomène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23</a:t>
                      </a:r>
                      <a:endParaRPr lang="fr-FR" sz="1400">
                        <a:latin typeface="Calibri"/>
                        <a:ea typeface="Calibri"/>
                        <a:cs typeface="Arial"/>
                      </a:endParaRPr>
                    </a:p>
                  </a:txBody>
                  <a:tcPr marL="68580" marR="68580" marT="0" marB="0"/>
                </a:tc>
              </a:tr>
              <a:tr h="291083">
                <a:tc>
                  <a:txBody>
                    <a:bodyPr/>
                    <a:lstStyle/>
                    <a:p>
                      <a:pPr>
                        <a:lnSpc>
                          <a:spcPct val="115000"/>
                        </a:lnSpc>
                        <a:spcAft>
                          <a:spcPts val="0"/>
                        </a:spcAft>
                      </a:pPr>
                      <a:r>
                        <a:rPr lang="fr-FR" sz="1400"/>
                        <a:t>Des centres qui s’occupent des Enfants des rues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17</a:t>
                      </a:r>
                      <a:endParaRPr lang="fr-FR" sz="1400">
                        <a:latin typeface="Calibri"/>
                        <a:ea typeface="Calibri"/>
                        <a:cs typeface="Arial"/>
                      </a:endParaRPr>
                    </a:p>
                  </a:txBody>
                  <a:tcPr marL="68580" marR="68580" marT="0" marB="0"/>
                </a:tc>
              </a:tr>
              <a:tr h="291083">
                <a:tc>
                  <a:txBody>
                    <a:bodyPr/>
                    <a:lstStyle/>
                    <a:p>
                      <a:pPr algn="just">
                        <a:lnSpc>
                          <a:spcPct val="115000"/>
                        </a:lnSpc>
                        <a:spcAft>
                          <a:spcPts val="0"/>
                        </a:spcAft>
                      </a:pPr>
                      <a:r>
                        <a:rPr lang="fr-FR" sz="1400" dirty="0"/>
                        <a:t>Indices de concentration</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dirty="0"/>
                        <a:t>IC=0,70</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dirty="0"/>
                        <a:t>0,68</a:t>
                      </a:r>
                      <a:endParaRPr lang="fr-FR" sz="14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907704" y="3284984"/>
          <a:ext cx="5756910" cy="33123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640" y="404664"/>
            <a:ext cx="7498080" cy="648072"/>
          </a:xfrm>
        </p:spPr>
        <p:txBody>
          <a:bodyPr>
            <a:normAutofit/>
          </a:bodyPr>
          <a:lstStyle/>
          <a:p>
            <a:r>
              <a:rPr lang="fr-FR" sz="1800" b="1" dirty="0" smtClean="0"/>
              <a:t>Principales solutions pour éradiquer l’exploitation des Enfants dans la mendicité selon le niveau scolaire</a:t>
            </a:r>
          </a:p>
        </p:txBody>
      </p:sp>
      <p:graphicFrame>
        <p:nvGraphicFramePr>
          <p:cNvPr id="4" name="Tableau 3"/>
          <p:cNvGraphicFramePr>
            <a:graphicFrameLocks noGrp="1"/>
          </p:cNvGraphicFramePr>
          <p:nvPr/>
        </p:nvGraphicFramePr>
        <p:xfrm>
          <a:off x="1763688" y="1196752"/>
          <a:ext cx="6696744" cy="1584174"/>
        </p:xfrm>
        <a:graphic>
          <a:graphicData uri="http://schemas.openxmlformats.org/drawingml/2006/table">
            <a:tbl>
              <a:tblPr>
                <a:tableStyleId>{284E427A-3D55-4303-BF80-6455036E1DE7}</a:tableStyleId>
              </a:tblPr>
              <a:tblGrid>
                <a:gridCol w="3888432"/>
                <a:gridCol w="1440160"/>
                <a:gridCol w="1368152"/>
              </a:tblGrid>
              <a:tr h="261636">
                <a:tc>
                  <a:txBody>
                    <a:bodyPr/>
                    <a:lstStyle/>
                    <a:p>
                      <a:pPr algn="ctr">
                        <a:lnSpc>
                          <a:spcPct val="115000"/>
                        </a:lnSpc>
                        <a:spcAft>
                          <a:spcPts val="0"/>
                        </a:spcAft>
                      </a:pPr>
                      <a:r>
                        <a:rPr lang="fr-FR" sz="1400" b="1" dirty="0"/>
                        <a:t>Solutions proposées</a:t>
                      </a:r>
                      <a:endParaRPr lang="fr-FR" sz="14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Collégiens (%)</a:t>
                      </a:r>
                      <a:endParaRPr lang="fr-FR" sz="14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Lycéens (%)</a:t>
                      </a:r>
                      <a:endParaRPr lang="fr-FR" sz="1400" b="1" dirty="0">
                        <a:latin typeface="Calibri"/>
                        <a:ea typeface="Calibri"/>
                        <a:cs typeface="Arial"/>
                      </a:endParaRPr>
                    </a:p>
                  </a:txBody>
                  <a:tcPr marL="68580" marR="68580" marT="0" marB="0"/>
                </a:tc>
              </a:tr>
              <a:tr h="261636">
                <a:tc>
                  <a:txBody>
                    <a:bodyPr/>
                    <a:lstStyle/>
                    <a:p>
                      <a:pPr algn="just">
                        <a:lnSpc>
                          <a:spcPct val="115000"/>
                        </a:lnSpc>
                        <a:spcAft>
                          <a:spcPts val="0"/>
                        </a:spcAft>
                      </a:pPr>
                      <a:r>
                        <a:rPr lang="fr-FR" sz="1400"/>
                        <a:t>Bonnes conditions de vie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16</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14</a:t>
                      </a:r>
                      <a:endParaRPr lang="fr-FR" sz="1400">
                        <a:latin typeface="Calibri"/>
                        <a:ea typeface="Calibri"/>
                        <a:cs typeface="Arial"/>
                      </a:endParaRPr>
                    </a:p>
                  </a:txBody>
                  <a:tcPr marL="68580" marR="68580" marT="0" marB="0"/>
                </a:tc>
              </a:tr>
              <a:tr h="261636">
                <a:tc>
                  <a:txBody>
                    <a:bodyPr/>
                    <a:lstStyle/>
                    <a:p>
                      <a:pPr algn="just">
                        <a:lnSpc>
                          <a:spcPct val="115000"/>
                        </a:lnSpc>
                        <a:spcAft>
                          <a:spcPts val="0"/>
                        </a:spcAft>
                      </a:pPr>
                      <a:r>
                        <a:rPr lang="fr-FR" sz="1400"/>
                        <a:t>La sensibilisation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18</a:t>
                      </a:r>
                      <a:endParaRPr lang="fr-FR" sz="1400">
                        <a:latin typeface="Calibri"/>
                        <a:ea typeface="Calibri"/>
                        <a:cs typeface="Arial"/>
                      </a:endParaRPr>
                    </a:p>
                  </a:txBody>
                  <a:tcPr marL="68580" marR="68580" marT="0" marB="0"/>
                </a:tc>
              </a:tr>
              <a:tr h="275994">
                <a:tc>
                  <a:txBody>
                    <a:bodyPr/>
                    <a:lstStyle/>
                    <a:p>
                      <a:pPr>
                        <a:lnSpc>
                          <a:spcPct val="115000"/>
                        </a:lnSpc>
                        <a:spcAft>
                          <a:spcPts val="0"/>
                        </a:spcAft>
                      </a:pPr>
                      <a:r>
                        <a:rPr lang="fr-FR" sz="1400"/>
                        <a:t>Mise en place des lois interdisant le phénomène</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13</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24</a:t>
                      </a:r>
                      <a:endParaRPr lang="fr-FR" sz="1400">
                        <a:latin typeface="Calibri"/>
                        <a:ea typeface="Calibri"/>
                        <a:cs typeface="Arial"/>
                      </a:endParaRPr>
                    </a:p>
                  </a:txBody>
                  <a:tcPr marL="68580" marR="68580" marT="0" marB="0"/>
                </a:tc>
              </a:tr>
              <a:tr h="261636">
                <a:tc>
                  <a:txBody>
                    <a:bodyPr/>
                    <a:lstStyle/>
                    <a:p>
                      <a:pPr>
                        <a:lnSpc>
                          <a:spcPct val="115000"/>
                        </a:lnSpc>
                        <a:spcAft>
                          <a:spcPts val="0"/>
                        </a:spcAft>
                      </a:pPr>
                      <a:r>
                        <a:rPr lang="fr-FR" sz="1400" dirty="0"/>
                        <a:t>Des centres qui s’occupent des Enfants des rues</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a:t>21</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23</a:t>
                      </a:r>
                      <a:endParaRPr lang="fr-FR" sz="1400">
                        <a:latin typeface="Calibri"/>
                        <a:ea typeface="Calibri"/>
                        <a:cs typeface="Arial"/>
                      </a:endParaRPr>
                    </a:p>
                  </a:txBody>
                  <a:tcPr marL="68580" marR="68580" marT="0" marB="0"/>
                </a:tc>
              </a:tr>
              <a:tr h="261636">
                <a:tc>
                  <a:txBody>
                    <a:bodyPr/>
                    <a:lstStyle/>
                    <a:p>
                      <a:pPr algn="just">
                        <a:lnSpc>
                          <a:spcPct val="115000"/>
                        </a:lnSpc>
                        <a:spcAft>
                          <a:spcPts val="0"/>
                        </a:spcAft>
                      </a:pPr>
                      <a:r>
                        <a:rPr lang="fr-FR" sz="1400"/>
                        <a:t>Indices de concentration</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IC=0,67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dirty="0"/>
                        <a:t>0,79</a:t>
                      </a:r>
                      <a:endParaRPr lang="fr-FR" sz="14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979712" y="3068960"/>
          <a:ext cx="6141991" cy="297378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547664" y="1124745"/>
          <a:ext cx="6408712" cy="4896543"/>
        </p:xfrm>
        <a:graphic>
          <a:graphicData uri="http://schemas.openxmlformats.org/drawingml/2006/table">
            <a:tbl>
              <a:tblPr>
                <a:tableStyleId>{284E427A-3D55-4303-BF80-6455036E1DE7}</a:tableStyleId>
              </a:tblPr>
              <a:tblGrid>
                <a:gridCol w="4165037"/>
                <a:gridCol w="1246872"/>
                <a:gridCol w="996803"/>
              </a:tblGrid>
              <a:tr h="278624">
                <a:tc>
                  <a:txBody>
                    <a:bodyPr/>
                    <a:lstStyle/>
                    <a:p>
                      <a:pPr algn="ctr">
                        <a:lnSpc>
                          <a:spcPct val="115000"/>
                        </a:lnSpc>
                        <a:spcAft>
                          <a:spcPts val="0"/>
                        </a:spcAft>
                        <a:tabLst>
                          <a:tab pos="4791075" algn="l"/>
                        </a:tabLst>
                      </a:pPr>
                      <a:r>
                        <a:rPr lang="fr-FR" sz="1400" b="1" dirty="0"/>
                        <a:t>Raisons</a:t>
                      </a:r>
                      <a:endParaRPr lang="fr-FR" sz="14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a:t>Nombre</a:t>
                      </a:r>
                      <a:endParaRPr lang="fr-FR" sz="14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dirty="0"/>
                        <a:t>% </a:t>
                      </a:r>
                      <a:r>
                        <a:rPr lang="fr-FR" sz="1400" b="1" dirty="0" err="1"/>
                        <a:t>obs</a:t>
                      </a:r>
                      <a:endParaRPr lang="fr-FR" sz="1400" b="1" dirty="0">
                        <a:latin typeface="Calibri"/>
                        <a:ea typeface="Calibri"/>
                        <a:cs typeface="Arial"/>
                      </a:endParaRPr>
                    </a:p>
                  </a:txBody>
                  <a:tcPr marL="68580" marR="68580" marT="0" marB="0"/>
                </a:tc>
              </a:tr>
              <a:tr h="264322">
                <a:tc>
                  <a:txBody>
                    <a:bodyPr/>
                    <a:lstStyle/>
                    <a:p>
                      <a:pPr algn="just">
                        <a:lnSpc>
                          <a:spcPct val="115000"/>
                        </a:lnSpc>
                        <a:spcAft>
                          <a:spcPts val="0"/>
                        </a:spcAft>
                        <a:tabLst>
                          <a:tab pos="4791075" algn="l"/>
                        </a:tabLst>
                      </a:pPr>
                      <a:r>
                        <a:rPr lang="fr-FR" sz="1400"/>
                        <a:t>Sans réponse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269 </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4791075" algn="l"/>
                        </a:tabLst>
                      </a:pPr>
                      <a:r>
                        <a:rPr lang="fr-FR" sz="1400"/>
                        <a:t>Des conditions économiques difficiles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2 198</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54,80</a:t>
                      </a:r>
                      <a:endParaRPr lang="fr-FR" sz="1400">
                        <a:latin typeface="Calibri"/>
                        <a:ea typeface="Calibri"/>
                        <a:cs typeface="Arial"/>
                      </a:endParaRPr>
                    </a:p>
                  </a:txBody>
                  <a:tcPr marL="68580" marR="68580" marT="0" marB="0"/>
                </a:tc>
              </a:tr>
              <a:tr h="264322">
                <a:tc>
                  <a:txBody>
                    <a:bodyPr/>
                    <a:lstStyle/>
                    <a:p>
                      <a:pPr algn="just">
                        <a:lnSpc>
                          <a:spcPct val="115000"/>
                        </a:lnSpc>
                        <a:spcAft>
                          <a:spcPts val="0"/>
                        </a:spcAft>
                        <a:tabLst>
                          <a:tab pos="4791075" algn="l"/>
                        </a:tabLst>
                      </a:pPr>
                      <a:r>
                        <a:rPr lang="fr-FR" sz="1400"/>
                        <a:t>L’ignorance des parents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719</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17,90</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4791075" algn="l"/>
                        </a:tabLst>
                      </a:pPr>
                      <a:r>
                        <a:rPr lang="fr-FR" sz="1400"/>
                        <a:t>La dislocation familiale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2 577</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64,20</a:t>
                      </a:r>
                      <a:endParaRPr lang="fr-FR" sz="1400">
                        <a:latin typeface="Calibri"/>
                        <a:ea typeface="Calibri"/>
                        <a:cs typeface="Arial"/>
                      </a:endParaRPr>
                    </a:p>
                  </a:txBody>
                  <a:tcPr marL="68580" marR="68580" marT="0" marB="0"/>
                </a:tc>
              </a:tr>
              <a:tr h="538673">
                <a:tc>
                  <a:txBody>
                    <a:bodyPr/>
                    <a:lstStyle/>
                    <a:p>
                      <a:pPr algn="just">
                        <a:lnSpc>
                          <a:spcPct val="115000"/>
                        </a:lnSpc>
                        <a:spcAft>
                          <a:spcPts val="0"/>
                        </a:spcAft>
                        <a:tabLst>
                          <a:tab pos="4791075" algn="l"/>
                        </a:tabLst>
                      </a:pPr>
                      <a:r>
                        <a:rPr lang="fr-FR" sz="1400"/>
                        <a:t>Le refus des Enfants de vivre avec leurs parents </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37</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0,90</a:t>
                      </a:r>
                      <a:endParaRPr lang="fr-FR" sz="1400">
                        <a:latin typeface="Calibri"/>
                        <a:ea typeface="Calibri"/>
                        <a:cs typeface="Arial"/>
                      </a:endParaRPr>
                    </a:p>
                  </a:txBody>
                  <a:tcPr marL="68580" marR="68580" marT="0" marB="0"/>
                </a:tc>
              </a:tr>
              <a:tr h="264322">
                <a:tc>
                  <a:txBody>
                    <a:bodyPr/>
                    <a:lstStyle/>
                    <a:p>
                      <a:pPr algn="just">
                        <a:lnSpc>
                          <a:spcPct val="115000"/>
                        </a:lnSpc>
                        <a:spcAft>
                          <a:spcPts val="0"/>
                        </a:spcAft>
                        <a:tabLst>
                          <a:tab pos="4791075" algn="l"/>
                        </a:tabLst>
                      </a:pPr>
                      <a:r>
                        <a:rPr lang="fr-FR" sz="1400"/>
                        <a:t>Expulsion des Enfants de la maison</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42</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1,00</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4791075" algn="l"/>
                        </a:tabLst>
                      </a:pPr>
                      <a:r>
                        <a:rPr lang="fr-FR" sz="1400"/>
                        <a:t>La violence familiale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43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1,10</a:t>
                      </a:r>
                      <a:endParaRPr lang="fr-FR" sz="1400">
                        <a:latin typeface="Calibri"/>
                        <a:ea typeface="Calibri"/>
                        <a:cs typeface="Arial"/>
                      </a:endParaRPr>
                    </a:p>
                  </a:txBody>
                  <a:tcPr marL="68580" marR="68580" marT="0" marB="0"/>
                </a:tc>
              </a:tr>
              <a:tr h="264322">
                <a:tc>
                  <a:txBody>
                    <a:bodyPr/>
                    <a:lstStyle/>
                    <a:p>
                      <a:pPr algn="just">
                        <a:lnSpc>
                          <a:spcPct val="115000"/>
                        </a:lnSpc>
                        <a:spcAft>
                          <a:spcPts val="0"/>
                        </a:spcAft>
                        <a:tabLst>
                          <a:tab pos="4791075" algn="l"/>
                        </a:tabLst>
                      </a:pPr>
                      <a:r>
                        <a:rPr lang="fr-FR" sz="1400"/>
                        <a:t>La négligence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29</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0,70</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4791075" algn="l"/>
                        </a:tabLst>
                      </a:pPr>
                      <a:r>
                        <a:rPr lang="fr-FR" sz="1400"/>
                        <a:t>L’immigration</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0,60</a:t>
                      </a:r>
                      <a:endParaRPr lang="fr-FR" sz="1400">
                        <a:latin typeface="Calibri"/>
                        <a:ea typeface="Calibri"/>
                        <a:cs typeface="Arial"/>
                      </a:endParaRPr>
                    </a:p>
                  </a:txBody>
                  <a:tcPr marL="68580" marR="68580" marT="0" marB="0"/>
                </a:tc>
              </a:tr>
              <a:tr h="264322">
                <a:tc>
                  <a:txBody>
                    <a:bodyPr/>
                    <a:lstStyle/>
                    <a:p>
                      <a:pPr algn="just">
                        <a:lnSpc>
                          <a:spcPct val="115000"/>
                        </a:lnSpc>
                        <a:spcAft>
                          <a:spcPts val="0"/>
                        </a:spcAft>
                        <a:tabLst>
                          <a:tab pos="4791075" algn="l"/>
                        </a:tabLst>
                      </a:pPr>
                      <a:r>
                        <a:rPr lang="fr-FR" sz="1400"/>
                        <a:t>La Drogue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33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0,80</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4791075" algn="l"/>
                        </a:tabLst>
                      </a:pPr>
                      <a:r>
                        <a:rPr lang="fr-FR" sz="1400"/>
                        <a:t>L’abandon scolaire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0,30</a:t>
                      </a:r>
                      <a:endParaRPr lang="fr-FR" sz="1400">
                        <a:latin typeface="Calibri"/>
                        <a:ea typeface="Calibri"/>
                        <a:cs typeface="Arial"/>
                      </a:endParaRPr>
                    </a:p>
                  </a:txBody>
                  <a:tcPr marL="68580" marR="68580" marT="0" marB="0"/>
                </a:tc>
              </a:tr>
              <a:tr h="264322">
                <a:tc>
                  <a:txBody>
                    <a:bodyPr/>
                    <a:lstStyle/>
                    <a:p>
                      <a:pPr algn="just">
                        <a:lnSpc>
                          <a:spcPct val="115000"/>
                        </a:lnSpc>
                        <a:spcAft>
                          <a:spcPts val="0"/>
                        </a:spcAft>
                        <a:tabLst>
                          <a:tab pos="4791075" algn="l"/>
                        </a:tabLst>
                      </a:pPr>
                      <a:r>
                        <a:rPr lang="fr-FR" sz="1400"/>
                        <a:t>La délinquance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14</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0,30</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1058545" algn="l"/>
                        </a:tabLst>
                      </a:pPr>
                      <a:r>
                        <a:rPr lang="fr-FR" sz="1400"/>
                        <a:t>Mères célibataires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0,1</a:t>
                      </a:r>
                      <a:endParaRPr lang="fr-FR" sz="1400">
                        <a:latin typeface="Calibri"/>
                        <a:ea typeface="Calibri"/>
                        <a:cs typeface="Arial"/>
                      </a:endParaRPr>
                    </a:p>
                  </a:txBody>
                  <a:tcPr marL="68580" marR="68580" marT="0" marB="0"/>
                </a:tc>
              </a:tr>
              <a:tr h="264322">
                <a:tc>
                  <a:txBody>
                    <a:bodyPr/>
                    <a:lstStyle/>
                    <a:p>
                      <a:pPr algn="just">
                        <a:lnSpc>
                          <a:spcPct val="115000"/>
                        </a:lnSpc>
                        <a:spcAft>
                          <a:spcPts val="0"/>
                        </a:spcAft>
                        <a:tabLst>
                          <a:tab pos="1058545" algn="l"/>
                        </a:tabLst>
                      </a:pPr>
                      <a:r>
                        <a:rPr lang="fr-FR" sz="1400"/>
                        <a:t>Enfants orphelins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9</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0,20</a:t>
                      </a:r>
                      <a:endParaRPr lang="fr-FR" sz="1400">
                        <a:latin typeface="Calibri"/>
                        <a:ea typeface="Calibri"/>
                        <a:cs typeface="Arial"/>
                      </a:endParaRPr>
                    </a:p>
                  </a:txBody>
                  <a:tcPr marL="68580" marR="68580" marT="0" marB="0"/>
                </a:tc>
              </a:tr>
              <a:tr h="278624">
                <a:tc>
                  <a:txBody>
                    <a:bodyPr/>
                    <a:lstStyle/>
                    <a:p>
                      <a:pPr algn="just">
                        <a:lnSpc>
                          <a:spcPct val="115000"/>
                        </a:lnSpc>
                        <a:spcAft>
                          <a:spcPts val="0"/>
                        </a:spcAft>
                        <a:tabLst>
                          <a:tab pos="1058545" algn="l"/>
                        </a:tabLst>
                      </a:pPr>
                      <a:r>
                        <a:rPr lang="fr-FR" sz="1400"/>
                        <a:t>Autre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45</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1,10</a:t>
                      </a:r>
                      <a:endParaRPr lang="fr-FR" sz="1400">
                        <a:latin typeface="Calibri"/>
                        <a:ea typeface="Calibri"/>
                        <a:cs typeface="Arial"/>
                      </a:endParaRPr>
                    </a:p>
                  </a:txBody>
                  <a:tcPr marL="68580" marR="68580" marT="0" marB="0"/>
                </a:tc>
              </a:tr>
              <a:tr h="278624">
                <a:tc gridSpan="3">
                  <a:txBody>
                    <a:bodyPr/>
                    <a:lstStyle/>
                    <a:p>
                      <a:pPr>
                        <a:lnSpc>
                          <a:spcPct val="115000"/>
                        </a:lnSpc>
                        <a:spcAft>
                          <a:spcPts val="0"/>
                        </a:spcAft>
                        <a:tabLst>
                          <a:tab pos="4791075" algn="l"/>
                        </a:tabLst>
                      </a:pPr>
                      <a:r>
                        <a:rPr lang="fr-FR" sz="1400" dirty="0"/>
                        <a:t>NB : C’est une question à choix multiples</a:t>
                      </a:r>
                      <a:endParaRPr lang="fr-FR" sz="14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r>
            </a:tbl>
          </a:graphicData>
        </a:graphic>
      </p:graphicFrame>
      <p:sp>
        <p:nvSpPr>
          <p:cNvPr id="6" name="Titre 1"/>
          <p:cNvSpPr txBox="1">
            <a:spLocks/>
          </p:cNvSpPr>
          <p:nvPr/>
        </p:nvSpPr>
        <p:spPr>
          <a:xfrm>
            <a:off x="1475656" y="476672"/>
            <a:ext cx="7128792" cy="508918"/>
          </a:xfrm>
          <a:prstGeom prst="rect">
            <a:avLst/>
          </a:prstGeom>
        </p:spPr>
        <p:txBody>
          <a:bodyPr anchor="ctr">
            <a:no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effectLst>
                  <a:outerShdw blurRad="50000" dist="30000" dir="5400000" algn="tl" rotWithShape="0">
                    <a:srgbClr val="000000">
                      <a:alpha val="30000"/>
                    </a:srgbClr>
                  </a:outerShdw>
                </a:effectLst>
              </a:rPr>
              <a:t>Raisons qui poussent les Enfants à vivre dans la rue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692696"/>
          <a:ext cx="7272808" cy="5616624"/>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txBox="1">
            <a:spLocks/>
          </p:cNvSpPr>
          <p:nvPr/>
        </p:nvSpPr>
        <p:spPr>
          <a:xfrm>
            <a:off x="1475656" y="260648"/>
            <a:ext cx="7128792" cy="436910"/>
          </a:xfrm>
          <a:prstGeom prst="rect">
            <a:avLst/>
          </a:prstGeom>
        </p:spPr>
        <p:txBody>
          <a:bodyPr anchor="ctr">
            <a:no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effectLst>
                  <a:outerShdw blurRad="50000" dist="30000" dir="5400000" algn="tl" rotWithShape="0">
                    <a:srgbClr val="000000">
                      <a:alpha val="30000"/>
                    </a:srgbClr>
                  </a:outerShdw>
                </a:effectLst>
              </a:rPr>
              <a:t>Raisons qui poussent les Enfants à vivre dans la rue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59632" y="620688"/>
            <a:ext cx="7498080" cy="504056"/>
          </a:xfrm>
        </p:spPr>
        <p:txBody>
          <a:bodyPr>
            <a:normAutofit/>
          </a:bodyPr>
          <a:lstStyle/>
          <a:p>
            <a:r>
              <a:rPr lang="fr-FR" sz="1800" b="1" dirty="0" smtClean="0"/>
              <a:t>Raisons pour la vie dans la rue selon le milieu de résidence (%)</a:t>
            </a:r>
            <a:endParaRPr lang="fr-FR" sz="1800" dirty="0" smtClean="0"/>
          </a:p>
        </p:txBody>
      </p:sp>
      <p:graphicFrame>
        <p:nvGraphicFramePr>
          <p:cNvPr id="4" name="Tableau 3"/>
          <p:cNvGraphicFramePr>
            <a:graphicFrameLocks noGrp="1"/>
          </p:cNvGraphicFramePr>
          <p:nvPr/>
        </p:nvGraphicFramePr>
        <p:xfrm>
          <a:off x="1691680" y="1268760"/>
          <a:ext cx="6480720" cy="2088230"/>
        </p:xfrm>
        <a:graphic>
          <a:graphicData uri="http://schemas.openxmlformats.org/drawingml/2006/table">
            <a:tbl>
              <a:tblPr>
                <a:tableStyleId>{284E427A-3D55-4303-BF80-6455036E1DE7}</a:tableStyleId>
              </a:tblPr>
              <a:tblGrid>
                <a:gridCol w="3995595"/>
                <a:gridCol w="1131082"/>
                <a:gridCol w="1354043"/>
              </a:tblGrid>
              <a:tr h="448505">
                <a:tc>
                  <a:txBody>
                    <a:bodyPr/>
                    <a:lstStyle/>
                    <a:p>
                      <a:pPr algn="ctr">
                        <a:lnSpc>
                          <a:spcPct val="115000"/>
                        </a:lnSpc>
                        <a:spcAft>
                          <a:spcPts val="0"/>
                        </a:spcAft>
                        <a:tabLst>
                          <a:tab pos="4791075" algn="l"/>
                        </a:tabLst>
                      </a:pPr>
                      <a:r>
                        <a:rPr lang="fr-FR" sz="1400" b="1" dirty="0"/>
                        <a:t>Principales raisons de la vie dans la rue</a:t>
                      </a:r>
                      <a:endParaRPr lang="fr-FR" sz="14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a:t>Urbain</a:t>
                      </a:r>
                      <a:endParaRPr lang="fr-FR" sz="14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dirty="0"/>
                        <a:t>Rural</a:t>
                      </a:r>
                      <a:endParaRPr lang="fr-FR" sz="1400" b="1" dirty="0">
                        <a:latin typeface="Calibri"/>
                        <a:ea typeface="Calibri"/>
                        <a:cs typeface="Arial"/>
                      </a:endParaRPr>
                    </a:p>
                  </a:txBody>
                  <a:tcPr marL="68580" marR="68580" marT="0" marB="0"/>
                </a:tc>
              </a:tr>
              <a:tr h="251858">
                <a:tc>
                  <a:txBody>
                    <a:bodyPr/>
                    <a:lstStyle/>
                    <a:p>
                      <a:pPr algn="just">
                        <a:lnSpc>
                          <a:spcPct val="115000"/>
                        </a:lnSpc>
                        <a:spcAft>
                          <a:spcPts val="0"/>
                        </a:spcAft>
                        <a:tabLst>
                          <a:tab pos="4791075" algn="l"/>
                        </a:tabLst>
                      </a:pPr>
                      <a:r>
                        <a:rPr lang="fr-FR" sz="1400"/>
                        <a:t>La dislocation familiale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45</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45</a:t>
                      </a:r>
                      <a:endParaRPr lang="fr-FR" sz="1400">
                        <a:latin typeface="Calibri"/>
                        <a:ea typeface="Calibri"/>
                        <a:cs typeface="Arial"/>
                      </a:endParaRPr>
                    </a:p>
                  </a:txBody>
                  <a:tcPr marL="68580" marR="68580" marT="0" marB="0"/>
                </a:tc>
              </a:tr>
              <a:tr h="319172">
                <a:tc>
                  <a:txBody>
                    <a:bodyPr/>
                    <a:lstStyle/>
                    <a:p>
                      <a:pPr algn="just">
                        <a:lnSpc>
                          <a:spcPct val="115000"/>
                        </a:lnSpc>
                        <a:spcAft>
                          <a:spcPts val="0"/>
                        </a:spcAft>
                        <a:tabLst>
                          <a:tab pos="4791075" algn="l"/>
                        </a:tabLst>
                      </a:pPr>
                      <a:r>
                        <a:rPr lang="fr-FR" sz="1400"/>
                        <a:t>Des conditions économiques difficiles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38</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37</a:t>
                      </a:r>
                      <a:endParaRPr lang="fr-FR" sz="1400">
                        <a:latin typeface="Calibri"/>
                        <a:ea typeface="Calibri"/>
                        <a:cs typeface="Arial"/>
                      </a:endParaRPr>
                    </a:p>
                  </a:txBody>
                  <a:tcPr marL="68580" marR="68580" marT="0" marB="0"/>
                </a:tc>
              </a:tr>
              <a:tr h="313121">
                <a:tc>
                  <a:txBody>
                    <a:bodyPr/>
                    <a:lstStyle/>
                    <a:p>
                      <a:pPr algn="just">
                        <a:lnSpc>
                          <a:spcPct val="115000"/>
                        </a:lnSpc>
                        <a:spcAft>
                          <a:spcPts val="0"/>
                        </a:spcAft>
                        <a:tabLst>
                          <a:tab pos="4791075" algn="l"/>
                        </a:tabLst>
                      </a:pPr>
                      <a:r>
                        <a:rPr lang="fr-FR" sz="1400"/>
                        <a:t>Indices de concentration</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IC=0,83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IC=0,82</a:t>
                      </a:r>
                      <a:endParaRPr lang="fr-FR" sz="1400">
                        <a:latin typeface="Calibri"/>
                        <a:ea typeface="Calibri"/>
                        <a:cs typeface="Arial"/>
                      </a:endParaRPr>
                    </a:p>
                  </a:txBody>
                  <a:tcPr marL="68580" marR="68580" marT="0" marB="0"/>
                </a:tc>
              </a:tr>
              <a:tr h="251858">
                <a:tc>
                  <a:txBody>
                    <a:bodyPr/>
                    <a:lstStyle/>
                    <a:p>
                      <a:pPr algn="just">
                        <a:lnSpc>
                          <a:spcPct val="115000"/>
                        </a:lnSpc>
                        <a:spcAft>
                          <a:spcPts val="0"/>
                        </a:spcAft>
                        <a:tabLst>
                          <a:tab pos="4791075" algn="l"/>
                        </a:tabLst>
                      </a:pPr>
                      <a:r>
                        <a:rPr lang="fr-FR" sz="1400"/>
                        <a:t>L’ignorance des parents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400">
                        <a:latin typeface="Calibri"/>
                        <a:ea typeface="Calibri"/>
                        <a:cs typeface="Arial"/>
                      </a:endParaRPr>
                    </a:p>
                  </a:txBody>
                  <a:tcPr marL="68580" marR="68580" marT="0" marB="0"/>
                </a:tc>
              </a:tr>
              <a:tr h="251858">
                <a:tc>
                  <a:txBody>
                    <a:bodyPr/>
                    <a:lstStyle/>
                    <a:p>
                      <a:pPr algn="just">
                        <a:lnSpc>
                          <a:spcPct val="115000"/>
                        </a:lnSpc>
                        <a:spcAft>
                          <a:spcPts val="0"/>
                        </a:spcAft>
                        <a:tabLst>
                          <a:tab pos="4791075" algn="l"/>
                        </a:tabLst>
                      </a:pPr>
                      <a:r>
                        <a:rPr lang="fr-FR" sz="1400"/>
                        <a:t>Autres raisons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5</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6</a:t>
                      </a:r>
                      <a:endParaRPr lang="fr-FR" sz="1400">
                        <a:latin typeface="Calibri"/>
                        <a:ea typeface="Calibri"/>
                        <a:cs typeface="Arial"/>
                      </a:endParaRPr>
                    </a:p>
                  </a:txBody>
                  <a:tcPr marL="68580" marR="68580" marT="0" marB="0"/>
                </a:tc>
              </a:tr>
              <a:tr h="251858">
                <a:tc>
                  <a:txBody>
                    <a:bodyPr/>
                    <a:lstStyle/>
                    <a:p>
                      <a:pPr algn="just">
                        <a:lnSpc>
                          <a:spcPct val="115000"/>
                        </a:lnSpc>
                        <a:spcAft>
                          <a:spcPts val="0"/>
                        </a:spcAft>
                        <a:tabLst>
                          <a:tab pos="4791075" algn="l"/>
                        </a:tabLst>
                      </a:pPr>
                      <a:r>
                        <a:rPr lang="fr-FR" sz="1400"/>
                        <a:t>Total</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100</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dirty="0"/>
                        <a:t>100</a:t>
                      </a:r>
                      <a:endParaRPr lang="fr-FR" sz="14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2195736" y="3645024"/>
          <a:ext cx="5744210" cy="282632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475656" y="1124744"/>
          <a:ext cx="7128791" cy="5184582"/>
        </p:xfrm>
        <a:graphic>
          <a:graphicData uri="http://schemas.openxmlformats.org/drawingml/2006/table">
            <a:tbl>
              <a:tblPr>
                <a:tableStyleId>{284E427A-3D55-4303-BF80-6455036E1DE7}</a:tableStyleId>
              </a:tblPr>
              <a:tblGrid>
                <a:gridCol w="4343854"/>
                <a:gridCol w="1091936"/>
                <a:gridCol w="893892"/>
                <a:gridCol w="799109"/>
              </a:tblGrid>
              <a:tr h="490964">
                <a:tc>
                  <a:txBody>
                    <a:bodyPr/>
                    <a:lstStyle/>
                    <a:p>
                      <a:pPr algn="ctr">
                        <a:lnSpc>
                          <a:spcPct val="115000"/>
                        </a:lnSpc>
                        <a:spcAft>
                          <a:spcPts val="0"/>
                        </a:spcAft>
                        <a:tabLst>
                          <a:tab pos="4791075" algn="l"/>
                        </a:tabLst>
                      </a:pPr>
                      <a:r>
                        <a:rPr lang="fr-FR" sz="1200" b="1" dirty="0"/>
                        <a:t>Solutions pour éradiquer le phénomène </a:t>
                      </a:r>
                    </a:p>
                    <a:p>
                      <a:pPr algn="ctr">
                        <a:lnSpc>
                          <a:spcPct val="115000"/>
                        </a:lnSpc>
                        <a:spcAft>
                          <a:spcPts val="0"/>
                        </a:spcAft>
                        <a:tabLst>
                          <a:tab pos="4791075" algn="l"/>
                        </a:tabLst>
                      </a:pPr>
                      <a:r>
                        <a:rPr lang="fr-FR" sz="1200" b="1" dirty="0"/>
                        <a:t>des Enfants dans la rue</a:t>
                      </a:r>
                      <a:endParaRPr lang="fr-FR" sz="1200" b="1" dirty="0">
                        <a:latin typeface="Calibri"/>
                        <a:ea typeface="Calibri"/>
                        <a:cs typeface="Arial"/>
                      </a:endParaRPr>
                    </a:p>
                  </a:txBody>
                  <a:tcPr marL="67223" marR="67223" marT="0" marB="0"/>
                </a:tc>
                <a:tc>
                  <a:txBody>
                    <a:bodyPr/>
                    <a:lstStyle/>
                    <a:p>
                      <a:pPr algn="ctr">
                        <a:lnSpc>
                          <a:spcPct val="115000"/>
                        </a:lnSpc>
                        <a:spcAft>
                          <a:spcPts val="0"/>
                        </a:spcAft>
                        <a:tabLst>
                          <a:tab pos="4791075" algn="l"/>
                        </a:tabLst>
                      </a:pPr>
                      <a:r>
                        <a:rPr lang="fr-FR" sz="1200" b="1"/>
                        <a:t>Nombre</a:t>
                      </a:r>
                      <a:endParaRPr lang="fr-FR" sz="1200" b="1">
                        <a:latin typeface="Calibri"/>
                        <a:ea typeface="Calibri"/>
                        <a:cs typeface="Arial"/>
                      </a:endParaRPr>
                    </a:p>
                  </a:txBody>
                  <a:tcPr marL="67223" marR="67223" marT="0" marB="0"/>
                </a:tc>
                <a:tc>
                  <a:txBody>
                    <a:bodyPr/>
                    <a:lstStyle/>
                    <a:p>
                      <a:pPr algn="ctr">
                        <a:lnSpc>
                          <a:spcPct val="115000"/>
                        </a:lnSpc>
                        <a:spcAft>
                          <a:spcPts val="0"/>
                        </a:spcAft>
                        <a:tabLst>
                          <a:tab pos="4791075" algn="l"/>
                        </a:tabLst>
                      </a:pPr>
                      <a:r>
                        <a:rPr lang="fr-FR" sz="1200" b="1"/>
                        <a:t>% brut</a:t>
                      </a:r>
                      <a:endParaRPr lang="fr-FR" sz="1200" b="1">
                        <a:latin typeface="Calibri"/>
                        <a:ea typeface="Calibri"/>
                        <a:cs typeface="Arial"/>
                      </a:endParaRPr>
                    </a:p>
                  </a:txBody>
                  <a:tcPr marL="67223" marR="67223" marT="0" marB="0"/>
                </a:tc>
                <a:tc>
                  <a:txBody>
                    <a:bodyPr/>
                    <a:lstStyle/>
                    <a:p>
                      <a:pPr algn="ctr">
                        <a:lnSpc>
                          <a:spcPct val="115000"/>
                        </a:lnSpc>
                        <a:spcAft>
                          <a:spcPts val="0"/>
                        </a:spcAft>
                        <a:tabLst>
                          <a:tab pos="4791075" algn="l"/>
                        </a:tabLst>
                      </a:pPr>
                      <a:r>
                        <a:rPr lang="fr-FR" sz="1200" b="1" dirty="0"/>
                        <a:t>% net</a:t>
                      </a:r>
                      <a:endParaRPr lang="fr-FR" sz="1200" b="1" dirty="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Des lois pour protéger les Enfants abandonnés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78</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1,9</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2,3</a:t>
                      </a:r>
                      <a:endParaRPr lang="fr-FR" sz="1200">
                        <a:latin typeface="Calibri"/>
                        <a:ea typeface="Calibri"/>
                        <a:cs typeface="Arial"/>
                      </a:endParaRPr>
                    </a:p>
                  </a:txBody>
                  <a:tcPr marL="67223" marR="67223" marT="0" marB="0"/>
                </a:tc>
              </a:tr>
              <a:tr h="249660">
                <a:tc>
                  <a:txBody>
                    <a:bodyPr/>
                    <a:lstStyle/>
                    <a:p>
                      <a:pPr algn="just">
                        <a:lnSpc>
                          <a:spcPct val="115000"/>
                        </a:lnSpc>
                        <a:spcAft>
                          <a:spcPts val="0"/>
                        </a:spcAft>
                        <a:tabLst>
                          <a:tab pos="4791075" algn="l"/>
                        </a:tabLst>
                      </a:pPr>
                      <a:r>
                        <a:rPr lang="fr-FR" sz="1200" dirty="0"/>
                        <a:t>Améliorer les conditions de vie de la population</a:t>
                      </a:r>
                      <a:endParaRPr lang="fr-FR" sz="1200" dirty="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373</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9,30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11,1</a:t>
                      </a:r>
                      <a:endParaRPr lang="fr-FR" sz="1200">
                        <a:latin typeface="Calibri"/>
                        <a:ea typeface="Calibri"/>
                        <a:cs typeface="Arial"/>
                      </a:endParaRPr>
                    </a:p>
                  </a:txBody>
                  <a:tcPr marL="67223" marR="67223" marT="0" marB="0"/>
                </a:tc>
              </a:tr>
              <a:tr h="249660">
                <a:tc>
                  <a:txBody>
                    <a:bodyPr/>
                    <a:lstStyle/>
                    <a:p>
                      <a:pPr algn="just">
                        <a:lnSpc>
                          <a:spcPct val="115000"/>
                        </a:lnSpc>
                        <a:spcAft>
                          <a:spcPts val="0"/>
                        </a:spcAft>
                        <a:tabLst>
                          <a:tab pos="4791075" algn="l"/>
                        </a:tabLst>
                      </a:pPr>
                      <a:r>
                        <a:rPr lang="fr-FR" sz="1200"/>
                        <a:t>Des centres et associations s’occupant d’Enfants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1 490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37,10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44,1</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La sensibilisation</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232</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5,80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6,9</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Lutter contre l’abandon des Enfants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105</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2,60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3,1</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Aide sociale aux Enfants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200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5,00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5,9</a:t>
                      </a:r>
                      <a:endParaRPr lang="fr-FR" sz="1200">
                        <a:latin typeface="Calibri"/>
                        <a:ea typeface="Calibri"/>
                        <a:cs typeface="Arial"/>
                      </a:endParaRPr>
                    </a:p>
                  </a:txBody>
                  <a:tcPr marL="67223" marR="67223" marT="0" marB="0"/>
                </a:tc>
              </a:tr>
              <a:tr h="249660">
                <a:tc>
                  <a:txBody>
                    <a:bodyPr/>
                    <a:lstStyle/>
                    <a:p>
                      <a:pPr algn="just">
                        <a:lnSpc>
                          <a:spcPct val="115000"/>
                        </a:lnSpc>
                        <a:spcAft>
                          <a:spcPts val="0"/>
                        </a:spcAft>
                        <a:tabLst>
                          <a:tab pos="4791075" algn="l"/>
                        </a:tabLst>
                      </a:pPr>
                      <a:r>
                        <a:rPr lang="fr-FR" sz="1200"/>
                        <a:t>Entraide nationale</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108</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2,70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3,2</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Encourager l’éducation</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111</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2,80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3,3</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Lutter contre la dislocation familiale</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207</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5,20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6,1</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Lutte contre la violence contre  les Enfants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21</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0,50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0,6</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Lutter contre la drogue</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0,1</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Un système de famille d’accueil </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96</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2,40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2,9</a:t>
                      </a:r>
                      <a:endParaRPr lang="fr-FR" sz="1200">
                        <a:latin typeface="Calibri"/>
                        <a:ea typeface="Calibri"/>
                        <a:cs typeface="Arial"/>
                      </a:endParaRPr>
                    </a:p>
                  </a:txBody>
                  <a:tcPr marL="67223" marR="67223" marT="0" marB="0"/>
                </a:tc>
              </a:tr>
              <a:tr h="249660">
                <a:tc>
                  <a:txBody>
                    <a:bodyPr/>
                    <a:lstStyle/>
                    <a:p>
                      <a:pPr algn="just">
                        <a:lnSpc>
                          <a:spcPct val="115000"/>
                        </a:lnSpc>
                        <a:spcAft>
                          <a:spcPts val="0"/>
                        </a:spcAft>
                        <a:tabLst>
                          <a:tab pos="4791075" algn="l"/>
                        </a:tabLst>
                      </a:pPr>
                      <a:r>
                        <a:rPr lang="fr-FR" sz="1200"/>
                        <a:t>Lutter contre les problèmes psychiques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0,20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0,3</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La surveillance</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28</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0,70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0,8</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Implication de l’Etat</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54</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1,30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1,6</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Autre</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264</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6,60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7,8</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Total d’occurrences</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r>
                        <a:rPr lang="fr-FR" sz="1200"/>
                        <a:t>3380</a:t>
                      </a:r>
                      <a:endParaRPr lang="fr-FR" sz="1200">
                        <a:latin typeface="Calibri"/>
                        <a:ea typeface="Calibri"/>
                        <a:cs typeface="Arial"/>
                      </a:endParaRPr>
                    </a:p>
                  </a:txBody>
                  <a:tcPr marL="67223" marR="67223" marT="0" marB="0"/>
                </a:tc>
                <a:tc>
                  <a:txBody>
                    <a:bodyPr/>
                    <a:lstStyle/>
                    <a:p>
                      <a:pPr algn="r">
                        <a:lnSpc>
                          <a:spcPct val="115000"/>
                        </a:lnSpc>
                        <a:spcAft>
                          <a:spcPts val="0"/>
                        </a:spcAft>
                        <a:tabLst>
                          <a:tab pos="4791075" algn="l"/>
                        </a:tabLst>
                      </a:pPr>
                      <a:endParaRPr lang="fr-FR" sz="1200">
                        <a:latin typeface="Comic Sans MS"/>
                        <a:ea typeface="Calibri"/>
                        <a:cs typeface="Arial"/>
                      </a:endParaRPr>
                    </a:p>
                  </a:txBody>
                  <a:tcPr marL="67223" marR="67223" marT="0" marB="0"/>
                </a:tc>
                <a:tc>
                  <a:txBody>
                    <a:bodyPr/>
                    <a:lstStyle/>
                    <a:p>
                      <a:pPr algn="r">
                        <a:lnSpc>
                          <a:spcPct val="115000"/>
                        </a:lnSpc>
                        <a:spcAft>
                          <a:spcPts val="0"/>
                        </a:spcAft>
                        <a:tabLst>
                          <a:tab pos="4791075" algn="l"/>
                        </a:tabLst>
                      </a:pPr>
                      <a:r>
                        <a:rPr lang="fr-FR" sz="1200"/>
                        <a:t>100</a:t>
                      </a:r>
                      <a:endParaRPr lang="fr-FR" sz="1200">
                        <a:latin typeface="Calibri"/>
                        <a:ea typeface="Calibri"/>
                        <a:cs typeface="Arial"/>
                      </a:endParaRPr>
                    </a:p>
                  </a:txBody>
                  <a:tcPr marL="67223" marR="67223" marT="0" marB="0"/>
                </a:tc>
              </a:tr>
              <a:tr h="263927">
                <a:tc>
                  <a:txBody>
                    <a:bodyPr/>
                    <a:lstStyle/>
                    <a:p>
                      <a:pPr algn="just">
                        <a:lnSpc>
                          <a:spcPct val="115000"/>
                        </a:lnSpc>
                        <a:spcAft>
                          <a:spcPts val="0"/>
                        </a:spcAft>
                        <a:tabLst>
                          <a:tab pos="4791075" algn="l"/>
                        </a:tabLst>
                      </a:pPr>
                      <a:r>
                        <a:rPr lang="fr-FR" sz="1200"/>
                        <a:t>NB : C’est une question à choix multiples</a:t>
                      </a:r>
                      <a:endParaRPr lang="fr-FR" sz="1200">
                        <a:latin typeface="Calibri"/>
                        <a:ea typeface="Calibri"/>
                        <a:cs typeface="Arial"/>
                      </a:endParaRPr>
                    </a:p>
                  </a:txBody>
                  <a:tcPr marL="67223" marR="67223" marT="0" marB="0"/>
                </a:tc>
                <a:tc>
                  <a:txBody>
                    <a:bodyPr/>
                    <a:lstStyle/>
                    <a:p>
                      <a:pPr algn="just">
                        <a:lnSpc>
                          <a:spcPct val="115000"/>
                        </a:lnSpc>
                        <a:spcAft>
                          <a:spcPts val="0"/>
                        </a:spcAft>
                        <a:tabLst>
                          <a:tab pos="4791075" algn="l"/>
                        </a:tabLst>
                      </a:pPr>
                      <a:endParaRPr lang="fr-FR" sz="1200">
                        <a:latin typeface="Comic Sans MS"/>
                        <a:ea typeface="Calibri"/>
                        <a:cs typeface="Arial"/>
                      </a:endParaRPr>
                    </a:p>
                  </a:txBody>
                  <a:tcPr marL="67223" marR="67223" marT="0" marB="0"/>
                </a:tc>
                <a:tc>
                  <a:txBody>
                    <a:bodyPr/>
                    <a:lstStyle/>
                    <a:p>
                      <a:pPr algn="just">
                        <a:lnSpc>
                          <a:spcPct val="115000"/>
                        </a:lnSpc>
                        <a:spcAft>
                          <a:spcPts val="0"/>
                        </a:spcAft>
                        <a:tabLst>
                          <a:tab pos="4791075" algn="l"/>
                        </a:tabLst>
                      </a:pPr>
                      <a:endParaRPr lang="fr-FR" sz="1200">
                        <a:latin typeface="Comic Sans MS"/>
                        <a:ea typeface="Calibri"/>
                        <a:cs typeface="Arial"/>
                      </a:endParaRPr>
                    </a:p>
                  </a:txBody>
                  <a:tcPr marL="67223" marR="67223" marT="0" marB="0"/>
                </a:tc>
                <a:tc>
                  <a:txBody>
                    <a:bodyPr/>
                    <a:lstStyle/>
                    <a:p>
                      <a:pPr algn="just">
                        <a:lnSpc>
                          <a:spcPct val="115000"/>
                        </a:lnSpc>
                        <a:spcAft>
                          <a:spcPts val="0"/>
                        </a:spcAft>
                        <a:tabLst>
                          <a:tab pos="4791075" algn="l"/>
                        </a:tabLst>
                      </a:pPr>
                      <a:endParaRPr lang="fr-FR" sz="1200" dirty="0">
                        <a:latin typeface="Comic Sans MS"/>
                        <a:ea typeface="Calibri"/>
                        <a:cs typeface="Arial"/>
                      </a:endParaRPr>
                    </a:p>
                  </a:txBody>
                  <a:tcPr marL="67223" marR="67223" marT="0" marB="0"/>
                </a:tc>
              </a:tr>
            </a:tbl>
          </a:graphicData>
        </a:graphic>
      </p:graphicFrame>
      <p:sp>
        <p:nvSpPr>
          <p:cNvPr id="6" name="Titre 1"/>
          <p:cNvSpPr>
            <a:spLocks noGrp="1"/>
          </p:cNvSpPr>
          <p:nvPr>
            <p:ph type="title"/>
          </p:nvPr>
        </p:nvSpPr>
        <p:spPr>
          <a:xfrm>
            <a:off x="1043608" y="404664"/>
            <a:ext cx="7890080" cy="652934"/>
          </a:xfrm>
        </p:spPr>
        <p:txBody>
          <a:bodyPr>
            <a:norm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latin typeface="+mn-lt"/>
                <a:ea typeface="+mn-ea"/>
                <a:cs typeface="+mn-cs"/>
              </a:rPr>
              <a:t>	Solutions proposées pour éradiquer le phénomène des Enfants dans la rue</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836712"/>
          <a:ext cx="7344816" cy="5472608"/>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187624" y="188640"/>
            <a:ext cx="7746064" cy="504056"/>
          </a:xfrm>
        </p:spPr>
        <p:txBody>
          <a:bodyPr>
            <a:noAutofit/>
          </a:bodyPr>
          <a:lstStyle/>
          <a:p>
            <a:pPr marL="357188" indent="-357188">
              <a:lnSpc>
                <a:spcPct val="80000"/>
              </a:lnSpc>
              <a:spcBef>
                <a:spcPts val="600"/>
              </a:spcBef>
              <a:buClr>
                <a:schemeClr val="accent1"/>
              </a:buClr>
              <a:buSzPct val="80000"/>
            </a:pPr>
            <a:r>
              <a:rPr lang="fr-FR" sz="2000" b="1" dirty="0" smtClean="0">
                <a:solidFill>
                  <a:schemeClr val="accent1">
                    <a:lumMod val="75000"/>
                  </a:schemeClr>
                </a:solidFill>
                <a:latin typeface="+mn-lt"/>
                <a:ea typeface="+mn-ea"/>
                <a:cs typeface="+mn-cs"/>
              </a:rPr>
              <a:t>	Solutions proposées pour éradiquer le phénomène des Enfants dans la rue</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75656" y="980728"/>
          <a:ext cx="6912770" cy="2232786"/>
        </p:xfrm>
        <a:graphic>
          <a:graphicData uri="http://schemas.openxmlformats.org/drawingml/2006/table">
            <a:tbl>
              <a:tblPr>
                <a:tableStyleId>{284E427A-3D55-4303-BF80-6455036E1DE7}</a:tableStyleId>
              </a:tblPr>
              <a:tblGrid>
                <a:gridCol w="2664297"/>
                <a:gridCol w="2232248"/>
                <a:gridCol w="2016225"/>
              </a:tblGrid>
              <a:tr h="613956">
                <a:tc>
                  <a:txBody>
                    <a:bodyPr/>
                    <a:lstStyle/>
                    <a:p>
                      <a:pPr algn="ctr">
                        <a:lnSpc>
                          <a:spcPct val="115000"/>
                        </a:lnSpc>
                        <a:spcAft>
                          <a:spcPts val="0"/>
                        </a:spcAft>
                        <a:tabLst>
                          <a:tab pos="4791075" algn="l"/>
                        </a:tabLst>
                      </a:pPr>
                      <a:r>
                        <a:rPr lang="fr-FR" sz="1400" dirty="0"/>
                        <a:t>Autres solutions pour éradiquer la vie des Enfants dans la rue</a:t>
                      </a:r>
                      <a:endParaRPr lang="fr-FR" sz="1200"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dirty="0"/>
                        <a:t>Enfants jeunes 12 à 17 ans</a:t>
                      </a:r>
                      <a:endParaRPr lang="fr-FR" sz="1200"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dirty="0"/>
                        <a:t>Enfants 18 ans et plus</a:t>
                      </a:r>
                      <a:endParaRPr lang="fr-FR" sz="1200" dirty="0">
                        <a:latin typeface="Calibri"/>
                        <a:ea typeface="Calibri"/>
                        <a:cs typeface="Arial"/>
                      </a:endParaRPr>
                    </a:p>
                  </a:txBody>
                  <a:tcPr marL="68580" marR="68580" marT="0" marB="0"/>
                </a:tc>
              </a:tr>
              <a:tr h="304232">
                <a:tc>
                  <a:txBody>
                    <a:bodyPr/>
                    <a:lstStyle/>
                    <a:p>
                      <a:pPr algn="l">
                        <a:lnSpc>
                          <a:spcPct val="115000"/>
                        </a:lnSpc>
                        <a:spcAft>
                          <a:spcPts val="0"/>
                        </a:spcAft>
                        <a:tabLst>
                          <a:tab pos="4791075" algn="l"/>
                        </a:tabLst>
                      </a:pPr>
                      <a:r>
                        <a:rPr lang="fr-FR" sz="1400" dirty="0"/>
                        <a:t>La sensibilisation</a:t>
                      </a:r>
                      <a:endParaRPr lang="fr-FR" sz="1200"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10</a:t>
                      </a:r>
                      <a:endParaRPr lang="fr-FR" sz="1200">
                        <a:latin typeface="Calibri"/>
                        <a:ea typeface="Calibri"/>
                        <a:cs typeface="Arial"/>
                      </a:endParaRPr>
                    </a:p>
                  </a:txBody>
                  <a:tcPr marL="68580" marR="68580" marT="0" marB="0"/>
                </a:tc>
              </a:tr>
              <a:tr h="377956">
                <a:tc>
                  <a:txBody>
                    <a:bodyPr/>
                    <a:lstStyle/>
                    <a:p>
                      <a:pPr algn="l">
                        <a:lnSpc>
                          <a:spcPct val="115000"/>
                        </a:lnSpc>
                        <a:spcAft>
                          <a:spcPts val="0"/>
                        </a:spcAft>
                        <a:tabLst>
                          <a:tab pos="4791075" algn="l"/>
                        </a:tabLst>
                      </a:pPr>
                      <a:r>
                        <a:rPr lang="fr-FR" sz="1400" dirty="0"/>
                        <a:t>Aides sociales aux Enfants</a:t>
                      </a:r>
                      <a:endParaRPr lang="fr-FR" sz="1200"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r>
              <a:tr h="476667">
                <a:tc>
                  <a:txBody>
                    <a:bodyPr/>
                    <a:lstStyle/>
                    <a:p>
                      <a:pPr algn="l">
                        <a:lnSpc>
                          <a:spcPct val="115000"/>
                        </a:lnSpc>
                        <a:spcAft>
                          <a:spcPts val="0"/>
                        </a:spcAft>
                        <a:tabLst>
                          <a:tab pos="4791075" algn="l"/>
                        </a:tabLst>
                      </a:pPr>
                      <a:r>
                        <a:rPr lang="fr-FR" sz="1400" dirty="0"/>
                        <a:t>Lutter contre la dislocation familiale</a:t>
                      </a:r>
                      <a:endParaRPr lang="fr-FR" sz="1200"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4</a:t>
                      </a:r>
                      <a:endParaRPr lang="fr-FR" sz="1200">
                        <a:latin typeface="Calibri"/>
                        <a:ea typeface="Calibri"/>
                        <a:cs typeface="Arial"/>
                      </a:endParaRPr>
                    </a:p>
                  </a:txBody>
                  <a:tcPr marL="68580" marR="68580" marT="0" marB="0"/>
                </a:tc>
              </a:tr>
              <a:tr h="445914">
                <a:tc>
                  <a:txBody>
                    <a:bodyPr/>
                    <a:lstStyle/>
                    <a:p>
                      <a:pPr algn="l">
                        <a:lnSpc>
                          <a:spcPct val="115000"/>
                        </a:lnSpc>
                        <a:spcAft>
                          <a:spcPts val="0"/>
                        </a:spcAft>
                        <a:tabLst>
                          <a:tab pos="4791075" algn="l"/>
                        </a:tabLst>
                      </a:pPr>
                      <a:r>
                        <a:rPr lang="fr-FR" sz="1400" dirty="0"/>
                        <a:t>Lutter contre l’abandon scolaire</a:t>
                      </a:r>
                      <a:endParaRPr lang="fr-FR" sz="1200"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a:t>3</a:t>
                      </a:r>
                      <a:endParaRPr lang="fr-FR" sz="120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dirty="0"/>
                        <a:t>5</a:t>
                      </a:r>
                      <a:endParaRPr lang="fr-FR" sz="12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835696" y="3212976"/>
          <a:ext cx="6119490" cy="316835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1475656" y="255786"/>
            <a:ext cx="7128792" cy="652934"/>
          </a:xfrm>
        </p:spPr>
        <p:txBody>
          <a:bodyPr>
            <a:normAutofit/>
          </a:bodyPr>
          <a:lstStyle/>
          <a:p>
            <a:pPr marL="357188" indent="-357188">
              <a:lnSpc>
                <a:spcPct val="80000"/>
              </a:lnSpc>
              <a:spcBef>
                <a:spcPts val="600"/>
              </a:spcBef>
              <a:buClr>
                <a:schemeClr val="accent1"/>
              </a:buClr>
              <a:buSzPct val="80000"/>
            </a:pPr>
            <a:r>
              <a:rPr lang="fr-FR" sz="1600" b="1" dirty="0" smtClean="0">
                <a:solidFill>
                  <a:schemeClr val="tx1"/>
                </a:solidFill>
                <a:latin typeface="+mn-lt"/>
                <a:ea typeface="+mn-ea"/>
                <a:cs typeface="+mn-cs"/>
              </a:rPr>
              <a:t>	Solutions proposées pour éradiquer le phénomène des Enfants dans la rue selon l’âge</a:t>
            </a:r>
            <a:endParaRPr lang="fr-FR" sz="1600" b="1"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331641" y="1333721"/>
          <a:ext cx="7056784" cy="4759575"/>
        </p:xfrm>
        <a:graphic>
          <a:graphicData uri="http://schemas.openxmlformats.org/drawingml/2006/table">
            <a:tbl>
              <a:tblPr>
                <a:tableStyleId>{284E427A-3D55-4303-BF80-6455036E1DE7}</a:tableStyleId>
              </a:tblPr>
              <a:tblGrid>
                <a:gridCol w="4458806"/>
                <a:gridCol w="1535412"/>
                <a:gridCol w="1062566"/>
              </a:tblGrid>
              <a:tr h="576064">
                <a:tc>
                  <a:txBody>
                    <a:bodyPr/>
                    <a:lstStyle/>
                    <a:p>
                      <a:pPr algn="ctr">
                        <a:lnSpc>
                          <a:spcPct val="115000"/>
                        </a:lnSpc>
                        <a:spcAft>
                          <a:spcPts val="0"/>
                        </a:spcAft>
                        <a:tabLst>
                          <a:tab pos="2857500" algn="l"/>
                          <a:tab pos="3261995" algn="r"/>
                        </a:tabLst>
                      </a:pPr>
                      <a:r>
                        <a:rPr lang="fr-FR" sz="1400" b="1" dirty="0"/>
                        <a:t>Comment protéger les Enfants </a:t>
                      </a:r>
                      <a:endParaRPr lang="fr-FR" sz="1200" b="1" dirty="0"/>
                    </a:p>
                    <a:p>
                      <a:pPr algn="ctr">
                        <a:lnSpc>
                          <a:spcPct val="115000"/>
                        </a:lnSpc>
                        <a:spcAft>
                          <a:spcPts val="0"/>
                        </a:spcAft>
                        <a:tabLst>
                          <a:tab pos="2857500" algn="l"/>
                          <a:tab pos="3261995" algn="r"/>
                        </a:tabLst>
                      </a:pPr>
                      <a:r>
                        <a:rPr lang="fr-FR" sz="1400" b="1" dirty="0"/>
                        <a:t>des abus sexuels ?</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Occurrences</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 brut</a:t>
                      </a:r>
                      <a:endParaRPr lang="fr-FR" sz="1200" b="1" dirty="0">
                        <a:latin typeface="Calibri"/>
                        <a:ea typeface="Calibri"/>
                        <a:cs typeface="Arial"/>
                      </a:endParaRPr>
                    </a:p>
                  </a:txBody>
                  <a:tcPr marL="68580" marR="68580" marT="0" marB="0"/>
                </a:tc>
              </a:tr>
              <a:tr h="254294">
                <a:tc>
                  <a:txBody>
                    <a:bodyPr/>
                    <a:lstStyle/>
                    <a:p>
                      <a:pPr>
                        <a:lnSpc>
                          <a:spcPct val="115000"/>
                        </a:lnSpc>
                        <a:spcAft>
                          <a:spcPts val="0"/>
                        </a:spcAft>
                      </a:pPr>
                      <a:r>
                        <a:rPr lang="fr-FR" sz="1400" dirty="0"/>
                        <a:t>Des sanctions contre les agresseurs</a:t>
                      </a:r>
                      <a:endParaRPr lang="fr-FR" sz="1200" dirty="0">
                        <a:latin typeface="Calibri"/>
                        <a:ea typeface="Calibri"/>
                        <a:cs typeface="Arial"/>
                      </a:endParaRPr>
                    </a:p>
                  </a:txBody>
                  <a:tcPr marL="68580" marR="68580" marT="0" marB="0"/>
                </a:tc>
                <a:tc>
                  <a:txBody>
                    <a:bodyPr/>
                    <a:lstStyle/>
                    <a:p>
                      <a:pPr algn="r">
                        <a:lnSpc>
                          <a:spcPct val="115000"/>
                        </a:lnSpc>
                        <a:spcAft>
                          <a:spcPts val="0"/>
                        </a:spcAft>
                      </a:pPr>
                      <a:r>
                        <a:rPr lang="fr-FR" sz="1400"/>
                        <a:t>2 270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56,60</a:t>
                      </a:r>
                      <a:endParaRPr lang="fr-FR" sz="1200">
                        <a:latin typeface="Calibri"/>
                        <a:ea typeface="Calibri"/>
                        <a:cs typeface="Arial"/>
                      </a:endParaRPr>
                    </a:p>
                  </a:txBody>
                  <a:tcPr marL="68580" marR="68580" marT="0" marB="0"/>
                </a:tc>
              </a:tr>
              <a:tr h="525540">
                <a:tc>
                  <a:txBody>
                    <a:bodyPr/>
                    <a:lstStyle/>
                    <a:p>
                      <a:pPr>
                        <a:lnSpc>
                          <a:spcPct val="115000"/>
                        </a:lnSpc>
                        <a:spcAft>
                          <a:spcPts val="0"/>
                        </a:spcAft>
                      </a:pPr>
                      <a:r>
                        <a:rPr lang="fr-FR" sz="1400"/>
                        <a:t>Sensibilisation de la société à l’importance de rapporter les différents cas d’abus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1 844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45,90</a:t>
                      </a:r>
                      <a:endParaRPr lang="fr-FR" sz="1200">
                        <a:latin typeface="Calibri"/>
                        <a:ea typeface="Calibri"/>
                        <a:cs typeface="Arial"/>
                      </a:endParaRPr>
                    </a:p>
                  </a:txBody>
                  <a:tcPr marL="68580" marR="68580" marT="0" marB="0"/>
                </a:tc>
              </a:tr>
              <a:tr h="254294">
                <a:tc>
                  <a:txBody>
                    <a:bodyPr/>
                    <a:lstStyle/>
                    <a:p>
                      <a:pPr>
                        <a:lnSpc>
                          <a:spcPct val="115000"/>
                        </a:lnSpc>
                        <a:spcAft>
                          <a:spcPts val="0"/>
                        </a:spcAft>
                      </a:pPr>
                      <a:r>
                        <a:rPr lang="fr-FR" sz="1400"/>
                        <a:t>Une meilleure sécurité pour les Enfants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2 313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57,60</a:t>
                      </a:r>
                      <a:endParaRPr lang="fr-FR" sz="1200">
                        <a:latin typeface="Calibri"/>
                        <a:ea typeface="Calibri"/>
                        <a:cs typeface="Arial"/>
                      </a:endParaRPr>
                    </a:p>
                  </a:txBody>
                  <a:tcPr marL="68580" marR="68580" marT="0" marB="0"/>
                </a:tc>
              </a:tr>
              <a:tr h="334024">
                <a:tc>
                  <a:txBody>
                    <a:bodyPr/>
                    <a:lstStyle/>
                    <a:p>
                      <a:pPr>
                        <a:lnSpc>
                          <a:spcPct val="115000"/>
                        </a:lnSpc>
                        <a:spcAft>
                          <a:spcPts val="0"/>
                        </a:spcAft>
                      </a:pPr>
                      <a:r>
                        <a:rPr lang="fr-FR" sz="1400"/>
                        <a:t>Encourager les Enfants à parler de leurs expériences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0,90</a:t>
                      </a:r>
                      <a:endParaRPr lang="fr-FR" sz="1200">
                        <a:latin typeface="Calibri"/>
                        <a:ea typeface="Calibri"/>
                        <a:cs typeface="Arial"/>
                      </a:endParaRPr>
                    </a:p>
                  </a:txBody>
                  <a:tcPr marL="68580" marR="68580" marT="0" marB="0"/>
                </a:tc>
              </a:tr>
              <a:tr h="288032">
                <a:tc>
                  <a:txBody>
                    <a:bodyPr/>
                    <a:lstStyle/>
                    <a:p>
                      <a:pPr>
                        <a:lnSpc>
                          <a:spcPct val="115000"/>
                        </a:lnSpc>
                        <a:spcAft>
                          <a:spcPts val="0"/>
                        </a:spcAft>
                      </a:pPr>
                      <a:r>
                        <a:rPr lang="fr-FR" sz="1400"/>
                        <a:t>Un soutien psychique aux victimes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1,40</a:t>
                      </a:r>
                      <a:endParaRPr lang="fr-FR" sz="1200">
                        <a:latin typeface="Calibri"/>
                        <a:ea typeface="Calibri"/>
                        <a:cs typeface="Arial"/>
                      </a:endParaRPr>
                    </a:p>
                  </a:txBody>
                  <a:tcPr marL="68580" marR="68580" marT="0" marB="0"/>
                </a:tc>
              </a:tr>
              <a:tr h="360040">
                <a:tc>
                  <a:txBody>
                    <a:bodyPr/>
                    <a:lstStyle/>
                    <a:p>
                      <a:pPr>
                        <a:lnSpc>
                          <a:spcPct val="115000"/>
                        </a:lnSpc>
                        <a:spcAft>
                          <a:spcPts val="0"/>
                        </a:spcAft>
                      </a:pPr>
                      <a:r>
                        <a:rPr lang="fr-FR" sz="1400"/>
                        <a:t>Sensibilisation à l’importance de s’occuper des  Enfants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0,80</a:t>
                      </a:r>
                      <a:endParaRPr lang="fr-FR" sz="1200">
                        <a:latin typeface="Calibri"/>
                        <a:ea typeface="Calibri"/>
                        <a:cs typeface="Arial"/>
                      </a:endParaRPr>
                    </a:p>
                  </a:txBody>
                  <a:tcPr marL="68580" marR="68580" marT="0" marB="0"/>
                </a:tc>
              </a:tr>
              <a:tr h="360040">
                <a:tc>
                  <a:txBody>
                    <a:bodyPr/>
                    <a:lstStyle/>
                    <a:p>
                      <a:pPr>
                        <a:lnSpc>
                          <a:spcPct val="115000"/>
                        </a:lnSpc>
                        <a:spcAft>
                          <a:spcPts val="0"/>
                        </a:spcAft>
                      </a:pPr>
                      <a:r>
                        <a:rPr lang="fr-FR" sz="1400"/>
                        <a:t>Sensibiliser les Enfants et les mettre en garde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51</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1,30</a:t>
                      </a:r>
                      <a:endParaRPr lang="fr-FR" sz="1200">
                        <a:latin typeface="Calibri"/>
                        <a:ea typeface="Calibri"/>
                        <a:cs typeface="Arial"/>
                      </a:endParaRPr>
                    </a:p>
                  </a:txBody>
                  <a:tcPr marL="68580" marR="68580" marT="0" marB="0"/>
                </a:tc>
              </a:tr>
              <a:tr h="525540">
                <a:tc>
                  <a:txBody>
                    <a:bodyPr/>
                    <a:lstStyle/>
                    <a:p>
                      <a:pPr>
                        <a:lnSpc>
                          <a:spcPct val="115000"/>
                        </a:lnSpc>
                        <a:spcAft>
                          <a:spcPts val="0"/>
                        </a:spcAft>
                      </a:pPr>
                      <a:r>
                        <a:rPr lang="fr-FR" sz="1400"/>
                        <a:t>L’application des lois islamiques contre les agresseurs en plein public</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0,60</a:t>
                      </a:r>
                      <a:endParaRPr lang="fr-FR" sz="1200">
                        <a:latin typeface="Calibri"/>
                        <a:ea typeface="Calibri"/>
                        <a:cs typeface="Arial"/>
                      </a:endParaRPr>
                    </a:p>
                  </a:txBody>
                  <a:tcPr marL="68580" marR="68580" marT="0" marB="0"/>
                </a:tc>
              </a:tr>
              <a:tr h="254294">
                <a:tc>
                  <a:txBody>
                    <a:bodyPr/>
                    <a:lstStyle/>
                    <a:p>
                      <a:pPr>
                        <a:lnSpc>
                          <a:spcPct val="115000"/>
                        </a:lnSpc>
                        <a:spcAft>
                          <a:spcPts val="0"/>
                        </a:spcAft>
                      </a:pPr>
                      <a:r>
                        <a:rPr lang="fr-FR" sz="1400"/>
                        <a:t>La condamnation à mort</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12</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0,30</a:t>
                      </a:r>
                      <a:endParaRPr lang="fr-FR" sz="1200">
                        <a:latin typeface="Calibri"/>
                        <a:ea typeface="Calibri"/>
                        <a:cs typeface="Arial"/>
                      </a:endParaRPr>
                    </a:p>
                  </a:txBody>
                  <a:tcPr marL="68580" marR="68580" marT="0" marB="0"/>
                </a:tc>
              </a:tr>
              <a:tr h="254294">
                <a:tc>
                  <a:txBody>
                    <a:bodyPr/>
                    <a:lstStyle/>
                    <a:p>
                      <a:pPr>
                        <a:lnSpc>
                          <a:spcPct val="115000"/>
                        </a:lnSpc>
                        <a:spcAft>
                          <a:spcPts val="0"/>
                        </a:spcAft>
                      </a:pPr>
                      <a:r>
                        <a:rPr lang="fr-FR" sz="1400"/>
                        <a:t>Apprendre aux Enfants à se défendre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0,20</a:t>
                      </a:r>
                      <a:endParaRPr lang="fr-FR" sz="1200">
                        <a:latin typeface="Calibri"/>
                        <a:ea typeface="Calibri"/>
                        <a:cs typeface="Arial"/>
                      </a:endParaRPr>
                    </a:p>
                  </a:txBody>
                  <a:tcPr marL="68580" marR="68580" marT="0" marB="0"/>
                </a:tc>
              </a:tr>
              <a:tr h="254294">
                <a:tc>
                  <a:txBody>
                    <a:bodyPr/>
                    <a:lstStyle/>
                    <a:p>
                      <a:pPr>
                        <a:lnSpc>
                          <a:spcPct val="115000"/>
                        </a:lnSpc>
                        <a:spcAft>
                          <a:spcPts val="0"/>
                        </a:spcAft>
                      </a:pPr>
                      <a:r>
                        <a:rPr lang="fr-FR" sz="1400"/>
                        <a:t>Autres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1 ,00</a:t>
                      </a:r>
                      <a:endParaRPr lang="fr-FR" sz="1200">
                        <a:latin typeface="Calibri"/>
                        <a:ea typeface="Calibri"/>
                        <a:cs typeface="Arial"/>
                      </a:endParaRPr>
                    </a:p>
                  </a:txBody>
                  <a:tcPr marL="68580" marR="68580" marT="0" marB="0"/>
                </a:tc>
              </a:tr>
              <a:tr h="254294">
                <a:tc>
                  <a:txBody>
                    <a:bodyPr/>
                    <a:lstStyle/>
                    <a:p>
                      <a:pPr>
                        <a:lnSpc>
                          <a:spcPct val="115000"/>
                        </a:lnSpc>
                        <a:spcAft>
                          <a:spcPts val="0"/>
                        </a:spcAft>
                      </a:pPr>
                      <a:r>
                        <a:rPr lang="fr-FR" sz="1400"/>
                        <a:t>Total des occurrences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6689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a:t>
                      </a:r>
                      <a:endParaRPr lang="fr-FR" sz="1200">
                        <a:latin typeface="Calibri"/>
                        <a:ea typeface="Calibri"/>
                        <a:cs typeface="Arial"/>
                      </a:endParaRPr>
                    </a:p>
                  </a:txBody>
                  <a:tcPr marL="68580" marR="68580" marT="0" marB="0"/>
                </a:tc>
              </a:tr>
              <a:tr h="264531">
                <a:tc gridSpan="3">
                  <a:txBody>
                    <a:bodyPr/>
                    <a:lstStyle/>
                    <a:p>
                      <a:pPr>
                        <a:lnSpc>
                          <a:spcPct val="115000"/>
                        </a:lnSpc>
                        <a:spcAft>
                          <a:spcPts val="0"/>
                        </a:spcAft>
                      </a:pPr>
                      <a:r>
                        <a:rPr lang="fr-FR" sz="1400" dirty="0"/>
                        <a:t>NB : C’est une question de choix multiples (occurrences)</a:t>
                      </a:r>
                      <a:endParaRPr lang="fr-FR" sz="12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r>
            </a:tbl>
          </a:graphicData>
        </a:graphic>
      </p:graphicFrame>
      <p:sp>
        <p:nvSpPr>
          <p:cNvPr id="3" name="Rectangle 2"/>
          <p:cNvSpPr/>
          <p:nvPr/>
        </p:nvSpPr>
        <p:spPr>
          <a:xfrm>
            <a:off x="1403648" y="550421"/>
            <a:ext cx="7056784" cy="646331"/>
          </a:xfrm>
          <a:prstGeom prst="rect">
            <a:avLst/>
          </a:prstGeom>
        </p:spPr>
        <p:txBody>
          <a:bodyPr wrap="square">
            <a:spAutoFit/>
          </a:bodyPr>
          <a:lstStyle/>
          <a:p>
            <a:r>
              <a:rPr lang="fr-FR" b="1" dirty="0" smtClean="0">
                <a:solidFill>
                  <a:schemeClr val="accent1">
                    <a:lumMod val="75000"/>
                  </a:schemeClr>
                </a:solidFill>
              </a:rPr>
              <a:t>Comment  peut – on mieux protéger les Enfants des abus sexuels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331640" y="476672"/>
          <a:ext cx="7344816" cy="590465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403648" y="190381"/>
            <a:ext cx="7056784" cy="646331"/>
          </a:xfrm>
          <a:prstGeom prst="rect">
            <a:avLst/>
          </a:prstGeom>
        </p:spPr>
        <p:txBody>
          <a:bodyPr wrap="square">
            <a:spAutoFit/>
          </a:bodyPr>
          <a:lstStyle/>
          <a:p>
            <a:r>
              <a:rPr lang="fr-FR" b="1" dirty="0" smtClean="0">
                <a:solidFill>
                  <a:schemeClr val="accent1">
                    <a:lumMod val="75000"/>
                  </a:schemeClr>
                </a:solidFill>
              </a:rPr>
              <a:t>Comment  peut – on mieux protéger les Enfants des abus sexuels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547664" y="3429000"/>
          <a:ext cx="3528392" cy="2016224"/>
        </p:xfrm>
        <a:graphic>
          <a:graphicData uri="http://schemas.openxmlformats.org/drawingml/2006/table">
            <a:tbl>
              <a:tblPr>
                <a:tableStyleId>{284E427A-3D55-4303-BF80-6455036E1DE7}</a:tableStyleId>
              </a:tblPr>
              <a:tblGrid>
                <a:gridCol w="2025082"/>
                <a:gridCol w="833120"/>
                <a:gridCol w="670190"/>
              </a:tblGrid>
              <a:tr h="504056">
                <a:tc>
                  <a:txBody>
                    <a:bodyPr/>
                    <a:lstStyle/>
                    <a:p>
                      <a:pPr algn="ctr">
                        <a:lnSpc>
                          <a:spcPct val="115000"/>
                        </a:lnSpc>
                        <a:spcAft>
                          <a:spcPts val="0"/>
                        </a:spcAft>
                        <a:tabLst>
                          <a:tab pos="1790700" algn="l"/>
                        </a:tabLst>
                      </a:pPr>
                      <a:r>
                        <a:rPr lang="fr-FR" sz="1400" dirty="0"/>
                        <a:t>Modalités</a:t>
                      </a:r>
                      <a:endParaRPr lang="fr-FR" sz="1400" dirty="0">
                        <a:latin typeface="Calibri"/>
                        <a:ea typeface="Calibri"/>
                        <a:cs typeface="Arial"/>
                      </a:endParaRPr>
                    </a:p>
                  </a:txBody>
                  <a:tcPr marL="68580" marR="68580" marT="0" marB="0"/>
                </a:tc>
                <a:tc>
                  <a:txBody>
                    <a:bodyPr/>
                    <a:lstStyle/>
                    <a:p>
                      <a:pPr algn="ctr">
                        <a:lnSpc>
                          <a:spcPct val="115000"/>
                        </a:lnSpc>
                        <a:spcAft>
                          <a:spcPts val="0"/>
                        </a:spcAft>
                        <a:tabLst>
                          <a:tab pos="1790700" algn="l"/>
                        </a:tabLst>
                      </a:pPr>
                      <a:r>
                        <a:rPr lang="fr-FR" sz="1400" dirty="0"/>
                        <a:t>Nombre</a:t>
                      </a:r>
                      <a:endParaRPr lang="fr-FR" sz="1400" dirty="0">
                        <a:latin typeface="Calibri"/>
                        <a:ea typeface="Calibri"/>
                        <a:cs typeface="Arial"/>
                      </a:endParaRPr>
                    </a:p>
                  </a:txBody>
                  <a:tcPr marL="68580" marR="68580" marT="0" marB="0"/>
                </a:tc>
                <a:tc>
                  <a:txBody>
                    <a:bodyPr/>
                    <a:lstStyle/>
                    <a:p>
                      <a:pPr algn="ctr">
                        <a:lnSpc>
                          <a:spcPct val="115000"/>
                        </a:lnSpc>
                        <a:spcAft>
                          <a:spcPts val="0"/>
                        </a:spcAft>
                        <a:tabLst>
                          <a:tab pos="1790700" algn="l"/>
                        </a:tabLst>
                      </a:pPr>
                      <a:r>
                        <a:rPr lang="fr-FR" sz="1400"/>
                        <a:t>%</a:t>
                      </a:r>
                      <a:endParaRPr lang="fr-FR" sz="1400">
                        <a:latin typeface="Calibri"/>
                        <a:ea typeface="Calibri"/>
                        <a:cs typeface="Arial"/>
                      </a:endParaRPr>
                    </a:p>
                  </a:txBody>
                  <a:tcPr marL="68580" marR="68580" marT="0" marB="0"/>
                </a:tc>
              </a:tr>
              <a:tr h="504056">
                <a:tc>
                  <a:txBody>
                    <a:bodyPr/>
                    <a:lstStyle/>
                    <a:p>
                      <a:pPr algn="just">
                        <a:lnSpc>
                          <a:spcPct val="115000"/>
                        </a:lnSpc>
                        <a:spcAft>
                          <a:spcPts val="0"/>
                        </a:spcAft>
                        <a:tabLst>
                          <a:tab pos="1790700" algn="l"/>
                        </a:tabLst>
                      </a:pPr>
                      <a:r>
                        <a:rPr lang="fr-FR" sz="1400"/>
                        <a:t>Enfants parlementaires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1790700" algn="l"/>
                        </a:tabLst>
                      </a:pPr>
                      <a:r>
                        <a:rPr lang="fr-FR" sz="1400"/>
                        <a:t>423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1790700" algn="l"/>
                        </a:tabLst>
                      </a:pPr>
                      <a:r>
                        <a:rPr lang="fr-FR" sz="1400"/>
                        <a:t>10,50</a:t>
                      </a:r>
                      <a:endParaRPr lang="fr-FR" sz="1400">
                        <a:latin typeface="Calibri"/>
                        <a:ea typeface="Calibri"/>
                        <a:cs typeface="Arial"/>
                      </a:endParaRPr>
                    </a:p>
                  </a:txBody>
                  <a:tcPr marL="68580" marR="68580" marT="0" marB="0"/>
                </a:tc>
              </a:tr>
              <a:tr h="504056">
                <a:tc>
                  <a:txBody>
                    <a:bodyPr/>
                    <a:lstStyle/>
                    <a:p>
                      <a:pPr algn="just">
                        <a:lnSpc>
                          <a:spcPct val="115000"/>
                        </a:lnSpc>
                        <a:spcAft>
                          <a:spcPts val="0"/>
                        </a:spcAft>
                        <a:tabLst>
                          <a:tab pos="1790700" algn="l"/>
                        </a:tabLst>
                      </a:pPr>
                      <a:r>
                        <a:rPr lang="fr-FR" sz="1400" dirty="0"/>
                        <a:t>Enfants </a:t>
                      </a:r>
                      <a:r>
                        <a:rPr lang="fr-FR" sz="1400" dirty="0" smtClean="0"/>
                        <a:t>marathoniens</a:t>
                      </a:r>
                      <a:endParaRPr lang="fr-FR" sz="1400" dirty="0">
                        <a:latin typeface="Calibri"/>
                        <a:ea typeface="Calibri"/>
                        <a:cs typeface="Arial"/>
                      </a:endParaRPr>
                    </a:p>
                  </a:txBody>
                  <a:tcPr marL="68580" marR="68580" marT="0" marB="0"/>
                </a:tc>
                <a:tc>
                  <a:txBody>
                    <a:bodyPr/>
                    <a:lstStyle/>
                    <a:p>
                      <a:pPr algn="r">
                        <a:lnSpc>
                          <a:spcPct val="115000"/>
                        </a:lnSpc>
                        <a:spcAft>
                          <a:spcPts val="0"/>
                        </a:spcAft>
                        <a:tabLst>
                          <a:tab pos="1790700" algn="l"/>
                        </a:tabLst>
                      </a:pPr>
                      <a:r>
                        <a:rPr lang="fr-FR" sz="1400"/>
                        <a:t>3 591</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1790700" algn="l"/>
                        </a:tabLst>
                      </a:pPr>
                      <a:r>
                        <a:rPr lang="fr-FR" sz="1400"/>
                        <a:t>89,50</a:t>
                      </a:r>
                      <a:endParaRPr lang="fr-FR" sz="1400">
                        <a:latin typeface="Calibri"/>
                        <a:ea typeface="Calibri"/>
                        <a:cs typeface="Arial"/>
                      </a:endParaRPr>
                    </a:p>
                  </a:txBody>
                  <a:tcPr marL="68580" marR="68580" marT="0" marB="0"/>
                </a:tc>
              </a:tr>
              <a:tr h="504056">
                <a:tc>
                  <a:txBody>
                    <a:bodyPr/>
                    <a:lstStyle/>
                    <a:p>
                      <a:pPr algn="just">
                        <a:lnSpc>
                          <a:spcPct val="115000"/>
                        </a:lnSpc>
                        <a:spcAft>
                          <a:spcPts val="0"/>
                        </a:spcAft>
                        <a:tabLst>
                          <a:tab pos="1790700" algn="l"/>
                        </a:tabLst>
                      </a:pPr>
                      <a:r>
                        <a:rPr lang="fr-FR" sz="1400" dirty="0"/>
                        <a:t>Total</a:t>
                      </a:r>
                      <a:endParaRPr lang="fr-FR" sz="1400" dirty="0">
                        <a:latin typeface="Calibri"/>
                        <a:ea typeface="Calibri"/>
                        <a:cs typeface="Arial"/>
                      </a:endParaRPr>
                    </a:p>
                  </a:txBody>
                  <a:tcPr marL="68580" marR="68580" marT="0" marB="0"/>
                </a:tc>
                <a:tc>
                  <a:txBody>
                    <a:bodyPr/>
                    <a:lstStyle/>
                    <a:p>
                      <a:pPr algn="r">
                        <a:lnSpc>
                          <a:spcPct val="115000"/>
                        </a:lnSpc>
                        <a:spcAft>
                          <a:spcPts val="0"/>
                        </a:spcAft>
                        <a:tabLst>
                          <a:tab pos="1790700" algn="l"/>
                        </a:tabLst>
                      </a:pPr>
                      <a:r>
                        <a:rPr lang="fr-FR" sz="1400" dirty="0"/>
                        <a:t>4 014</a:t>
                      </a:r>
                      <a:endParaRPr lang="fr-FR" sz="1400" dirty="0">
                        <a:latin typeface="Calibri"/>
                        <a:ea typeface="Calibri"/>
                        <a:cs typeface="Arial"/>
                      </a:endParaRPr>
                    </a:p>
                  </a:txBody>
                  <a:tcPr marL="68580" marR="68580" marT="0" marB="0"/>
                </a:tc>
                <a:tc>
                  <a:txBody>
                    <a:bodyPr/>
                    <a:lstStyle/>
                    <a:p>
                      <a:pPr algn="r">
                        <a:lnSpc>
                          <a:spcPct val="115000"/>
                        </a:lnSpc>
                        <a:spcAft>
                          <a:spcPts val="0"/>
                        </a:spcAft>
                        <a:tabLst>
                          <a:tab pos="1790700" algn="l"/>
                        </a:tabLst>
                      </a:pPr>
                      <a:r>
                        <a:rPr lang="fr-FR" sz="1400" dirty="0"/>
                        <a:t>100,0</a:t>
                      </a:r>
                      <a:endParaRPr lang="fr-FR" sz="1400" dirty="0">
                        <a:latin typeface="Calibri"/>
                        <a:ea typeface="Calibri"/>
                        <a:cs typeface="Arial"/>
                      </a:endParaRPr>
                    </a:p>
                  </a:txBody>
                  <a:tcPr marL="68580" marR="68580" marT="0" marB="0"/>
                </a:tc>
              </a:tr>
            </a:tbl>
          </a:graphicData>
        </a:graphic>
      </p:graphicFrame>
      <p:sp>
        <p:nvSpPr>
          <p:cNvPr id="133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endParaRPr lang="fr-FR"/>
          </a:p>
        </p:txBody>
      </p:sp>
      <p:graphicFrame>
        <p:nvGraphicFramePr>
          <p:cNvPr id="6" name="Graphique 5"/>
          <p:cNvGraphicFramePr/>
          <p:nvPr/>
        </p:nvGraphicFramePr>
        <p:xfrm>
          <a:off x="5076056" y="2996952"/>
          <a:ext cx="3384376" cy="2736304"/>
        </p:xfrm>
        <a:graphic>
          <a:graphicData uri="http://schemas.openxmlformats.org/drawingml/2006/chart">
            <c:chart xmlns:c="http://schemas.openxmlformats.org/drawingml/2006/chart" xmlns:r="http://schemas.openxmlformats.org/officeDocument/2006/relationships" r:id="rId2"/>
          </a:graphicData>
        </a:graphic>
      </p:graphicFrame>
      <p:sp>
        <p:nvSpPr>
          <p:cNvPr id="13315" name="Rectangle 3"/>
          <p:cNvSpPr>
            <a:spLocks noChangeArrowheads="1"/>
          </p:cNvSpPr>
          <p:nvPr/>
        </p:nvSpPr>
        <p:spPr bwMode="auto">
          <a:xfrm>
            <a:off x="1475656" y="2066945"/>
            <a:ext cx="6624736" cy="35394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4581525" algn="l"/>
              </a:tabLst>
            </a:pPr>
            <a:r>
              <a:rPr lang="fr-FR" sz="20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Répartition des Enfants enquêtés par catégorie</a:t>
            </a:r>
          </a:p>
        </p:txBody>
      </p:sp>
      <p:sp>
        <p:nvSpPr>
          <p:cNvPr id="8" name="Espace réservé du contenu 2"/>
          <p:cNvSpPr txBox="1">
            <a:spLocks/>
          </p:cNvSpPr>
          <p:nvPr/>
        </p:nvSpPr>
        <p:spPr>
          <a:xfrm>
            <a:off x="1435608" y="980728"/>
            <a:ext cx="7498080" cy="685056"/>
          </a:xfrm>
          <a:prstGeom prst="rect">
            <a:avLst/>
          </a:prstGeom>
        </p:spPr>
        <p:txBody>
          <a:bodyPr>
            <a:normAutofit/>
          </a:bodyPr>
          <a:lstStyle/>
          <a:p>
            <a:pPr marL="596646" marR="0" lvl="0" indent="-514350" algn="l" defTabSz="914400" rtl="0" eaLnBrk="1" fontAlgn="auto" latinLnBrk="0" hangingPunct="1">
              <a:lnSpc>
                <a:spcPct val="100000"/>
              </a:lnSpc>
              <a:spcBef>
                <a:spcPts val="600"/>
              </a:spcBef>
              <a:spcAft>
                <a:spcPts val="0"/>
              </a:spcAft>
              <a:buClr>
                <a:schemeClr val="accent1"/>
              </a:buClr>
              <a:buSzPct val="80000"/>
              <a:tabLst/>
              <a:defRPr/>
            </a:pPr>
            <a:r>
              <a:rPr kumimoji="0" lang="fr-FR" sz="2400" b="1" i="0" u="none" strike="noStrike" kern="1200" cap="none" spc="0" normalizeH="0" baseline="0" noProof="0" dirty="0" smtClean="0">
                <a:ln>
                  <a:noFill/>
                </a:ln>
                <a:solidFill>
                  <a:schemeClr val="accent1">
                    <a:lumMod val="75000"/>
                  </a:schemeClr>
                </a:solidFill>
                <a:effectLst/>
                <a:uLnTx/>
                <a:uFillTx/>
                <a:latin typeface="+mn-lt"/>
                <a:ea typeface="+mn-ea"/>
                <a:cs typeface="+mn-cs"/>
              </a:rPr>
              <a:t>Echantillon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547662" y="1052736"/>
          <a:ext cx="6840760" cy="2088232"/>
        </p:xfrm>
        <a:graphic>
          <a:graphicData uri="http://schemas.openxmlformats.org/drawingml/2006/table">
            <a:tbl>
              <a:tblPr>
                <a:tableStyleId>{284E427A-3D55-4303-BF80-6455036E1DE7}</a:tableStyleId>
              </a:tblPr>
              <a:tblGrid>
                <a:gridCol w="1115684"/>
                <a:gridCol w="715463"/>
                <a:gridCol w="715463"/>
                <a:gridCol w="715463"/>
                <a:gridCol w="715463"/>
                <a:gridCol w="715463"/>
                <a:gridCol w="715463"/>
                <a:gridCol w="716149"/>
                <a:gridCol w="716149"/>
              </a:tblGrid>
              <a:tr h="393425">
                <a:tc rowSpan="2">
                  <a:txBody>
                    <a:bodyPr/>
                    <a:lstStyle/>
                    <a:p>
                      <a:pPr algn="ctr">
                        <a:lnSpc>
                          <a:spcPct val="115000"/>
                        </a:lnSpc>
                        <a:spcAft>
                          <a:spcPts val="0"/>
                        </a:spcAft>
                      </a:pPr>
                      <a:r>
                        <a:rPr lang="fr-FR" sz="1100" b="1" dirty="0"/>
                        <a:t>Ages</a:t>
                      </a:r>
                      <a:endParaRPr lang="fr-FR" sz="1400" b="1" dirty="0">
                        <a:latin typeface="Calibri"/>
                        <a:ea typeface="Calibri"/>
                        <a:cs typeface="Arial"/>
                      </a:endParaRPr>
                    </a:p>
                  </a:txBody>
                  <a:tcPr marL="68580" marR="68580" marT="0" marB="0" anchor="ctr"/>
                </a:tc>
                <a:tc gridSpan="8">
                  <a:txBody>
                    <a:bodyPr/>
                    <a:lstStyle/>
                    <a:p>
                      <a:pPr algn="ctr">
                        <a:lnSpc>
                          <a:spcPct val="115000"/>
                        </a:lnSpc>
                        <a:spcAft>
                          <a:spcPts val="0"/>
                        </a:spcAft>
                      </a:pPr>
                      <a:r>
                        <a:rPr lang="fr-FR" sz="1100" b="1" dirty="0"/>
                        <a:t>Types de programmes TV suivis (%)</a:t>
                      </a:r>
                      <a:endParaRPr lang="fr-FR" sz="1400" b="1" dirty="0">
                        <a:latin typeface="Calibri"/>
                        <a:ea typeface="Calibri"/>
                        <a:cs typeface="Arial"/>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108612">
                <a:tc vMerge="1">
                  <a:txBody>
                    <a:bodyPr/>
                    <a:lstStyle/>
                    <a:p>
                      <a:endParaRPr lang="fr-FR"/>
                    </a:p>
                  </a:txBody>
                  <a:tcPr/>
                </a:tc>
                <a:tc>
                  <a:txBody>
                    <a:bodyPr/>
                    <a:lstStyle/>
                    <a:p>
                      <a:pPr marL="71755" marR="71755" algn="ctr">
                        <a:lnSpc>
                          <a:spcPct val="115000"/>
                        </a:lnSpc>
                        <a:spcAft>
                          <a:spcPts val="0"/>
                        </a:spcAft>
                      </a:pPr>
                      <a:r>
                        <a:rPr lang="fr-FR" sz="1100" b="1" dirty="0"/>
                        <a:t>Sportifs</a:t>
                      </a:r>
                      <a:endParaRPr lang="fr-FR" sz="1400" b="1" dirty="0">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Emissions de talent</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Emissions culturelles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Films et feuilletons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Programmes informatifs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Programmes éducatifs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IC</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dirty="0"/>
                        <a:t>Autres programmes</a:t>
                      </a:r>
                      <a:endParaRPr lang="fr-FR" sz="1400" b="1" dirty="0">
                        <a:latin typeface="Calibri"/>
                        <a:ea typeface="Calibri"/>
                        <a:cs typeface="Arial"/>
                      </a:endParaRPr>
                    </a:p>
                  </a:txBody>
                  <a:tcPr marL="68580" marR="68580" marT="0" marB="0" vert="vert270" anchor="ctr"/>
                </a:tc>
              </a:tr>
              <a:tr h="295964">
                <a:tc>
                  <a:txBody>
                    <a:bodyPr/>
                    <a:lstStyle/>
                    <a:p>
                      <a:pPr>
                        <a:lnSpc>
                          <a:spcPct val="115000"/>
                        </a:lnSpc>
                        <a:spcAft>
                          <a:spcPts val="0"/>
                        </a:spcAft>
                      </a:pPr>
                      <a:r>
                        <a:rPr lang="fr-FR" sz="1100" b="0"/>
                        <a:t>12-17 ans</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25,5</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16,9</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15,0</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13,1</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11,8</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10,0</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0,92</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7,7</a:t>
                      </a:r>
                      <a:endParaRPr lang="fr-FR" sz="1400" b="0">
                        <a:latin typeface="Calibri"/>
                        <a:ea typeface="Calibri"/>
                        <a:cs typeface="Arial"/>
                      </a:endParaRPr>
                    </a:p>
                  </a:txBody>
                  <a:tcPr marL="68580" marR="68580" marT="0" marB="0" anchor="ctr"/>
                </a:tc>
              </a:tr>
              <a:tr h="290231">
                <a:tc>
                  <a:txBody>
                    <a:bodyPr/>
                    <a:lstStyle/>
                    <a:p>
                      <a:pPr>
                        <a:lnSpc>
                          <a:spcPct val="115000"/>
                        </a:lnSpc>
                        <a:spcAft>
                          <a:spcPts val="0"/>
                        </a:spcAft>
                      </a:pPr>
                      <a:r>
                        <a:rPr lang="fr-FR" sz="1100" b="0" dirty="0"/>
                        <a:t>18-23 ans</a:t>
                      </a:r>
                      <a:endParaRPr lang="fr-FR" sz="1400" b="0" dirty="0">
                        <a:latin typeface="Calibri"/>
                        <a:ea typeface="Calibri"/>
                        <a:cs typeface="Arial"/>
                      </a:endParaRPr>
                    </a:p>
                  </a:txBody>
                  <a:tcPr marL="68580" marR="68580" marT="0" marB="0" anchor="ctr"/>
                </a:tc>
                <a:tc>
                  <a:txBody>
                    <a:bodyPr/>
                    <a:lstStyle/>
                    <a:p>
                      <a:pPr algn="r">
                        <a:lnSpc>
                          <a:spcPct val="115000"/>
                        </a:lnSpc>
                        <a:spcAft>
                          <a:spcPts val="0"/>
                        </a:spcAft>
                      </a:pPr>
                      <a:r>
                        <a:rPr lang="fr-FR" sz="1100" b="0"/>
                        <a:t>22,7</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14,4</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16,1</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dirty="0"/>
                        <a:t>11,8</a:t>
                      </a:r>
                      <a:endParaRPr lang="fr-FR" sz="1400" b="0" dirty="0">
                        <a:latin typeface="Calibri"/>
                        <a:ea typeface="Calibri"/>
                        <a:cs typeface="Arial"/>
                      </a:endParaRPr>
                    </a:p>
                  </a:txBody>
                  <a:tcPr marL="68580" marR="68580" marT="0" marB="0" anchor="ctr"/>
                </a:tc>
                <a:tc>
                  <a:txBody>
                    <a:bodyPr/>
                    <a:lstStyle/>
                    <a:p>
                      <a:pPr algn="r">
                        <a:lnSpc>
                          <a:spcPct val="115000"/>
                        </a:lnSpc>
                        <a:spcAft>
                          <a:spcPts val="0"/>
                        </a:spcAft>
                      </a:pPr>
                      <a:r>
                        <a:rPr lang="fr-FR" sz="1100" b="0"/>
                        <a:t>14,0</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9,5</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a:t>0,89</a:t>
                      </a:r>
                      <a:endParaRPr lang="fr-FR" sz="1400" b="0">
                        <a:latin typeface="Calibri"/>
                        <a:ea typeface="Calibri"/>
                        <a:cs typeface="Arial"/>
                      </a:endParaRPr>
                    </a:p>
                  </a:txBody>
                  <a:tcPr marL="68580" marR="68580" marT="0" marB="0" anchor="ctr"/>
                </a:tc>
                <a:tc>
                  <a:txBody>
                    <a:bodyPr/>
                    <a:lstStyle/>
                    <a:p>
                      <a:pPr algn="r">
                        <a:lnSpc>
                          <a:spcPct val="115000"/>
                        </a:lnSpc>
                        <a:spcAft>
                          <a:spcPts val="0"/>
                        </a:spcAft>
                      </a:pPr>
                      <a:r>
                        <a:rPr lang="fr-FR" sz="1100" b="0" dirty="0"/>
                        <a:t>11,5</a:t>
                      </a:r>
                      <a:endParaRPr lang="fr-FR" sz="1400" b="0" dirty="0">
                        <a:latin typeface="Calibri"/>
                        <a:ea typeface="Calibri"/>
                        <a:cs typeface="Arial"/>
                      </a:endParaRPr>
                    </a:p>
                  </a:txBody>
                  <a:tcPr marL="68580" marR="68580" marT="0" marB="0" anchor="ctr"/>
                </a:tc>
              </a:tr>
            </a:tbl>
          </a:graphicData>
        </a:graphic>
      </p:graphicFrame>
      <p:graphicFrame>
        <p:nvGraphicFramePr>
          <p:cNvPr id="5" name="Graphique 4"/>
          <p:cNvGraphicFramePr/>
          <p:nvPr/>
        </p:nvGraphicFramePr>
        <p:xfrm>
          <a:off x="1835696" y="3140968"/>
          <a:ext cx="6336704"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835696" y="683404"/>
            <a:ext cx="6768752" cy="369332"/>
          </a:xfrm>
          <a:prstGeom prst="rect">
            <a:avLst/>
          </a:prstGeom>
        </p:spPr>
        <p:txBody>
          <a:bodyPr wrap="square">
            <a:spAutoFit/>
          </a:bodyPr>
          <a:lstStyle/>
          <a:p>
            <a:r>
              <a:rPr lang="fr-FR" b="1" dirty="0" smtClean="0"/>
              <a:t>selon l’âge</a:t>
            </a:r>
          </a:p>
        </p:txBody>
      </p:sp>
      <p:sp>
        <p:nvSpPr>
          <p:cNvPr id="7" name="Rectangle 6"/>
          <p:cNvSpPr/>
          <p:nvPr/>
        </p:nvSpPr>
        <p:spPr>
          <a:xfrm>
            <a:off x="1547664" y="188640"/>
            <a:ext cx="7056784" cy="400110"/>
          </a:xfrm>
          <a:prstGeom prst="rect">
            <a:avLst/>
          </a:prstGeom>
        </p:spPr>
        <p:txBody>
          <a:bodyPr wrap="square">
            <a:spAutoFit/>
          </a:bodyPr>
          <a:lstStyle/>
          <a:p>
            <a:r>
              <a:rPr lang="fr-FR" sz="2000" b="1" dirty="0" smtClean="0">
                <a:solidFill>
                  <a:schemeClr val="accent1">
                    <a:lumMod val="75000"/>
                  </a:schemeClr>
                </a:solidFill>
              </a:rPr>
              <a:t>Programmes de télévision suivis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763688" y="836712"/>
          <a:ext cx="6340342" cy="2453640"/>
        </p:xfrm>
        <a:graphic>
          <a:graphicData uri="http://schemas.openxmlformats.org/drawingml/2006/table">
            <a:tbl>
              <a:tblPr>
                <a:tableStyleId>{284E427A-3D55-4303-BF80-6455036E1DE7}</a:tableStyleId>
              </a:tblPr>
              <a:tblGrid>
                <a:gridCol w="3100152"/>
                <a:gridCol w="1619750"/>
                <a:gridCol w="1620440"/>
              </a:tblGrid>
              <a:tr h="216024">
                <a:tc>
                  <a:txBody>
                    <a:bodyPr/>
                    <a:lstStyle/>
                    <a:p>
                      <a:pPr algn="ctr">
                        <a:lnSpc>
                          <a:spcPct val="115000"/>
                        </a:lnSpc>
                        <a:spcAft>
                          <a:spcPts val="0"/>
                        </a:spcAft>
                      </a:pPr>
                      <a:r>
                        <a:rPr lang="fr-FR" sz="1400" b="1" dirty="0"/>
                        <a:t>Programmes de télévision suivis</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400" b="1" dirty="0"/>
                        <a:t>Filles</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400" b="1" dirty="0"/>
                        <a:t>Garçons</a:t>
                      </a:r>
                      <a:endParaRPr lang="fr-FR" sz="1200" b="1" dirty="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Sportifs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15,9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31,2</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Emissions de talent</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18,8</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15,1</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Culturels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16,5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14,1</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Films et feuilletons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15,6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11,3</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Programmes informatifs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11,5</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12,2</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Programmes éducatifs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11,4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8,7</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IC=0,90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IC=0,93</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Autres programmes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10,3</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7,4</a:t>
                      </a:r>
                      <a:endParaRPr lang="fr-FR" sz="1200">
                        <a:latin typeface="Calibri"/>
                        <a:ea typeface="Calibri"/>
                        <a:cs typeface="Arial"/>
                      </a:endParaRPr>
                    </a:p>
                  </a:txBody>
                  <a:tcPr marL="68580" marR="68580" marT="0" marB="0"/>
                </a:tc>
              </a:tr>
              <a:tr h="216024">
                <a:tc>
                  <a:txBody>
                    <a:bodyPr/>
                    <a:lstStyle/>
                    <a:p>
                      <a:pPr algn="just">
                        <a:lnSpc>
                          <a:spcPct val="115000"/>
                        </a:lnSpc>
                        <a:spcAft>
                          <a:spcPts val="0"/>
                        </a:spcAft>
                      </a:pPr>
                      <a:r>
                        <a:rPr lang="fr-FR" sz="1400"/>
                        <a:t>Total</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dirty="0"/>
                        <a:t>100,0</a:t>
                      </a:r>
                      <a:endParaRPr lang="fr-FR" sz="12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979712" y="3356992"/>
          <a:ext cx="5797839" cy="338068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763688" y="332656"/>
            <a:ext cx="6768752" cy="369332"/>
          </a:xfrm>
          <a:prstGeom prst="rect">
            <a:avLst/>
          </a:prstGeom>
        </p:spPr>
        <p:txBody>
          <a:bodyPr wrap="square">
            <a:spAutoFit/>
          </a:bodyPr>
          <a:lstStyle/>
          <a:p>
            <a:r>
              <a:rPr lang="fr-FR" b="1" dirty="0" smtClean="0"/>
              <a:t>Programmes de télévision suivis selon le genre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75657" y="692696"/>
          <a:ext cx="6912767" cy="1944216"/>
        </p:xfrm>
        <a:graphic>
          <a:graphicData uri="http://schemas.openxmlformats.org/drawingml/2006/table">
            <a:tbl>
              <a:tblPr>
                <a:tableStyleId>{284E427A-3D55-4303-BF80-6455036E1DE7}</a:tableStyleId>
              </a:tblPr>
              <a:tblGrid>
                <a:gridCol w="1159947"/>
                <a:gridCol w="633990"/>
                <a:gridCol w="743446"/>
                <a:gridCol w="743446"/>
                <a:gridCol w="706486"/>
                <a:gridCol w="706486"/>
                <a:gridCol w="706486"/>
                <a:gridCol w="756240"/>
                <a:gridCol w="756240"/>
              </a:tblGrid>
              <a:tr h="382755">
                <a:tc rowSpan="2">
                  <a:txBody>
                    <a:bodyPr/>
                    <a:lstStyle/>
                    <a:p>
                      <a:pPr algn="ctr">
                        <a:lnSpc>
                          <a:spcPct val="115000"/>
                        </a:lnSpc>
                        <a:spcAft>
                          <a:spcPts val="0"/>
                        </a:spcAft>
                      </a:pPr>
                      <a:r>
                        <a:rPr lang="fr-FR" sz="1100" b="1" dirty="0"/>
                        <a:t>Niveau scolaire</a:t>
                      </a:r>
                      <a:endParaRPr lang="fr-FR" sz="1400" b="1" dirty="0">
                        <a:latin typeface="Calibri"/>
                        <a:ea typeface="Calibri"/>
                        <a:cs typeface="Arial"/>
                      </a:endParaRPr>
                    </a:p>
                  </a:txBody>
                  <a:tcPr marL="68580" marR="68580" marT="0" marB="0" anchor="ctr"/>
                </a:tc>
                <a:tc gridSpan="8">
                  <a:txBody>
                    <a:bodyPr/>
                    <a:lstStyle/>
                    <a:p>
                      <a:pPr algn="ctr">
                        <a:lnSpc>
                          <a:spcPct val="115000"/>
                        </a:lnSpc>
                        <a:spcAft>
                          <a:spcPts val="0"/>
                        </a:spcAft>
                      </a:pPr>
                      <a:r>
                        <a:rPr lang="fr-FR" sz="1100" b="1" dirty="0"/>
                        <a:t>Programmes de télévision suivis (%)</a:t>
                      </a:r>
                      <a:endParaRPr lang="fr-FR" sz="1400" b="1" dirty="0">
                        <a:latin typeface="Calibri"/>
                        <a:ea typeface="Calibri"/>
                        <a:cs typeface="Arial"/>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990992">
                <a:tc vMerge="1">
                  <a:txBody>
                    <a:bodyPr/>
                    <a:lstStyle/>
                    <a:p>
                      <a:endParaRPr lang="fr-FR"/>
                    </a:p>
                  </a:txBody>
                  <a:tcPr/>
                </a:tc>
                <a:tc>
                  <a:txBody>
                    <a:bodyPr/>
                    <a:lstStyle/>
                    <a:p>
                      <a:pPr marL="71755" marR="71755" algn="ctr">
                        <a:lnSpc>
                          <a:spcPct val="115000"/>
                        </a:lnSpc>
                        <a:spcAft>
                          <a:spcPts val="0"/>
                        </a:spcAft>
                      </a:pPr>
                      <a:r>
                        <a:rPr lang="fr-FR" sz="1100" b="1"/>
                        <a:t>Programmes sportifs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Emissions de talent</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programmes culturelles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Films et feuilletons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Programmes informatifs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Programmes éducatifs</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a:t>Indice de Concentration</a:t>
                      </a:r>
                      <a:endParaRPr lang="fr-FR" sz="1400" b="1">
                        <a:latin typeface="Calibri"/>
                        <a:ea typeface="Calibri"/>
                        <a:cs typeface="Arial"/>
                      </a:endParaRPr>
                    </a:p>
                  </a:txBody>
                  <a:tcPr marL="68580" marR="68580" marT="0" marB="0" vert="vert270" anchor="ctr"/>
                </a:tc>
                <a:tc>
                  <a:txBody>
                    <a:bodyPr/>
                    <a:lstStyle/>
                    <a:p>
                      <a:pPr marL="71755" marR="71755" algn="ctr">
                        <a:lnSpc>
                          <a:spcPct val="115000"/>
                        </a:lnSpc>
                        <a:spcAft>
                          <a:spcPts val="0"/>
                        </a:spcAft>
                      </a:pPr>
                      <a:r>
                        <a:rPr lang="fr-FR" sz="1100" b="1" dirty="0"/>
                        <a:t>Total</a:t>
                      </a:r>
                      <a:endParaRPr lang="fr-FR" sz="1400" b="1" dirty="0">
                        <a:latin typeface="Calibri"/>
                        <a:ea typeface="Calibri"/>
                        <a:cs typeface="Arial"/>
                      </a:endParaRPr>
                    </a:p>
                  </a:txBody>
                  <a:tcPr marL="68580" marR="68580" marT="0" marB="0" vert="vert270" anchor="ctr"/>
                </a:tc>
              </a:tr>
              <a:tr h="288053">
                <a:tc>
                  <a:txBody>
                    <a:bodyPr/>
                    <a:lstStyle/>
                    <a:p>
                      <a:pPr>
                        <a:lnSpc>
                          <a:spcPct val="115000"/>
                        </a:lnSpc>
                        <a:spcAft>
                          <a:spcPts val="0"/>
                        </a:spcAft>
                      </a:pPr>
                      <a:r>
                        <a:rPr lang="fr-FR" sz="1100"/>
                        <a:t>Collégiens</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27,5</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17,3</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13,8</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dirty="0"/>
                        <a:t>12,5</a:t>
                      </a:r>
                      <a:endParaRPr lang="fr-FR" sz="1400" dirty="0">
                        <a:latin typeface="Calibri"/>
                        <a:ea typeface="Calibri"/>
                        <a:cs typeface="Arial"/>
                      </a:endParaRPr>
                    </a:p>
                  </a:txBody>
                  <a:tcPr marL="68580" marR="68580" marT="0" marB="0" anchor="ctr"/>
                </a:tc>
                <a:tc>
                  <a:txBody>
                    <a:bodyPr/>
                    <a:lstStyle/>
                    <a:p>
                      <a:pPr algn="r">
                        <a:lnSpc>
                          <a:spcPct val="115000"/>
                        </a:lnSpc>
                        <a:spcAft>
                          <a:spcPts val="0"/>
                        </a:spcAft>
                      </a:pPr>
                      <a:r>
                        <a:rPr lang="fr-FR" sz="1100"/>
                        <a:t>11,0</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9,4</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0,91</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100,0</a:t>
                      </a:r>
                      <a:endParaRPr lang="fr-FR" sz="1400">
                        <a:latin typeface="Calibri"/>
                        <a:ea typeface="Calibri"/>
                        <a:cs typeface="Arial"/>
                      </a:endParaRPr>
                    </a:p>
                  </a:txBody>
                  <a:tcPr marL="68580" marR="68580" marT="0" marB="0" anchor="ctr"/>
                </a:tc>
              </a:tr>
              <a:tr h="282416">
                <a:tc>
                  <a:txBody>
                    <a:bodyPr/>
                    <a:lstStyle/>
                    <a:p>
                      <a:pPr>
                        <a:lnSpc>
                          <a:spcPct val="115000"/>
                        </a:lnSpc>
                        <a:spcAft>
                          <a:spcPts val="0"/>
                        </a:spcAft>
                      </a:pPr>
                      <a:r>
                        <a:rPr lang="fr-FR" sz="1100"/>
                        <a:t>Lycéens</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20,4</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14,8</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18,3</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13,3</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14,4</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10,6</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a:t>0,92</a:t>
                      </a:r>
                      <a:endParaRPr lang="fr-FR" sz="1400">
                        <a:latin typeface="Calibri"/>
                        <a:ea typeface="Calibri"/>
                        <a:cs typeface="Arial"/>
                      </a:endParaRPr>
                    </a:p>
                  </a:txBody>
                  <a:tcPr marL="68580" marR="68580" marT="0" marB="0" anchor="ctr"/>
                </a:tc>
                <a:tc>
                  <a:txBody>
                    <a:bodyPr/>
                    <a:lstStyle/>
                    <a:p>
                      <a:pPr algn="r">
                        <a:lnSpc>
                          <a:spcPct val="115000"/>
                        </a:lnSpc>
                        <a:spcAft>
                          <a:spcPts val="0"/>
                        </a:spcAft>
                      </a:pPr>
                      <a:r>
                        <a:rPr lang="fr-FR" sz="1100" dirty="0"/>
                        <a:t>100,0</a:t>
                      </a:r>
                      <a:endParaRPr lang="fr-FR" sz="1400" dirty="0">
                        <a:latin typeface="Calibri"/>
                        <a:ea typeface="Calibri"/>
                        <a:cs typeface="Arial"/>
                      </a:endParaRPr>
                    </a:p>
                  </a:txBody>
                  <a:tcPr marL="68580" marR="68580" marT="0" marB="0" anchor="ctr"/>
                </a:tc>
              </a:tr>
            </a:tbl>
          </a:graphicData>
        </a:graphic>
      </p:graphicFrame>
      <p:graphicFrame>
        <p:nvGraphicFramePr>
          <p:cNvPr id="5" name="Graphique 4"/>
          <p:cNvGraphicFramePr/>
          <p:nvPr/>
        </p:nvGraphicFramePr>
        <p:xfrm>
          <a:off x="2051720" y="2636912"/>
          <a:ext cx="5752465"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475656" y="188640"/>
            <a:ext cx="7056784" cy="369332"/>
          </a:xfrm>
          <a:prstGeom prst="rect">
            <a:avLst/>
          </a:prstGeom>
        </p:spPr>
        <p:txBody>
          <a:bodyPr wrap="square">
            <a:spAutoFit/>
          </a:bodyPr>
          <a:lstStyle/>
          <a:p>
            <a:r>
              <a:rPr lang="fr-FR" b="1" dirty="0" smtClean="0"/>
              <a:t>Programmes de télévision suivis selon le niveau scolaire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548680"/>
            <a:ext cx="7498080" cy="508918"/>
          </a:xfrm>
        </p:spPr>
        <p:txBody>
          <a:bodyPr>
            <a:normAutofit/>
          </a:bodyPr>
          <a:lstStyle/>
          <a:p>
            <a:r>
              <a:rPr lang="fr-FR" sz="2000" b="1" dirty="0" smtClean="0">
                <a:solidFill>
                  <a:schemeClr val="accent1">
                    <a:lumMod val="75000"/>
                  </a:schemeClr>
                </a:solidFill>
                <a:latin typeface="+mn-lt"/>
                <a:ea typeface="+mn-ea"/>
                <a:cs typeface="+mn-cs"/>
              </a:rPr>
              <a:t>Avantages des nouveaux médias</a:t>
            </a:r>
          </a:p>
        </p:txBody>
      </p:sp>
      <p:sp>
        <p:nvSpPr>
          <p:cNvPr id="3" name="Espace réservé du contenu 2"/>
          <p:cNvSpPr>
            <a:spLocks noGrp="1"/>
          </p:cNvSpPr>
          <p:nvPr>
            <p:ph idx="1"/>
          </p:nvPr>
        </p:nvSpPr>
        <p:spPr>
          <a:xfrm>
            <a:off x="1435608" y="1124744"/>
            <a:ext cx="7312856" cy="397024"/>
          </a:xfrm>
        </p:spPr>
        <p:txBody>
          <a:bodyPr>
            <a:normAutofit/>
          </a:bodyPr>
          <a:lstStyle/>
          <a:p>
            <a:pPr algn="just">
              <a:buNone/>
            </a:pPr>
            <a:r>
              <a:rPr lang="fr-FR" sz="1800" b="1" dirty="0" smtClean="0"/>
              <a:t>Selon l’âge</a:t>
            </a:r>
            <a:endParaRPr lang="fr-FR" sz="1800" dirty="0" smtClean="0"/>
          </a:p>
          <a:p>
            <a:pPr algn="just">
              <a:buNone/>
            </a:pPr>
            <a:endParaRPr lang="fr-FR" sz="1800" dirty="0" smtClean="0"/>
          </a:p>
        </p:txBody>
      </p:sp>
      <p:graphicFrame>
        <p:nvGraphicFramePr>
          <p:cNvPr id="4" name="Tableau 3"/>
          <p:cNvGraphicFramePr>
            <a:graphicFrameLocks noGrp="1"/>
          </p:cNvGraphicFramePr>
          <p:nvPr/>
        </p:nvGraphicFramePr>
        <p:xfrm>
          <a:off x="1475656" y="1556792"/>
          <a:ext cx="6984776" cy="4536507"/>
        </p:xfrm>
        <a:graphic>
          <a:graphicData uri="http://schemas.openxmlformats.org/drawingml/2006/table">
            <a:tbl>
              <a:tblPr>
                <a:tableStyleId>{284E427A-3D55-4303-BF80-6455036E1DE7}</a:tableStyleId>
              </a:tblPr>
              <a:tblGrid>
                <a:gridCol w="3415403"/>
                <a:gridCol w="1717941"/>
                <a:gridCol w="1851432"/>
              </a:tblGrid>
              <a:tr h="777107">
                <a:tc>
                  <a:txBody>
                    <a:bodyPr/>
                    <a:lstStyle/>
                    <a:p>
                      <a:pPr algn="ctr">
                        <a:lnSpc>
                          <a:spcPct val="115000"/>
                        </a:lnSpc>
                        <a:spcAft>
                          <a:spcPts val="0"/>
                        </a:spcAft>
                        <a:tabLst>
                          <a:tab pos="828675" algn="l"/>
                        </a:tabLst>
                      </a:pPr>
                      <a:r>
                        <a:rPr lang="fr-FR" sz="1400" b="1" dirty="0"/>
                        <a:t>Avantages des nouveaux médias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dirty="0"/>
                        <a:t>Jeunes Enfants </a:t>
                      </a:r>
                      <a:endParaRPr lang="fr-FR" sz="1400" b="1" dirty="0" smtClean="0"/>
                    </a:p>
                    <a:p>
                      <a:pPr algn="ctr">
                        <a:lnSpc>
                          <a:spcPct val="115000"/>
                        </a:lnSpc>
                        <a:spcAft>
                          <a:spcPts val="0"/>
                        </a:spcAft>
                        <a:tabLst>
                          <a:tab pos="828675" algn="l"/>
                        </a:tabLst>
                      </a:pPr>
                      <a:r>
                        <a:rPr lang="fr-FR" sz="1400" b="1" dirty="0" smtClean="0"/>
                        <a:t>12 </a:t>
                      </a:r>
                      <a:r>
                        <a:rPr lang="fr-FR" sz="1400" b="1" dirty="0"/>
                        <a:t>– 17 ans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dirty="0" smtClean="0"/>
                        <a:t>Enfants</a:t>
                      </a:r>
                    </a:p>
                    <a:p>
                      <a:pPr algn="ctr">
                        <a:lnSpc>
                          <a:spcPct val="115000"/>
                        </a:lnSpc>
                        <a:spcAft>
                          <a:spcPts val="0"/>
                        </a:spcAft>
                        <a:tabLst>
                          <a:tab pos="828675" algn="l"/>
                        </a:tabLst>
                      </a:pPr>
                      <a:r>
                        <a:rPr lang="fr-FR" sz="1400" b="1" dirty="0" smtClean="0"/>
                        <a:t>18 </a:t>
                      </a:r>
                      <a:r>
                        <a:rPr lang="fr-FR" sz="1400" b="1" dirty="0"/>
                        <a:t>– 23 ans</a:t>
                      </a:r>
                      <a:endParaRPr lang="fr-FR" sz="1200" b="1" dirty="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La facilité de communication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27,4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23,3</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 pos="2722245" algn="r"/>
                        </a:tabLst>
                      </a:pPr>
                      <a:r>
                        <a:rPr lang="fr-FR" sz="1400"/>
                        <a:t>La vitesse et la facilité d’accès à l’information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25,1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20,7</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Développement des connaissances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18,3</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20,0</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Connaître d’autres cultures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12,2</a:t>
                      </a:r>
                      <a:endParaRPr lang="fr-FR" sz="1200" dirty="0">
                        <a:latin typeface="Calibri"/>
                        <a:ea typeface="Calibri"/>
                        <a:cs typeface="Arial"/>
                      </a:endParaRPr>
                    </a:p>
                  </a:txBody>
                  <a:tcPr marL="68580" marR="68580" marT="0" marB="0"/>
                </a:tc>
              </a:tr>
              <a:tr h="375940">
                <a:tc>
                  <a:txBody>
                    <a:bodyPr/>
                    <a:lstStyle/>
                    <a:p>
                      <a:pPr>
                        <a:lnSpc>
                          <a:spcPct val="115000"/>
                        </a:lnSpc>
                        <a:spcAft>
                          <a:spcPts val="0"/>
                        </a:spcAft>
                        <a:tabLst>
                          <a:tab pos="828675" algn="l"/>
                        </a:tabLst>
                      </a:pPr>
                      <a:r>
                        <a:rPr lang="fr-FR" sz="14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IC=0,81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IC=0,76</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La sensibilisation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4,6</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9,0</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Le divertissement</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6,1</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L’accès à la vérité</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1,8</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4,1</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a:t>Autres avantages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4,6</a:t>
                      </a:r>
                      <a:endParaRPr lang="fr-FR" sz="1200">
                        <a:latin typeface="Calibri"/>
                        <a:ea typeface="Calibri"/>
                        <a:cs typeface="Arial"/>
                      </a:endParaRPr>
                    </a:p>
                  </a:txBody>
                  <a:tcPr marL="68580" marR="68580" marT="0" marB="0"/>
                </a:tc>
              </a:tr>
              <a:tr h="375940">
                <a:tc>
                  <a:txBody>
                    <a:bodyPr/>
                    <a:lstStyle/>
                    <a:p>
                      <a:pPr algn="just">
                        <a:lnSpc>
                          <a:spcPct val="115000"/>
                        </a:lnSpc>
                        <a:spcAft>
                          <a:spcPts val="0"/>
                        </a:spcAft>
                        <a:tabLst>
                          <a:tab pos="828675" algn="l"/>
                        </a:tabLst>
                      </a:pPr>
                      <a:r>
                        <a:rPr lang="fr-FR" sz="1400" dirty="0"/>
                        <a:t>Total</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100,0</a:t>
                      </a:r>
                      <a:endParaRPr lang="fr-FR" sz="1200" dirty="0">
                        <a:latin typeface="Calibri"/>
                        <a:ea typeface="Calibri"/>
                        <a:cs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403649" y="476672"/>
          <a:ext cx="7128792" cy="583264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691680" y="188640"/>
            <a:ext cx="5832648" cy="369332"/>
          </a:xfrm>
          <a:prstGeom prst="rect">
            <a:avLst/>
          </a:prstGeom>
        </p:spPr>
        <p:txBody>
          <a:bodyPr wrap="square">
            <a:spAutoFit/>
          </a:bodyPr>
          <a:lstStyle/>
          <a:p>
            <a:r>
              <a:rPr lang="fr-FR" b="1" dirty="0" smtClean="0"/>
              <a:t>Avantages des nouveaux médias selon l’âge</a:t>
            </a:r>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547664" y="774988"/>
          <a:ext cx="6840760" cy="2299340"/>
        </p:xfrm>
        <a:graphic>
          <a:graphicData uri="http://schemas.openxmlformats.org/drawingml/2006/table">
            <a:tbl>
              <a:tblPr>
                <a:tableStyleId>{284E427A-3D55-4303-BF80-6455036E1DE7}</a:tableStyleId>
              </a:tblPr>
              <a:tblGrid>
                <a:gridCol w="4188721"/>
                <a:gridCol w="1259514"/>
                <a:gridCol w="1392525"/>
              </a:tblGrid>
              <a:tr h="223762">
                <a:tc>
                  <a:txBody>
                    <a:bodyPr/>
                    <a:lstStyle/>
                    <a:p>
                      <a:pPr algn="ctr">
                        <a:lnSpc>
                          <a:spcPct val="115000"/>
                        </a:lnSpc>
                        <a:spcAft>
                          <a:spcPts val="0"/>
                        </a:spcAft>
                        <a:tabLst>
                          <a:tab pos="828675" algn="l"/>
                        </a:tabLst>
                      </a:pPr>
                      <a:r>
                        <a:rPr lang="fr-FR" sz="1400" b="1" dirty="0"/>
                        <a:t>Avantages des nouveaux médias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dirty="0"/>
                        <a:t>Urbain</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dirty="0"/>
                        <a:t>Rural</a:t>
                      </a:r>
                      <a:endParaRPr lang="fr-FR" sz="1200" b="1" dirty="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La vitesse et la facilité d’accès à l’information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24,1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29,8</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La facilité de communication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27,2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24,8</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Développement des connaissances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18,4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20,4</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Connaissances d’autres cultures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10,2</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0,80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0,85</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Divertissement</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5,9</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4,1</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Sensibilisation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4,8</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4,8</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Autres avantages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8,9</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6,5</a:t>
                      </a:r>
                      <a:endParaRPr lang="fr-FR" sz="1200">
                        <a:latin typeface="Calibri"/>
                        <a:ea typeface="Calibri"/>
                        <a:cs typeface="Arial"/>
                      </a:endParaRPr>
                    </a:p>
                  </a:txBody>
                  <a:tcPr marL="68580" marR="68580" marT="0" marB="0"/>
                </a:tc>
              </a:tr>
              <a:tr h="223762">
                <a:tc>
                  <a:txBody>
                    <a:bodyPr/>
                    <a:lstStyle/>
                    <a:p>
                      <a:pPr algn="just">
                        <a:lnSpc>
                          <a:spcPct val="115000"/>
                        </a:lnSpc>
                        <a:spcAft>
                          <a:spcPts val="0"/>
                        </a:spcAft>
                        <a:tabLst>
                          <a:tab pos="828675" algn="l"/>
                        </a:tabLst>
                      </a:pPr>
                      <a:r>
                        <a:rPr lang="fr-FR" sz="1400"/>
                        <a:t>Total</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100,0</a:t>
                      </a:r>
                      <a:endParaRPr lang="fr-FR" sz="12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907704" y="3140968"/>
          <a:ext cx="5746866" cy="3406374"/>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619672" y="251356"/>
            <a:ext cx="5832648" cy="369332"/>
          </a:xfrm>
          <a:prstGeom prst="rect">
            <a:avLst/>
          </a:prstGeom>
        </p:spPr>
        <p:txBody>
          <a:bodyPr wrap="square">
            <a:spAutoFit/>
          </a:bodyPr>
          <a:lstStyle/>
          <a:p>
            <a:r>
              <a:rPr lang="fr-FR" b="1" dirty="0" smtClean="0"/>
              <a:t>Avantages des nouveaux médias selon le milieu</a:t>
            </a:r>
            <a:endParaRPr lang="fr-F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547664" y="1052735"/>
          <a:ext cx="6912768" cy="4752529"/>
        </p:xfrm>
        <a:graphic>
          <a:graphicData uri="http://schemas.openxmlformats.org/drawingml/2006/table">
            <a:tbl>
              <a:tblPr>
                <a:tableStyleId>{284E427A-3D55-4303-BF80-6455036E1DE7}</a:tableStyleId>
              </a:tblPr>
              <a:tblGrid>
                <a:gridCol w="3910140"/>
                <a:gridCol w="1383300"/>
                <a:gridCol w="1619328"/>
              </a:tblGrid>
              <a:tr h="455939">
                <a:tc>
                  <a:txBody>
                    <a:bodyPr/>
                    <a:lstStyle/>
                    <a:p>
                      <a:pPr algn="ctr">
                        <a:lnSpc>
                          <a:spcPct val="115000"/>
                        </a:lnSpc>
                        <a:spcAft>
                          <a:spcPts val="0"/>
                        </a:spcAft>
                        <a:tabLst>
                          <a:tab pos="828675" algn="l"/>
                        </a:tabLst>
                      </a:pPr>
                      <a:r>
                        <a:rPr lang="fr-FR" sz="1400" b="1" dirty="0"/>
                        <a:t>Avantages des nouveaux médias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a:t>Collégiens</a:t>
                      </a:r>
                      <a:endParaRPr lang="fr-FR" sz="1200" b="1">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dirty="0"/>
                        <a:t>Lycéens</a:t>
                      </a:r>
                      <a:endParaRPr lang="fr-FR" sz="1200" b="1" dirty="0">
                        <a:latin typeface="Calibri"/>
                        <a:ea typeface="Calibri"/>
                        <a:cs typeface="Arial"/>
                      </a:endParaRPr>
                    </a:p>
                  </a:txBody>
                  <a:tcPr marL="68580" marR="68580" marT="0" marB="0"/>
                </a:tc>
              </a:tr>
              <a:tr h="508342">
                <a:tc>
                  <a:txBody>
                    <a:bodyPr/>
                    <a:lstStyle/>
                    <a:p>
                      <a:pPr>
                        <a:lnSpc>
                          <a:spcPct val="115000"/>
                        </a:lnSpc>
                        <a:spcAft>
                          <a:spcPts val="0"/>
                        </a:spcAft>
                        <a:tabLst>
                          <a:tab pos="828675" algn="l"/>
                        </a:tabLst>
                      </a:pPr>
                      <a:r>
                        <a:rPr lang="fr-FR" sz="1400" dirty="0"/>
                        <a:t>La vitesse et la facilité d’accès à l’information</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24,4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26,9</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dirty="0"/>
                        <a:t>La facilité de communication</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26,3</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25,1</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a:t>Développement des connaissances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18,6</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17,6</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a:t>Connaissances d’autres cultures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10,6</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10,0</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0,80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0,8</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a:t>Divertissement</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6,3</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a:t>Sensibilisation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7,1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3,0</a:t>
                      </a:r>
                      <a:endParaRPr lang="fr-FR" sz="1200">
                        <a:latin typeface="Calibri"/>
                        <a:ea typeface="Calibri"/>
                        <a:cs typeface="Arial"/>
                      </a:endParaRPr>
                    </a:p>
                  </a:txBody>
                  <a:tcPr marL="68580" marR="68580" marT="0" marB="0"/>
                </a:tc>
              </a:tr>
              <a:tr h="488668">
                <a:tc>
                  <a:txBody>
                    <a:bodyPr/>
                    <a:lstStyle/>
                    <a:p>
                      <a:pPr algn="just">
                        <a:lnSpc>
                          <a:spcPct val="115000"/>
                        </a:lnSpc>
                        <a:spcAft>
                          <a:spcPts val="0"/>
                        </a:spcAft>
                        <a:tabLst>
                          <a:tab pos="828675" algn="l"/>
                        </a:tabLst>
                      </a:pPr>
                      <a:r>
                        <a:rPr lang="fr-FR" sz="1400"/>
                        <a:t>Autres avantages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8,4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10,7</a:t>
                      </a:r>
                      <a:endParaRPr lang="fr-FR" sz="1200">
                        <a:latin typeface="Calibri"/>
                        <a:ea typeface="Calibri"/>
                        <a:cs typeface="Arial"/>
                      </a:endParaRPr>
                    </a:p>
                  </a:txBody>
                  <a:tcPr marL="68580" marR="68580" marT="0" marB="0"/>
                </a:tc>
              </a:tr>
              <a:tr h="367572">
                <a:tc>
                  <a:txBody>
                    <a:bodyPr/>
                    <a:lstStyle/>
                    <a:p>
                      <a:pPr algn="just">
                        <a:lnSpc>
                          <a:spcPct val="115000"/>
                        </a:lnSpc>
                        <a:spcAft>
                          <a:spcPts val="0"/>
                        </a:spcAft>
                        <a:tabLst>
                          <a:tab pos="828675" algn="l"/>
                        </a:tabLst>
                      </a:pPr>
                      <a:r>
                        <a:rPr lang="fr-FR" sz="1400" dirty="0"/>
                        <a:t>Total</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100,0</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100,0</a:t>
                      </a:r>
                      <a:endParaRPr lang="fr-FR" sz="1200" dirty="0">
                        <a:latin typeface="Calibri"/>
                        <a:ea typeface="Calibri"/>
                        <a:cs typeface="Arial"/>
                      </a:endParaRPr>
                    </a:p>
                  </a:txBody>
                  <a:tcPr marL="68580" marR="68580" marT="0" marB="0"/>
                </a:tc>
              </a:tr>
            </a:tbl>
          </a:graphicData>
        </a:graphic>
      </p:graphicFrame>
      <p:sp>
        <p:nvSpPr>
          <p:cNvPr id="3" name="Rectangle 2"/>
          <p:cNvSpPr/>
          <p:nvPr/>
        </p:nvSpPr>
        <p:spPr>
          <a:xfrm>
            <a:off x="1619672" y="467380"/>
            <a:ext cx="6264696" cy="369332"/>
          </a:xfrm>
          <a:prstGeom prst="rect">
            <a:avLst/>
          </a:prstGeom>
        </p:spPr>
        <p:txBody>
          <a:bodyPr wrap="square">
            <a:spAutoFit/>
          </a:bodyPr>
          <a:lstStyle/>
          <a:p>
            <a:r>
              <a:rPr lang="fr-FR" b="1" dirty="0" smtClean="0"/>
              <a:t>Avantages des nouveaux médias selon le niveau scolaire</a:t>
            </a:r>
            <a:endParaRPr lang="fr-F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476672"/>
          <a:ext cx="7488831" cy="576064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691680" y="260648"/>
            <a:ext cx="6264696" cy="369332"/>
          </a:xfrm>
          <a:prstGeom prst="rect">
            <a:avLst/>
          </a:prstGeom>
        </p:spPr>
        <p:txBody>
          <a:bodyPr wrap="square">
            <a:spAutoFit/>
          </a:bodyPr>
          <a:lstStyle/>
          <a:p>
            <a:r>
              <a:rPr lang="fr-FR" b="1" dirty="0" smtClean="0"/>
              <a:t>Avantages des nouveaux médias selon le niveau scolaire</a:t>
            </a:r>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188640"/>
            <a:ext cx="7498080" cy="580926"/>
          </a:xfrm>
        </p:spPr>
        <p:txBody>
          <a:bodyPr>
            <a:normAutofit/>
          </a:bodyPr>
          <a:lstStyle/>
          <a:p>
            <a:r>
              <a:rPr lang="fr-FR" sz="2000" b="1" dirty="0" smtClean="0">
                <a:solidFill>
                  <a:schemeClr val="accent1">
                    <a:lumMod val="75000"/>
                  </a:schemeClr>
                </a:solidFill>
                <a:latin typeface="+mn-lt"/>
                <a:ea typeface="+mn-ea"/>
                <a:cs typeface="+mn-cs"/>
              </a:rPr>
              <a:t>Inconvénients des nouveaux médias </a:t>
            </a:r>
          </a:p>
        </p:txBody>
      </p:sp>
      <p:graphicFrame>
        <p:nvGraphicFramePr>
          <p:cNvPr id="5" name="Espace réservé du contenu 3"/>
          <p:cNvGraphicFramePr>
            <a:graphicFrameLocks/>
          </p:cNvGraphicFramePr>
          <p:nvPr/>
        </p:nvGraphicFramePr>
        <p:xfrm>
          <a:off x="1475656" y="1227015"/>
          <a:ext cx="7128792" cy="4794273"/>
        </p:xfrm>
        <a:graphic>
          <a:graphicData uri="http://schemas.openxmlformats.org/drawingml/2006/table">
            <a:tbl>
              <a:tblPr>
                <a:tableStyleId>{284E427A-3D55-4303-BF80-6455036E1DE7}</a:tableStyleId>
              </a:tblPr>
              <a:tblGrid>
                <a:gridCol w="4032237"/>
                <a:gridCol w="1207433"/>
                <a:gridCol w="1889122"/>
              </a:tblGrid>
              <a:tr h="432045">
                <a:tc>
                  <a:txBody>
                    <a:bodyPr/>
                    <a:lstStyle/>
                    <a:p>
                      <a:pPr algn="ctr">
                        <a:lnSpc>
                          <a:spcPct val="115000"/>
                        </a:lnSpc>
                        <a:spcAft>
                          <a:spcPts val="0"/>
                        </a:spcAft>
                        <a:tabLst>
                          <a:tab pos="828675" algn="l"/>
                        </a:tabLst>
                      </a:pPr>
                      <a:r>
                        <a:rPr lang="fr-FR" sz="1400" b="1" dirty="0"/>
                        <a:t>Inconvénients des nouveaux médias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a:t>12 – 17 ans</a:t>
                      </a:r>
                      <a:endParaRPr lang="fr-FR" sz="1200" b="1">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400" b="1" dirty="0"/>
                        <a:t>Enfants 18 – 23 ans</a:t>
                      </a:r>
                      <a:endParaRPr lang="fr-FR" sz="1200" b="1" dirty="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Sites pornographiques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19,4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23,8</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Addiction (dépendance)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18,1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13,2</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Danger pour la santé</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9,9</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7,4</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La perturbation de la pensée des Enfants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8,7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9,1</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Perte de temps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8,3</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La négligence scolaire </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6,4</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0,68</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0,68</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Apprennent la paresse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3,7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3,4</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Danger pour les informations personnelles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3,7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5,1</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Vivre dans un monde virtuel</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4,9</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Encourager la violence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3,1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4,7</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a:t>Autres inconvénients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16,5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13,9</a:t>
                      </a:r>
                      <a:endParaRPr lang="fr-FR" sz="1200">
                        <a:latin typeface="Calibri"/>
                        <a:ea typeface="Calibri"/>
                        <a:cs typeface="Arial"/>
                      </a:endParaRPr>
                    </a:p>
                  </a:txBody>
                  <a:tcPr marL="68580" marR="68580" marT="0" marB="0"/>
                </a:tc>
              </a:tr>
              <a:tr h="335556">
                <a:tc>
                  <a:txBody>
                    <a:bodyPr/>
                    <a:lstStyle/>
                    <a:p>
                      <a:pPr algn="just">
                        <a:lnSpc>
                          <a:spcPct val="115000"/>
                        </a:lnSpc>
                        <a:spcAft>
                          <a:spcPts val="0"/>
                        </a:spcAft>
                        <a:tabLst>
                          <a:tab pos="828675" algn="l"/>
                        </a:tabLst>
                      </a:pPr>
                      <a:r>
                        <a:rPr lang="fr-FR" sz="1400" dirty="0"/>
                        <a:t>Total</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100,0</a:t>
                      </a:r>
                      <a:endParaRPr lang="fr-FR" sz="1200" dirty="0">
                        <a:latin typeface="Calibri"/>
                        <a:ea typeface="Calibri"/>
                        <a:cs typeface="Arial"/>
                      </a:endParaRPr>
                    </a:p>
                  </a:txBody>
                  <a:tcPr marL="68580" marR="68580" marT="0" marB="0"/>
                </a:tc>
              </a:tr>
            </a:tbl>
          </a:graphicData>
        </a:graphic>
      </p:graphicFrame>
      <p:sp>
        <p:nvSpPr>
          <p:cNvPr id="6" name="Espace réservé du contenu 2"/>
          <p:cNvSpPr txBox="1">
            <a:spLocks/>
          </p:cNvSpPr>
          <p:nvPr/>
        </p:nvSpPr>
        <p:spPr>
          <a:xfrm>
            <a:off x="1403648" y="836712"/>
            <a:ext cx="7498080" cy="36004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fr-FR" b="1" i="0" u="none" strike="noStrike" kern="1200" cap="none" spc="0" normalizeH="0" baseline="0" noProof="0" dirty="0" smtClean="0">
                <a:ln>
                  <a:noFill/>
                </a:ln>
                <a:solidFill>
                  <a:schemeClr val="tx1"/>
                </a:solidFill>
                <a:effectLst/>
                <a:uLnTx/>
                <a:uFillTx/>
                <a:latin typeface="+mn-lt"/>
                <a:ea typeface="+mn-ea"/>
                <a:cs typeface="+mn-cs"/>
              </a:rPr>
              <a:t>Selon l’âge (en %)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620688"/>
          <a:ext cx="7344816" cy="5688632"/>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txBox="1">
            <a:spLocks/>
          </p:cNvSpPr>
          <p:nvPr/>
        </p:nvSpPr>
        <p:spPr>
          <a:xfrm>
            <a:off x="1403648" y="260648"/>
            <a:ext cx="7498080" cy="36004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fr-FR" b="1" i="0" u="none" strike="noStrike" kern="1200" cap="none" spc="0" normalizeH="0" baseline="0" noProof="0" dirty="0" smtClean="0">
                <a:ln>
                  <a:noFill/>
                </a:ln>
                <a:solidFill>
                  <a:schemeClr val="tx1"/>
                </a:solidFill>
                <a:effectLst/>
                <a:uLnTx/>
                <a:uFillTx/>
                <a:latin typeface="+mn-lt"/>
                <a:ea typeface="+mn-ea"/>
                <a:cs typeface="+mn-cs"/>
              </a:rPr>
              <a:t>Inconvénients des nouveaux médias selon l’âge (en %)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1052736"/>
            <a:ext cx="7570088" cy="508918"/>
          </a:xfrm>
        </p:spPr>
        <p:txBody>
          <a:bodyPr>
            <a:noAutofit/>
          </a:bodyPr>
          <a:lstStyle/>
          <a:p>
            <a:r>
              <a:rPr lang="fr-FR" sz="2000" b="1" dirty="0" smtClean="0"/>
              <a:t>Enfants marathoniens non parlementaires par province</a:t>
            </a:r>
            <a:endParaRPr lang="fr-FR" sz="2000" dirty="0"/>
          </a:p>
        </p:txBody>
      </p:sp>
      <p:graphicFrame>
        <p:nvGraphicFramePr>
          <p:cNvPr id="4" name="Espace réservé du contenu 3"/>
          <p:cNvGraphicFramePr>
            <a:graphicFrameLocks noGrp="1"/>
          </p:cNvGraphicFramePr>
          <p:nvPr>
            <p:ph idx="1"/>
          </p:nvPr>
        </p:nvGraphicFramePr>
        <p:xfrm>
          <a:off x="1403648" y="1772816"/>
          <a:ext cx="3600400" cy="3168356"/>
        </p:xfrm>
        <a:graphic>
          <a:graphicData uri="http://schemas.openxmlformats.org/drawingml/2006/table">
            <a:tbl>
              <a:tblPr>
                <a:tableStyleId>{284E427A-3D55-4303-BF80-6455036E1DE7}</a:tableStyleId>
              </a:tblPr>
              <a:tblGrid>
                <a:gridCol w="1746161"/>
                <a:gridCol w="1094875"/>
                <a:gridCol w="759364"/>
              </a:tblGrid>
              <a:tr h="318565">
                <a:tc>
                  <a:txBody>
                    <a:bodyPr/>
                    <a:lstStyle/>
                    <a:p>
                      <a:pPr algn="just">
                        <a:lnSpc>
                          <a:spcPct val="115000"/>
                        </a:lnSpc>
                        <a:spcAft>
                          <a:spcPts val="0"/>
                        </a:spcAft>
                        <a:tabLst>
                          <a:tab pos="4581525" algn="l"/>
                        </a:tabLst>
                      </a:pPr>
                      <a:r>
                        <a:rPr lang="fr-FR" sz="1100" dirty="0"/>
                        <a:t>Modalités</a:t>
                      </a:r>
                      <a:endParaRPr lang="fr-FR" sz="1100" dirty="0">
                        <a:latin typeface="Calibri"/>
                        <a:ea typeface="Calibri"/>
                        <a:cs typeface="Arial"/>
                      </a:endParaRPr>
                    </a:p>
                  </a:txBody>
                  <a:tcPr marL="68580" marR="68580" marT="0" marB="0"/>
                </a:tc>
                <a:tc>
                  <a:txBody>
                    <a:bodyPr/>
                    <a:lstStyle/>
                    <a:p>
                      <a:pPr algn="ctr">
                        <a:lnSpc>
                          <a:spcPct val="115000"/>
                        </a:lnSpc>
                        <a:spcAft>
                          <a:spcPts val="0"/>
                        </a:spcAft>
                        <a:tabLst>
                          <a:tab pos="4581525" algn="l"/>
                        </a:tabLst>
                      </a:pPr>
                      <a:r>
                        <a:rPr lang="fr-FR" sz="1100"/>
                        <a:t>Nombre</a:t>
                      </a:r>
                      <a:endParaRPr lang="fr-FR" sz="1100">
                        <a:latin typeface="Calibri"/>
                        <a:ea typeface="Calibri"/>
                        <a:cs typeface="Arial"/>
                      </a:endParaRPr>
                    </a:p>
                  </a:txBody>
                  <a:tcPr marL="68580" marR="68580" marT="0" marB="0"/>
                </a:tc>
                <a:tc>
                  <a:txBody>
                    <a:bodyPr/>
                    <a:lstStyle/>
                    <a:p>
                      <a:pPr algn="ctr">
                        <a:lnSpc>
                          <a:spcPct val="115000"/>
                        </a:lnSpc>
                        <a:spcAft>
                          <a:spcPts val="0"/>
                        </a:spcAft>
                        <a:tabLst>
                          <a:tab pos="4581525" algn="l"/>
                        </a:tabLst>
                      </a:pPr>
                      <a:r>
                        <a:rPr lang="fr-FR" sz="1100"/>
                        <a:t>%</a:t>
                      </a:r>
                      <a:endParaRPr lang="fr-FR" sz="1100">
                        <a:latin typeface="Calibri"/>
                        <a:ea typeface="Calibri"/>
                        <a:cs typeface="Arial"/>
                      </a:endParaRPr>
                    </a:p>
                  </a:txBody>
                  <a:tcPr marL="68580" marR="68580" marT="0" marB="0"/>
                </a:tc>
              </a:tr>
              <a:tr h="301271">
                <a:tc>
                  <a:txBody>
                    <a:bodyPr/>
                    <a:lstStyle/>
                    <a:p>
                      <a:pPr algn="just">
                        <a:lnSpc>
                          <a:spcPct val="115000"/>
                        </a:lnSpc>
                        <a:spcAft>
                          <a:spcPts val="0"/>
                        </a:spcAft>
                        <a:tabLst>
                          <a:tab pos="4581525" algn="l"/>
                        </a:tabLst>
                      </a:pPr>
                      <a:r>
                        <a:rPr lang="fr-FR" sz="1100"/>
                        <a:t>Sans réponse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75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2,1</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a:t>Tétouan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780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21,7</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a:t>M’Diq Fnidaq</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377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10,5</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a:t>Chefchaouen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115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3,2</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a:t>Fahs Anjra</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17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0,5</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906145" algn="ctr"/>
                        </a:tabLst>
                      </a:pPr>
                      <a:r>
                        <a:rPr lang="fr-FR" sz="1100"/>
                        <a:t>Larache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0,1</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a:t>Ouezzane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162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4,5</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a:t>Tanger Assilah</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2060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57,4</a:t>
                      </a:r>
                      <a:endParaRPr lang="fr-FR" sz="1100">
                        <a:latin typeface="Calibri"/>
                        <a:ea typeface="Calibri"/>
                        <a:cs typeface="Arial"/>
                      </a:endParaRPr>
                    </a:p>
                  </a:txBody>
                  <a:tcPr marL="68580" marR="68580" marT="0" marB="0"/>
                </a:tc>
              </a:tr>
              <a:tr h="318565">
                <a:tc>
                  <a:txBody>
                    <a:bodyPr/>
                    <a:lstStyle/>
                    <a:p>
                      <a:pPr algn="just">
                        <a:lnSpc>
                          <a:spcPct val="115000"/>
                        </a:lnSpc>
                        <a:spcAft>
                          <a:spcPts val="0"/>
                        </a:spcAft>
                        <a:tabLst>
                          <a:tab pos="4581525" algn="l"/>
                        </a:tabLst>
                      </a:pPr>
                      <a:r>
                        <a:rPr lang="fr-FR" sz="1100" dirty="0"/>
                        <a:t>Total</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a:t>3591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581525" algn="l"/>
                        </a:tabLst>
                      </a:pPr>
                      <a:r>
                        <a:rPr lang="fr-FR" sz="1100" dirty="0"/>
                        <a:t>100</a:t>
                      </a:r>
                      <a:endParaRPr lang="fr-FR" sz="11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4572000" y="1844824"/>
          <a:ext cx="3740155" cy="31683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403648" y="908720"/>
          <a:ext cx="7128792" cy="4680516"/>
        </p:xfrm>
        <a:graphic>
          <a:graphicData uri="http://schemas.openxmlformats.org/drawingml/2006/table">
            <a:tbl>
              <a:tblPr>
                <a:tableStyleId>{284E427A-3D55-4303-BF80-6455036E1DE7}</a:tableStyleId>
              </a:tblPr>
              <a:tblGrid>
                <a:gridCol w="4032926"/>
                <a:gridCol w="1207008"/>
                <a:gridCol w="1888858"/>
              </a:tblGrid>
              <a:tr h="390043">
                <a:tc>
                  <a:txBody>
                    <a:bodyPr/>
                    <a:lstStyle/>
                    <a:p>
                      <a:pPr algn="ctr">
                        <a:lnSpc>
                          <a:spcPct val="115000"/>
                        </a:lnSpc>
                        <a:spcAft>
                          <a:spcPts val="0"/>
                        </a:spcAft>
                        <a:tabLst>
                          <a:tab pos="828675" algn="l"/>
                        </a:tabLst>
                      </a:pPr>
                      <a:r>
                        <a:rPr lang="fr-FR" sz="1600" b="1" dirty="0"/>
                        <a:t>Inconvénients</a:t>
                      </a:r>
                      <a:endParaRPr lang="fr-FR" sz="1400" b="1" dirty="0">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600" b="1"/>
                        <a:t>Garçons </a:t>
                      </a:r>
                      <a:endParaRPr lang="fr-FR" sz="1400" b="1">
                        <a:latin typeface="Calibri"/>
                        <a:ea typeface="Calibri"/>
                        <a:cs typeface="Arial"/>
                      </a:endParaRPr>
                    </a:p>
                  </a:txBody>
                  <a:tcPr marL="68580" marR="68580" marT="0" marB="0"/>
                </a:tc>
                <a:tc>
                  <a:txBody>
                    <a:bodyPr/>
                    <a:lstStyle/>
                    <a:p>
                      <a:pPr algn="ctr">
                        <a:lnSpc>
                          <a:spcPct val="115000"/>
                        </a:lnSpc>
                        <a:spcAft>
                          <a:spcPts val="0"/>
                        </a:spcAft>
                        <a:tabLst>
                          <a:tab pos="828675" algn="l"/>
                        </a:tabLst>
                      </a:pPr>
                      <a:r>
                        <a:rPr lang="fr-FR" sz="1600" b="1" dirty="0"/>
                        <a:t>Filles</a:t>
                      </a:r>
                      <a:endParaRPr lang="fr-FR" sz="1400" b="1" dirty="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Sites pornographiques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20,0</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18,3</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Addiction</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17,3</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17,7</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Danger pour la santé</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9,4</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9,9</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La perturbation de la pensée des Enfants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8,9</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8,9</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Perte de temps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6,2</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9,9</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Indices de concentration</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IC = 0,62</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IC = 0,64</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Perte de temps</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6,2</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5,9</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La négligence scolaire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5,4</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5,2</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Encourager la violence</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4,8</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5,6</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dirty="0"/>
                        <a:t>Autres inconvénients</a:t>
                      </a:r>
                      <a:endParaRPr lang="fr-FR" sz="1400" dirty="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21,6</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22,3</a:t>
                      </a:r>
                      <a:endParaRPr lang="fr-FR" sz="1400">
                        <a:latin typeface="Calibri"/>
                        <a:ea typeface="Calibri"/>
                        <a:cs typeface="Arial"/>
                      </a:endParaRPr>
                    </a:p>
                  </a:txBody>
                  <a:tcPr marL="68580" marR="68580" marT="0" marB="0"/>
                </a:tc>
              </a:tr>
              <a:tr h="390043">
                <a:tc>
                  <a:txBody>
                    <a:bodyPr/>
                    <a:lstStyle/>
                    <a:p>
                      <a:pPr algn="just">
                        <a:lnSpc>
                          <a:spcPct val="115000"/>
                        </a:lnSpc>
                        <a:spcAft>
                          <a:spcPts val="0"/>
                        </a:spcAft>
                        <a:tabLst>
                          <a:tab pos="828675" algn="l"/>
                        </a:tabLst>
                      </a:pPr>
                      <a:r>
                        <a:rPr lang="fr-FR" sz="1600"/>
                        <a:t>Total</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a:t>100,0</a:t>
                      </a:r>
                      <a:endParaRPr lang="fr-FR" sz="14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600" dirty="0"/>
                        <a:t>100,0</a:t>
                      </a:r>
                      <a:endParaRPr lang="fr-FR" sz="1400" dirty="0">
                        <a:latin typeface="Calibri"/>
                        <a:ea typeface="Calibri"/>
                        <a:cs typeface="Arial"/>
                      </a:endParaRPr>
                    </a:p>
                  </a:txBody>
                  <a:tcPr marL="68580" marR="68580" marT="0" marB="0"/>
                </a:tc>
              </a:tr>
            </a:tbl>
          </a:graphicData>
        </a:graphic>
      </p:graphicFrame>
      <p:sp>
        <p:nvSpPr>
          <p:cNvPr id="3" name="Espace réservé du contenu 2"/>
          <p:cNvSpPr txBox="1">
            <a:spLocks/>
          </p:cNvSpPr>
          <p:nvPr/>
        </p:nvSpPr>
        <p:spPr>
          <a:xfrm>
            <a:off x="1403648" y="260648"/>
            <a:ext cx="7498080" cy="36004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fr-FR" b="1" i="0" u="none" strike="noStrike" kern="1200" cap="none" spc="0" normalizeH="0" baseline="0" noProof="0" dirty="0" smtClean="0">
                <a:ln>
                  <a:noFill/>
                </a:ln>
                <a:solidFill>
                  <a:schemeClr val="tx1"/>
                </a:solidFill>
                <a:effectLst/>
                <a:uLnTx/>
                <a:uFillTx/>
                <a:latin typeface="+mn-lt"/>
                <a:ea typeface="+mn-ea"/>
                <a:cs typeface="+mn-cs"/>
              </a:rPr>
              <a:t>Inconvénients des nouveaux médias selon le genre (en %)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692696"/>
          <a:ext cx="7128792" cy="5472608"/>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txBox="1">
            <a:spLocks/>
          </p:cNvSpPr>
          <p:nvPr/>
        </p:nvSpPr>
        <p:spPr>
          <a:xfrm>
            <a:off x="1403648" y="260648"/>
            <a:ext cx="7498080" cy="36004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fr-FR" b="1" i="0" u="none" strike="noStrike" kern="1200" cap="none" spc="0" normalizeH="0" baseline="0" noProof="0" dirty="0" smtClean="0">
                <a:ln>
                  <a:noFill/>
                </a:ln>
                <a:solidFill>
                  <a:schemeClr val="tx1"/>
                </a:solidFill>
                <a:effectLst/>
                <a:uLnTx/>
                <a:uFillTx/>
                <a:latin typeface="+mn-lt"/>
                <a:ea typeface="+mn-ea"/>
                <a:cs typeface="+mn-cs"/>
              </a:rPr>
              <a:t>Inconvénients des nouveaux médias selon le genre (en %)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547664" y="1484784"/>
          <a:ext cx="6624735" cy="4185059"/>
        </p:xfrm>
        <a:graphic>
          <a:graphicData uri="http://schemas.openxmlformats.org/drawingml/2006/table">
            <a:tbl>
              <a:tblPr>
                <a:tableStyleId>{284E427A-3D55-4303-BF80-6455036E1DE7}</a:tableStyleId>
              </a:tblPr>
              <a:tblGrid>
                <a:gridCol w="3747769"/>
                <a:gridCol w="1427310"/>
                <a:gridCol w="1449656"/>
              </a:tblGrid>
              <a:tr h="595032">
                <a:tc>
                  <a:txBody>
                    <a:bodyPr/>
                    <a:lstStyle/>
                    <a:p>
                      <a:pPr algn="ctr">
                        <a:lnSpc>
                          <a:spcPct val="115000"/>
                        </a:lnSpc>
                        <a:spcAft>
                          <a:spcPts val="0"/>
                        </a:spcAft>
                        <a:tabLst>
                          <a:tab pos="828675" algn="l"/>
                        </a:tabLst>
                      </a:pPr>
                      <a:r>
                        <a:rPr lang="fr-FR" sz="1400" dirty="0"/>
                        <a:t>Inconvénients</a:t>
                      </a:r>
                      <a:endParaRPr lang="fr-FR" sz="1200" dirty="0">
                        <a:latin typeface="Calibri"/>
                        <a:ea typeface="Calibri"/>
                        <a:cs typeface="Arial"/>
                      </a:endParaRPr>
                    </a:p>
                  </a:txBody>
                  <a:tcPr marL="68580" marR="68580" marT="0" marB="0" anchor="ctr"/>
                </a:tc>
                <a:tc>
                  <a:txBody>
                    <a:bodyPr/>
                    <a:lstStyle/>
                    <a:p>
                      <a:pPr algn="ctr">
                        <a:lnSpc>
                          <a:spcPct val="115000"/>
                        </a:lnSpc>
                        <a:spcAft>
                          <a:spcPts val="0"/>
                        </a:spcAft>
                        <a:tabLst>
                          <a:tab pos="828675" algn="l"/>
                        </a:tabLst>
                      </a:pPr>
                      <a:r>
                        <a:rPr lang="fr-FR" sz="1400"/>
                        <a:t>Enfants du milieu urbain</a:t>
                      </a:r>
                      <a:endParaRPr lang="fr-FR" sz="1200">
                        <a:latin typeface="Calibri"/>
                        <a:ea typeface="Calibri"/>
                        <a:cs typeface="Arial"/>
                      </a:endParaRPr>
                    </a:p>
                  </a:txBody>
                  <a:tcPr marL="68580" marR="68580" marT="0" marB="0" anchor="ctr"/>
                </a:tc>
                <a:tc>
                  <a:txBody>
                    <a:bodyPr/>
                    <a:lstStyle/>
                    <a:p>
                      <a:pPr algn="ctr">
                        <a:lnSpc>
                          <a:spcPct val="115000"/>
                        </a:lnSpc>
                        <a:spcAft>
                          <a:spcPts val="0"/>
                        </a:spcAft>
                        <a:tabLst>
                          <a:tab pos="828675" algn="l"/>
                        </a:tabLst>
                      </a:pPr>
                      <a:r>
                        <a:rPr lang="fr-FR" sz="1400"/>
                        <a:t>Enfants</a:t>
                      </a:r>
                      <a:endParaRPr lang="fr-FR" sz="1200"/>
                    </a:p>
                    <a:p>
                      <a:pPr algn="ctr">
                        <a:lnSpc>
                          <a:spcPct val="115000"/>
                        </a:lnSpc>
                        <a:spcAft>
                          <a:spcPts val="0"/>
                        </a:spcAft>
                        <a:tabLst>
                          <a:tab pos="828675" algn="l"/>
                        </a:tabLst>
                      </a:pPr>
                      <a:r>
                        <a:rPr lang="fr-FR" sz="1400"/>
                        <a:t>du milieu rural</a:t>
                      </a:r>
                      <a:endParaRPr lang="fr-FR" sz="1200">
                        <a:latin typeface="Calibri"/>
                        <a:ea typeface="Calibri"/>
                        <a:cs typeface="Arial"/>
                      </a:endParaRPr>
                    </a:p>
                  </a:txBody>
                  <a:tcPr marL="68580" marR="68580" marT="0" marB="0" anchor="ctr"/>
                </a:tc>
              </a:tr>
              <a:tr h="297516">
                <a:tc>
                  <a:txBody>
                    <a:bodyPr/>
                    <a:lstStyle/>
                    <a:p>
                      <a:pPr algn="just">
                        <a:lnSpc>
                          <a:spcPct val="115000"/>
                        </a:lnSpc>
                        <a:spcAft>
                          <a:spcPts val="0"/>
                        </a:spcAft>
                        <a:tabLst>
                          <a:tab pos="828675" algn="l"/>
                        </a:tabLst>
                      </a:pPr>
                      <a:r>
                        <a:rPr lang="fr-FR" sz="1400"/>
                        <a:t>Sites pornographiques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19,6</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15,5</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Addiction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17,5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15,8</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La perturbation de la pensée des Enfants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9,0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8,8</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Perte de temps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6,4</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Encourager la violence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5,1</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5,3</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Danger pour la santé</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9,2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11,8</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La négligence scolaire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5,2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4,8</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Apprendre la paresse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2,3</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Danger pour les informations personnelles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3,9</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4,0</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Indices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0,80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IC = 0,75</a:t>
                      </a:r>
                      <a:endParaRPr lang="fr-FR" sz="1200">
                        <a:latin typeface="Calibri"/>
                        <a:ea typeface="Calibri"/>
                        <a:cs typeface="Arial"/>
                      </a:endParaRPr>
                    </a:p>
                  </a:txBody>
                  <a:tcPr marL="68580" marR="68580" marT="0" marB="0"/>
                </a:tc>
              </a:tr>
              <a:tr h="297516">
                <a:tc>
                  <a:txBody>
                    <a:bodyPr/>
                    <a:lstStyle/>
                    <a:p>
                      <a:pPr algn="just">
                        <a:lnSpc>
                          <a:spcPct val="115000"/>
                        </a:lnSpc>
                        <a:spcAft>
                          <a:spcPts val="0"/>
                        </a:spcAft>
                        <a:tabLst>
                          <a:tab pos="828675" algn="l"/>
                        </a:tabLst>
                      </a:pPr>
                      <a:r>
                        <a:rPr lang="fr-FR" sz="1400"/>
                        <a:t>Autres inconvénients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25,3</a:t>
                      </a:r>
                      <a:endParaRPr lang="fr-FR" sz="1200">
                        <a:latin typeface="Calibri"/>
                        <a:ea typeface="Calibri"/>
                        <a:cs typeface="Arial"/>
                      </a:endParaRPr>
                    </a:p>
                  </a:txBody>
                  <a:tcPr marL="68580" marR="68580" marT="0" marB="0"/>
                </a:tc>
              </a:tr>
              <a:tr h="317351">
                <a:tc>
                  <a:txBody>
                    <a:bodyPr/>
                    <a:lstStyle/>
                    <a:p>
                      <a:pPr algn="just">
                        <a:lnSpc>
                          <a:spcPct val="115000"/>
                        </a:lnSpc>
                        <a:spcAft>
                          <a:spcPts val="0"/>
                        </a:spcAft>
                        <a:tabLst>
                          <a:tab pos="828675" algn="l"/>
                        </a:tabLst>
                      </a:pPr>
                      <a:r>
                        <a:rPr lang="fr-FR" sz="1400"/>
                        <a:t>Total</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a:t>100,0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828675" algn="l"/>
                        </a:tabLst>
                      </a:pPr>
                      <a:r>
                        <a:rPr lang="fr-FR" sz="1400" dirty="0"/>
                        <a:t>100,0</a:t>
                      </a:r>
                      <a:endParaRPr lang="fr-FR" sz="1200" dirty="0">
                        <a:latin typeface="Calibri"/>
                        <a:ea typeface="Calibri"/>
                        <a:cs typeface="Arial"/>
                      </a:endParaRPr>
                    </a:p>
                  </a:txBody>
                  <a:tcPr marL="68580" marR="68580" marT="0" marB="0"/>
                </a:tc>
              </a:tr>
            </a:tbl>
          </a:graphicData>
        </a:graphic>
      </p:graphicFrame>
      <p:sp>
        <p:nvSpPr>
          <p:cNvPr id="6" name="Espace réservé du contenu 2"/>
          <p:cNvSpPr txBox="1">
            <a:spLocks/>
          </p:cNvSpPr>
          <p:nvPr/>
        </p:nvSpPr>
        <p:spPr>
          <a:xfrm>
            <a:off x="1403648" y="908720"/>
            <a:ext cx="7498080" cy="36004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fr-FR" b="1" i="0" u="none" strike="noStrike" kern="1200" cap="none" spc="0" normalizeH="0" baseline="0" noProof="0" dirty="0" smtClean="0">
                <a:ln>
                  <a:noFill/>
                </a:ln>
                <a:solidFill>
                  <a:schemeClr val="tx1"/>
                </a:solidFill>
                <a:effectLst/>
                <a:uLnTx/>
                <a:uFillTx/>
                <a:latin typeface="+mn-lt"/>
                <a:ea typeface="+mn-ea"/>
                <a:cs typeface="+mn-cs"/>
              </a:rPr>
              <a:t>Inconvénients des nouveaux médias selon le milieu (en %)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403648" y="620688"/>
          <a:ext cx="7126927" cy="5544616"/>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txBox="1">
            <a:spLocks/>
          </p:cNvSpPr>
          <p:nvPr/>
        </p:nvSpPr>
        <p:spPr>
          <a:xfrm>
            <a:off x="1403648" y="404664"/>
            <a:ext cx="7498080" cy="36004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fr-FR" b="1" i="0" u="none" strike="noStrike" kern="1200" cap="none" spc="0" normalizeH="0" baseline="0" noProof="0" dirty="0" smtClean="0">
                <a:ln>
                  <a:noFill/>
                </a:ln>
                <a:solidFill>
                  <a:schemeClr val="tx1"/>
                </a:solidFill>
                <a:effectLst/>
                <a:uLnTx/>
                <a:uFillTx/>
                <a:latin typeface="+mn-lt"/>
                <a:ea typeface="+mn-ea"/>
                <a:cs typeface="+mn-cs"/>
              </a:rPr>
              <a:t>Inconvénients des nouveaux médias selon le milieu (en %)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475656" y="1052736"/>
          <a:ext cx="6912767" cy="4392487"/>
        </p:xfrm>
        <a:graphic>
          <a:graphicData uri="http://schemas.openxmlformats.org/drawingml/2006/table">
            <a:tbl>
              <a:tblPr>
                <a:tableStyleId>{284E427A-3D55-4303-BF80-6455036E1DE7}</a:tableStyleId>
              </a:tblPr>
              <a:tblGrid>
                <a:gridCol w="2949842"/>
                <a:gridCol w="1317865"/>
                <a:gridCol w="1292207"/>
                <a:gridCol w="1352853"/>
              </a:tblGrid>
              <a:tr h="313749">
                <a:tc>
                  <a:txBody>
                    <a:bodyPr/>
                    <a:lstStyle/>
                    <a:p>
                      <a:pPr algn="ctr">
                        <a:lnSpc>
                          <a:spcPct val="115000"/>
                        </a:lnSpc>
                        <a:spcAft>
                          <a:spcPts val="0"/>
                        </a:spcAft>
                      </a:pPr>
                      <a:r>
                        <a:rPr lang="fr-FR" sz="1400" b="1" dirty="0"/>
                        <a:t>Modalités</a:t>
                      </a:r>
                      <a:endParaRPr lang="fr-FR" sz="1200" b="1" dirty="0">
                        <a:latin typeface="Calibri"/>
                        <a:ea typeface="Calibri"/>
                        <a:cs typeface="Arial"/>
                      </a:endParaRPr>
                    </a:p>
                  </a:txBody>
                  <a:tcPr marL="68580" marR="68580" marT="0" marB="0"/>
                </a:tc>
                <a:tc>
                  <a:txBody>
                    <a:bodyPr/>
                    <a:lstStyle/>
                    <a:p>
                      <a:pPr algn="ctr">
                        <a:lnSpc>
                          <a:spcPct val="115000"/>
                        </a:lnSpc>
                        <a:spcAft>
                          <a:spcPts val="0"/>
                        </a:spcAft>
                      </a:pPr>
                      <a:r>
                        <a:rPr lang="fr-FR" sz="1400" b="1"/>
                        <a:t>Nombre</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400" b="1"/>
                        <a:t>% brut</a:t>
                      </a:r>
                      <a:endParaRPr lang="fr-FR" sz="1200" b="1">
                        <a:latin typeface="Calibri"/>
                        <a:ea typeface="Calibri"/>
                        <a:cs typeface="Arial"/>
                      </a:endParaRPr>
                    </a:p>
                  </a:txBody>
                  <a:tcPr marL="68580" marR="68580" marT="0" marB="0"/>
                </a:tc>
                <a:tc>
                  <a:txBody>
                    <a:bodyPr/>
                    <a:lstStyle/>
                    <a:p>
                      <a:pPr algn="ctr">
                        <a:lnSpc>
                          <a:spcPct val="115000"/>
                        </a:lnSpc>
                        <a:spcAft>
                          <a:spcPts val="0"/>
                        </a:spcAft>
                      </a:pPr>
                      <a:r>
                        <a:rPr lang="fr-FR" sz="1400" b="1" dirty="0"/>
                        <a:t>% net</a:t>
                      </a:r>
                      <a:endParaRPr lang="fr-FR" sz="1200" b="1" dirty="0">
                        <a:latin typeface="Calibri"/>
                        <a:ea typeface="Calibri"/>
                        <a:cs typeface="Arial"/>
                      </a:endParaRPr>
                    </a:p>
                  </a:txBody>
                  <a:tcPr marL="68580" marR="68580" marT="0" marB="0"/>
                </a:tc>
              </a:tr>
              <a:tr h="313749">
                <a:tc>
                  <a:txBody>
                    <a:bodyPr/>
                    <a:lstStyle/>
                    <a:p>
                      <a:pPr>
                        <a:lnSpc>
                          <a:spcPct val="115000"/>
                        </a:lnSpc>
                        <a:spcAft>
                          <a:spcPts val="0"/>
                        </a:spcAft>
                      </a:pPr>
                      <a:r>
                        <a:rPr lang="fr-FR" sz="1400"/>
                        <a:t>Problèmes familiaux</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2 389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59,70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41,3</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Drogue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2 330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58,00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40,3</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Difficultés scolaires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886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22,10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15,3</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Indice de concentration</a:t>
                      </a:r>
                      <a:endParaRPr lang="fr-FR" sz="1200">
                        <a:latin typeface="Calibri"/>
                        <a:ea typeface="Calibri"/>
                        <a:cs typeface="Arial"/>
                      </a:endParaRPr>
                    </a:p>
                  </a:txBody>
                  <a:tcPr marL="68580" marR="68580" marT="0" marB="0"/>
                </a:tc>
                <a:tc>
                  <a:txBody>
                    <a:bodyPr/>
                    <a:lstStyle/>
                    <a:p>
                      <a:pPr algn="r">
                        <a:lnSpc>
                          <a:spcPct val="115000"/>
                        </a:lnSpc>
                        <a:spcAft>
                          <a:spcPts val="0"/>
                        </a:spcAft>
                      </a:pPr>
                      <a:endParaRPr lang="fr-FR" sz="1400">
                        <a:solidFill>
                          <a:srgbClr val="FF0000"/>
                        </a:solidFill>
                        <a:latin typeface="Comic Sans MS"/>
                        <a:ea typeface="Calibri"/>
                        <a:cs typeface="Arial"/>
                      </a:endParaRPr>
                    </a:p>
                  </a:txBody>
                  <a:tcPr marL="68580" marR="68580" marT="0" marB="0"/>
                </a:tc>
                <a:tc>
                  <a:txBody>
                    <a:bodyPr/>
                    <a:lstStyle/>
                    <a:p>
                      <a:pPr algn="r">
                        <a:lnSpc>
                          <a:spcPct val="115000"/>
                        </a:lnSpc>
                        <a:spcAft>
                          <a:spcPts val="0"/>
                        </a:spcAft>
                      </a:pPr>
                      <a:endParaRPr lang="fr-FR" sz="1400">
                        <a:latin typeface="Comic Sans MS"/>
                        <a:ea typeface="Calibri"/>
                        <a:cs typeface="Arial"/>
                      </a:endParaRPr>
                    </a:p>
                  </a:txBody>
                  <a:tcPr marL="68580" marR="68580" marT="0" marB="0"/>
                </a:tc>
                <a:tc>
                  <a:txBody>
                    <a:bodyPr/>
                    <a:lstStyle/>
                    <a:p>
                      <a:pPr algn="r">
                        <a:lnSpc>
                          <a:spcPct val="115000"/>
                        </a:lnSpc>
                        <a:spcAft>
                          <a:spcPts val="0"/>
                        </a:spcAft>
                      </a:pPr>
                      <a:r>
                        <a:rPr lang="fr-FR" sz="1400"/>
                        <a:t>IC = 0,97</a:t>
                      </a:r>
                      <a:endParaRPr lang="fr-FR" sz="1200">
                        <a:latin typeface="Calibri"/>
                        <a:ea typeface="Calibri"/>
                        <a:cs typeface="Arial"/>
                      </a:endParaRPr>
                    </a:p>
                  </a:txBody>
                  <a:tcPr marL="68580" marR="68580" marT="0" marB="0"/>
                </a:tc>
              </a:tr>
              <a:tr h="627499">
                <a:tc>
                  <a:txBody>
                    <a:bodyPr/>
                    <a:lstStyle/>
                    <a:p>
                      <a:pPr>
                        <a:lnSpc>
                          <a:spcPct val="115000"/>
                        </a:lnSpc>
                        <a:spcAft>
                          <a:spcPts val="0"/>
                        </a:spcAft>
                      </a:pPr>
                      <a:r>
                        <a:rPr lang="fr-FR" sz="1400"/>
                        <a:t>Comportement des adultes vis-à-vis des Enfants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34</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0,80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0,6</a:t>
                      </a:r>
                      <a:endParaRPr lang="fr-FR" sz="1200">
                        <a:latin typeface="Calibri"/>
                        <a:ea typeface="Calibri"/>
                        <a:cs typeface="Arial"/>
                      </a:endParaRPr>
                    </a:p>
                  </a:txBody>
                  <a:tcPr marL="68580" marR="68580" marT="0" marB="0"/>
                </a:tc>
              </a:tr>
              <a:tr h="313749">
                <a:tc>
                  <a:txBody>
                    <a:bodyPr/>
                    <a:lstStyle/>
                    <a:p>
                      <a:pPr>
                        <a:lnSpc>
                          <a:spcPct val="115000"/>
                        </a:lnSpc>
                        <a:spcAft>
                          <a:spcPts val="0"/>
                        </a:spcAft>
                        <a:tabLst>
                          <a:tab pos="906145" algn="ctr"/>
                        </a:tabLst>
                      </a:pPr>
                      <a:r>
                        <a:rPr lang="fr-FR" sz="1400"/>
                        <a:t>Problèmes personnels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36</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0,90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0,6</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Problèmes psychiques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0,70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0,6</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Mauvaises conditions de vie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19</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0,50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0,3</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Absence de communication</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21</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0,50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0,3</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Autre</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37</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0,90</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0,6</a:t>
                      </a:r>
                      <a:endParaRPr lang="fr-FR" sz="1200">
                        <a:latin typeface="Calibri"/>
                        <a:ea typeface="Calibri"/>
                        <a:cs typeface="Arial"/>
                      </a:endParaRPr>
                    </a:p>
                  </a:txBody>
                  <a:tcPr marL="68580" marR="68580" marT="0" marB="0"/>
                </a:tc>
              </a:tr>
              <a:tr h="313749">
                <a:tc>
                  <a:txBody>
                    <a:bodyPr/>
                    <a:lstStyle/>
                    <a:p>
                      <a:pPr>
                        <a:lnSpc>
                          <a:spcPct val="115000"/>
                        </a:lnSpc>
                        <a:spcAft>
                          <a:spcPts val="0"/>
                        </a:spcAft>
                      </a:pPr>
                      <a:r>
                        <a:rPr lang="fr-FR" sz="1400"/>
                        <a:t>Total occurrences</a:t>
                      </a:r>
                      <a:endParaRPr lang="fr-FR" sz="1200">
                        <a:latin typeface="Calibri"/>
                        <a:ea typeface="Calibri"/>
                        <a:cs typeface="Arial"/>
                      </a:endParaRPr>
                    </a:p>
                  </a:txBody>
                  <a:tcPr marL="68580" marR="68580" marT="0" marB="0"/>
                </a:tc>
                <a:tc>
                  <a:txBody>
                    <a:bodyPr/>
                    <a:lstStyle/>
                    <a:p>
                      <a:pPr algn="r">
                        <a:lnSpc>
                          <a:spcPct val="115000"/>
                        </a:lnSpc>
                        <a:spcAft>
                          <a:spcPts val="0"/>
                        </a:spcAft>
                      </a:pPr>
                      <a:r>
                        <a:rPr lang="fr-FR" sz="1400"/>
                        <a:t>5 782</a:t>
                      </a:r>
                      <a:endParaRPr lang="fr-FR" sz="1200">
                        <a:latin typeface="Calibri"/>
                        <a:ea typeface="Calibri"/>
                        <a:cs typeface="Arial"/>
                      </a:endParaRPr>
                    </a:p>
                  </a:txBody>
                  <a:tcPr marL="68580" marR="68580" marT="0" marB="0"/>
                </a:tc>
                <a:tc>
                  <a:txBody>
                    <a:bodyPr/>
                    <a:lstStyle/>
                    <a:p>
                      <a:pPr algn="r">
                        <a:lnSpc>
                          <a:spcPct val="115000"/>
                        </a:lnSpc>
                        <a:spcAft>
                          <a:spcPts val="0"/>
                        </a:spcAft>
                      </a:pPr>
                      <a:endParaRPr lang="fr-FR" sz="1400">
                        <a:latin typeface="Comic Sans MS"/>
                        <a:ea typeface="Calibri"/>
                        <a:cs typeface="Arial"/>
                      </a:endParaRPr>
                    </a:p>
                  </a:txBody>
                  <a:tcPr marL="68580" marR="68580" marT="0" marB="0"/>
                </a:tc>
                <a:tc>
                  <a:txBody>
                    <a:bodyPr/>
                    <a:lstStyle/>
                    <a:p>
                      <a:pPr algn="r">
                        <a:lnSpc>
                          <a:spcPct val="115000"/>
                        </a:lnSpc>
                        <a:spcAft>
                          <a:spcPts val="0"/>
                        </a:spcAft>
                      </a:pPr>
                      <a:r>
                        <a:rPr lang="fr-FR" sz="1400"/>
                        <a:t>100,0</a:t>
                      </a:r>
                      <a:endParaRPr lang="fr-FR" sz="1200">
                        <a:latin typeface="Calibri"/>
                        <a:ea typeface="Calibri"/>
                        <a:cs typeface="Arial"/>
                      </a:endParaRPr>
                    </a:p>
                  </a:txBody>
                  <a:tcPr marL="68580" marR="68580" marT="0" marB="0"/>
                </a:tc>
              </a:tr>
              <a:tr h="313749">
                <a:tc gridSpan="3">
                  <a:txBody>
                    <a:bodyPr/>
                    <a:lstStyle/>
                    <a:p>
                      <a:pPr>
                        <a:lnSpc>
                          <a:spcPct val="115000"/>
                        </a:lnSpc>
                        <a:spcAft>
                          <a:spcPts val="0"/>
                        </a:spcAft>
                      </a:pPr>
                      <a:r>
                        <a:rPr lang="fr-FR" sz="1400"/>
                        <a:t>NB : C’est une question à choix multiples</a:t>
                      </a:r>
                      <a:endParaRPr lang="fr-FR" sz="120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c>
                  <a:txBody>
                    <a:bodyPr/>
                    <a:lstStyle/>
                    <a:p>
                      <a:pPr>
                        <a:lnSpc>
                          <a:spcPct val="115000"/>
                        </a:lnSpc>
                        <a:spcAft>
                          <a:spcPts val="0"/>
                        </a:spcAft>
                      </a:pPr>
                      <a:endParaRPr lang="fr-FR" sz="1400" dirty="0">
                        <a:latin typeface="Comic Sans MS"/>
                        <a:ea typeface="Calibri"/>
                        <a:cs typeface="Arial"/>
                      </a:endParaRPr>
                    </a:p>
                  </a:txBody>
                  <a:tcPr marL="68580" marR="68580" marT="0" marB="0"/>
                </a:tc>
              </a:tr>
            </a:tbl>
          </a:graphicData>
        </a:graphic>
      </p:graphicFrame>
      <p:sp>
        <p:nvSpPr>
          <p:cNvPr id="5" name="Titre 1"/>
          <p:cNvSpPr txBox="1">
            <a:spLocks/>
          </p:cNvSpPr>
          <p:nvPr/>
        </p:nvSpPr>
        <p:spPr>
          <a:xfrm>
            <a:off x="1475656" y="260648"/>
            <a:ext cx="7498080" cy="580926"/>
          </a:xfrm>
          <a:prstGeom prst="rect">
            <a:avLst/>
          </a:prstGeom>
        </p:spPr>
        <p:txBody>
          <a:bodyPr anchor="ctr">
            <a:normAutofit/>
          </a:bodyPr>
          <a:lstStyle/>
          <a:p>
            <a:pPr>
              <a:spcBef>
                <a:spcPct val="0"/>
              </a:spcBef>
            </a:pPr>
            <a:r>
              <a:rPr lang="fr-FR" sz="2000" b="1" dirty="0" smtClean="0">
                <a:solidFill>
                  <a:schemeClr val="accent1">
                    <a:lumMod val="75000"/>
                  </a:schemeClr>
                </a:solidFill>
                <a:effectLst>
                  <a:outerShdw blurRad="50000" dist="30000" dir="5400000" algn="tl" rotWithShape="0">
                    <a:srgbClr val="000000">
                      <a:alpha val="30000"/>
                    </a:srgbClr>
                  </a:outerShdw>
                </a:effectLst>
              </a:rPr>
              <a:t>Santé mentale de l’Enfant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619672" y="1052736"/>
          <a:ext cx="6768752"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a:xfrm>
            <a:off x="1475656" y="471810"/>
            <a:ext cx="7498080" cy="580926"/>
          </a:xfrm>
          <a:prstGeom prst="rect">
            <a:avLst/>
          </a:prstGeom>
        </p:spPr>
        <p:txBody>
          <a:bodyPr anchor="ctr">
            <a:normAutofit/>
          </a:bodyPr>
          <a:lstStyle/>
          <a:p>
            <a:pPr>
              <a:spcBef>
                <a:spcPct val="0"/>
              </a:spcBef>
            </a:pPr>
            <a:r>
              <a:rPr lang="fr-FR" sz="2000" b="1" dirty="0" smtClean="0">
                <a:solidFill>
                  <a:schemeClr val="accent1">
                    <a:lumMod val="75000"/>
                  </a:schemeClr>
                </a:solidFill>
                <a:effectLst>
                  <a:outerShdw blurRad="50000" dist="30000" dir="5400000" algn="tl" rotWithShape="0">
                    <a:srgbClr val="000000">
                      <a:alpha val="30000"/>
                    </a:srgbClr>
                  </a:outerShdw>
                </a:effectLst>
              </a:rPr>
              <a:t>Santé mentale de l’Enfant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1600" y="332656"/>
            <a:ext cx="7992888" cy="757064"/>
          </a:xfrm>
        </p:spPr>
        <p:txBody>
          <a:bodyPr>
            <a:normAutofit fontScale="92500"/>
          </a:bodyPr>
          <a:lstStyle/>
          <a:p>
            <a:pPr>
              <a:buNone/>
            </a:pPr>
            <a:r>
              <a:rPr lang="fr-FR" sz="1800" b="1" dirty="0" smtClean="0"/>
              <a:t>	Facteurs qui influent sur la santé mentale selon des variables explicatives (Age, genre, niveau d’instruction, milieu de résidence, en %)</a:t>
            </a:r>
          </a:p>
        </p:txBody>
      </p:sp>
      <p:graphicFrame>
        <p:nvGraphicFramePr>
          <p:cNvPr id="4" name="Tableau 3"/>
          <p:cNvGraphicFramePr>
            <a:graphicFrameLocks noGrp="1"/>
          </p:cNvGraphicFramePr>
          <p:nvPr/>
        </p:nvGraphicFramePr>
        <p:xfrm>
          <a:off x="1187623" y="1340768"/>
          <a:ext cx="7684945" cy="3217289"/>
        </p:xfrm>
        <a:graphic>
          <a:graphicData uri="http://schemas.openxmlformats.org/drawingml/2006/table">
            <a:tbl>
              <a:tblPr>
                <a:tableStyleId>{284E427A-3D55-4303-BF80-6455036E1DE7}</a:tableStyleId>
              </a:tblPr>
              <a:tblGrid>
                <a:gridCol w="1432081"/>
                <a:gridCol w="894579"/>
                <a:gridCol w="894579"/>
                <a:gridCol w="706540"/>
                <a:gridCol w="716042"/>
                <a:gridCol w="844054"/>
                <a:gridCol w="687126"/>
                <a:gridCol w="716042"/>
                <a:gridCol w="793902"/>
              </a:tblGrid>
              <a:tr h="463556">
                <a:tc rowSpan="2">
                  <a:txBody>
                    <a:bodyPr/>
                    <a:lstStyle/>
                    <a:p>
                      <a:pPr algn="ctr">
                        <a:lnSpc>
                          <a:spcPct val="115000"/>
                        </a:lnSpc>
                        <a:spcAft>
                          <a:spcPts val="0"/>
                        </a:spcAft>
                      </a:pPr>
                      <a:r>
                        <a:rPr lang="fr-FR" sz="1100" b="1" dirty="0"/>
                        <a:t>Facteurs influant la santé mentale</a:t>
                      </a:r>
                      <a:endParaRPr lang="fr-FR" sz="1100" b="1" dirty="0">
                        <a:latin typeface="Calibri"/>
                        <a:ea typeface="Calibri"/>
                        <a:cs typeface="Arial"/>
                      </a:endParaRPr>
                    </a:p>
                  </a:txBody>
                  <a:tcPr marL="59312" marR="59312" marT="0" marB="0" anchor="ctr"/>
                </a:tc>
                <a:tc gridSpan="2">
                  <a:txBody>
                    <a:bodyPr/>
                    <a:lstStyle/>
                    <a:p>
                      <a:pPr algn="ctr">
                        <a:lnSpc>
                          <a:spcPct val="115000"/>
                        </a:lnSpc>
                        <a:spcAft>
                          <a:spcPts val="0"/>
                        </a:spcAft>
                      </a:pPr>
                      <a:r>
                        <a:rPr lang="fr-FR" sz="1100" b="1"/>
                        <a:t>Âge</a:t>
                      </a:r>
                      <a:endParaRPr lang="fr-FR" sz="1100" b="1">
                        <a:latin typeface="Calibri"/>
                        <a:ea typeface="Calibri"/>
                        <a:cs typeface="Arial"/>
                      </a:endParaRPr>
                    </a:p>
                  </a:txBody>
                  <a:tcPr marL="59312" marR="59312" marT="0" marB="0" anchor="ctr"/>
                </a:tc>
                <a:tc hMerge="1">
                  <a:txBody>
                    <a:bodyPr/>
                    <a:lstStyle/>
                    <a:p>
                      <a:endParaRPr lang="fr-FR"/>
                    </a:p>
                  </a:txBody>
                  <a:tcPr/>
                </a:tc>
                <a:tc gridSpan="2">
                  <a:txBody>
                    <a:bodyPr/>
                    <a:lstStyle/>
                    <a:p>
                      <a:pPr algn="ctr">
                        <a:lnSpc>
                          <a:spcPct val="115000"/>
                        </a:lnSpc>
                        <a:spcAft>
                          <a:spcPts val="0"/>
                        </a:spcAft>
                      </a:pPr>
                      <a:r>
                        <a:rPr lang="fr-FR" sz="1100" b="1"/>
                        <a:t>Genre</a:t>
                      </a:r>
                      <a:endParaRPr lang="fr-FR" sz="1100" b="1">
                        <a:latin typeface="Calibri"/>
                        <a:ea typeface="Calibri"/>
                        <a:cs typeface="Arial"/>
                      </a:endParaRPr>
                    </a:p>
                  </a:txBody>
                  <a:tcPr marL="59312" marR="59312" marT="0" marB="0" anchor="ctr"/>
                </a:tc>
                <a:tc hMerge="1">
                  <a:txBody>
                    <a:bodyPr/>
                    <a:lstStyle/>
                    <a:p>
                      <a:endParaRPr lang="fr-FR"/>
                    </a:p>
                  </a:txBody>
                  <a:tcPr/>
                </a:tc>
                <a:tc gridSpan="2">
                  <a:txBody>
                    <a:bodyPr/>
                    <a:lstStyle/>
                    <a:p>
                      <a:pPr algn="ctr">
                        <a:lnSpc>
                          <a:spcPct val="115000"/>
                        </a:lnSpc>
                        <a:spcAft>
                          <a:spcPts val="0"/>
                        </a:spcAft>
                      </a:pPr>
                      <a:r>
                        <a:rPr lang="fr-FR" sz="1100" b="1"/>
                        <a:t>Niveau scolaire</a:t>
                      </a:r>
                      <a:endParaRPr lang="fr-FR" sz="1100" b="1">
                        <a:latin typeface="Calibri"/>
                        <a:ea typeface="Calibri"/>
                        <a:cs typeface="Arial"/>
                      </a:endParaRPr>
                    </a:p>
                  </a:txBody>
                  <a:tcPr marL="59312" marR="59312" marT="0" marB="0" anchor="ctr"/>
                </a:tc>
                <a:tc hMerge="1">
                  <a:txBody>
                    <a:bodyPr/>
                    <a:lstStyle/>
                    <a:p>
                      <a:endParaRPr lang="fr-FR"/>
                    </a:p>
                  </a:txBody>
                  <a:tcPr/>
                </a:tc>
                <a:tc gridSpan="2">
                  <a:txBody>
                    <a:bodyPr/>
                    <a:lstStyle/>
                    <a:p>
                      <a:pPr algn="ctr">
                        <a:lnSpc>
                          <a:spcPct val="115000"/>
                        </a:lnSpc>
                        <a:spcAft>
                          <a:spcPts val="0"/>
                        </a:spcAft>
                      </a:pPr>
                      <a:r>
                        <a:rPr lang="fr-FR" sz="1100" b="1" dirty="0"/>
                        <a:t>Milieu</a:t>
                      </a:r>
                      <a:endParaRPr lang="fr-FR" sz="1100" b="1" dirty="0">
                        <a:latin typeface="Calibri"/>
                        <a:ea typeface="Calibri"/>
                        <a:cs typeface="Arial"/>
                      </a:endParaRPr>
                    </a:p>
                  </a:txBody>
                  <a:tcPr marL="59312" marR="59312" marT="0" marB="0" anchor="ctr"/>
                </a:tc>
                <a:tc hMerge="1">
                  <a:txBody>
                    <a:bodyPr/>
                    <a:lstStyle/>
                    <a:p>
                      <a:endParaRPr lang="fr-FR"/>
                    </a:p>
                  </a:txBody>
                  <a:tcPr/>
                </a:tc>
              </a:tr>
              <a:tr h="927111">
                <a:tc vMerge="1">
                  <a:txBody>
                    <a:bodyPr/>
                    <a:lstStyle/>
                    <a:p>
                      <a:endParaRPr lang="fr-FR"/>
                    </a:p>
                  </a:txBody>
                  <a:tcPr/>
                </a:tc>
                <a:tc>
                  <a:txBody>
                    <a:bodyPr/>
                    <a:lstStyle/>
                    <a:p>
                      <a:pPr algn="ctr">
                        <a:lnSpc>
                          <a:spcPct val="115000"/>
                        </a:lnSpc>
                        <a:spcAft>
                          <a:spcPts val="0"/>
                        </a:spcAft>
                      </a:pPr>
                      <a:r>
                        <a:rPr lang="fr-FR" sz="1100" b="1"/>
                        <a:t>Enfant</a:t>
                      </a:r>
                    </a:p>
                    <a:p>
                      <a:pPr algn="ctr">
                        <a:lnSpc>
                          <a:spcPct val="115000"/>
                        </a:lnSpc>
                        <a:spcAft>
                          <a:spcPts val="0"/>
                        </a:spcAft>
                      </a:pPr>
                      <a:r>
                        <a:rPr lang="fr-FR" sz="1100" b="1"/>
                        <a:t>12 – 17 ans</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a:t>Enfant</a:t>
                      </a:r>
                    </a:p>
                    <a:p>
                      <a:pPr algn="ctr">
                        <a:lnSpc>
                          <a:spcPct val="115000"/>
                        </a:lnSpc>
                        <a:spcAft>
                          <a:spcPts val="0"/>
                        </a:spcAft>
                      </a:pPr>
                      <a:r>
                        <a:rPr lang="fr-FR" sz="1100" b="1"/>
                        <a:t>18 – 23 ans</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a:t>Garçons</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a:t>Filles</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a:t>Collégiens</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a:t>Lycéens</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a:t>Urbain</a:t>
                      </a:r>
                      <a:endParaRPr lang="fr-FR" sz="1100" b="1">
                        <a:latin typeface="Calibri"/>
                        <a:ea typeface="Calibri"/>
                        <a:cs typeface="Arial"/>
                      </a:endParaRPr>
                    </a:p>
                  </a:txBody>
                  <a:tcPr marL="59312" marR="59312" marT="0" marB="0" anchor="ctr"/>
                </a:tc>
                <a:tc>
                  <a:txBody>
                    <a:bodyPr/>
                    <a:lstStyle/>
                    <a:p>
                      <a:pPr algn="ctr">
                        <a:lnSpc>
                          <a:spcPct val="115000"/>
                        </a:lnSpc>
                        <a:spcAft>
                          <a:spcPts val="0"/>
                        </a:spcAft>
                      </a:pPr>
                      <a:r>
                        <a:rPr lang="fr-FR" sz="1100" b="1" dirty="0"/>
                        <a:t>Rural</a:t>
                      </a:r>
                      <a:endParaRPr lang="fr-FR" sz="1100" b="1" dirty="0">
                        <a:latin typeface="Calibri"/>
                        <a:ea typeface="Calibri"/>
                        <a:cs typeface="Arial"/>
                      </a:endParaRPr>
                    </a:p>
                  </a:txBody>
                  <a:tcPr marL="59312" marR="59312" marT="0" marB="0" anchor="ctr"/>
                </a:tc>
              </a:tr>
              <a:tr h="409533">
                <a:tc>
                  <a:txBody>
                    <a:bodyPr/>
                    <a:lstStyle/>
                    <a:p>
                      <a:pPr>
                        <a:lnSpc>
                          <a:spcPct val="115000"/>
                        </a:lnSpc>
                        <a:spcAft>
                          <a:spcPts val="0"/>
                        </a:spcAft>
                      </a:pPr>
                      <a:r>
                        <a:rPr lang="fr-FR" sz="1200"/>
                        <a:t>Problèmes familiaux</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41,4</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44,0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38,0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44,6</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40,3</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42,4</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41,6</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40,6</a:t>
                      </a:r>
                      <a:endParaRPr lang="fr-FR" sz="1200">
                        <a:latin typeface="Calibri"/>
                        <a:ea typeface="Calibri"/>
                        <a:cs typeface="Arial"/>
                      </a:endParaRPr>
                    </a:p>
                  </a:txBody>
                  <a:tcPr marL="59312" marR="59312" marT="0" marB="0"/>
                </a:tc>
              </a:tr>
              <a:tr h="411826">
                <a:tc>
                  <a:txBody>
                    <a:bodyPr/>
                    <a:lstStyle/>
                    <a:p>
                      <a:pPr>
                        <a:lnSpc>
                          <a:spcPct val="115000"/>
                        </a:lnSpc>
                        <a:spcAft>
                          <a:spcPts val="0"/>
                        </a:spcAft>
                      </a:pPr>
                      <a:r>
                        <a:rPr lang="fr-FR" sz="1200"/>
                        <a:t>Drogue</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40 ,8</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36,0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44,0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31,7</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44,0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30,0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40,1</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41,3</a:t>
                      </a:r>
                      <a:endParaRPr lang="fr-FR" sz="1200">
                        <a:latin typeface="Calibri"/>
                        <a:ea typeface="Calibri"/>
                        <a:cs typeface="Arial"/>
                      </a:endParaRPr>
                    </a:p>
                  </a:txBody>
                  <a:tcPr marL="59312" marR="59312" marT="0" marB="0"/>
                </a:tc>
              </a:tr>
              <a:tr h="438192">
                <a:tc>
                  <a:txBody>
                    <a:bodyPr/>
                    <a:lstStyle/>
                    <a:p>
                      <a:pPr>
                        <a:lnSpc>
                          <a:spcPct val="115000"/>
                        </a:lnSpc>
                        <a:spcAft>
                          <a:spcPts val="0"/>
                        </a:spcAft>
                      </a:pPr>
                      <a:r>
                        <a:rPr lang="fr-FR" sz="1200"/>
                        <a:t>Difficultés scolaires</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15,1</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19,0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13,7</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17,3</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13,5</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21,6</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15,4</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14,1</a:t>
                      </a:r>
                      <a:endParaRPr lang="fr-FR" sz="1200">
                        <a:latin typeface="Calibri"/>
                        <a:ea typeface="Calibri"/>
                        <a:cs typeface="Arial"/>
                      </a:endParaRPr>
                    </a:p>
                  </a:txBody>
                  <a:tcPr marL="59312" marR="59312" marT="0" marB="0"/>
                </a:tc>
              </a:tr>
              <a:tr h="567071">
                <a:tc>
                  <a:txBody>
                    <a:bodyPr/>
                    <a:lstStyle/>
                    <a:p>
                      <a:pPr>
                        <a:lnSpc>
                          <a:spcPct val="115000"/>
                        </a:lnSpc>
                        <a:spcAft>
                          <a:spcPts val="0"/>
                        </a:spcAft>
                      </a:pPr>
                      <a:r>
                        <a:rPr lang="fr-FR" sz="1200"/>
                        <a:t>Indice de concentration</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IC = 0,97</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dirty="0"/>
                        <a:t>IC = 0,99</a:t>
                      </a:r>
                      <a:endParaRPr lang="fr-FR" sz="1200" dirty="0">
                        <a:latin typeface="Calibri"/>
                        <a:ea typeface="Calibri"/>
                        <a:cs typeface="Arial"/>
                      </a:endParaRPr>
                    </a:p>
                  </a:txBody>
                  <a:tcPr marL="59312" marR="59312" marT="0" marB="0"/>
                </a:tc>
                <a:tc>
                  <a:txBody>
                    <a:bodyPr/>
                    <a:lstStyle/>
                    <a:p>
                      <a:pPr algn="r">
                        <a:lnSpc>
                          <a:spcPct val="115000"/>
                        </a:lnSpc>
                        <a:spcAft>
                          <a:spcPts val="0"/>
                        </a:spcAft>
                      </a:pPr>
                      <a:r>
                        <a:rPr lang="fr-FR" sz="1200"/>
                        <a:t>IC =0,96</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IC = 0,90</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IC = 0,98</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IC = 94</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a:t>IC = 0,97</a:t>
                      </a:r>
                      <a:endParaRPr lang="fr-FR" sz="1200">
                        <a:latin typeface="Calibri"/>
                        <a:ea typeface="Calibri"/>
                        <a:cs typeface="Arial"/>
                      </a:endParaRPr>
                    </a:p>
                  </a:txBody>
                  <a:tcPr marL="59312" marR="59312" marT="0" marB="0"/>
                </a:tc>
                <a:tc>
                  <a:txBody>
                    <a:bodyPr/>
                    <a:lstStyle/>
                    <a:p>
                      <a:pPr algn="r">
                        <a:lnSpc>
                          <a:spcPct val="115000"/>
                        </a:lnSpc>
                        <a:spcAft>
                          <a:spcPts val="0"/>
                        </a:spcAft>
                      </a:pPr>
                      <a:r>
                        <a:rPr lang="fr-FR" sz="1200" dirty="0"/>
                        <a:t>IC =  0,96</a:t>
                      </a:r>
                      <a:endParaRPr lang="fr-FR" sz="1200" dirty="0">
                        <a:latin typeface="Calibri"/>
                        <a:ea typeface="Calibri"/>
                        <a:cs typeface="Arial"/>
                      </a:endParaRPr>
                    </a:p>
                  </a:txBody>
                  <a:tcPr marL="59312" marR="59312" marT="0" marB="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p:nvPr/>
        </p:nvGraphicFramePr>
        <p:xfrm>
          <a:off x="1475656" y="764704"/>
          <a:ext cx="7056784" cy="5616624"/>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2"/>
          <p:cNvSpPr>
            <a:spLocks noGrp="1"/>
          </p:cNvSpPr>
          <p:nvPr>
            <p:ph idx="1"/>
          </p:nvPr>
        </p:nvSpPr>
        <p:spPr>
          <a:xfrm>
            <a:off x="971600" y="188640"/>
            <a:ext cx="7992888" cy="757064"/>
          </a:xfrm>
        </p:spPr>
        <p:txBody>
          <a:bodyPr>
            <a:normAutofit fontScale="92500"/>
          </a:bodyPr>
          <a:lstStyle/>
          <a:p>
            <a:pPr>
              <a:buNone/>
            </a:pPr>
            <a:r>
              <a:rPr lang="fr-FR" sz="1800" b="1" dirty="0" smtClean="0"/>
              <a:t>	Facteurs qui influent sur la santé mentale selon des variables explicatives (Age, genre, niveau d’instruction, milieu de résidence, en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75656" y="764704"/>
          <a:ext cx="3528391" cy="4217766"/>
        </p:xfrm>
        <a:graphic>
          <a:graphicData uri="http://schemas.openxmlformats.org/drawingml/2006/table">
            <a:tbl>
              <a:tblPr>
                <a:tableStyleId>{284E427A-3D55-4303-BF80-6455036E1DE7}</a:tableStyleId>
              </a:tblPr>
              <a:tblGrid>
                <a:gridCol w="1637737"/>
                <a:gridCol w="618000"/>
                <a:gridCol w="636327"/>
                <a:gridCol w="636327"/>
              </a:tblGrid>
              <a:tr h="432048">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Loisirs</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Nb</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 brut</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 net</a:t>
                      </a:r>
                      <a:endParaRPr lang="fr-FR" sz="1100" b="1" dirty="0">
                        <a:latin typeface="Calibri"/>
                        <a:ea typeface="Calibri"/>
                        <a:cs typeface="Arial"/>
                      </a:endParaRPr>
                    </a:p>
                  </a:txBody>
                  <a:tcPr marL="68580" marR="68580" marT="0" marB="0"/>
                </a:tc>
              </a:tr>
              <a:tr h="323171">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Activités sportives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2447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61,00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65,7</a:t>
                      </a:r>
                      <a:endParaRPr lang="fr-FR" sz="1100">
                        <a:latin typeface="Calibri"/>
                        <a:ea typeface="Calibri"/>
                        <a:cs typeface="Arial"/>
                      </a:endParaRPr>
                    </a:p>
                  </a:txBody>
                  <a:tcPr marL="68580" marR="68580" marT="0" marB="0"/>
                </a:tc>
              </a:tr>
              <a:tr h="323171">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 dessin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244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6,10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6,60</a:t>
                      </a:r>
                      <a:endParaRPr lang="fr-FR" sz="1100">
                        <a:latin typeface="Calibri"/>
                        <a:ea typeface="Calibri"/>
                        <a:cs typeface="Arial"/>
                      </a:endParaRPr>
                    </a:p>
                  </a:txBody>
                  <a:tcPr marL="68580" marR="68580" marT="0" marB="0"/>
                </a:tc>
              </a:tr>
              <a:tr h="323171">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La lecture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242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6,60</a:t>
                      </a:r>
                      <a:endParaRPr lang="fr-FR" sz="1100">
                        <a:latin typeface="Calibri"/>
                        <a:ea typeface="Calibri"/>
                        <a:cs typeface="Arial"/>
                      </a:endParaRPr>
                    </a:p>
                  </a:txBody>
                  <a:tcPr marL="68580" marR="68580" marT="0" marB="0"/>
                </a:tc>
              </a:tr>
              <a:tr h="307782">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Théâtre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199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5,00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5,30</a:t>
                      </a:r>
                      <a:endParaRPr lang="fr-FR" sz="1100">
                        <a:latin typeface="Calibri"/>
                        <a:ea typeface="Calibri"/>
                        <a:cs typeface="Arial"/>
                      </a:endParaRPr>
                    </a:p>
                  </a:txBody>
                  <a:tcPr marL="68580" marR="68580" marT="0" marB="0"/>
                </a:tc>
              </a:tr>
              <a:tr h="307782">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Activités culturelles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155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3,90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4,20</a:t>
                      </a:r>
                      <a:endParaRPr lang="fr-FR" sz="1100">
                        <a:latin typeface="Calibri"/>
                        <a:ea typeface="Calibri"/>
                        <a:cs typeface="Arial"/>
                      </a:endParaRPr>
                    </a:p>
                  </a:txBody>
                  <a:tcPr marL="68580" marR="68580" marT="0" marB="0"/>
                </a:tc>
              </a:tr>
              <a:tr h="307782">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La musique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132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3,30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3,50</a:t>
                      </a:r>
                      <a:endParaRPr lang="fr-FR" sz="1100">
                        <a:latin typeface="Calibri"/>
                        <a:ea typeface="Calibri"/>
                        <a:cs typeface="Arial"/>
                      </a:endParaRPr>
                    </a:p>
                  </a:txBody>
                  <a:tcPr marL="68580" marR="68580" marT="0" marB="0"/>
                </a:tc>
              </a:tr>
              <a:tr h="307782">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 chant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101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2,50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2,70</a:t>
                      </a:r>
                      <a:endParaRPr lang="fr-FR" sz="1100">
                        <a:latin typeface="Calibri"/>
                        <a:ea typeface="Calibri"/>
                        <a:cs typeface="Arial"/>
                      </a:endParaRPr>
                    </a:p>
                  </a:txBody>
                  <a:tcPr marL="68580" marR="68580" marT="0" marB="0"/>
                </a:tc>
              </a:tr>
              <a:tr h="307782">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L’écriture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66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1,60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1,80</a:t>
                      </a:r>
                      <a:endParaRPr lang="fr-FR" sz="1100">
                        <a:latin typeface="Calibri"/>
                        <a:ea typeface="Calibri"/>
                        <a:cs typeface="Arial"/>
                      </a:endParaRPr>
                    </a:p>
                  </a:txBody>
                  <a:tcPr marL="68580" marR="68580" marT="0" marB="0"/>
                </a:tc>
              </a:tr>
              <a:tr h="307782">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Autre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53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1,30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1,50</a:t>
                      </a:r>
                      <a:endParaRPr lang="fr-FR" sz="1100">
                        <a:latin typeface="Calibri"/>
                        <a:ea typeface="Calibri"/>
                        <a:cs typeface="Arial"/>
                      </a:endParaRPr>
                    </a:p>
                  </a:txBody>
                  <a:tcPr marL="68580" marR="68580" marT="0" marB="0"/>
                </a:tc>
              </a:tr>
              <a:tr h="323171">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Activités sociales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51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1,30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1,50</a:t>
                      </a:r>
                      <a:endParaRPr lang="fr-FR" sz="1100">
                        <a:latin typeface="Calibri"/>
                        <a:ea typeface="Calibri"/>
                        <a:cs typeface="Arial"/>
                      </a:endParaRPr>
                    </a:p>
                  </a:txBody>
                  <a:tcPr marL="68580" marR="68580" marT="0" marB="0"/>
                </a:tc>
              </a:tr>
              <a:tr h="323171">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La danse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33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0,80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0,90</a:t>
                      </a:r>
                      <a:endParaRPr lang="fr-FR" sz="1100">
                        <a:latin typeface="Calibri"/>
                        <a:ea typeface="Calibri"/>
                        <a:cs typeface="Arial"/>
                      </a:endParaRPr>
                    </a:p>
                  </a:txBody>
                  <a:tcPr marL="68580" marR="68580" marT="0" marB="0"/>
                </a:tc>
              </a:tr>
              <a:tr h="323171">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b="1" dirty="0"/>
                        <a:t>Total occurrences</a:t>
                      </a:r>
                      <a:endParaRPr lang="fr-FR" sz="1100" b="1" dirty="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b="1" dirty="0"/>
                        <a:t>3723</a:t>
                      </a:r>
                      <a:endParaRPr lang="fr-FR" sz="1100" b="1" dirty="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endParaRPr lang="fr-FR" sz="1000" b="1" dirty="0">
                        <a:latin typeface="Comic Sans MS"/>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b="1" dirty="0"/>
                        <a:t>100,0</a:t>
                      </a:r>
                      <a:endParaRPr lang="fr-FR" sz="1100" b="1" dirty="0">
                        <a:latin typeface="Calibri"/>
                        <a:ea typeface="Calibri"/>
                        <a:cs typeface="Arial"/>
                      </a:endParaRPr>
                    </a:p>
                  </a:txBody>
                  <a:tcPr marL="68580" marR="68580" marT="0" marB="0"/>
                </a:tc>
              </a:tr>
            </a:tbl>
          </a:graphicData>
        </a:graphic>
      </p:graphicFrame>
      <p:graphicFrame>
        <p:nvGraphicFramePr>
          <p:cNvPr id="5" name="Tableau 4"/>
          <p:cNvGraphicFramePr>
            <a:graphicFrameLocks noGrp="1"/>
          </p:cNvGraphicFramePr>
          <p:nvPr/>
        </p:nvGraphicFramePr>
        <p:xfrm>
          <a:off x="5148064" y="764704"/>
          <a:ext cx="3656444" cy="4176462"/>
        </p:xfrm>
        <a:graphic>
          <a:graphicData uri="http://schemas.openxmlformats.org/drawingml/2006/table">
            <a:tbl>
              <a:tblPr>
                <a:tableStyleId>{284E427A-3D55-4303-BF80-6455036E1DE7}</a:tableStyleId>
              </a:tblPr>
              <a:tblGrid>
                <a:gridCol w="2088232"/>
                <a:gridCol w="648072"/>
                <a:gridCol w="920140"/>
              </a:tblGrid>
              <a:tr h="315329">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Loisirs </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Nb</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000" b="1" dirty="0"/>
                        <a:t>%</a:t>
                      </a:r>
                      <a:endParaRPr lang="fr-FR" sz="1100" b="1" dirty="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Internet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0,70</a:t>
                      </a:r>
                      <a:endParaRPr lang="fr-FR" sz="1100">
                        <a:latin typeface="Calibri"/>
                        <a:ea typeface="Calibri"/>
                        <a:cs typeface="Arial"/>
                      </a:endParaRPr>
                    </a:p>
                  </a:txBody>
                  <a:tcPr marL="68580" marR="68580" marT="0" marB="0"/>
                </a:tc>
              </a:tr>
              <a:tr h="330766">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 cinéma</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0,60</a:t>
                      </a:r>
                      <a:endParaRPr lang="fr-FR" sz="1100">
                        <a:latin typeface="Calibri"/>
                        <a:ea typeface="Calibri"/>
                        <a:cs typeface="Arial"/>
                      </a:endParaRPr>
                    </a:p>
                  </a:txBody>
                  <a:tcPr marL="68580" marR="68580" marT="0" marB="0"/>
                </a:tc>
              </a:tr>
              <a:tr h="330766">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Lecture du Coran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0,50</a:t>
                      </a:r>
                      <a:endParaRPr lang="fr-FR" sz="1100">
                        <a:latin typeface="Calibri"/>
                        <a:ea typeface="Calibri"/>
                        <a:cs typeface="Arial"/>
                      </a:endParaRPr>
                    </a:p>
                  </a:txBody>
                  <a:tcPr marL="68580" marR="68580" marT="0" marB="0"/>
                </a:tc>
              </a:tr>
              <a:tr h="330766">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Un club d’échecs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0,50</a:t>
                      </a:r>
                      <a:endParaRPr lang="fr-FR" sz="110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Les langues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0,50</a:t>
                      </a:r>
                      <a:endParaRPr lang="fr-FR" sz="110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Voyage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0,40</a:t>
                      </a:r>
                      <a:endParaRPr lang="fr-FR" sz="110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L’environnement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0,40</a:t>
                      </a:r>
                      <a:endParaRPr lang="fr-FR" sz="110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Les jeux vidéo</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13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0,30</a:t>
                      </a:r>
                      <a:endParaRPr lang="fr-FR" sz="110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Photographie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0,10</a:t>
                      </a:r>
                      <a:endParaRPr lang="fr-FR" sz="1100">
                        <a:latin typeface="Calibri"/>
                        <a:ea typeface="Calibri"/>
                        <a:cs typeface="Arial"/>
                      </a:endParaRPr>
                    </a:p>
                  </a:txBody>
                  <a:tcPr marL="68580" marR="68580" marT="0" marB="0"/>
                </a:tc>
              </a:tr>
              <a:tr h="315329">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Le shopping</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&lt;0,1</a:t>
                      </a:r>
                      <a:endParaRPr lang="fr-FR" sz="1100">
                        <a:latin typeface="Calibri"/>
                        <a:ea typeface="Calibri"/>
                        <a:cs typeface="Arial"/>
                      </a:endParaRPr>
                    </a:p>
                  </a:txBody>
                  <a:tcPr marL="68580" marR="68580" marT="0" marB="0"/>
                </a:tc>
              </a:tr>
              <a:tr h="330766">
                <a:tc>
                  <a:txBody>
                    <a:bodyPr/>
                    <a:lstStyle/>
                    <a:p>
                      <a:pPr algn="just">
                        <a:lnSpc>
                          <a:spcPct val="115000"/>
                        </a:lnSpc>
                        <a:spcAft>
                          <a:spcPts val="0"/>
                        </a:spcAft>
                        <a:tabLst>
                          <a:tab pos="449580" algn="l"/>
                          <a:tab pos="899160" algn="l"/>
                          <a:tab pos="1348740" algn="l"/>
                          <a:tab pos="1798320" algn="l"/>
                          <a:tab pos="2247900" algn="l"/>
                          <a:tab pos="2697480" algn="l"/>
                        </a:tabLst>
                      </a:pPr>
                      <a:r>
                        <a:rPr lang="fr-FR" sz="1000"/>
                        <a:t>Elevage de pigeon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000"/>
                        <a:t>&lt;0,1</a:t>
                      </a:r>
                      <a:endParaRPr lang="fr-FR" sz="1100">
                        <a:latin typeface="Calibri"/>
                        <a:ea typeface="Calibri"/>
                        <a:cs typeface="Arial"/>
                      </a:endParaRPr>
                    </a:p>
                  </a:txBody>
                  <a:tcPr marL="68580" marR="68580" marT="0" marB="0"/>
                </a:tc>
              </a:tr>
              <a:tr h="330766">
                <a:tc gridSpan="3">
                  <a:txBody>
                    <a:bodyPr/>
                    <a:lstStyle/>
                    <a:p>
                      <a:pPr algn="l">
                        <a:lnSpc>
                          <a:spcPct val="115000"/>
                        </a:lnSpc>
                        <a:spcAft>
                          <a:spcPts val="0"/>
                        </a:spcAft>
                        <a:tabLst>
                          <a:tab pos="449580" algn="l"/>
                          <a:tab pos="899160" algn="l"/>
                          <a:tab pos="1348740" algn="l"/>
                          <a:tab pos="1798320" algn="l"/>
                          <a:tab pos="2247900" algn="l"/>
                          <a:tab pos="2697480" algn="l"/>
                        </a:tabLst>
                      </a:pPr>
                      <a:r>
                        <a:rPr lang="fr-FR" sz="1000" dirty="0"/>
                        <a:t>N.B : C’est une question à choix multiples</a:t>
                      </a:r>
                      <a:endParaRPr lang="fr-FR" sz="11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r>
            </a:tbl>
          </a:graphicData>
        </a:graphic>
      </p:graphicFrame>
      <p:sp>
        <p:nvSpPr>
          <p:cNvPr id="6" name="Titre 1"/>
          <p:cNvSpPr>
            <a:spLocks noGrp="1"/>
          </p:cNvSpPr>
          <p:nvPr>
            <p:ph type="title"/>
          </p:nvPr>
        </p:nvSpPr>
        <p:spPr>
          <a:xfrm>
            <a:off x="1435608" y="183778"/>
            <a:ext cx="7498080" cy="508918"/>
          </a:xfrm>
        </p:spPr>
        <p:txBody>
          <a:bodyPr>
            <a:normAutofit/>
          </a:bodyPr>
          <a:lstStyle/>
          <a:p>
            <a:r>
              <a:rPr lang="fr-FR" sz="2000" b="1" dirty="0" smtClean="0">
                <a:solidFill>
                  <a:schemeClr val="accent1">
                    <a:lumMod val="75000"/>
                  </a:schemeClr>
                </a:solidFill>
                <a:latin typeface="+mn-lt"/>
                <a:ea typeface="+mn-ea"/>
                <a:cs typeface="+mn-cs"/>
              </a:rPr>
              <a:t>Loisirs</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475656" y="764704"/>
          <a:ext cx="7056784" cy="5184576"/>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435608" y="332656"/>
            <a:ext cx="7498080" cy="508918"/>
          </a:xfrm>
        </p:spPr>
        <p:txBody>
          <a:bodyPr>
            <a:normAutofit/>
          </a:bodyPr>
          <a:lstStyle/>
          <a:p>
            <a:r>
              <a:rPr lang="fr-FR" sz="2000" b="1" dirty="0" smtClean="0">
                <a:solidFill>
                  <a:schemeClr val="accent1">
                    <a:lumMod val="75000"/>
                  </a:schemeClr>
                </a:solidFill>
                <a:latin typeface="+mn-lt"/>
                <a:ea typeface="+mn-ea"/>
                <a:cs typeface="+mn-cs"/>
              </a:rPr>
              <a:t>Loisirs</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C:\Users\EDESATE\AppData\Local\Temp\nabil.jpg"/>
          <p:cNvPicPr/>
          <p:nvPr/>
        </p:nvPicPr>
        <p:blipFill>
          <a:blip r:embed="rId2" cstate="print">
            <a:duotone>
              <a:prstClr val="black"/>
              <a:schemeClr val="accent3">
                <a:tint val="45000"/>
                <a:satMod val="400000"/>
              </a:schemeClr>
            </a:duotone>
            <a:lum bright="30000"/>
          </a:blip>
          <a:srcRect l="26435" t="62788" r="16120" b="7623"/>
          <a:stretch>
            <a:fillRect/>
          </a:stretch>
        </p:blipFill>
        <p:spPr bwMode="auto">
          <a:xfrm>
            <a:off x="1691680" y="692696"/>
            <a:ext cx="6552727" cy="51845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979712" y="1268760"/>
          <a:ext cx="5760639" cy="1440161"/>
        </p:xfrm>
        <a:graphic>
          <a:graphicData uri="http://schemas.openxmlformats.org/drawingml/2006/table">
            <a:tbl>
              <a:tblPr>
                <a:tableStyleId>{284E427A-3D55-4303-BF80-6455036E1DE7}</a:tableStyleId>
              </a:tblPr>
              <a:tblGrid>
                <a:gridCol w="1770828"/>
                <a:gridCol w="1329937"/>
                <a:gridCol w="1329937"/>
                <a:gridCol w="1329937"/>
              </a:tblGrid>
              <a:tr h="279793">
                <a:tc>
                  <a:txBody>
                    <a:bodyPr/>
                    <a:lstStyle/>
                    <a:p>
                      <a:pPr algn="ctr">
                        <a:lnSpc>
                          <a:spcPct val="115000"/>
                        </a:lnSpc>
                        <a:spcAft>
                          <a:spcPts val="0"/>
                        </a:spcAft>
                      </a:pPr>
                      <a:r>
                        <a:rPr lang="fr-FR" sz="1100" b="1" dirty="0"/>
                        <a:t>Modalités</a:t>
                      </a:r>
                      <a:endParaRPr lang="fr-FR" sz="1100" b="1" dirty="0">
                        <a:latin typeface="Calibri"/>
                        <a:ea typeface="Calibri"/>
                        <a:cs typeface="Arial"/>
                      </a:endParaRPr>
                    </a:p>
                  </a:txBody>
                  <a:tcPr marL="68580" marR="68580" marT="0" marB="0"/>
                </a:tc>
                <a:tc>
                  <a:txBody>
                    <a:bodyPr/>
                    <a:lstStyle/>
                    <a:p>
                      <a:pPr algn="ctr">
                        <a:lnSpc>
                          <a:spcPct val="115000"/>
                        </a:lnSpc>
                        <a:spcAft>
                          <a:spcPts val="0"/>
                        </a:spcAft>
                      </a:pPr>
                      <a:r>
                        <a:rPr lang="fr-FR" sz="1100" b="1"/>
                        <a:t>Nombre</a:t>
                      </a:r>
                      <a:endParaRPr lang="fr-FR" sz="1100" b="1">
                        <a:latin typeface="Calibri"/>
                        <a:ea typeface="Calibri"/>
                        <a:cs typeface="Arial"/>
                      </a:endParaRPr>
                    </a:p>
                  </a:txBody>
                  <a:tcPr marL="68580" marR="68580" marT="0" marB="0"/>
                </a:tc>
                <a:tc>
                  <a:txBody>
                    <a:bodyPr/>
                    <a:lstStyle/>
                    <a:p>
                      <a:pPr algn="ctr">
                        <a:lnSpc>
                          <a:spcPct val="115000"/>
                        </a:lnSpc>
                        <a:spcAft>
                          <a:spcPts val="0"/>
                        </a:spcAft>
                      </a:pPr>
                      <a:r>
                        <a:rPr lang="fr-FR" sz="1100" b="1"/>
                        <a:t>% brut</a:t>
                      </a:r>
                      <a:endParaRPr lang="fr-FR" sz="1100" b="1">
                        <a:latin typeface="Calibri"/>
                        <a:ea typeface="Calibri"/>
                        <a:cs typeface="Arial"/>
                      </a:endParaRPr>
                    </a:p>
                  </a:txBody>
                  <a:tcPr marL="68580" marR="68580" marT="0" marB="0"/>
                </a:tc>
                <a:tc>
                  <a:txBody>
                    <a:bodyPr/>
                    <a:lstStyle/>
                    <a:p>
                      <a:pPr algn="ctr">
                        <a:lnSpc>
                          <a:spcPct val="115000"/>
                        </a:lnSpc>
                        <a:spcAft>
                          <a:spcPts val="0"/>
                        </a:spcAft>
                      </a:pPr>
                      <a:r>
                        <a:rPr lang="fr-FR" sz="1100" b="1" dirty="0"/>
                        <a:t>% net</a:t>
                      </a:r>
                      <a:endParaRPr lang="fr-FR" sz="1100" b="1" dirty="0">
                        <a:latin typeface="Calibri"/>
                        <a:ea typeface="Calibri"/>
                        <a:cs typeface="Arial"/>
                      </a:endParaRPr>
                    </a:p>
                  </a:txBody>
                  <a:tcPr marL="68580" marR="68580" marT="0" marB="0"/>
                </a:tc>
              </a:tr>
              <a:tr h="290092">
                <a:tc>
                  <a:txBody>
                    <a:bodyPr/>
                    <a:lstStyle/>
                    <a:p>
                      <a:pPr>
                        <a:lnSpc>
                          <a:spcPct val="115000"/>
                        </a:lnSpc>
                        <a:spcAft>
                          <a:spcPts val="0"/>
                        </a:spcAft>
                      </a:pPr>
                      <a:r>
                        <a:rPr lang="fr-FR" sz="1100"/>
                        <a:t>Sans réponse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498</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12,4</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a:t>
                      </a:r>
                      <a:endParaRPr lang="fr-FR" sz="1100">
                        <a:latin typeface="Calibri"/>
                        <a:ea typeface="Calibri"/>
                        <a:cs typeface="Arial"/>
                      </a:endParaRPr>
                    </a:p>
                  </a:txBody>
                  <a:tcPr marL="68580" marR="68580" marT="0" marB="0"/>
                </a:tc>
              </a:tr>
              <a:tr h="290092">
                <a:tc>
                  <a:txBody>
                    <a:bodyPr/>
                    <a:lstStyle/>
                    <a:p>
                      <a:pPr>
                        <a:lnSpc>
                          <a:spcPct val="115000"/>
                        </a:lnSpc>
                        <a:spcAft>
                          <a:spcPts val="0"/>
                        </a:spcAft>
                      </a:pPr>
                      <a:r>
                        <a:rPr lang="fr-FR" sz="1100"/>
                        <a:t>Oui</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1803</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44,9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51,3</a:t>
                      </a:r>
                      <a:endParaRPr lang="fr-FR" sz="1100">
                        <a:latin typeface="Calibri"/>
                        <a:ea typeface="Calibri"/>
                        <a:cs typeface="Arial"/>
                      </a:endParaRPr>
                    </a:p>
                  </a:txBody>
                  <a:tcPr marL="68580" marR="68580" marT="0" marB="0"/>
                </a:tc>
              </a:tr>
              <a:tr h="290092">
                <a:tc>
                  <a:txBody>
                    <a:bodyPr/>
                    <a:lstStyle/>
                    <a:p>
                      <a:pPr>
                        <a:lnSpc>
                          <a:spcPct val="115000"/>
                        </a:lnSpc>
                        <a:spcAft>
                          <a:spcPts val="0"/>
                        </a:spcAft>
                      </a:pPr>
                      <a:r>
                        <a:rPr lang="fr-FR" sz="1100"/>
                        <a:t>Non</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1714</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42,7</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48,7</a:t>
                      </a:r>
                      <a:endParaRPr lang="fr-FR" sz="1100">
                        <a:latin typeface="Calibri"/>
                        <a:ea typeface="Calibri"/>
                        <a:cs typeface="Arial"/>
                      </a:endParaRPr>
                    </a:p>
                  </a:txBody>
                  <a:tcPr marL="68580" marR="68580" marT="0" marB="0"/>
                </a:tc>
              </a:tr>
              <a:tr h="290092">
                <a:tc>
                  <a:txBody>
                    <a:bodyPr/>
                    <a:lstStyle/>
                    <a:p>
                      <a:pPr>
                        <a:lnSpc>
                          <a:spcPct val="115000"/>
                        </a:lnSpc>
                        <a:spcAft>
                          <a:spcPts val="0"/>
                        </a:spcAft>
                      </a:pPr>
                      <a:r>
                        <a:rPr lang="fr-FR" sz="1100" b="1"/>
                        <a:t>Total</a:t>
                      </a:r>
                      <a:endParaRPr lang="fr-FR" sz="1100" b="1">
                        <a:latin typeface="Calibri"/>
                        <a:ea typeface="Calibri"/>
                        <a:cs typeface="Arial"/>
                      </a:endParaRPr>
                    </a:p>
                  </a:txBody>
                  <a:tcPr marL="68580" marR="68580" marT="0" marB="0"/>
                </a:tc>
                <a:tc>
                  <a:txBody>
                    <a:bodyPr/>
                    <a:lstStyle/>
                    <a:p>
                      <a:pPr algn="r">
                        <a:lnSpc>
                          <a:spcPct val="115000"/>
                        </a:lnSpc>
                        <a:spcAft>
                          <a:spcPts val="0"/>
                        </a:spcAft>
                      </a:pPr>
                      <a:r>
                        <a:rPr lang="fr-FR" sz="1100" b="1"/>
                        <a:t>3516</a:t>
                      </a:r>
                      <a:endParaRPr lang="fr-FR" sz="1100" b="1">
                        <a:latin typeface="Calibri"/>
                        <a:ea typeface="Calibri"/>
                        <a:cs typeface="Arial"/>
                      </a:endParaRPr>
                    </a:p>
                  </a:txBody>
                  <a:tcPr marL="68580" marR="68580" marT="0" marB="0"/>
                </a:tc>
                <a:tc>
                  <a:txBody>
                    <a:bodyPr/>
                    <a:lstStyle/>
                    <a:p>
                      <a:pPr algn="r">
                        <a:lnSpc>
                          <a:spcPct val="115000"/>
                        </a:lnSpc>
                        <a:spcAft>
                          <a:spcPts val="0"/>
                        </a:spcAft>
                      </a:pPr>
                      <a:r>
                        <a:rPr lang="fr-FR" sz="1100" b="1"/>
                        <a:t>100,0</a:t>
                      </a:r>
                      <a:endParaRPr lang="fr-FR" sz="1100" b="1">
                        <a:latin typeface="Calibri"/>
                        <a:ea typeface="Calibri"/>
                        <a:cs typeface="Arial"/>
                      </a:endParaRPr>
                    </a:p>
                  </a:txBody>
                  <a:tcPr marL="68580" marR="68580" marT="0" marB="0"/>
                </a:tc>
                <a:tc>
                  <a:txBody>
                    <a:bodyPr/>
                    <a:lstStyle/>
                    <a:p>
                      <a:pPr algn="r">
                        <a:lnSpc>
                          <a:spcPct val="115000"/>
                        </a:lnSpc>
                        <a:spcAft>
                          <a:spcPts val="0"/>
                        </a:spcAft>
                      </a:pPr>
                      <a:r>
                        <a:rPr lang="fr-FR" sz="1100" b="1" dirty="0"/>
                        <a:t>100,0</a:t>
                      </a:r>
                      <a:endParaRPr lang="fr-FR" sz="1100" b="1"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2699792" y="2844578"/>
          <a:ext cx="4320480" cy="252863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1435608" y="476672"/>
            <a:ext cx="7498080" cy="508918"/>
          </a:xfrm>
        </p:spPr>
        <p:txBody>
          <a:bodyPr>
            <a:normAutofit/>
          </a:bodyPr>
          <a:lstStyle/>
          <a:p>
            <a:r>
              <a:rPr lang="fr-FR" sz="2000" b="1" dirty="0" smtClean="0">
                <a:solidFill>
                  <a:schemeClr val="accent1">
                    <a:lumMod val="75000"/>
                  </a:schemeClr>
                </a:solidFill>
                <a:latin typeface="+mn-lt"/>
                <a:ea typeface="+mn-ea"/>
                <a:cs typeface="+mn-cs"/>
              </a:rPr>
              <a:t>La drogue : Connais-tu quelqu’un ?</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35608" y="908720"/>
            <a:ext cx="6808800" cy="613048"/>
          </a:xfrm>
        </p:spPr>
        <p:txBody>
          <a:bodyPr>
            <a:normAutofit fontScale="85000" lnSpcReduction="20000"/>
          </a:bodyPr>
          <a:lstStyle/>
          <a:p>
            <a:r>
              <a:rPr lang="fr-FR" sz="2400" dirty="0" smtClean="0"/>
              <a:t>Quelles sont à ton avis les raisons qui poussent à s’adonner à la drogue ?</a:t>
            </a:r>
          </a:p>
        </p:txBody>
      </p:sp>
      <p:graphicFrame>
        <p:nvGraphicFramePr>
          <p:cNvPr id="5" name="Tableau 4"/>
          <p:cNvGraphicFramePr>
            <a:graphicFrameLocks noGrp="1"/>
          </p:cNvGraphicFramePr>
          <p:nvPr/>
        </p:nvGraphicFramePr>
        <p:xfrm>
          <a:off x="1691680" y="1628786"/>
          <a:ext cx="6552728" cy="3744429"/>
        </p:xfrm>
        <a:graphic>
          <a:graphicData uri="http://schemas.openxmlformats.org/drawingml/2006/table">
            <a:tbl>
              <a:tblPr>
                <a:tableStyleId>{284E427A-3D55-4303-BF80-6455036E1DE7}</a:tableStyleId>
              </a:tblPr>
              <a:tblGrid>
                <a:gridCol w="3131181"/>
                <a:gridCol w="1127257"/>
                <a:gridCol w="1056455"/>
                <a:gridCol w="1237835"/>
              </a:tblGrid>
              <a:tr h="288033">
                <a:tc>
                  <a:txBody>
                    <a:bodyPr/>
                    <a:lstStyle/>
                    <a:p>
                      <a:pPr algn="ctr">
                        <a:lnSpc>
                          <a:spcPct val="115000"/>
                        </a:lnSpc>
                        <a:spcAft>
                          <a:spcPts val="0"/>
                        </a:spcAft>
                      </a:pPr>
                      <a:r>
                        <a:rPr lang="fr-FR" sz="1100" b="1" dirty="0"/>
                        <a:t>Modalités</a:t>
                      </a:r>
                      <a:endParaRPr lang="fr-FR" sz="1100" b="1" dirty="0">
                        <a:latin typeface="Calibri"/>
                        <a:ea typeface="Calibri"/>
                        <a:cs typeface="Arial"/>
                      </a:endParaRPr>
                    </a:p>
                  </a:txBody>
                  <a:tcPr marL="68580" marR="68580" marT="0" marB="0"/>
                </a:tc>
                <a:tc>
                  <a:txBody>
                    <a:bodyPr/>
                    <a:lstStyle/>
                    <a:p>
                      <a:pPr algn="ctr">
                        <a:lnSpc>
                          <a:spcPct val="115000"/>
                        </a:lnSpc>
                        <a:spcAft>
                          <a:spcPts val="0"/>
                        </a:spcAft>
                      </a:pPr>
                      <a:r>
                        <a:rPr lang="fr-FR" sz="1100" b="1"/>
                        <a:t>Nombre</a:t>
                      </a:r>
                      <a:endParaRPr lang="fr-FR" sz="1100" b="1">
                        <a:latin typeface="Calibri"/>
                        <a:ea typeface="Calibri"/>
                        <a:cs typeface="Arial"/>
                      </a:endParaRPr>
                    </a:p>
                  </a:txBody>
                  <a:tcPr marL="68580" marR="68580" marT="0" marB="0"/>
                </a:tc>
                <a:tc>
                  <a:txBody>
                    <a:bodyPr/>
                    <a:lstStyle/>
                    <a:p>
                      <a:pPr algn="ctr">
                        <a:lnSpc>
                          <a:spcPct val="115000"/>
                        </a:lnSpc>
                        <a:spcAft>
                          <a:spcPts val="0"/>
                        </a:spcAft>
                      </a:pPr>
                      <a:r>
                        <a:rPr lang="fr-FR" sz="1100" b="1"/>
                        <a:t>% brut</a:t>
                      </a:r>
                      <a:endParaRPr lang="fr-FR" sz="1100" b="1">
                        <a:latin typeface="Calibri"/>
                        <a:ea typeface="Calibri"/>
                        <a:cs typeface="Arial"/>
                      </a:endParaRPr>
                    </a:p>
                  </a:txBody>
                  <a:tcPr marL="68580" marR="68580" marT="0" marB="0"/>
                </a:tc>
                <a:tc>
                  <a:txBody>
                    <a:bodyPr/>
                    <a:lstStyle/>
                    <a:p>
                      <a:pPr algn="ctr">
                        <a:lnSpc>
                          <a:spcPct val="115000"/>
                        </a:lnSpc>
                        <a:spcAft>
                          <a:spcPts val="0"/>
                        </a:spcAft>
                      </a:pPr>
                      <a:r>
                        <a:rPr lang="fr-FR" sz="1100" b="1" dirty="0"/>
                        <a:t>% net</a:t>
                      </a:r>
                      <a:endParaRPr lang="fr-FR" sz="1100" b="1" dirty="0">
                        <a:latin typeface="Calibri"/>
                        <a:ea typeface="Calibri"/>
                        <a:cs typeface="Arial"/>
                      </a:endParaRPr>
                    </a:p>
                  </a:txBody>
                  <a:tcPr marL="68580" marR="68580" marT="0" marB="0"/>
                </a:tc>
              </a:tr>
              <a:tr h="288033">
                <a:tc>
                  <a:txBody>
                    <a:bodyPr/>
                    <a:lstStyle/>
                    <a:p>
                      <a:pPr>
                        <a:lnSpc>
                          <a:spcPct val="115000"/>
                        </a:lnSpc>
                        <a:spcAft>
                          <a:spcPts val="0"/>
                        </a:spcAft>
                      </a:pPr>
                      <a:r>
                        <a:rPr lang="fr-FR" sz="1100"/>
                        <a:t>Sans réponse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273</a:t>
                      </a:r>
                      <a:endParaRPr lang="fr-FR" sz="1100">
                        <a:latin typeface="Calibri"/>
                        <a:ea typeface="Calibri"/>
                        <a:cs typeface="Arial"/>
                      </a:endParaRPr>
                    </a:p>
                  </a:txBody>
                  <a:tcPr marL="68580" marR="68580" marT="0" marB="0"/>
                </a:tc>
                <a:tc>
                  <a:txBody>
                    <a:bodyPr/>
                    <a:lstStyle/>
                    <a:p>
                      <a:pPr algn="r">
                        <a:lnSpc>
                          <a:spcPct val="115000"/>
                        </a:lnSpc>
                        <a:spcAft>
                          <a:spcPts val="0"/>
                        </a:spcAft>
                      </a:pPr>
                      <a:endParaRPr lang="fr-FR" sz="1100">
                        <a:latin typeface="Comic Sans MS"/>
                        <a:ea typeface="Calibri"/>
                        <a:cs typeface="Arial"/>
                      </a:endParaRPr>
                    </a:p>
                  </a:txBody>
                  <a:tcPr marL="68580" marR="68580" marT="0" marB="0"/>
                </a:tc>
                <a:tc>
                  <a:txBody>
                    <a:bodyPr/>
                    <a:lstStyle/>
                    <a:p>
                      <a:pPr algn="r">
                        <a:lnSpc>
                          <a:spcPct val="115000"/>
                        </a:lnSpc>
                        <a:spcAft>
                          <a:spcPts val="0"/>
                        </a:spcAft>
                      </a:pPr>
                      <a:endParaRPr lang="fr-FR" sz="1100">
                        <a:latin typeface="Comic Sans MS"/>
                        <a:ea typeface="Calibri"/>
                        <a:cs typeface="Arial"/>
                      </a:endParaRPr>
                    </a:p>
                  </a:txBody>
                  <a:tcPr marL="68580" marR="68580" marT="0" marB="0"/>
                </a:tc>
              </a:tr>
              <a:tr h="288033">
                <a:tc>
                  <a:txBody>
                    <a:bodyPr/>
                    <a:lstStyle/>
                    <a:p>
                      <a:pPr>
                        <a:lnSpc>
                          <a:spcPct val="115000"/>
                        </a:lnSpc>
                        <a:spcAft>
                          <a:spcPts val="0"/>
                        </a:spcAft>
                      </a:pPr>
                      <a:r>
                        <a:rPr lang="fr-FR" sz="1100"/>
                        <a:t>Les difficultés scolaires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409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10,20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7,5</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Les problèmes familiaux</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1 487</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37,00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27,2</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Les mauvaises fréquentations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3 337</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83,10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61,1</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La faiblesse de la foi religieuse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31</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0,80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0,6</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Le manque de sensibilisation</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46</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1,10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0,7</a:t>
                      </a:r>
                      <a:endParaRPr lang="fr-FR" sz="1100">
                        <a:latin typeface="Calibri"/>
                        <a:ea typeface="Calibri"/>
                        <a:cs typeface="Arial"/>
                      </a:endParaRPr>
                    </a:p>
                  </a:txBody>
                  <a:tcPr marL="68580" marR="68580" marT="0" marB="0"/>
                </a:tc>
              </a:tr>
              <a:tr h="288033">
                <a:tc>
                  <a:txBody>
                    <a:bodyPr/>
                    <a:lstStyle/>
                    <a:p>
                      <a:pPr>
                        <a:lnSpc>
                          <a:spcPct val="115000"/>
                        </a:lnSpc>
                        <a:spcAft>
                          <a:spcPts val="0"/>
                        </a:spcAft>
                        <a:tabLst>
                          <a:tab pos="1225550" algn="ctr"/>
                        </a:tabLst>
                      </a:pPr>
                      <a:r>
                        <a:rPr lang="fr-FR" sz="1100"/>
                        <a:t>L’ignorance	</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33</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0,80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0,6</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Le vagabondage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19</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0,50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0,4</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Les problèmes psychiques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35</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0,90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0,7</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Autre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63</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1,60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1,2</a:t>
                      </a:r>
                      <a:endParaRPr lang="fr-FR" sz="1100">
                        <a:latin typeface="Calibri"/>
                        <a:ea typeface="Calibri"/>
                        <a:cs typeface="Arial"/>
                      </a:endParaRPr>
                    </a:p>
                  </a:txBody>
                  <a:tcPr marL="68580" marR="68580" marT="0" marB="0"/>
                </a:tc>
              </a:tr>
              <a:tr h="288033">
                <a:tc>
                  <a:txBody>
                    <a:bodyPr/>
                    <a:lstStyle/>
                    <a:p>
                      <a:pPr>
                        <a:lnSpc>
                          <a:spcPct val="115000"/>
                        </a:lnSpc>
                        <a:spcAft>
                          <a:spcPts val="0"/>
                        </a:spcAft>
                      </a:pPr>
                      <a:r>
                        <a:rPr lang="fr-FR" sz="1100"/>
                        <a:t>Total des occurrences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100"/>
                        <a:t>5460</a:t>
                      </a:r>
                      <a:endParaRPr lang="fr-FR" sz="1100">
                        <a:latin typeface="Calibri"/>
                        <a:ea typeface="Calibri"/>
                        <a:cs typeface="Arial"/>
                      </a:endParaRPr>
                    </a:p>
                  </a:txBody>
                  <a:tcPr marL="68580" marR="68580" marT="0" marB="0"/>
                </a:tc>
                <a:tc>
                  <a:txBody>
                    <a:bodyPr/>
                    <a:lstStyle/>
                    <a:p>
                      <a:pPr algn="r">
                        <a:lnSpc>
                          <a:spcPct val="115000"/>
                        </a:lnSpc>
                        <a:spcAft>
                          <a:spcPts val="0"/>
                        </a:spcAft>
                      </a:pPr>
                      <a:endParaRPr lang="fr-FR" sz="1100">
                        <a:latin typeface="Comic Sans MS"/>
                        <a:ea typeface="Calibri"/>
                        <a:cs typeface="Arial"/>
                      </a:endParaRPr>
                    </a:p>
                  </a:txBody>
                  <a:tcPr marL="68580" marR="68580" marT="0" marB="0"/>
                </a:tc>
                <a:tc>
                  <a:txBody>
                    <a:bodyPr/>
                    <a:lstStyle/>
                    <a:p>
                      <a:pPr algn="r">
                        <a:lnSpc>
                          <a:spcPct val="115000"/>
                        </a:lnSpc>
                        <a:spcAft>
                          <a:spcPts val="0"/>
                        </a:spcAft>
                      </a:pPr>
                      <a:r>
                        <a:rPr lang="fr-FR" sz="1100"/>
                        <a:t>100,0</a:t>
                      </a:r>
                      <a:endParaRPr lang="fr-FR" sz="1100">
                        <a:latin typeface="Calibri"/>
                        <a:ea typeface="Calibri"/>
                        <a:cs typeface="Arial"/>
                      </a:endParaRPr>
                    </a:p>
                  </a:txBody>
                  <a:tcPr marL="68580" marR="68580" marT="0" marB="0"/>
                </a:tc>
              </a:tr>
              <a:tr h="288033">
                <a:tc gridSpan="4">
                  <a:txBody>
                    <a:bodyPr/>
                    <a:lstStyle/>
                    <a:p>
                      <a:pPr>
                        <a:lnSpc>
                          <a:spcPct val="115000"/>
                        </a:lnSpc>
                        <a:spcAft>
                          <a:spcPts val="0"/>
                        </a:spcAft>
                      </a:pPr>
                      <a:r>
                        <a:rPr lang="fr-FR" sz="1100" dirty="0"/>
                        <a:t>NB : C’est une question à choix multiple</a:t>
                      </a:r>
                      <a:endParaRPr lang="fr-FR" sz="1100" dirty="0">
                        <a:latin typeface="Calibri"/>
                        <a:ea typeface="Calibri"/>
                        <a:cs typeface="Arial"/>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4" name="Titre 1"/>
          <p:cNvSpPr>
            <a:spLocks noGrp="1"/>
          </p:cNvSpPr>
          <p:nvPr>
            <p:ph type="title"/>
          </p:nvPr>
        </p:nvSpPr>
        <p:spPr>
          <a:xfrm>
            <a:off x="1435608" y="332656"/>
            <a:ext cx="6880808" cy="508918"/>
          </a:xfrm>
        </p:spPr>
        <p:txBody>
          <a:bodyPr>
            <a:normAutofit/>
          </a:bodyPr>
          <a:lstStyle/>
          <a:p>
            <a:r>
              <a:rPr lang="fr-FR" sz="2000" b="1" dirty="0" smtClean="0">
                <a:solidFill>
                  <a:schemeClr val="accent1">
                    <a:lumMod val="75000"/>
                  </a:schemeClr>
                </a:solidFill>
                <a:latin typeface="+mn-lt"/>
                <a:ea typeface="+mn-ea"/>
                <a:cs typeface="+mn-cs"/>
              </a:rPr>
              <a:t>Raisons qui poussent à la drogue</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259632" y="764704"/>
          <a:ext cx="7272808" cy="5184576"/>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435608" y="332656"/>
            <a:ext cx="6880808" cy="508918"/>
          </a:xfrm>
        </p:spPr>
        <p:txBody>
          <a:bodyPr>
            <a:normAutofit/>
          </a:bodyPr>
          <a:lstStyle/>
          <a:p>
            <a:r>
              <a:rPr lang="fr-FR" sz="2000" b="1" dirty="0" smtClean="0">
                <a:solidFill>
                  <a:schemeClr val="accent1">
                    <a:lumMod val="75000"/>
                  </a:schemeClr>
                </a:solidFill>
                <a:latin typeface="+mn-lt"/>
                <a:ea typeface="+mn-ea"/>
                <a:cs typeface="+mn-cs"/>
              </a:rPr>
              <a:t>Raisons qui poussent à la drogue</a:t>
            </a:r>
            <a:endParaRPr lang="fr-FR" sz="20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1600" y="692696"/>
            <a:ext cx="7962088" cy="720080"/>
          </a:xfrm>
        </p:spPr>
        <p:txBody>
          <a:bodyPr>
            <a:normAutofit/>
          </a:bodyPr>
          <a:lstStyle/>
          <a:p>
            <a:pPr algn="just">
              <a:buNone/>
            </a:pPr>
            <a:r>
              <a:rPr lang="fr-FR" sz="1600" b="1" dirty="0" smtClean="0"/>
              <a:t>	Raisons qui poussent à la drogue selon l’âge, le genre, le niveau d’instruction et le milieu de  résidence, (en %)</a:t>
            </a:r>
            <a:endParaRPr lang="fr-FR" sz="1600" dirty="0" smtClean="0"/>
          </a:p>
        </p:txBody>
      </p:sp>
      <p:graphicFrame>
        <p:nvGraphicFramePr>
          <p:cNvPr id="4" name="Tableau 3"/>
          <p:cNvGraphicFramePr>
            <a:graphicFrameLocks noGrp="1"/>
          </p:cNvGraphicFramePr>
          <p:nvPr/>
        </p:nvGraphicFramePr>
        <p:xfrm>
          <a:off x="1187624" y="1484784"/>
          <a:ext cx="7717986" cy="3312367"/>
        </p:xfrm>
        <a:graphic>
          <a:graphicData uri="http://schemas.openxmlformats.org/drawingml/2006/table">
            <a:tbl>
              <a:tblPr>
                <a:tableStyleId>{284E427A-3D55-4303-BF80-6455036E1DE7}</a:tableStyleId>
              </a:tblPr>
              <a:tblGrid>
                <a:gridCol w="1027281"/>
                <a:gridCol w="597726"/>
                <a:gridCol w="572195"/>
                <a:gridCol w="495490"/>
                <a:gridCol w="585955"/>
                <a:gridCol w="527843"/>
                <a:gridCol w="508817"/>
                <a:gridCol w="702002"/>
                <a:gridCol w="584463"/>
                <a:gridCol w="586128"/>
                <a:gridCol w="869691"/>
                <a:gridCol w="660395"/>
              </a:tblGrid>
              <a:tr h="375702">
                <a:tc rowSpan="2">
                  <a:txBody>
                    <a:bodyPr/>
                    <a:lstStyle/>
                    <a:p>
                      <a:pPr algn="ctr">
                        <a:lnSpc>
                          <a:spcPct val="115000"/>
                        </a:lnSpc>
                        <a:spcAft>
                          <a:spcPts val="0"/>
                        </a:spcAft>
                      </a:pPr>
                      <a:r>
                        <a:rPr lang="fr-FR" sz="900" b="1" dirty="0"/>
                        <a:t>Facteurs influant la santé mentale</a:t>
                      </a:r>
                      <a:endParaRPr lang="fr-FR" sz="900" b="1" dirty="0">
                        <a:latin typeface="Calibri"/>
                        <a:ea typeface="Calibri"/>
                        <a:cs typeface="Arial"/>
                      </a:endParaRPr>
                    </a:p>
                  </a:txBody>
                  <a:tcPr marL="43891" marR="43891" marT="0" marB="0" anchor="ctr"/>
                </a:tc>
                <a:tc gridSpan="2">
                  <a:txBody>
                    <a:bodyPr/>
                    <a:lstStyle/>
                    <a:p>
                      <a:pPr algn="ctr">
                        <a:lnSpc>
                          <a:spcPct val="115000"/>
                        </a:lnSpc>
                        <a:spcAft>
                          <a:spcPts val="0"/>
                        </a:spcAft>
                      </a:pPr>
                      <a:r>
                        <a:rPr lang="fr-FR" sz="900" b="1" dirty="0"/>
                        <a:t>Âge</a:t>
                      </a:r>
                      <a:endParaRPr lang="fr-FR" sz="900" b="1" dirty="0">
                        <a:latin typeface="Calibri"/>
                        <a:ea typeface="Calibri"/>
                        <a:cs typeface="Arial"/>
                      </a:endParaRPr>
                    </a:p>
                  </a:txBody>
                  <a:tcPr marL="43891" marR="43891" marT="0" marB="0" anchor="ctr"/>
                </a:tc>
                <a:tc hMerge="1">
                  <a:txBody>
                    <a:bodyPr/>
                    <a:lstStyle/>
                    <a:p>
                      <a:endParaRPr lang="fr-FR"/>
                    </a:p>
                  </a:txBody>
                  <a:tcPr/>
                </a:tc>
                <a:tc gridSpan="2">
                  <a:txBody>
                    <a:bodyPr/>
                    <a:lstStyle/>
                    <a:p>
                      <a:pPr algn="ctr">
                        <a:lnSpc>
                          <a:spcPct val="115000"/>
                        </a:lnSpc>
                        <a:spcAft>
                          <a:spcPts val="0"/>
                        </a:spcAft>
                      </a:pPr>
                      <a:r>
                        <a:rPr lang="fr-FR" sz="900" b="1" dirty="0"/>
                        <a:t>Genre</a:t>
                      </a:r>
                      <a:endParaRPr lang="fr-FR" sz="900" b="1" dirty="0">
                        <a:latin typeface="Calibri"/>
                        <a:ea typeface="Calibri"/>
                        <a:cs typeface="Arial"/>
                      </a:endParaRPr>
                    </a:p>
                  </a:txBody>
                  <a:tcPr marL="43891" marR="43891" marT="0" marB="0" anchor="ctr"/>
                </a:tc>
                <a:tc hMerge="1">
                  <a:txBody>
                    <a:bodyPr/>
                    <a:lstStyle/>
                    <a:p>
                      <a:endParaRPr lang="fr-FR"/>
                    </a:p>
                  </a:txBody>
                  <a:tcPr/>
                </a:tc>
                <a:tc gridSpan="2">
                  <a:txBody>
                    <a:bodyPr/>
                    <a:lstStyle/>
                    <a:p>
                      <a:pPr algn="ctr">
                        <a:lnSpc>
                          <a:spcPct val="115000"/>
                        </a:lnSpc>
                        <a:spcAft>
                          <a:spcPts val="0"/>
                        </a:spcAft>
                      </a:pPr>
                      <a:r>
                        <a:rPr lang="fr-FR" sz="900" b="1" dirty="0"/>
                        <a:t>Milieu </a:t>
                      </a:r>
                      <a:endParaRPr lang="fr-FR" sz="900" b="1" dirty="0">
                        <a:latin typeface="Calibri"/>
                        <a:ea typeface="Calibri"/>
                        <a:cs typeface="Arial"/>
                      </a:endParaRPr>
                    </a:p>
                  </a:txBody>
                  <a:tcPr marL="43891" marR="43891" marT="0" marB="0" anchor="ctr"/>
                </a:tc>
                <a:tc hMerge="1">
                  <a:txBody>
                    <a:bodyPr/>
                    <a:lstStyle/>
                    <a:p>
                      <a:endParaRPr lang="fr-FR"/>
                    </a:p>
                  </a:txBody>
                  <a:tcPr/>
                </a:tc>
                <a:tc gridSpan="2">
                  <a:txBody>
                    <a:bodyPr/>
                    <a:lstStyle/>
                    <a:p>
                      <a:pPr algn="ctr">
                        <a:lnSpc>
                          <a:spcPct val="115000"/>
                        </a:lnSpc>
                        <a:spcAft>
                          <a:spcPts val="0"/>
                        </a:spcAft>
                      </a:pPr>
                      <a:r>
                        <a:rPr lang="fr-FR" sz="900" b="1" dirty="0"/>
                        <a:t>Niveau scolaire</a:t>
                      </a:r>
                      <a:endParaRPr lang="fr-FR" sz="900" b="1" dirty="0">
                        <a:latin typeface="Calibri"/>
                        <a:ea typeface="Calibri"/>
                        <a:cs typeface="Arial"/>
                      </a:endParaRPr>
                    </a:p>
                  </a:txBody>
                  <a:tcPr marL="43891" marR="43891" marT="0" marB="0" anchor="ctr"/>
                </a:tc>
                <a:tc hMerge="1">
                  <a:txBody>
                    <a:bodyPr/>
                    <a:lstStyle/>
                    <a:p>
                      <a:endParaRPr lang="fr-FR"/>
                    </a:p>
                  </a:txBody>
                  <a:tcPr/>
                </a:tc>
                <a:tc gridSpan="3">
                  <a:txBody>
                    <a:bodyPr/>
                    <a:lstStyle/>
                    <a:p>
                      <a:pPr algn="ctr">
                        <a:lnSpc>
                          <a:spcPct val="115000"/>
                        </a:lnSpc>
                        <a:spcAft>
                          <a:spcPts val="0"/>
                        </a:spcAft>
                      </a:pPr>
                      <a:r>
                        <a:rPr lang="fr-FR" sz="900" b="1" dirty="0"/>
                        <a:t>Nouveaux Médias</a:t>
                      </a:r>
                      <a:endParaRPr lang="fr-FR" sz="900" b="1" dirty="0">
                        <a:latin typeface="Calibri"/>
                        <a:ea typeface="Calibri"/>
                        <a:cs typeface="Arial"/>
                      </a:endParaRPr>
                    </a:p>
                  </a:txBody>
                  <a:tcPr marL="43891" marR="43891" marT="0" marB="0" anchor="ctr"/>
                </a:tc>
                <a:tc hMerge="1">
                  <a:txBody>
                    <a:bodyPr/>
                    <a:lstStyle/>
                    <a:p>
                      <a:endParaRPr lang="fr-FR"/>
                    </a:p>
                  </a:txBody>
                  <a:tcPr/>
                </a:tc>
                <a:tc hMerge="1">
                  <a:txBody>
                    <a:bodyPr/>
                    <a:lstStyle/>
                    <a:p>
                      <a:endParaRPr lang="fr-FR"/>
                    </a:p>
                  </a:txBody>
                  <a:tcPr/>
                </a:tc>
              </a:tr>
              <a:tr h="694337">
                <a:tc vMerge="1">
                  <a:txBody>
                    <a:bodyPr/>
                    <a:lstStyle/>
                    <a:p>
                      <a:endParaRPr lang="fr-FR"/>
                    </a:p>
                  </a:txBody>
                  <a:tcPr/>
                </a:tc>
                <a:tc>
                  <a:txBody>
                    <a:bodyPr/>
                    <a:lstStyle/>
                    <a:p>
                      <a:pPr algn="ctr">
                        <a:lnSpc>
                          <a:spcPct val="115000"/>
                        </a:lnSpc>
                        <a:spcAft>
                          <a:spcPts val="0"/>
                        </a:spcAft>
                      </a:pPr>
                      <a:r>
                        <a:rPr lang="fr-FR" sz="900" b="1" dirty="0"/>
                        <a:t>Enfant</a:t>
                      </a:r>
                    </a:p>
                    <a:p>
                      <a:pPr algn="ctr">
                        <a:lnSpc>
                          <a:spcPct val="115000"/>
                        </a:lnSpc>
                        <a:spcAft>
                          <a:spcPts val="0"/>
                        </a:spcAft>
                      </a:pPr>
                      <a:r>
                        <a:rPr lang="fr-FR" sz="900" b="1" dirty="0"/>
                        <a:t>12 – 17 ans</a:t>
                      </a:r>
                      <a:endParaRPr lang="fr-FR" sz="900" b="1" dirty="0">
                        <a:latin typeface="Calibri"/>
                        <a:ea typeface="Calibri"/>
                        <a:cs typeface="Arial"/>
                      </a:endParaRPr>
                    </a:p>
                  </a:txBody>
                  <a:tcPr marL="43891" marR="43891" marT="0" marB="0" anchor="ctr"/>
                </a:tc>
                <a:tc>
                  <a:txBody>
                    <a:bodyPr/>
                    <a:lstStyle/>
                    <a:p>
                      <a:pPr algn="ctr">
                        <a:lnSpc>
                          <a:spcPct val="115000"/>
                        </a:lnSpc>
                        <a:spcAft>
                          <a:spcPts val="0"/>
                        </a:spcAft>
                      </a:pPr>
                      <a:r>
                        <a:rPr lang="fr-FR" sz="900" b="1"/>
                        <a:t>Enfant</a:t>
                      </a:r>
                    </a:p>
                    <a:p>
                      <a:pPr algn="ctr">
                        <a:lnSpc>
                          <a:spcPct val="115000"/>
                        </a:lnSpc>
                        <a:spcAft>
                          <a:spcPts val="0"/>
                        </a:spcAft>
                      </a:pPr>
                      <a:r>
                        <a:rPr lang="fr-FR" sz="900" b="1"/>
                        <a:t>18 ans et plus</a:t>
                      </a:r>
                      <a:endParaRPr lang="fr-FR" sz="900" b="1">
                        <a:latin typeface="Calibri"/>
                        <a:ea typeface="Calibri"/>
                        <a:cs typeface="Arial"/>
                      </a:endParaRPr>
                    </a:p>
                  </a:txBody>
                  <a:tcPr marL="43891" marR="43891" marT="0" marB="0" anchor="ctr"/>
                </a:tc>
                <a:tc>
                  <a:txBody>
                    <a:bodyPr/>
                    <a:lstStyle/>
                    <a:p>
                      <a:pPr algn="ctr">
                        <a:lnSpc>
                          <a:spcPct val="115000"/>
                        </a:lnSpc>
                        <a:spcAft>
                          <a:spcPts val="0"/>
                        </a:spcAft>
                      </a:pPr>
                      <a:r>
                        <a:rPr lang="fr-FR" sz="900" b="1" dirty="0"/>
                        <a:t>Filles</a:t>
                      </a:r>
                      <a:endParaRPr lang="fr-FR" sz="900" b="1" dirty="0">
                        <a:latin typeface="Calibri"/>
                        <a:ea typeface="Calibri"/>
                        <a:cs typeface="Arial"/>
                      </a:endParaRPr>
                    </a:p>
                  </a:txBody>
                  <a:tcPr marL="43891" marR="43891" marT="0" marB="0" anchor="ctr"/>
                </a:tc>
                <a:tc>
                  <a:txBody>
                    <a:bodyPr/>
                    <a:lstStyle/>
                    <a:p>
                      <a:pPr algn="ctr">
                        <a:lnSpc>
                          <a:spcPct val="115000"/>
                        </a:lnSpc>
                        <a:spcAft>
                          <a:spcPts val="0"/>
                        </a:spcAft>
                      </a:pPr>
                      <a:r>
                        <a:rPr lang="fr-FR" sz="900" b="1" dirty="0"/>
                        <a:t>Garçons</a:t>
                      </a:r>
                      <a:endParaRPr lang="fr-FR" sz="900" b="1" dirty="0">
                        <a:latin typeface="Calibri"/>
                        <a:ea typeface="Calibri"/>
                        <a:cs typeface="Arial"/>
                      </a:endParaRPr>
                    </a:p>
                  </a:txBody>
                  <a:tcPr marL="43891" marR="43891" marT="0" marB="0" anchor="ctr"/>
                </a:tc>
                <a:tc>
                  <a:txBody>
                    <a:bodyPr/>
                    <a:lstStyle/>
                    <a:p>
                      <a:pPr algn="ctr">
                        <a:lnSpc>
                          <a:spcPct val="115000"/>
                        </a:lnSpc>
                        <a:spcAft>
                          <a:spcPts val="0"/>
                        </a:spcAft>
                      </a:pPr>
                      <a:r>
                        <a:rPr lang="fr-FR" sz="900" b="1"/>
                        <a:t>Rural</a:t>
                      </a:r>
                      <a:endParaRPr lang="fr-FR" sz="900" b="1">
                        <a:latin typeface="Calibri"/>
                        <a:ea typeface="Calibri"/>
                        <a:cs typeface="Arial"/>
                      </a:endParaRPr>
                    </a:p>
                  </a:txBody>
                  <a:tcPr marL="43891" marR="43891" marT="0" marB="0" anchor="ctr"/>
                </a:tc>
                <a:tc>
                  <a:txBody>
                    <a:bodyPr/>
                    <a:lstStyle/>
                    <a:p>
                      <a:pPr algn="ctr">
                        <a:lnSpc>
                          <a:spcPct val="115000"/>
                        </a:lnSpc>
                        <a:spcAft>
                          <a:spcPts val="0"/>
                        </a:spcAft>
                      </a:pPr>
                      <a:r>
                        <a:rPr lang="fr-FR" sz="900" b="1"/>
                        <a:t>Urbain</a:t>
                      </a:r>
                      <a:endParaRPr lang="fr-FR" sz="900" b="1">
                        <a:latin typeface="Calibri"/>
                        <a:ea typeface="Calibri"/>
                        <a:cs typeface="Arial"/>
                      </a:endParaRPr>
                    </a:p>
                  </a:txBody>
                  <a:tcPr marL="43891" marR="43891" marT="0" marB="0" anchor="ctr"/>
                </a:tc>
                <a:tc>
                  <a:txBody>
                    <a:bodyPr/>
                    <a:lstStyle/>
                    <a:p>
                      <a:pPr algn="ctr">
                        <a:lnSpc>
                          <a:spcPct val="115000"/>
                        </a:lnSpc>
                        <a:spcAft>
                          <a:spcPts val="0"/>
                        </a:spcAft>
                      </a:pPr>
                      <a:r>
                        <a:rPr lang="fr-FR" sz="900" b="1"/>
                        <a:t>Collégiens</a:t>
                      </a:r>
                      <a:endParaRPr lang="fr-FR" sz="900" b="1">
                        <a:latin typeface="Calibri"/>
                        <a:ea typeface="Calibri"/>
                        <a:cs typeface="Arial"/>
                      </a:endParaRPr>
                    </a:p>
                  </a:txBody>
                  <a:tcPr marL="43891" marR="43891" marT="0" marB="0" anchor="ctr"/>
                </a:tc>
                <a:tc>
                  <a:txBody>
                    <a:bodyPr/>
                    <a:lstStyle/>
                    <a:p>
                      <a:pPr algn="ctr">
                        <a:lnSpc>
                          <a:spcPct val="115000"/>
                        </a:lnSpc>
                        <a:spcAft>
                          <a:spcPts val="0"/>
                        </a:spcAft>
                      </a:pPr>
                      <a:r>
                        <a:rPr lang="fr-FR" sz="900" b="1" dirty="0"/>
                        <a:t>Lycéens </a:t>
                      </a:r>
                      <a:endParaRPr lang="fr-FR" sz="900" b="1" dirty="0">
                        <a:latin typeface="Calibri"/>
                        <a:ea typeface="Calibri"/>
                        <a:cs typeface="Arial"/>
                      </a:endParaRPr>
                    </a:p>
                  </a:txBody>
                  <a:tcPr marL="43891" marR="43891" marT="0" marB="0" anchor="ctr"/>
                </a:tc>
                <a:tc>
                  <a:txBody>
                    <a:bodyPr/>
                    <a:lstStyle/>
                    <a:p>
                      <a:pPr algn="ctr">
                        <a:lnSpc>
                          <a:spcPct val="115000"/>
                        </a:lnSpc>
                        <a:spcAft>
                          <a:spcPts val="0"/>
                        </a:spcAft>
                      </a:pPr>
                      <a:r>
                        <a:rPr lang="fr-FR" sz="900" b="1" dirty="0"/>
                        <a:t>Internet</a:t>
                      </a:r>
                      <a:endParaRPr lang="fr-FR" sz="900" b="1" dirty="0">
                        <a:latin typeface="Calibri"/>
                        <a:ea typeface="Calibri"/>
                        <a:cs typeface="Arial"/>
                      </a:endParaRPr>
                    </a:p>
                  </a:txBody>
                  <a:tcPr marL="43891" marR="43891" marT="0" marB="0" anchor="ctr"/>
                </a:tc>
                <a:tc>
                  <a:txBody>
                    <a:bodyPr/>
                    <a:lstStyle/>
                    <a:p>
                      <a:pPr algn="ctr">
                        <a:lnSpc>
                          <a:spcPct val="115000"/>
                        </a:lnSpc>
                        <a:spcAft>
                          <a:spcPts val="0"/>
                        </a:spcAft>
                      </a:pPr>
                      <a:r>
                        <a:rPr lang="fr-FR" sz="900" b="1" dirty="0"/>
                        <a:t>Téléphone Portable</a:t>
                      </a:r>
                      <a:endParaRPr lang="fr-FR" sz="900" b="1" dirty="0">
                        <a:latin typeface="Calibri"/>
                        <a:ea typeface="Calibri"/>
                        <a:cs typeface="Arial"/>
                      </a:endParaRPr>
                    </a:p>
                  </a:txBody>
                  <a:tcPr marL="43891" marR="43891" marT="0" marB="0" anchor="ctr"/>
                </a:tc>
                <a:tc>
                  <a:txBody>
                    <a:bodyPr/>
                    <a:lstStyle/>
                    <a:p>
                      <a:pPr algn="ctr">
                        <a:lnSpc>
                          <a:spcPct val="115000"/>
                        </a:lnSpc>
                        <a:spcAft>
                          <a:spcPts val="0"/>
                        </a:spcAft>
                      </a:pPr>
                      <a:r>
                        <a:rPr lang="fr-FR" sz="900" b="1" dirty="0"/>
                        <a:t>Télévision</a:t>
                      </a:r>
                      <a:endParaRPr lang="fr-FR" sz="900" b="1" dirty="0">
                        <a:latin typeface="Calibri"/>
                        <a:ea typeface="Calibri"/>
                        <a:cs typeface="Arial"/>
                      </a:endParaRPr>
                    </a:p>
                  </a:txBody>
                  <a:tcPr marL="43891" marR="43891" marT="0" marB="0" anchor="ctr"/>
                </a:tc>
              </a:tr>
              <a:tr h="560582">
                <a:tc>
                  <a:txBody>
                    <a:bodyPr/>
                    <a:lstStyle/>
                    <a:p>
                      <a:pPr>
                        <a:lnSpc>
                          <a:spcPct val="115000"/>
                        </a:lnSpc>
                        <a:spcAft>
                          <a:spcPts val="0"/>
                        </a:spcAft>
                      </a:pPr>
                      <a:r>
                        <a:rPr lang="fr-FR" sz="900" dirty="0"/>
                        <a:t>Difficultés scolaires</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7,2</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10,8</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7,5</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7,5</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7,0</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8,0</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6,5</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11,0</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8,1</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7,9</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9,7</a:t>
                      </a:r>
                      <a:endParaRPr lang="fr-FR" sz="900">
                        <a:latin typeface="Calibri"/>
                        <a:ea typeface="Calibri"/>
                        <a:cs typeface="Arial"/>
                      </a:endParaRPr>
                    </a:p>
                  </a:txBody>
                  <a:tcPr marL="43891" marR="43891" marT="0" marB="0" anchor="ctr"/>
                </a:tc>
              </a:tr>
              <a:tr h="560582">
                <a:tc>
                  <a:txBody>
                    <a:bodyPr/>
                    <a:lstStyle/>
                    <a:p>
                      <a:pPr>
                        <a:lnSpc>
                          <a:spcPct val="115000"/>
                        </a:lnSpc>
                        <a:spcAft>
                          <a:spcPts val="0"/>
                        </a:spcAft>
                      </a:pPr>
                      <a:r>
                        <a:rPr lang="fr-FR" sz="900" dirty="0"/>
                        <a:t>Problèmes familiaux</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27,0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31,2</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29,0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26,0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31,0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27,0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26,4</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29,0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28,4</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28,5</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28,9</a:t>
                      </a:r>
                      <a:endParaRPr lang="fr-FR" sz="900">
                        <a:latin typeface="Calibri"/>
                        <a:ea typeface="Calibri"/>
                        <a:cs typeface="Arial"/>
                      </a:endParaRPr>
                    </a:p>
                  </a:txBody>
                  <a:tcPr marL="43891" marR="43891" marT="0" marB="0" anchor="ctr"/>
                </a:tc>
              </a:tr>
              <a:tr h="560582">
                <a:tc>
                  <a:txBody>
                    <a:bodyPr/>
                    <a:lstStyle/>
                    <a:p>
                      <a:pPr>
                        <a:lnSpc>
                          <a:spcPct val="115000"/>
                        </a:lnSpc>
                        <a:spcAft>
                          <a:spcPts val="0"/>
                        </a:spcAft>
                      </a:pPr>
                      <a:r>
                        <a:rPr lang="fr-FR" sz="900" dirty="0"/>
                        <a:t>Mauvaises fréquentations</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62,0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59,0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60,0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62,0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59,0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61,0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62,9</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53,0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60,7</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59,3</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56,0</a:t>
                      </a:r>
                      <a:endParaRPr lang="fr-FR" sz="900">
                        <a:latin typeface="Calibri"/>
                        <a:ea typeface="Calibri"/>
                        <a:cs typeface="Arial"/>
                      </a:endParaRPr>
                    </a:p>
                  </a:txBody>
                  <a:tcPr marL="43891" marR="43891" marT="0" marB="0" anchor="ctr"/>
                </a:tc>
              </a:tr>
              <a:tr h="560582">
                <a:tc>
                  <a:txBody>
                    <a:bodyPr/>
                    <a:lstStyle/>
                    <a:p>
                      <a:pPr>
                        <a:lnSpc>
                          <a:spcPct val="115000"/>
                        </a:lnSpc>
                        <a:spcAft>
                          <a:spcPts val="0"/>
                        </a:spcAft>
                      </a:pPr>
                      <a:r>
                        <a:rPr lang="fr-FR" sz="900" dirty="0"/>
                        <a:t>Indices de concentration</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IC =0,96</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 =1,0</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IC=0,97</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IC =0,96</a:t>
                      </a:r>
                      <a:endParaRPr lang="fr-FR" sz="900" dirty="0">
                        <a:latin typeface="Calibri"/>
                        <a:ea typeface="Calibri"/>
                        <a:cs typeface="Arial"/>
                      </a:endParaRPr>
                    </a:p>
                  </a:txBody>
                  <a:tcPr marL="43891" marR="43891" marT="0" marB="0" anchor="ctr"/>
                </a:tc>
                <a:tc>
                  <a:txBody>
                    <a:bodyPr/>
                    <a:lstStyle/>
                    <a:p>
                      <a:pPr algn="r">
                        <a:lnSpc>
                          <a:spcPct val="115000"/>
                        </a:lnSpc>
                        <a:spcAft>
                          <a:spcPts val="0"/>
                        </a:spcAft>
                      </a:pPr>
                      <a:r>
                        <a:rPr lang="fr-FR" sz="900"/>
                        <a:t>IC =0,97</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 =0,96</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 =0,96</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 =0,93</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 =0,97</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a:t>IC =0,96</a:t>
                      </a:r>
                      <a:endParaRPr lang="fr-FR" sz="900">
                        <a:latin typeface="Calibri"/>
                        <a:ea typeface="Calibri"/>
                        <a:cs typeface="Arial"/>
                      </a:endParaRPr>
                    </a:p>
                  </a:txBody>
                  <a:tcPr marL="43891" marR="43891" marT="0" marB="0" anchor="ctr"/>
                </a:tc>
                <a:tc>
                  <a:txBody>
                    <a:bodyPr/>
                    <a:lstStyle/>
                    <a:p>
                      <a:pPr algn="r">
                        <a:lnSpc>
                          <a:spcPct val="115000"/>
                        </a:lnSpc>
                        <a:spcAft>
                          <a:spcPts val="0"/>
                        </a:spcAft>
                      </a:pPr>
                      <a:r>
                        <a:rPr lang="fr-FR" sz="900" dirty="0"/>
                        <a:t>IC =0,95</a:t>
                      </a:r>
                      <a:endParaRPr lang="fr-FR" sz="900" dirty="0">
                        <a:latin typeface="Calibri"/>
                        <a:ea typeface="Calibri"/>
                        <a:cs typeface="Arial"/>
                      </a:endParaRPr>
                    </a:p>
                  </a:txBody>
                  <a:tcPr marL="43891" marR="43891" marT="0" marB="0" anchor="ct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p:nvPr/>
        </p:nvGraphicFramePr>
        <p:xfrm>
          <a:off x="1115616" y="404664"/>
          <a:ext cx="7488832" cy="5616624"/>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2"/>
          <p:cNvSpPr>
            <a:spLocks noGrp="1"/>
          </p:cNvSpPr>
          <p:nvPr>
            <p:ph idx="1"/>
          </p:nvPr>
        </p:nvSpPr>
        <p:spPr>
          <a:xfrm>
            <a:off x="971600" y="116632"/>
            <a:ext cx="7962088" cy="720080"/>
          </a:xfrm>
        </p:spPr>
        <p:txBody>
          <a:bodyPr>
            <a:normAutofit/>
          </a:bodyPr>
          <a:lstStyle/>
          <a:p>
            <a:pPr algn="just">
              <a:buNone/>
            </a:pPr>
            <a:r>
              <a:rPr lang="fr-FR" sz="1400" b="1" dirty="0" smtClean="0"/>
              <a:t>	Raisons qui poussent à la drogue selon l’âge, le genre, le niveau d’instruction et le milieu de  résidence, (en %)</a:t>
            </a:r>
            <a:endParaRPr lang="fr-FR" sz="1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4360" y="836712"/>
            <a:ext cx="7858120" cy="613048"/>
          </a:xfrm>
        </p:spPr>
        <p:txBody>
          <a:bodyPr>
            <a:normAutofit/>
          </a:bodyPr>
          <a:lstStyle/>
          <a:p>
            <a:pPr algn="just">
              <a:buNone/>
            </a:pPr>
            <a:r>
              <a:rPr lang="fr-FR" sz="1600" b="1" dirty="0" smtClean="0"/>
              <a:t>	Raisons pour la drogue versus les principaux moyens de communications utilisés (%)</a:t>
            </a:r>
          </a:p>
        </p:txBody>
      </p:sp>
      <p:graphicFrame>
        <p:nvGraphicFramePr>
          <p:cNvPr id="4" name="Tableau 3"/>
          <p:cNvGraphicFramePr>
            <a:graphicFrameLocks noGrp="1"/>
          </p:cNvGraphicFramePr>
          <p:nvPr/>
        </p:nvGraphicFramePr>
        <p:xfrm>
          <a:off x="1475656" y="1484784"/>
          <a:ext cx="7128792" cy="3888433"/>
        </p:xfrm>
        <a:graphic>
          <a:graphicData uri="http://schemas.openxmlformats.org/drawingml/2006/table">
            <a:tbl>
              <a:tblPr>
                <a:tableStyleId>{284E427A-3D55-4303-BF80-6455036E1DE7}</a:tableStyleId>
              </a:tblPr>
              <a:tblGrid>
                <a:gridCol w="1438220"/>
                <a:gridCol w="1079033"/>
                <a:gridCol w="1387640"/>
                <a:gridCol w="1387640"/>
                <a:gridCol w="950750"/>
                <a:gridCol w="885509"/>
              </a:tblGrid>
              <a:tr h="349959">
                <a:tc rowSpan="2">
                  <a:txBody>
                    <a:bodyPr/>
                    <a:lstStyle/>
                    <a:p>
                      <a:pPr algn="ctr">
                        <a:lnSpc>
                          <a:spcPct val="115000"/>
                        </a:lnSpc>
                        <a:spcAft>
                          <a:spcPts val="0"/>
                        </a:spcAft>
                        <a:tabLst>
                          <a:tab pos="3829050" algn="l"/>
                        </a:tabLst>
                      </a:pPr>
                      <a:r>
                        <a:rPr lang="fr-FR" sz="1200" b="1" dirty="0"/>
                        <a:t>Moyens de communications utilisées</a:t>
                      </a:r>
                      <a:endParaRPr lang="fr-FR" sz="1100" b="1" dirty="0">
                        <a:latin typeface="Calibri"/>
                        <a:ea typeface="Calibri"/>
                        <a:cs typeface="Arial"/>
                      </a:endParaRPr>
                    </a:p>
                  </a:txBody>
                  <a:tcPr marL="67699" marR="67699" marT="0" marB="0" anchor="ctr"/>
                </a:tc>
                <a:tc gridSpan="5">
                  <a:txBody>
                    <a:bodyPr/>
                    <a:lstStyle/>
                    <a:p>
                      <a:pPr algn="ctr">
                        <a:lnSpc>
                          <a:spcPct val="115000"/>
                        </a:lnSpc>
                        <a:spcAft>
                          <a:spcPts val="0"/>
                        </a:spcAft>
                        <a:tabLst>
                          <a:tab pos="3829050" algn="l"/>
                        </a:tabLst>
                      </a:pPr>
                      <a:r>
                        <a:rPr lang="fr-FR" sz="1200" b="1"/>
                        <a:t>Raisons</a:t>
                      </a:r>
                      <a:endParaRPr lang="fr-FR" sz="1100" b="1">
                        <a:latin typeface="Calibri"/>
                        <a:ea typeface="Calibri"/>
                        <a:cs typeface="Arial"/>
                      </a:endParaRPr>
                    </a:p>
                  </a:txBody>
                  <a:tcPr marL="67699" marR="67699"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816571">
                <a:tc vMerge="1">
                  <a:txBody>
                    <a:bodyPr/>
                    <a:lstStyle/>
                    <a:p>
                      <a:endParaRPr lang="fr-FR"/>
                    </a:p>
                  </a:txBody>
                  <a:tcPr/>
                </a:tc>
                <a:tc>
                  <a:txBody>
                    <a:bodyPr/>
                    <a:lstStyle/>
                    <a:p>
                      <a:pPr algn="ctr">
                        <a:lnSpc>
                          <a:spcPct val="115000"/>
                        </a:lnSpc>
                        <a:spcAft>
                          <a:spcPts val="0"/>
                        </a:spcAft>
                        <a:tabLst>
                          <a:tab pos="3829050" algn="l"/>
                        </a:tabLst>
                      </a:pPr>
                      <a:r>
                        <a:rPr lang="fr-FR" sz="1200" b="1"/>
                        <a:t>Les difficultés scolaires</a:t>
                      </a:r>
                      <a:endParaRPr lang="fr-FR" sz="1100" b="1">
                        <a:latin typeface="Calibri"/>
                        <a:ea typeface="Calibri"/>
                        <a:cs typeface="Arial"/>
                      </a:endParaRPr>
                    </a:p>
                  </a:txBody>
                  <a:tcPr marL="67699" marR="67699" marT="0" marB="0" anchor="ctr"/>
                </a:tc>
                <a:tc>
                  <a:txBody>
                    <a:bodyPr/>
                    <a:lstStyle/>
                    <a:p>
                      <a:pPr algn="ctr">
                        <a:lnSpc>
                          <a:spcPct val="115000"/>
                        </a:lnSpc>
                        <a:spcAft>
                          <a:spcPts val="0"/>
                        </a:spcAft>
                        <a:tabLst>
                          <a:tab pos="3829050" algn="l"/>
                        </a:tabLst>
                      </a:pPr>
                      <a:r>
                        <a:rPr lang="fr-FR" sz="1200" b="1"/>
                        <a:t>Les problèmes familiaux</a:t>
                      </a:r>
                      <a:endParaRPr lang="fr-FR" sz="1100" b="1">
                        <a:latin typeface="Calibri"/>
                        <a:ea typeface="Calibri"/>
                        <a:cs typeface="Arial"/>
                      </a:endParaRPr>
                    </a:p>
                  </a:txBody>
                  <a:tcPr marL="67699" marR="67699" marT="0" marB="0" anchor="ctr"/>
                </a:tc>
                <a:tc>
                  <a:txBody>
                    <a:bodyPr/>
                    <a:lstStyle/>
                    <a:p>
                      <a:pPr algn="ctr">
                        <a:lnSpc>
                          <a:spcPct val="115000"/>
                        </a:lnSpc>
                        <a:spcAft>
                          <a:spcPts val="0"/>
                        </a:spcAft>
                        <a:tabLst>
                          <a:tab pos="3829050" algn="l"/>
                        </a:tabLst>
                      </a:pPr>
                      <a:r>
                        <a:rPr lang="fr-FR" sz="1200" b="1"/>
                        <a:t>Les mauvaises fréquentations</a:t>
                      </a:r>
                      <a:endParaRPr lang="fr-FR" sz="1100" b="1">
                        <a:latin typeface="Calibri"/>
                        <a:ea typeface="Calibri"/>
                        <a:cs typeface="Arial"/>
                      </a:endParaRPr>
                    </a:p>
                  </a:txBody>
                  <a:tcPr marL="67699" marR="67699" marT="0" marB="0" anchor="ctr"/>
                </a:tc>
                <a:tc>
                  <a:txBody>
                    <a:bodyPr/>
                    <a:lstStyle/>
                    <a:p>
                      <a:pPr algn="ctr">
                        <a:lnSpc>
                          <a:spcPct val="115000"/>
                        </a:lnSpc>
                        <a:spcAft>
                          <a:spcPts val="0"/>
                        </a:spcAft>
                        <a:tabLst>
                          <a:tab pos="3829050" algn="l"/>
                        </a:tabLst>
                      </a:pPr>
                      <a:r>
                        <a:rPr lang="fr-FR" sz="1200" b="1"/>
                        <a:t>Autres raisons</a:t>
                      </a:r>
                      <a:endParaRPr lang="fr-FR" sz="1100" b="1">
                        <a:latin typeface="Calibri"/>
                        <a:ea typeface="Calibri"/>
                        <a:cs typeface="Arial"/>
                      </a:endParaRPr>
                    </a:p>
                  </a:txBody>
                  <a:tcPr marL="67699" marR="67699" marT="0" marB="0" anchor="ctr"/>
                </a:tc>
                <a:tc>
                  <a:txBody>
                    <a:bodyPr/>
                    <a:lstStyle/>
                    <a:p>
                      <a:pPr algn="ctr">
                        <a:lnSpc>
                          <a:spcPct val="115000"/>
                        </a:lnSpc>
                        <a:spcAft>
                          <a:spcPts val="0"/>
                        </a:spcAft>
                        <a:tabLst>
                          <a:tab pos="3829050" algn="l"/>
                        </a:tabLst>
                      </a:pPr>
                      <a:r>
                        <a:rPr lang="fr-FR" sz="1200" b="1" dirty="0"/>
                        <a:t>Total</a:t>
                      </a:r>
                      <a:endParaRPr lang="fr-FR" sz="1100" b="1" dirty="0">
                        <a:latin typeface="Calibri"/>
                        <a:ea typeface="Calibri"/>
                        <a:cs typeface="Arial"/>
                      </a:endParaRPr>
                    </a:p>
                  </a:txBody>
                  <a:tcPr marL="67699" marR="67699" marT="0" marB="0" anchor="ctr"/>
                </a:tc>
              </a:tr>
              <a:tr h="349959">
                <a:tc>
                  <a:txBody>
                    <a:bodyPr/>
                    <a:lstStyle/>
                    <a:p>
                      <a:pPr>
                        <a:lnSpc>
                          <a:spcPct val="115000"/>
                        </a:lnSpc>
                        <a:spcAft>
                          <a:spcPts val="0"/>
                        </a:spcAft>
                        <a:tabLst>
                          <a:tab pos="3829050" algn="l"/>
                        </a:tabLst>
                      </a:pPr>
                      <a:r>
                        <a:rPr lang="fr-FR" sz="1200" dirty="0"/>
                        <a:t>La télévision</a:t>
                      </a:r>
                      <a:endParaRPr lang="fr-FR" sz="1100" dirty="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26</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23</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22</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23</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24</a:t>
                      </a:r>
                      <a:endParaRPr lang="fr-FR" sz="1100">
                        <a:latin typeface="Calibri"/>
                        <a:ea typeface="Calibri"/>
                        <a:cs typeface="Arial"/>
                      </a:endParaRPr>
                    </a:p>
                  </a:txBody>
                  <a:tcPr marL="67699" marR="67699" marT="0" marB="0"/>
                </a:tc>
              </a:tr>
              <a:tr h="349959">
                <a:tc>
                  <a:txBody>
                    <a:bodyPr/>
                    <a:lstStyle/>
                    <a:p>
                      <a:pPr>
                        <a:lnSpc>
                          <a:spcPct val="115000"/>
                        </a:lnSpc>
                        <a:spcAft>
                          <a:spcPts val="0"/>
                        </a:spcAft>
                        <a:tabLst>
                          <a:tab pos="3829050" algn="l"/>
                        </a:tabLst>
                      </a:pPr>
                      <a:r>
                        <a:rPr lang="fr-FR" sz="1200"/>
                        <a:t>L’internet</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34</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37</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39</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29</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36</a:t>
                      </a:r>
                      <a:endParaRPr lang="fr-FR" sz="1100">
                        <a:latin typeface="Calibri"/>
                        <a:ea typeface="Calibri"/>
                        <a:cs typeface="Arial"/>
                      </a:endParaRPr>
                    </a:p>
                  </a:txBody>
                  <a:tcPr marL="67699" marR="67699" marT="0" marB="0"/>
                </a:tc>
              </a:tr>
              <a:tr h="622149">
                <a:tc>
                  <a:txBody>
                    <a:bodyPr/>
                    <a:lstStyle/>
                    <a:p>
                      <a:pPr>
                        <a:lnSpc>
                          <a:spcPct val="115000"/>
                        </a:lnSpc>
                        <a:spcAft>
                          <a:spcPts val="0"/>
                        </a:spcAft>
                        <a:tabLst>
                          <a:tab pos="3829050" algn="l"/>
                        </a:tabLst>
                      </a:pPr>
                      <a:r>
                        <a:rPr lang="fr-FR" sz="1200"/>
                        <a:t>Le téléphone portable</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30</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33</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34</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27</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33</a:t>
                      </a:r>
                      <a:endParaRPr lang="fr-FR" sz="1100">
                        <a:latin typeface="Calibri"/>
                        <a:ea typeface="Calibri"/>
                        <a:cs typeface="Arial"/>
                      </a:endParaRPr>
                    </a:p>
                  </a:txBody>
                  <a:tcPr marL="67699" marR="67699" marT="0" marB="0"/>
                </a:tc>
              </a:tr>
              <a:tr h="349959">
                <a:tc>
                  <a:txBody>
                    <a:bodyPr/>
                    <a:lstStyle/>
                    <a:p>
                      <a:pPr>
                        <a:lnSpc>
                          <a:spcPct val="115000"/>
                        </a:lnSpc>
                        <a:spcAft>
                          <a:spcPts val="0"/>
                        </a:spcAft>
                        <a:tabLst>
                          <a:tab pos="3829050" algn="l"/>
                        </a:tabLst>
                      </a:pPr>
                      <a:r>
                        <a:rPr lang="fr-FR" sz="1200"/>
                        <a:t>IC</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IC=0,90</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dirty="0"/>
                        <a:t>IC=0,93</a:t>
                      </a:r>
                      <a:endParaRPr lang="fr-FR" sz="1100" dirty="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IC=0,95</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IC=0,79</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IC=0,80</a:t>
                      </a:r>
                      <a:endParaRPr lang="fr-FR" sz="1100">
                        <a:latin typeface="Calibri"/>
                        <a:ea typeface="Calibri"/>
                        <a:cs typeface="Arial"/>
                      </a:endParaRPr>
                    </a:p>
                  </a:txBody>
                  <a:tcPr marL="67699" marR="67699" marT="0" marB="0"/>
                </a:tc>
              </a:tr>
              <a:tr h="349959">
                <a:tc>
                  <a:txBody>
                    <a:bodyPr/>
                    <a:lstStyle/>
                    <a:p>
                      <a:pPr>
                        <a:lnSpc>
                          <a:spcPct val="115000"/>
                        </a:lnSpc>
                        <a:spcAft>
                          <a:spcPts val="0"/>
                        </a:spcAft>
                        <a:tabLst>
                          <a:tab pos="3829050" algn="l"/>
                        </a:tabLst>
                      </a:pPr>
                      <a:r>
                        <a:rPr lang="fr-FR" sz="1200"/>
                        <a:t>La radio</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8</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6</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5</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12</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6</a:t>
                      </a:r>
                      <a:endParaRPr lang="fr-FR" sz="1100">
                        <a:latin typeface="Calibri"/>
                        <a:ea typeface="Calibri"/>
                        <a:cs typeface="Arial"/>
                      </a:endParaRPr>
                    </a:p>
                  </a:txBody>
                  <a:tcPr marL="67699" marR="67699" marT="0" marB="0"/>
                </a:tc>
              </a:tr>
              <a:tr h="349959">
                <a:tc>
                  <a:txBody>
                    <a:bodyPr/>
                    <a:lstStyle/>
                    <a:p>
                      <a:pPr>
                        <a:lnSpc>
                          <a:spcPct val="115000"/>
                        </a:lnSpc>
                        <a:spcAft>
                          <a:spcPts val="0"/>
                        </a:spcAft>
                        <a:tabLst>
                          <a:tab pos="3829050" algn="l"/>
                        </a:tabLst>
                      </a:pPr>
                      <a:r>
                        <a:rPr lang="fr-FR" sz="1200"/>
                        <a:t>Autres moyens</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2</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1</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0</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9</a:t>
                      </a:r>
                      <a:endParaRPr lang="fr-FR" sz="110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a:t>1</a:t>
                      </a:r>
                      <a:endParaRPr lang="fr-FR" sz="1100">
                        <a:latin typeface="Calibri"/>
                        <a:ea typeface="Calibri"/>
                        <a:cs typeface="Arial"/>
                      </a:endParaRPr>
                    </a:p>
                  </a:txBody>
                  <a:tcPr marL="67699" marR="67699" marT="0" marB="0"/>
                </a:tc>
              </a:tr>
              <a:tr h="349959">
                <a:tc>
                  <a:txBody>
                    <a:bodyPr/>
                    <a:lstStyle/>
                    <a:p>
                      <a:pPr>
                        <a:lnSpc>
                          <a:spcPct val="115000"/>
                        </a:lnSpc>
                        <a:spcAft>
                          <a:spcPts val="0"/>
                        </a:spcAft>
                        <a:tabLst>
                          <a:tab pos="3829050" algn="l"/>
                        </a:tabLst>
                      </a:pPr>
                      <a:r>
                        <a:rPr lang="fr-FR" sz="1200" b="0"/>
                        <a:t>Total</a:t>
                      </a:r>
                      <a:endParaRPr lang="fr-FR" sz="1100" b="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b="0"/>
                        <a:t>100</a:t>
                      </a:r>
                      <a:endParaRPr lang="fr-FR" sz="1100" b="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b="0"/>
                        <a:t>100</a:t>
                      </a:r>
                      <a:endParaRPr lang="fr-FR" sz="1100" b="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b="0"/>
                        <a:t>100</a:t>
                      </a:r>
                      <a:endParaRPr lang="fr-FR" sz="1100" b="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b="0"/>
                        <a:t>100</a:t>
                      </a:r>
                      <a:endParaRPr lang="fr-FR" sz="1100" b="0">
                        <a:latin typeface="Calibri"/>
                        <a:ea typeface="Calibri"/>
                        <a:cs typeface="Arial"/>
                      </a:endParaRPr>
                    </a:p>
                  </a:txBody>
                  <a:tcPr marL="67699" marR="67699" marT="0" marB="0"/>
                </a:tc>
                <a:tc>
                  <a:txBody>
                    <a:bodyPr/>
                    <a:lstStyle/>
                    <a:p>
                      <a:pPr algn="r">
                        <a:lnSpc>
                          <a:spcPct val="115000"/>
                        </a:lnSpc>
                        <a:spcAft>
                          <a:spcPts val="0"/>
                        </a:spcAft>
                        <a:tabLst>
                          <a:tab pos="3829050" algn="l"/>
                        </a:tabLst>
                      </a:pPr>
                      <a:r>
                        <a:rPr lang="fr-FR" sz="1200" b="0" dirty="0"/>
                        <a:t>100</a:t>
                      </a:r>
                      <a:endParaRPr lang="fr-FR" sz="1100" b="0" dirty="0">
                        <a:latin typeface="Calibri"/>
                        <a:ea typeface="Calibri"/>
                        <a:cs typeface="Arial"/>
                      </a:endParaRPr>
                    </a:p>
                  </a:txBody>
                  <a:tcPr marL="67699" marR="67699" marT="0" marB="0"/>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331640" y="836712"/>
          <a:ext cx="7200800" cy="5328592"/>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2"/>
          <p:cNvSpPr>
            <a:spLocks noGrp="1"/>
          </p:cNvSpPr>
          <p:nvPr>
            <p:ph idx="1"/>
          </p:nvPr>
        </p:nvSpPr>
        <p:spPr>
          <a:xfrm>
            <a:off x="1034360" y="260648"/>
            <a:ext cx="7858120" cy="613048"/>
          </a:xfrm>
        </p:spPr>
        <p:txBody>
          <a:bodyPr>
            <a:normAutofit/>
          </a:bodyPr>
          <a:lstStyle/>
          <a:p>
            <a:pPr algn="just">
              <a:buNone/>
            </a:pPr>
            <a:r>
              <a:rPr lang="fr-FR" sz="1600" b="1" dirty="0" smtClean="0"/>
              <a:t>	Raisons pour la drogue versus les principaux moyens de communications utilisés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691682" y="1124743"/>
          <a:ext cx="6408708" cy="1440161"/>
        </p:xfrm>
        <a:graphic>
          <a:graphicData uri="http://schemas.openxmlformats.org/drawingml/2006/table">
            <a:tbl>
              <a:tblPr>
                <a:tableStyleId>{284E427A-3D55-4303-BF80-6455036E1DE7}</a:tableStyleId>
              </a:tblPr>
              <a:tblGrid>
                <a:gridCol w="2170264"/>
                <a:gridCol w="834824"/>
                <a:gridCol w="850905"/>
                <a:gridCol w="850905"/>
                <a:gridCol w="850905"/>
                <a:gridCol w="850905"/>
              </a:tblGrid>
              <a:tr h="356746">
                <a:tc>
                  <a:txBody>
                    <a:bodyPr/>
                    <a:lstStyle/>
                    <a:p>
                      <a:pPr algn="ctr">
                        <a:lnSpc>
                          <a:spcPct val="115000"/>
                        </a:lnSpc>
                        <a:spcAft>
                          <a:spcPts val="0"/>
                        </a:spcAft>
                        <a:tabLst>
                          <a:tab pos="4791075" algn="l"/>
                        </a:tabLst>
                      </a:pPr>
                      <a:r>
                        <a:rPr lang="fr-FR" sz="1200" b="1" dirty="0"/>
                        <a:t>Milieu </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Oui</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Non</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dirty="0"/>
                        <a:t>Total</a:t>
                      </a:r>
                      <a:endParaRPr lang="fr-FR" sz="1100" b="1" dirty="0">
                        <a:latin typeface="Calibri"/>
                        <a:ea typeface="Calibri"/>
                        <a:cs typeface="Arial"/>
                      </a:endParaRPr>
                    </a:p>
                  </a:txBody>
                  <a:tcPr marL="68580" marR="68580" marT="0" marB="0"/>
                </a:tc>
              </a:tr>
              <a:tr h="356746">
                <a:tc>
                  <a:txBody>
                    <a:bodyPr/>
                    <a:lstStyle/>
                    <a:p>
                      <a:pPr algn="just">
                        <a:lnSpc>
                          <a:spcPct val="115000"/>
                        </a:lnSpc>
                        <a:spcAft>
                          <a:spcPts val="0"/>
                        </a:spcAft>
                        <a:tabLst>
                          <a:tab pos="4791075" algn="l"/>
                        </a:tabLst>
                      </a:pPr>
                      <a:r>
                        <a:rPr lang="fr-FR" sz="1200"/>
                        <a:t>Urbain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209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63,5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121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36,5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329</a:t>
                      </a:r>
                      <a:endParaRPr lang="fr-FR" sz="1100">
                        <a:latin typeface="Calibri"/>
                        <a:ea typeface="Calibri"/>
                        <a:cs typeface="Arial"/>
                      </a:endParaRPr>
                    </a:p>
                  </a:txBody>
                  <a:tcPr marL="68580" marR="68580" marT="0" marB="0"/>
                </a:tc>
              </a:tr>
              <a:tr h="356746">
                <a:tc>
                  <a:txBody>
                    <a:bodyPr/>
                    <a:lstStyle/>
                    <a:p>
                      <a:pPr algn="just">
                        <a:lnSpc>
                          <a:spcPct val="115000"/>
                        </a:lnSpc>
                        <a:spcAft>
                          <a:spcPts val="0"/>
                        </a:spcAft>
                        <a:tabLst>
                          <a:tab pos="4791075" algn="l"/>
                        </a:tabLst>
                      </a:pPr>
                      <a:r>
                        <a:rPr lang="fr-FR" sz="1200"/>
                        <a:t>Rural </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2052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64,5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1131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35,5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3183</a:t>
                      </a:r>
                      <a:endParaRPr lang="fr-FR" sz="1100">
                        <a:latin typeface="Calibri"/>
                        <a:ea typeface="Calibri"/>
                        <a:cs typeface="Arial"/>
                      </a:endParaRPr>
                    </a:p>
                  </a:txBody>
                  <a:tcPr marL="68580" marR="68580" marT="0" marB="0"/>
                </a:tc>
              </a:tr>
              <a:tr h="369923">
                <a:tc>
                  <a:txBody>
                    <a:bodyPr/>
                    <a:lstStyle/>
                    <a:p>
                      <a:pPr algn="just">
                        <a:lnSpc>
                          <a:spcPct val="115000"/>
                        </a:lnSpc>
                        <a:spcAft>
                          <a:spcPts val="0"/>
                        </a:spcAft>
                        <a:tabLst>
                          <a:tab pos="4791075" algn="l"/>
                        </a:tabLst>
                      </a:pPr>
                      <a:r>
                        <a:rPr lang="fr-FR" sz="1200" dirty="0"/>
                        <a:t>Total</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2260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64,4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1252</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35,6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3512</a:t>
                      </a:r>
                      <a:endParaRPr lang="fr-FR" sz="11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835696" y="2708920"/>
          <a:ext cx="6120680" cy="288032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691680" y="251356"/>
            <a:ext cx="6552728" cy="369332"/>
          </a:xfrm>
          <a:prstGeom prst="rect">
            <a:avLst/>
          </a:prstGeom>
        </p:spPr>
        <p:txBody>
          <a:bodyPr wrap="square">
            <a:spAutoFit/>
          </a:bodyPr>
          <a:lstStyle/>
          <a:p>
            <a:pPr>
              <a:spcBef>
                <a:spcPct val="0"/>
              </a:spcBef>
              <a:buNone/>
            </a:pPr>
            <a:r>
              <a:rPr lang="fr-FR" b="1" dirty="0" smtClean="0">
                <a:solidFill>
                  <a:schemeClr val="accent1">
                    <a:lumMod val="75000"/>
                  </a:schemeClr>
                </a:solidFill>
                <a:effectLst>
                  <a:outerShdw blurRad="50000" dist="30000" dir="5400000" algn="tl" rotWithShape="0">
                    <a:srgbClr val="000000">
                      <a:alpha val="30000"/>
                    </a:srgbClr>
                  </a:outerShdw>
                </a:effectLst>
              </a:rPr>
              <a:t>Mêmes Droits fille-garçon dans l’entourage ?</a:t>
            </a:r>
          </a:p>
        </p:txBody>
      </p:sp>
      <p:sp>
        <p:nvSpPr>
          <p:cNvPr id="7" name="Espace réservé du contenu 2"/>
          <p:cNvSpPr txBox="1">
            <a:spLocks/>
          </p:cNvSpPr>
          <p:nvPr/>
        </p:nvSpPr>
        <p:spPr>
          <a:xfrm>
            <a:off x="1547664" y="692696"/>
            <a:ext cx="7066032" cy="432048"/>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1800" b="1" i="0" u="none" strike="noStrike" kern="1200" cap="none" spc="0" normalizeH="0" baseline="0" noProof="0" dirty="0" smtClean="0">
                <a:ln>
                  <a:noFill/>
                </a:ln>
                <a:solidFill>
                  <a:schemeClr val="tx1"/>
                </a:solidFill>
                <a:effectLst/>
                <a:uLnTx/>
                <a:uFillTx/>
                <a:latin typeface="+mn-lt"/>
                <a:ea typeface="+mn-ea"/>
                <a:cs typeface="+mn-cs"/>
              </a:rPr>
              <a:t>Par milieu </a:t>
            </a:r>
            <a:r>
              <a:rPr kumimoji="0" lang="fr-FR" sz="18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59632" y="548680"/>
            <a:ext cx="7498080" cy="432048"/>
          </a:xfrm>
        </p:spPr>
        <p:txBody>
          <a:bodyPr>
            <a:normAutofit/>
          </a:bodyPr>
          <a:lstStyle/>
          <a:p>
            <a:r>
              <a:rPr lang="fr-FR" sz="1800" b="1" dirty="0" smtClean="0"/>
              <a:t>Par province </a:t>
            </a:r>
            <a:r>
              <a:rPr lang="fr-FR" sz="1800" dirty="0" smtClean="0"/>
              <a:t>:</a:t>
            </a:r>
          </a:p>
        </p:txBody>
      </p:sp>
      <p:graphicFrame>
        <p:nvGraphicFramePr>
          <p:cNvPr id="4" name="Tableau 3"/>
          <p:cNvGraphicFramePr>
            <a:graphicFrameLocks noGrp="1"/>
          </p:cNvGraphicFramePr>
          <p:nvPr/>
        </p:nvGraphicFramePr>
        <p:xfrm>
          <a:off x="1691680" y="1052736"/>
          <a:ext cx="6192688" cy="1944216"/>
        </p:xfrm>
        <a:graphic>
          <a:graphicData uri="http://schemas.openxmlformats.org/drawingml/2006/table">
            <a:tbl>
              <a:tblPr>
                <a:tableStyleId>{284E427A-3D55-4303-BF80-6455036E1DE7}</a:tableStyleId>
              </a:tblPr>
              <a:tblGrid>
                <a:gridCol w="1904509"/>
                <a:gridCol w="702903"/>
                <a:gridCol w="672576"/>
                <a:gridCol w="672576"/>
                <a:gridCol w="746708"/>
                <a:gridCol w="746708"/>
                <a:gridCol w="746708"/>
              </a:tblGrid>
              <a:tr h="216024">
                <a:tc>
                  <a:txBody>
                    <a:bodyPr/>
                    <a:lstStyle/>
                    <a:p>
                      <a:pPr algn="ctr">
                        <a:lnSpc>
                          <a:spcPct val="115000"/>
                        </a:lnSpc>
                        <a:spcAft>
                          <a:spcPts val="0"/>
                        </a:spcAft>
                        <a:tabLst>
                          <a:tab pos="4791075" algn="l"/>
                        </a:tabLst>
                      </a:pPr>
                      <a:r>
                        <a:rPr lang="fr-FR" sz="1200" b="1" dirty="0"/>
                        <a:t>Province</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Oui</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Non</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Total</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dirty="0"/>
                        <a:t>%</a:t>
                      </a:r>
                      <a:endParaRPr lang="fr-FR" sz="1100" b="1" dirty="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Tétouan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461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62,8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253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37,2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734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100,0</a:t>
                      </a:r>
                      <a:endParaRPr lang="fr-FR" sz="1100" dirty="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M’Diq Fnidaq</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190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57,8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139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42,2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329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Chefchaouen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64,4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35,6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Fahs Anjra</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66,6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33,4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r>
              <a:tr h="216024">
                <a:tc>
                  <a:txBody>
                    <a:bodyPr/>
                    <a:lstStyle/>
                    <a:p>
                      <a:pPr algn="just">
                        <a:lnSpc>
                          <a:spcPct val="115000"/>
                        </a:lnSpc>
                        <a:spcAft>
                          <a:spcPts val="0"/>
                        </a:spcAft>
                        <a:tabLst>
                          <a:tab pos="906145" algn="ctr"/>
                        </a:tabLst>
                      </a:pPr>
                      <a:r>
                        <a:rPr lang="fr-FR" sz="1200"/>
                        <a:t>Larache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Ouezzane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133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88,7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150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Tanger Assilah</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1097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61,7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682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38,3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1779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r>
              <a:tr h="216024">
                <a:tc>
                  <a:txBody>
                    <a:bodyPr/>
                    <a:lstStyle/>
                    <a:p>
                      <a:pPr algn="just">
                        <a:lnSpc>
                          <a:spcPct val="115000"/>
                        </a:lnSpc>
                        <a:spcAft>
                          <a:spcPts val="0"/>
                        </a:spcAft>
                        <a:tabLst>
                          <a:tab pos="4581525" algn="l"/>
                        </a:tabLst>
                      </a:pPr>
                      <a:r>
                        <a:rPr lang="fr-FR" sz="1200"/>
                        <a:t>Total</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1979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63,6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1134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36,4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3113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100,0</a:t>
                      </a:r>
                      <a:endParaRPr lang="fr-FR" sz="11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835696" y="3140968"/>
          <a:ext cx="5747385" cy="285112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907704" y="3429000"/>
          <a:ext cx="6192688" cy="29523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au 4"/>
          <p:cNvGraphicFramePr>
            <a:graphicFrameLocks noGrp="1"/>
          </p:cNvGraphicFramePr>
          <p:nvPr/>
        </p:nvGraphicFramePr>
        <p:xfrm>
          <a:off x="1619673" y="692696"/>
          <a:ext cx="6336704" cy="2448271"/>
        </p:xfrm>
        <a:graphic>
          <a:graphicData uri="http://schemas.openxmlformats.org/drawingml/2006/table">
            <a:tbl>
              <a:tblPr>
                <a:tableStyleId>{284E427A-3D55-4303-BF80-6455036E1DE7}</a:tableStyleId>
              </a:tblPr>
              <a:tblGrid>
                <a:gridCol w="2435979"/>
                <a:gridCol w="722763"/>
                <a:gridCol w="858668"/>
                <a:gridCol w="661675"/>
                <a:gridCol w="889554"/>
                <a:gridCol w="768065"/>
              </a:tblGrid>
              <a:tr h="270030">
                <a:tc>
                  <a:txBody>
                    <a:bodyPr/>
                    <a:lstStyle/>
                    <a:p>
                      <a:pPr indent="449580" algn="ctr">
                        <a:lnSpc>
                          <a:spcPct val="115000"/>
                        </a:lnSpc>
                        <a:spcAft>
                          <a:spcPts val="0"/>
                        </a:spcAft>
                        <a:tabLst>
                          <a:tab pos="4791075" algn="l"/>
                        </a:tabLst>
                      </a:pPr>
                      <a:r>
                        <a:rPr lang="fr-FR" sz="1200" b="1" dirty="0"/>
                        <a:t>Age </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Oui</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Non</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dirty="0"/>
                        <a:t>Total</a:t>
                      </a:r>
                      <a:endParaRPr lang="fr-FR" sz="1100" b="1" dirty="0">
                        <a:latin typeface="Calibri"/>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a:t>Moins de 12 ans </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72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98</a:t>
                      </a:r>
                      <a:endParaRPr lang="fr-FR" sz="1100">
                        <a:latin typeface="Calibri"/>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dirty="0"/>
                        <a:t>De 12 à 14 ans</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972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45,1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429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36,1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1401</a:t>
                      </a:r>
                      <a:endParaRPr lang="fr-FR" sz="1100">
                        <a:latin typeface="Calibri"/>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dirty="0"/>
                        <a:t>De 15 à  17 ans</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915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42,4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595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1510</a:t>
                      </a:r>
                      <a:endParaRPr lang="fr-FR" sz="1100">
                        <a:latin typeface="Calibri"/>
                        <a:ea typeface="Calibri"/>
                        <a:cs typeface="Arial"/>
                      </a:endParaRPr>
                    </a:p>
                  </a:txBody>
                  <a:tcPr marL="68580" marR="68580" marT="0" marB="0"/>
                </a:tc>
              </a:tr>
              <a:tr h="288031">
                <a:tc>
                  <a:txBody>
                    <a:bodyPr/>
                    <a:lstStyle/>
                    <a:p>
                      <a:pPr>
                        <a:lnSpc>
                          <a:spcPct val="115000"/>
                        </a:lnSpc>
                        <a:spcAft>
                          <a:spcPts val="0"/>
                        </a:spcAft>
                        <a:tabLst>
                          <a:tab pos="4791075" algn="l"/>
                        </a:tabLst>
                      </a:pPr>
                      <a:r>
                        <a:rPr lang="fr-FR" sz="1200"/>
                        <a:t>IC</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smtClean="0">
                          <a:latin typeface="Comic Sans MS"/>
                          <a:ea typeface="Calibri"/>
                          <a:cs typeface="Arial"/>
                        </a:rPr>
                        <a:t>-</a:t>
                      </a:r>
                      <a:endParaRPr lang="fr-FR" sz="1200" dirty="0">
                        <a:latin typeface="Comic Sans MS"/>
                        <a:ea typeface="Calibri"/>
                        <a:cs typeface="Arial"/>
                      </a:endParaRPr>
                    </a:p>
                  </a:txBody>
                  <a:tcPr marL="68580" marR="68580" marT="0" marB="0"/>
                </a:tc>
                <a:tc>
                  <a:txBody>
                    <a:bodyPr/>
                    <a:lstStyle/>
                    <a:p>
                      <a:pPr algn="r">
                        <a:lnSpc>
                          <a:spcPct val="115000"/>
                        </a:lnSpc>
                        <a:spcAft>
                          <a:spcPts val="0"/>
                        </a:spcAft>
                        <a:tabLst>
                          <a:tab pos="4791075" algn="l"/>
                        </a:tabLst>
                      </a:pPr>
                      <a:r>
                        <a:rPr lang="fr-FR" sz="1200"/>
                        <a:t>IC=0,91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smtClean="0">
                          <a:latin typeface="Comic Sans MS"/>
                          <a:ea typeface="Calibri"/>
                          <a:cs typeface="Arial"/>
                        </a:rPr>
                        <a:t>-</a:t>
                      </a:r>
                      <a:endParaRPr lang="fr-FR" sz="1200" dirty="0">
                        <a:latin typeface="Comic Sans MS"/>
                        <a:ea typeface="Calibri"/>
                        <a:cs typeface="Arial"/>
                      </a:endParaRPr>
                    </a:p>
                  </a:txBody>
                  <a:tcPr marL="68580" marR="68580" marT="0" marB="0"/>
                </a:tc>
                <a:tc>
                  <a:txBody>
                    <a:bodyPr/>
                    <a:lstStyle/>
                    <a:p>
                      <a:pPr algn="r">
                        <a:lnSpc>
                          <a:spcPct val="115000"/>
                        </a:lnSpc>
                        <a:spcAft>
                          <a:spcPts val="0"/>
                        </a:spcAft>
                        <a:tabLst>
                          <a:tab pos="4791075" algn="l"/>
                        </a:tabLst>
                      </a:pPr>
                      <a:r>
                        <a:rPr lang="fr-FR" sz="1200"/>
                        <a:t>IC=0,88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smtClean="0">
                          <a:latin typeface="Comic Sans MS"/>
                          <a:ea typeface="Calibri"/>
                          <a:cs typeface="Arial"/>
                        </a:rPr>
                        <a:t>-</a:t>
                      </a:r>
                      <a:endParaRPr lang="fr-FR" sz="1200" dirty="0">
                        <a:latin typeface="Comic Sans MS"/>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a:t>De 18 à 20 ans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189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8,8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135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324</a:t>
                      </a:r>
                      <a:endParaRPr lang="fr-FR" sz="1100">
                        <a:latin typeface="Calibri"/>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a:t>De 21 à 23 ans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16</a:t>
                      </a:r>
                      <a:endParaRPr lang="fr-FR" sz="1100">
                        <a:latin typeface="Calibri"/>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a:t>24 et plus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a:t>
                      </a:r>
                      <a:endParaRPr lang="fr-FR" sz="1100">
                        <a:latin typeface="Calibri"/>
                        <a:ea typeface="Calibri"/>
                        <a:cs typeface="Arial"/>
                      </a:endParaRPr>
                    </a:p>
                  </a:txBody>
                  <a:tcPr marL="68580" marR="68580" marT="0" marB="0"/>
                </a:tc>
              </a:tr>
              <a:tr h="270030">
                <a:tc>
                  <a:txBody>
                    <a:bodyPr/>
                    <a:lstStyle/>
                    <a:p>
                      <a:pPr algn="just">
                        <a:lnSpc>
                          <a:spcPct val="115000"/>
                        </a:lnSpc>
                        <a:spcAft>
                          <a:spcPts val="0"/>
                        </a:spcAft>
                        <a:tabLst>
                          <a:tab pos="4791075" algn="l"/>
                        </a:tabLst>
                      </a:pPr>
                      <a:r>
                        <a:rPr lang="fr-FR" sz="1200"/>
                        <a:t>Total</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2158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1191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3349</a:t>
                      </a:r>
                      <a:endParaRPr lang="fr-FR" sz="1100" dirty="0">
                        <a:latin typeface="Calibri"/>
                        <a:ea typeface="Calibri"/>
                        <a:cs typeface="Arial"/>
                      </a:endParaRPr>
                    </a:p>
                  </a:txBody>
                  <a:tcPr marL="68580" marR="68580" marT="0" marB="0"/>
                </a:tc>
              </a:tr>
            </a:tbl>
          </a:graphicData>
        </a:graphic>
      </p:graphicFrame>
      <p:sp>
        <p:nvSpPr>
          <p:cNvPr id="6" name="Espace réservé du contenu 2"/>
          <p:cNvSpPr>
            <a:spLocks noGrp="1"/>
          </p:cNvSpPr>
          <p:nvPr>
            <p:ph idx="1"/>
          </p:nvPr>
        </p:nvSpPr>
        <p:spPr>
          <a:xfrm>
            <a:off x="1403648" y="188640"/>
            <a:ext cx="7498080" cy="432048"/>
          </a:xfrm>
        </p:spPr>
        <p:txBody>
          <a:bodyPr>
            <a:normAutofit/>
          </a:bodyPr>
          <a:lstStyle/>
          <a:p>
            <a:r>
              <a:rPr lang="fr-FR" sz="1800" b="1" dirty="0" smtClean="0"/>
              <a:t>Par âge </a:t>
            </a:r>
            <a:r>
              <a:rPr lang="fr-FR" sz="18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773832"/>
            <a:ext cx="7498080" cy="1143000"/>
          </a:xfrm>
        </p:spPr>
        <p:txBody>
          <a:bodyPr>
            <a:normAutofit/>
          </a:bodyPr>
          <a:lstStyle/>
          <a:p>
            <a:pPr marL="357188" indent="-357188">
              <a:lnSpc>
                <a:spcPct val="80000"/>
              </a:lnSpc>
              <a:spcBef>
                <a:spcPts val="600"/>
              </a:spcBef>
              <a:buClr>
                <a:schemeClr val="accent1"/>
              </a:buClr>
              <a:buSzPct val="80000"/>
            </a:pPr>
            <a:r>
              <a:rPr lang="fr-FR" sz="2400" b="1" dirty="0" smtClean="0">
                <a:solidFill>
                  <a:schemeClr val="accent1">
                    <a:lumMod val="75000"/>
                  </a:schemeClr>
                </a:solidFill>
                <a:latin typeface="+mn-lt"/>
                <a:ea typeface="+mn-ea"/>
                <a:cs typeface="+mn-cs"/>
              </a:rPr>
              <a:t>	Répartition des Enfants enquêtés selon l’âge et le genre</a:t>
            </a:r>
          </a:p>
        </p:txBody>
      </p:sp>
      <p:graphicFrame>
        <p:nvGraphicFramePr>
          <p:cNvPr id="4" name="Tableau 3"/>
          <p:cNvGraphicFramePr>
            <a:graphicFrameLocks noGrp="1"/>
          </p:cNvGraphicFramePr>
          <p:nvPr/>
        </p:nvGraphicFramePr>
        <p:xfrm>
          <a:off x="1619672" y="2276872"/>
          <a:ext cx="3190290" cy="2368246"/>
        </p:xfrm>
        <a:graphic>
          <a:graphicData uri="http://schemas.openxmlformats.org/drawingml/2006/table">
            <a:tbl>
              <a:tblPr>
                <a:tableStyleId>{284E427A-3D55-4303-BF80-6455036E1DE7}</a:tableStyleId>
              </a:tblPr>
              <a:tblGrid>
                <a:gridCol w="1290003"/>
                <a:gridCol w="811300"/>
                <a:gridCol w="1088987"/>
              </a:tblGrid>
              <a:tr h="592099">
                <a:tc>
                  <a:txBody>
                    <a:bodyPr/>
                    <a:lstStyle/>
                    <a:p>
                      <a:pPr algn="ctr">
                        <a:lnSpc>
                          <a:spcPct val="115000"/>
                        </a:lnSpc>
                        <a:spcAft>
                          <a:spcPts val="0"/>
                        </a:spcAft>
                      </a:pPr>
                      <a:r>
                        <a:rPr lang="fr-FR" sz="1400" dirty="0"/>
                        <a:t>Groupes d’âges</a:t>
                      </a:r>
                      <a:endParaRPr lang="fr-FR" sz="1400" dirty="0">
                        <a:latin typeface="Calibri"/>
                        <a:ea typeface="Calibri"/>
                        <a:cs typeface="Arial"/>
                      </a:endParaRPr>
                    </a:p>
                  </a:txBody>
                  <a:tcPr marL="68580" marR="68580" marT="0" marB="0"/>
                </a:tc>
                <a:tc>
                  <a:txBody>
                    <a:bodyPr/>
                    <a:lstStyle/>
                    <a:p>
                      <a:pPr algn="ctr">
                        <a:lnSpc>
                          <a:spcPct val="115000"/>
                        </a:lnSpc>
                        <a:spcAft>
                          <a:spcPts val="0"/>
                        </a:spcAft>
                      </a:pPr>
                      <a:r>
                        <a:rPr lang="fr-FR" sz="1400" dirty="0"/>
                        <a:t>%</a:t>
                      </a:r>
                      <a:endParaRPr lang="fr-FR" sz="1400" dirty="0">
                        <a:latin typeface="Calibri"/>
                        <a:ea typeface="Calibri"/>
                        <a:cs typeface="Arial"/>
                      </a:endParaRPr>
                    </a:p>
                  </a:txBody>
                  <a:tcPr marL="68580" marR="68580" marT="0" marB="0"/>
                </a:tc>
                <a:tc>
                  <a:txBody>
                    <a:bodyPr/>
                    <a:lstStyle/>
                    <a:p>
                      <a:pPr algn="ctr">
                        <a:lnSpc>
                          <a:spcPct val="115000"/>
                        </a:lnSpc>
                        <a:spcAft>
                          <a:spcPts val="0"/>
                        </a:spcAft>
                      </a:pPr>
                      <a:r>
                        <a:rPr lang="fr-FR" sz="1400"/>
                        <a:t>% cumulées</a:t>
                      </a:r>
                      <a:endParaRPr lang="fr-FR" sz="1400">
                        <a:latin typeface="Calibri"/>
                        <a:ea typeface="Calibri"/>
                        <a:cs typeface="Arial"/>
                      </a:endParaRPr>
                    </a:p>
                  </a:txBody>
                  <a:tcPr marL="68580" marR="68580" marT="0" marB="0"/>
                </a:tc>
              </a:tr>
              <a:tr h="352022">
                <a:tc>
                  <a:txBody>
                    <a:bodyPr/>
                    <a:lstStyle/>
                    <a:p>
                      <a:pPr algn="just">
                        <a:lnSpc>
                          <a:spcPct val="115000"/>
                        </a:lnSpc>
                        <a:spcAft>
                          <a:spcPts val="0"/>
                        </a:spcAft>
                      </a:pPr>
                      <a:r>
                        <a:rPr lang="fr-FR" sz="1400"/>
                        <a:t>9-11 ans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2,92</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2,92</a:t>
                      </a:r>
                      <a:endParaRPr lang="fr-FR" sz="1400">
                        <a:latin typeface="Calibri"/>
                        <a:ea typeface="Calibri"/>
                        <a:cs typeface="Arial"/>
                      </a:endParaRPr>
                    </a:p>
                  </a:txBody>
                  <a:tcPr marL="68580" marR="68580" marT="0" marB="0"/>
                </a:tc>
              </a:tr>
              <a:tr h="352022">
                <a:tc>
                  <a:txBody>
                    <a:bodyPr/>
                    <a:lstStyle/>
                    <a:p>
                      <a:pPr algn="just">
                        <a:lnSpc>
                          <a:spcPct val="115000"/>
                        </a:lnSpc>
                        <a:spcAft>
                          <a:spcPts val="0"/>
                        </a:spcAft>
                      </a:pPr>
                      <a:r>
                        <a:rPr lang="fr-FR" sz="1400"/>
                        <a:t>12-17 ans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86,25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89,17</a:t>
                      </a:r>
                      <a:endParaRPr lang="fr-FR" sz="1400">
                        <a:latin typeface="Calibri"/>
                        <a:ea typeface="Calibri"/>
                        <a:cs typeface="Arial"/>
                      </a:endParaRPr>
                    </a:p>
                  </a:txBody>
                  <a:tcPr marL="68580" marR="68580" marT="0" marB="0"/>
                </a:tc>
              </a:tr>
              <a:tr h="352022">
                <a:tc>
                  <a:txBody>
                    <a:bodyPr/>
                    <a:lstStyle/>
                    <a:p>
                      <a:pPr algn="just">
                        <a:lnSpc>
                          <a:spcPct val="115000"/>
                        </a:lnSpc>
                        <a:spcAft>
                          <a:spcPts val="0"/>
                        </a:spcAft>
                      </a:pPr>
                      <a:r>
                        <a:rPr lang="fr-FR" sz="1400"/>
                        <a:t>18-20 ans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10,17</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99,34</a:t>
                      </a:r>
                      <a:endParaRPr lang="fr-FR" sz="1400">
                        <a:latin typeface="Calibri"/>
                        <a:ea typeface="Calibri"/>
                        <a:cs typeface="Arial"/>
                      </a:endParaRPr>
                    </a:p>
                  </a:txBody>
                  <a:tcPr marL="68580" marR="68580" marT="0" marB="0"/>
                </a:tc>
              </a:tr>
              <a:tr h="368059">
                <a:tc>
                  <a:txBody>
                    <a:bodyPr/>
                    <a:lstStyle/>
                    <a:p>
                      <a:pPr algn="just">
                        <a:lnSpc>
                          <a:spcPct val="115000"/>
                        </a:lnSpc>
                        <a:spcAft>
                          <a:spcPts val="0"/>
                        </a:spcAft>
                      </a:pPr>
                      <a:r>
                        <a:rPr lang="fr-FR" sz="1400"/>
                        <a:t>21 ans et plus</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0,65</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a:t>100,0</a:t>
                      </a:r>
                      <a:endParaRPr lang="fr-FR" sz="1400">
                        <a:latin typeface="Calibri"/>
                        <a:ea typeface="Calibri"/>
                        <a:cs typeface="Arial"/>
                      </a:endParaRPr>
                    </a:p>
                  </a:txBody>
                  <a:tcPr marL="68580" marR="68580" marT="0" marB="0"/>
                </a:tc>
              </a:tr>
              <a:tr h="352022">
                <a:tc>
                  <a:txBody>
                    <a:bodyPr/>
                    <a:lstStyle/>
                    <a:p>
                      <a:pPr algn="just">
                        <a:lnSpc>
                          <a:spcPct val="115000"/>
                        </a:lnSpc>
                        <a:spcAft>
                          <a:spcPts val="0"/>
                        </a:spcAft>
                      </a:pPr>
                      <a:r>
                        <a:rPr lang="fr-FR" sz="1400" dirty="0"/>
                        <a:t>Total</a:t>
                      </a:r>
                      <a:endParaRPr lang="fr-FR" sz="1400" dirty="0">
                        <a:latin typeface="Calibri"/>
                        <a:ea typeface="Calibri"/>
                        <a:cs typeface="Arial"/>
                      </a:endParaRPr>
                    </a:p>
                  </a:txBody>
                  <a:tcPr marL="68580" marR="68580" marT="0" marB="0"/>
                </a:tc>
                <a:tc>
                  <a:txBody>
                    <a:bodyPr/>
                    <a:lstStyle/>
                    <a:p>
                      <a:pPr algn="r">
                        <a:lnSpc>
                          <a:spcPct val="115000"/>
                        </a:lnSpc>
                        <a:spcAft>
                          <a:spcPts val="0"/>
                        </a:spcAft>
                      </a:pPr>
                      <a:r>
                        <a:rPr lang="fr-FR" sz="1400"/>
                        <a:t>100</a:t>
                      </a:r>
                      <a:endParaRPr lang="fr-FR" sz="1400">
                        <a:latin typeface="Calibri"/>
                        <a:ea typeface="Calibri"/>
                        <a:cs typeface="Arial"/>
                      </a:endParaRPr>
                    </a:p>
                  </a:txBody>
                  <a:tcPr marL="68580" marR="68580" marT="0" marB="0"/>
                </a:tc>
                <a:tc>
                  <a:txBody>
                    <a:bodyPr/>
                    <a:lstStyle/>
                    <a:p>
                      <a:pPr algn="r">
                        <a:lnSpc>
                          <a:spcPct val="115000"/>
                        </a:lnSpc>
                        <a:spcAft>
                          <a:spcPts val="0"/>
                        </a:spcAft>
                      </a:pPr>
                      <a:r>
                        <a:rPr lang="fr-FR" sz="1400" dirty="0"/>
                        <a:t>-</a:t>
                      </a:r>
                      <a:endParaRPr lang="fr-FR" sz="14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4932040" y="2204864"/>
          <a:ext cx="3572095" cy="2520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03648" y="620688"/>
            <a:ext cx="7498080" cy="432048"/>
          </a:xfrm>
        </p:spPr>
        <p:txBody>
          <a:bodyPr>
            <a:normAutofit/>
          </a:bodyPr>
          <a:lstStyle/>
          <a:p>
            <a:r>
              <a:rPr lang="fr-FR" sz="1800" b="1" dirty="0" smtClean="0"/>
              <a:t>Par genre</a:t>
            </a:r>
            <a:endParaRPr lang="fr-FR" sz="1800" dirty="0" smtClean="0"/>
          </a:p>
        </p:txBody>
      </p:sp>
      <p:graphicFrame>
        <p:nvGraphicFramePr>
          <p:cNvPr id="4" name="Tableau 3"/>
          <p:cNvGraphicFramePr>
            <a:graphicFrameLocks noGrp="1"/>
          </p:cNvGraphicFramePr>
          <p:nvPr/>
        </p:nvGraphicFramePr>
        <p:xfrm>
          <a:off x="1619672" y="1196752"/>
          <a:ext cx="6120681" cy="1224135"/>
        </p:xfrm>
        <a:graphic>
          <a:graphicData uri="http://schemas.openxmlformats.org/drawingml/2006/table">
            <a:tbl>
              <a:tblPr>
                <a:tableStyleId>{284E427A-3D55-4303-BF80-6455036E1DE7}</a:tableStyleId>
              </a:tblPr>
              <a:tblGrid>
                <a:gridCol w="2105438"/>
                <a:gridCol w="809525"/>
                <a:gridCol w="777144"/>
                <a:gridCol w="777144"/>
                <a:gridCol w="825715"/>
                <a:gridCol w="825715"/>
              </a:tblGrid>
              <a:tr h="294378">
                <a:tc>
                  <a:txBody>
                    <a:bodyPr/>
                    <a:lstStyle/>
                    <a:p>
                      <a:pPr algn="ctr">
                        <a:lnSpc>
                          <a:spcPct val="115000"/>
                        </a:lnSpc>
                        <a:spcAft>
                          <a:spcPts val="0"/>
                        </a:spcAft>
                        <a:tabLst>
                          <a:tab pos="4791075" algn="l"/>
                        </a:tabLst>
                      </a:pPr>
                      <a:r>
                        <a:rPr lang="fr-FR" sz="1200" b="1" dirty="0"/>
                        <a:t>genre</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Oui</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Non</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dirty="0"/>
                        <a:t>Total</a:t>
                      </a:r>
                      <a:endParaRPr lang="fr-FR" sz="1100" b="1" dirty="0">
                        <a:latin typeface="Calibri"/>
                        <a:ea typeface="Calibri"/>
                        <a:cs typeface="Arial"/>
                      </a:endParaRPr>
                    </a:p>
                  </a:txBody>
                  <a:tcPr marL="68580" marR="68580" marT="0" marB="0"/>
                </a:tc>
              </a:tr>
              <a:tr h="309919">
                <a:tc>
                  <a:txBody>
                    <a:bodyPr/>
                    <a:lstStyle/>
                    <a:p>
                      <a:pPr algn="just">
                        <a:lnSpc>
                          <a:spcPct val="115000"/>
                        </a:lnSpc>
                        <a:spcAft>
                          <a:spcPts val="0"/>
                        </a:spcAft>
                        <a:tabLst>
                          <a:tab pos="4791075" algn="l"/>
                        </a:tabLst>
                      </a:pPr>
                      <a:r>
                        <a:rPr lang="fr-FR" sz="1200"/>
                        <a:t>Garçons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1548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69,1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692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30,9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2240</a:t>
                      </a:r>
                      <a:endParaRPr lang="fr-FR" sz="1100">
                        <a:latin typeface="Calibri"/>
                        <a:ea typeface="Calibri"/>
                        <a:cs typeface="Arial"/>
                      </a:endParaRPr>
                    </a:p>
                  </a:txBody>
                  <a:tcPr marL="68580" marR="68580" marT="0" marB="0"/>
                </a:tc>
              </a:tr>
              <a:tr h="309919">
                <a:tc>
                  <a:txBody>
                    <a:bodyPr/>
                    <a:lstStyle/>
                    <a:p>
                      <a:pPr algn="just">
                        <a:lnSpc>
                          <a:spcPct val="115000"/>
                        </a:lnSpc>
                        <a:spcAft>
                          <a:spcPts val="0"/>
                        </a:spcAft>
                        <a:tabLst>
                          <a:tab pos="4791075" algn="l"/>
                        </a:tabLst>
                      </a:pPr>
                      <a:r>
                        <a:rPr lang="fr-FR" sz="1200"/>
                        <a:t>Filles</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726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55,9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571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44,1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1297</a:t>
                      </a:r>
                      <a:endParaRPr lang="fr-FR" sz="1100" dirty="0">
                        <a:latin typeface="Calibri"/>
                        <a:ea typeface="Calibri"/>
                        <a:cs typeface="Arial"/>
                      </a:endParaRPr>
                    </a:p>
                  </a:txBody>
                  <a:tcPr marL="68580" marR="68580" marT="0" marB="0"/>
                </a:tc>
              </a:tr>
              <a:tr h="309919">
                <a:tc>
                  <a:txBody>
                    <a:bodyPr/>
                    <a:lstStyle/>
                    <a:p>
                      <a:pPr algn="just">
                        <a:lnSpc>
                          <a:spcPct val="115000"/>
                        </a:lnSpc>
                        <a:spcAft>
                          <a:spcPts val="0"/>
                        </a:spcAft>
                        <a:tabLst>
                          <a:tab pos="4791075" algn="l"/>
                        </a:tabLst>
                      </a:pPr>
                      <a:r>
                        <a:rPr lang="fr-FR" sz="1200"/>
                        <a:t>Total</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2274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0,64</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1263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0,36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3537</a:t>
                      </a:r>
                      <a:endParaRPr lang="fr-FR" sz="11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763688" y="2708920"/>
          <a:ext cx="5647864" cy="29523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63688" y="1124744"/>
          <a:ext cx="6480720" cy="4752524"/>
        </p:xfrm>
        <a:graphic>
          <a:graphicData uri="http://schemas.openxmlformats.org/drawingml/2006/table">
            <a:tbl>
              <a:tblPr>
                <a:tableStyleId>{284E427A-3D55-4303-BF80-6455036E1DE7}</a:tableStyleId>
              </a:tblPr>
              <a:tblGrid>
                <a:gridCol w="2578274"/>
                <a:gridCol w="761522"/>
                <a:gridCol w="761522"/>
                <a:gridCol w="761522"/>
                <a:gridCol w="808940"/>
                <a:gridCol w="808940"/>
              </a:tblGrid>
              <a:tr h="317487">
                <a:tc>
                  <a:txBody>
                    <a:bodyPr/>
                    <a:lstStyle/>
                    <a:p>
                      <a:pPr algn="ctr">
                        <a:lnSpc>
                          <a:spcPct val="115000"/>
                        </a:lnSpc>
                        <a:spcAft>
                          <a:spcPts val="0"/>
                        </a:spcAft>
                        <a:tabLst>
                          <a:tab pos="4791075" algn="l"/>
                        </a:tabLst>
                      </a:pPr>
                      <a:r>
                        <a:rPr lang="fr-FR" sz="1200" b="1" dirty="0"/>
                        <a:t>Niveau scolaire</a:t>
                      </a:r>
                      <a:endParaRPr lang="fr-FR" sz="1100" b="1" dirty="0">
                        <a:latin typeface="Calibri"/>
                        <a:ea typeface="Calibri"/>
                        <a:cs typeface="Arial"/>
                      </a:endParaRPr>
                    </a:p>
                  </a:txBody>
                  <a:tcPr marL="68580" marR="68580" marT="0" marB="0"/>
                </a:tc>
                <a:tc>
                  <a:txBody>
                    <a:bodyPr/>
                    <a:lstStyle/>
                    <a:p>
                      <a:pPr algn="ctr">
                        <a:lnSpc>
                          <a:spcPct val="115000"/>
                        </a:lnSpc>
                        <a:spcAft>
                          <a:spcPts val="0"/>
                        </a:spcAft>
                        <a:tabLst>
                          <a:tab pos="641985" algn="ctr"/>
                        </a:tabLst>
                      </a:pPr>
                      <a:r>
                        <a:rPr lang="fr-FR" sz="1200" b="1"/>
                        <a:t>Oui</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Non</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a:t>%</a:t>
                      </a:r>
                      <a:endParaRPr lang="fr-FR" sz="11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200" b="1" dirty="0"/>
                        <a:t>Total</a:t>
                      </a:r>
                      <a:endParaRPr lang="fr-FR" sz="1100" b="1" dirty="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1</a:t>
                      </a:r>
                      <a:r>
                        <a:rPr lang="fr-FR" sz="1200" baseline="30000"/>
                        <a:t>ère</a:t>
                      </a:r>
                      <a:r>
                        <a:rPr lang="fr-FR" sz="1200"/>
                        <a:t> année primaire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a:t>
                      </a:r>
                      <a:endParaRPr lang="fr-FR" sz="1100">
                        <a:latin typeface="Calibri"/>
                        <a:ea typeface="Calibri"/>
                        <a:cs typeface="Arial"/>
                      </a:endParaRPr>
                    </a:p>
                  </a:txBody>
                  <a:tcPr marL="68580" marR="68580" marT="0" marB="0"/>
                </a:tc>
              </a:tr>
              <a:tr h="317487">
                <a:tc>
                  <a:txBody>
                    <a:bodyPr/>
                    <a:lstStyle/>
                    <a:p>
                      <a:pPr>
                        <a:lnSpc>
                          <a:spcPct val="115000"/>
                        </a:lnSpc>
                        <a:spcAft>
                          <a:spcPts val="0"/>
                        </a:spcAft>
                        <a:tabLst>
                          <a:tab pos="449580" algn="l"/>
                          <a:tab pos="899160" algn="l"/>
                          <a:tab pos="1348740" algn="l"/>
                          <a:tab pos="1798320" algn="l"/>
                          <a:tab pos="2247900" algn="l"/>
                          <a:tab pos="2697480" algn="l"/>
                        </a:tabLst>
                      </a:pPr>
                      <a:r>
                        <a:rPr lang="fr-FR" sz="1200"/>
                        <a:t>2</a:t>
                      </a:r>
                      <a:r>
                        <a:rPr lang="fr-FR" sz="1200" baseline="30000"/>
                        <a:t>ème</a:t>
                      </a:r>
                      <a:r>
                        <a:rPr lang="fr-FR" sz="1200"/>
                        <a:t> année primaire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8</a:t>
                      </a:r>
                      <a:endParaRPr lang="fr-FR" sz="110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3</a:t>
                      </a:r>
                      <a:r>
                        <a:rPr lang="fr-FR" sz="1200" baseline="30000"/>
                        <a:t>ème</a:t>
                      </a:r>
                      <a:r>
                        <a:rPr lang="fr-FR" sz="1200"/>
                        <a:t> année primaire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9</a:t>
                      </a:r>
                      <a:endParaRPr lang="fr-FR" sz="110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4</a:t>
                      </a:r>
                      <a:r>
                        <a:rPr lang="fr-FR" sz="1200" baseline="30000"/>
                        <a:t>ème</a:t>
                      </a:r>
                      <a:r>
                        <a:rPr lang="fr-FR" sz="1200"/>
                        <a:t> année primaire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a:t>
                      </a:r>
                      <a:endParaRPr lang="fr-FR" sz="110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5</a:t>
                      </a:r>
                      <a:r>
                        <a:rPr lang="fr-FR" sz="1200" baseline="30000"/>
                        <a:t>ème</a:t>
                      </a:r>
                      <a:r>
                        <a:rPr lang="fr-FR" sz="1200"/>
                        <a:t> année primaire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28</a:t>
                      </a:r>
                      <a:endParaRPr lang="fr-FR" sz="1100">
                        <a:latin typeface="Calibri"/>
                        <a:ea typeface="Calibri"/>
                        <a:cs typeface="Arial"/>
                      </a:endParaRPr>
                    </a:p>
                  </a:txBody>
                  <a:tcPr marL="68580" marR="68580" marT="0" marB="0"/>
                </a:tc>
              </a:tr>
              <a:tr h="317487">
                <a:tc>
                  <a:txBody>
                    <a:bodyPr/>
                    <a:lstStyle/>
                    <a:p>
                      <a:pPr>
                        <a:lnSpc>
                          <a:spcPct val="115000"/>
                        </a:lnSpc>
                        <a:spcAft>
                          <a:spcPts val="0"/>
                        </a:spcAft>
                        <a:tabLst>
                          <a:tab pos="449580" algn="l"/>
                          <a:tab pos="899160" algn="l"/>
                          <a:tab pos="1348740" algn="l"/>
                          <a:tab pos="1798320" algn="l"/>
                          <a:tab pos="2247900" algn="l"/>
                          <a:tab pos="2697480" algn="l"/>
                        </a:tabLst>
                      </a:pPr>
                      <a:r>
                        <a:rPr lang="fr-FR" sz="1200" dirty="0"/>
                        <a:t>6</a:t>
                      </a:r>
                      <a:r>
                        <a:rPr lang="fr-FR" sz="1200" baseline="30000" dirty="0"/>
                        <a:t>ème</a:t>
                      </a:r>
                      <a:r>
                        <a:rPr lang="fr-FR" sz="1200" dirty="0"/>
                        <a:t> année primaire</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59</a:t>
                      </a:r>
                      <a:endParaRPr lang="fr-FR" sz="110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1</a:t>
                      </a:r>
                      <a:r>
                        <a:rPr lang="fr-FR" sz="1200" baseline="30000"/>
                        <a:t>ère</a:t>
                      </a:r>
                      <a:r>
                        <a:rPr lang="fr-FR" sz="1200"/>
                        <a:t> année de collège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405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18,3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199</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16,2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604</a:t>
                      </a:r>
                      <a:endParaRPr lang="fr-FR" sz="110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2</a:t>
                      </a:r>
                      <a:r>
                        <a:rPr lang="fr-FR" sz="1200" baseline="30000"/>
                        <a:t>ème</a:t>
                      </a:r>
                      <a:r>
                        <a:rPr lang="fr-FR" sz="1200"/>
                        <a:t>  année de collège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447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20,2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18,2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670</a:t>
                      </a:r>
                      <a:endParaRPr lang="fr-FR" sz="1100">
                        <a:latin typeface="Calibri"/>
                        <a:ea typeface="Calibri"/>
                        <a:cs typeface="Arial"/>
                      </a:endParaRPr>
                    </a:p>
                  </a:txBody>
                  <a:tcPr marL="68580" marR="68580" marT="0" marB="0"/>
                </a:tc>
              </a:tr>
              <a:tr h="328798">
                <a:tc>
                  <a:txBody>
                    <a:bodyPr/>
                    <a:lstStyle/>
                    <a:p>
                      <a:pPr>
                        <a:lnSpc>
                          <a:spcPct val="115000"/>
                        </a:lnSpc>
                        <a:spcAft>
                          <a:spcPts val="0"/>
                        </a:spcAft>
                        <a:tabLst>
                          <a:tab pos="449580" algn="l"/>
                          <a:tab pos="899160" algn="l"/>
                          <a:tab pos="1348740" algn="l"/>
                          <a:tab pos="1798320" algn="l"/>
                          <a:tab pos="2247900" algn="l"/>
                          <a:tab pos="2697480" algn="l"/>
                        </a:tabLst>
                      </a:pPr>
                      <a:r>
                        <a:rPr lang="fr-FR" sz="1200"/>
                        <a:t>3</a:t>
                      </a:r>
                      <a:r>
                        <a:rPr lang="fr-FR" sz="1200" baseline="30000"/>
                        <a:t>ème</a:t>
                      </a:r>
                      <a:r>
                        <a:rPr lang="fr-FR" sz="1200"/>
                        <a:t> année de collège</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708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31,2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366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29,8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1074</a:t>
                      </a:r>
                      <a:endParaRPr lang="fr-FR" sz="1100">
                        <a:latin typeface="Calibri"/>
                        <a:ea typeface="Calibri"/>
                        <a:cs typeface="Arial"/>
                      </a:endParaRPr>
                    </a:p>
                  </a:txBody>
                  <a:tcPr marL="68580" marR="68580" marT="0" marB="0"/>
                </a:tc>
              </a:tr>
              <a:tr h="317487">
                <a:tc>
                  <a:txBody>
                    <a:bodyPr/>
                    <a:lstStyle/>
                    <a:p>
                      <a:pPr>
                        <a:lnSpc>
                          <a:spcPct val="115000"/>
                        </a:lnSpc>
                        <a:spcAft>
                          <a:spcPts val="0"/>
                        </a:spcAft>
                        <a:tabLst>
                          <a:tab pos="449580" algn="l"/>
                          <a:tab pos="899160" algn="l"/>
                          <a:tab pos="1348740" algn="l"/>
                          <a:tab pos="1798320" algn="l"/>
                          <a:tab pos="2247900" algn="l"/>
                          <a:tab pos="2697480" algn="l"/>
                        </a:tabLst>
                      </a:pPr>
                      <a:r>
                        <a:rPr lang="fr-FR" sz="1200"/>
                        <a:t>Tronc commun</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245</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182</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14,8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427</a:t>
                      </a:r>
                      <a:endParaRPr lang="fr-FR" sz="1100">
                        <a:latin typeface="Calibri"/>
                        <a:ea typeface="Calibri"/>
                        <a:cs typeface="Arial"/>
                      </a:endParaRPr>
                    </a:p>
                  </a:txBody>
                  <a:tcPr marL="68580" marR="68580" marT="0" marB="0"/>
                </a:tc>
              </a:tr>
              <a:tr h="443830">
                <a:tc>
                  <a:txBody>
                    <a:bodyPr/>
                    <a:lstStyle/>
                    <a:p>
                      <a:pPr>
                        <a:lnSpc>
                          <a:spcPct val="115000"/>
                        </a:lnSpc>
                        <a:spcAft>
                          <a:spcPts val="0"/>
                        </a:spcAft>
                        <a:tabLst>
                          <a:tab pos="449580" algn="l"/>
                          <a:tab pos="899160" algn="l"/>
                          <a:tab pos="1348740" algn="l"/>
                          <a:tab pos="1798320" algn="l"/>
                          <a:tab pos="2247900" algn="l"/>
                          <a:tab pos="2697480" algn="l"/>
                        </a:tabLst>
                      </a:pPr>
                      <a:r>
                        <a:rPr lang="fr-FR" sz="1200"/>
                        <a:t>1</a:t>
                      </a:r>
                      <a:r>
                        <a:rPr lang="fr-FR" sz="1200" baseline="30000"/>
                        <a:t>ère</a:t>
                      </a:r>
                      <a:r>
                        <a:rPr lang="fr-FR" sz="1200"/>
                        <a:t> année du baccalauréat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171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7,7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9,6</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289</a:t>
                      </a:r>
                      <a:endParaRPr lang="fr-FR" sz="1100">
                        <a:latin typeface="Calibri"/>
                        <a:ea typeface="Calibri"/>
                        <a:cs typeface="Arial"/>
                      </a:endParaRPr>
                    </a:p>
                  </a:txBody>
                  <a:tcPr marL="68580" marR="68580" marT="0" marB="0"/>
                </a:tc>
              </a:tr>
              <a:tr h="395900">
                <a:tc>
                  <a:txBody>
                    <a:bodyPr/>
                    <a:lstStyle/>
                    <a:p>
                      <a:pPr>
                        <a:lnSpc>
                          <a:spcPct val="115000"/>
                        </a:lnSpc>
                        <a:spcAft>
                          <a:spcPts val="0"/>
                        </a:spcAft>
                        <a:tabLst>
                          <a:tab pos="449580" algn="l"/>
                          <a:tab pos="899160" algn="l"/>
                          <a:tab pos="1348740" algn="l"/>
                          <a:tab pos="1798320" algn="l"/>
                          <a:tab pos="2247900" algn="l"/>
                          <a:tab pos="2697480" algn="l"/>
                        </a:tabLst>
                      </a:pPr>
                      <a:r>
                        <a:rPr lang="fr-FR" sz="1200"/>
                        <a:t>2</a:t>
                      </a:r>
                      <a:r>
                        <a:rPr lang="fr-FR" sz="1200" baseline="30000"/>
                        <a:t>ème</a:t>
                      </a:r>
                      <a:r>
                        <a:rPr lang="fr-FR" sz="1200"/>
                        <a:t> année du baccalauréat</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161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7,3</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111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9,1</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272</a:t>
                      </a:r>
                      <a:endParaRPr lang="fr-FR" sz="1100">
                        <a:latin typeface="Calibri"/>
                        <a:ea typeface="Calibri"/>
                        <a:cs typeface="Arial"/>
                      </a:endParaRPr>
                    </a:p>
                  </a:txBody>
                  <a:tcPr marL="68580" marR="68580" marT="0" marB="0"/>
                </a:tc>
              </a:tr>
              <a:tr h="341260">
                <a:tc>
                  <a:txBody>
                    <a:bodyPr/>
                    <a:lstStyle/>
                    <a:p>
                      <a:pPr>
                        <a:lnSpc>
                          <a:spcPct val="115000"/>
                        </a:lnSpc>
                        <a:spcAft>
                          <a:spcPts val="0"/>
                        </a:spcAft>
                        <a:tabLst>
                          <a:tab pos="449580" algn="l"/>
                          <a:tab pos="899160" algn="l"/>
                          <a:tab pos="1348740" algn="l"/>
                          <a:tab pos="1798320" algn="l"/>
                          <a:tab pos="2247900" algn="l"/>
                          <a:tab pos="2697480" algn="l"/>
                        </a:tabLst>
                      </a:pPr>
                      <a:r>
                        <a:rPr lang="fr-FR" sz="1200"/>
                        <a:t>TOTAL</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2217</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100,0</a:t>
                      </a:r>
                      <a:endParaRPr lang="fr-FR" sz="11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1228</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a:t>100,0</a:t>
                      </a:r>
                      <a:endParaRPr lang="fr-FR" sz="11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200" dirty="0"/>
                        <a:t>3445</a:t>
                      </a:r>
                      <a:endParaRPr lang="fr-FR" sz="1100" dirty="0">
                        <a:latin typeface="Calibri"/>
                        <a:ea typeface="Calibri"/>
                        <a:cs typeface="Arial"/>
                      </a:endParaRPr>
                    </a:p>
                  </a:txBody>
                  <a:tcPr marL="68580" marR="68580" marT="0" marB="0"/>
                </a:tc>
              </a:tr>
            </a:tbl>
          </a:graphicData>
        </a:graphic>
      </p:graphicFrame>
      <p:sp>
        <p:nvSpPr>
          <p:cNvPr id="3" name="Espace réservé du contenu 2"/>
          <p:cNvSpPr>
            <a:spLocks noGrp="1"/>
          </p:cNvSpPr>
          <p:nvPr>
            <p:ph idx="1"/>
          </p:nvPr>
        </p:nvSpPr>
        <p:spPr>
          <a:xfrm>
            <a:off x="1403648" y="620688"/>
            <a:ext cx="7498080" cy="432048"/>
          </a:xfrm>
        </p:spPr>
        <p:txBody>
          <a:bodyPr>
            <a:normAutofit/>
          </a:bodyPr>
          <a:lstStyle/>
          <a:p>
            <a:r>
              <a:rPr lang="fr-FR" sz="1800" b="1" dirty="0" smtClean="0"/>
              <a:t>Par niveau scolaire</a:t>
            </a:r>
            <a:endParaRPr lang="fr-FR" sz="18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547664" y="764704"/>
          <a:ext cx="6624736" cy="5328591"/>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a:spLocks noGrp="1"/>
          </p:cNvSpPr>
          <p:nvPr>
            <p:ph idx="1"/>
          </p:nvPr>
        </p:nvSpPr>
        <p:spPr>
          <a:xfrm>
            <a:off x="1403648" y="332656"/>
            <a:ext cx="7498080" cy="432048"/>
          </a:xfrm>
        </p:spPr>
        <p:txBody>
          <a:bodyPr>
            <a:normAutofit/>
          </a:bodyPr>
          <a:lstStyle/>
          <a:p>
            <a:r>
              <a:rPr lang="fr-FR" sz="1800" b="1" dirty="0" smtClean="0"/>
              <a:t>Par niveau scolaire</a:t>
            </a:r>
            <a:endParaRPr lang="fr-FR" sz="18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03648" y="980726"/>
          <a:ext cx="6984776" cy="5544619"/>
        </p:xfrm>
        <a:graphic>
          <a:graphicData uri="http://schemas.openxmlformats.org/drawingml/2006/table">
            <a:tbl>
              <a:tblPr>
                <a:tableStyleId>{284E427A-3D55-4303-BF80-6455036E1DE7}</a:tableStyleId>
              </a:tblPr>
              <a:tblGrid>
                <a:gridCol w="4385230"/>
                <a:gridCol w="946999"/>
                <a:gridCol w="831162"/>
                <a:gridCol w="821385"/>
              </a:tblGrid>
              <a:tr h="263225">
                <a:tc>
                  <a:txBody>
                    <a:bodyPr/>
                    <a:lstStyle/>
                    <a:p>
                      <a:pPr algn="ctr">
                        <a:lnSpc>
                          <a:spcPct val="115000"/>
                        </a:lnSpc>
                        <a:spcAft>
                          <a:spcPts val="0"/>
                        </a:spcAft>
                      </a:pPr>
                      <a:r>
                        <a:rPr lang="fr-FR" sz="1200" b="1" dirty="0"/>
                        <a:t>Comment peut-on aider la fille ?</a:t>
                      </a:r>
                      <a:endParaRPr lang="fr-FR" sz="1050" b="1" dirty="0">
                        <a:latin typeface="Calibri"/>
                        <a:ea typeface="Calibri"/>
                        <a:cs typeface="Arial"/>
                      </a:endParaRPr>
                    </a:p>
                  </a:txBody>
                  <a:tcPr marL="60774" marR="60774" marT="0" marB="0"/>
                </a:tc>
                <a:tc>
                  <a:txBody>
                    <a:bodyPr/>
                    <a:lstStyle/>
                    <a:p>
                      <a:pPr algn="ctr">
                        <a:lnSpc>
                          <a:spcPct val="115000"/>
                        </a:lnSpc>
                        <a:spcAft>
                          <a:spcPts val="0"/>
                        </a:spcAft>
                      </a:pPr>
                      <a:r>
                        <a:rPr lang="fr-FR" sz="1200" b="1"/>
                        <a:t>Nombre</a:t>
                      </a:r>
                      <a:endParaRPr lang="fr-FR" sz="1050" b="1">
                        <a:latin typeface="Calibri"/>
                        <a:ea typeface="Calibri"/>
                        <a:cs typeface="Arial"/>
                      </a:endParaRPr>
                    </a:p>
                  </a:txBody>
                  <a:tcPr marL="60774" marR="60774" marT="0" marB="0"/>
                </a:tc>
                <a:tc>
                  <a:txBody>
                    <a:bodyPr/>
                    <a:lstStyle/>
                    <a:p>
                      <a:pPr algn="ctr">
                        <a:lnSpc>
                          <a:spcPct val="115000"/>
                        </a:lnSpc>
                        <a:spcAft>
                          <a:spcPts val="0"/>
                        </a:spcAft>
                      </a:pPr>
                      <a:r>
                        <a:rPr lang="fr-FR" sz="1200" b="1"/>
                        <a:t>% brut</a:t>
                      </a:r>
                      <a:endParaRPr lang="fr-FR" sz="1050" b="1">
                        <a:latin typeface="Calibri"/>
                        <a:ea typeface="Calibri"/>
                        <a:cs typeface="Arial"/>
                      </a:endParaRPr>
                    </a:p>
                  </a:txBody>
                  <a:tcPr marL="60774" marR="60774" marT="0" marB="0"/>
                </a:tc>
                <a:tc>
                  <a:txBody>
                    <a:bodyPr/>
                    <a:lstStyle/>
                    <a:p>
                      <a:pPr algn="ctr">
                        <a:lnSpc>
                          <a:spcPct val="115000"/>
                        </a:lnSpc>
                        <a:spcAft>
                          <a:spcPts val="0"/>
                        </a:spcAft>
                      </a:pPr>
                      <a:r>
                        <a:rPr lang="fr-FR" sz="1200" b="1" dirty="0"/>
                        <a:t>% net</a:t>
                      </a:r>
                      <a:endParaRPr lang="fr-FR" sz="1050" b="1" dirty="0">
                        <a:latin typeface="Calibri"/>
                        <a:ea typeface="Calibri"/>
                        <a:cs typeface="Arial"/>
                      </a:endParaRPr>
                    </a:p>
                  </a:txBody>
                  <a:tcPr marL="60774" marR="60774" marT="0" marB="0"/>
                </a:tc>
              </a:tr>
              <a:tr h="263225">
                <a:tc>
                  <a:txBody>
                    <a:bodyPr/>
                    <a:lstStyle/>
                    <a:p>
                      <a:pPr algn="just">
                        <a:lnSpc>
                          <a:spcPct val="115000"/>
                        </a:lnSpc>
                        <a:spcAft>
                          <a:spcPts val="0"/>
                        </a:spcAft>
                        <a:tabLst>
                          <a:tab pos="2333625" algn="l"/>
                        </a:tabLst>
                      </a:pPr>
                      <a:r>
                        <a:rPr lang="fr-FR" sz="1200"/>
                        <a:t>Sans réponse	</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1722</a:t>
                      </a:r>
                      <a:endParaRPr lang="fr-FR" sz="1050">
                        <a:latin typeface="Calibri"/>
                        <a:ea typeface="Calibri"/>
                        <a:cs typeface="Arial"/>
                      </a:endParaRPr>
                    </a:p>
                  </a:txBody>
                  <a:tcPr marL="60774" marR="60774" marT="0" marB="0"/>
                </a:tc>
                <a:tc>
                  <a:txBody>
                    <a:bodyPr/>
                    <a:lstStyle/>
                    <a:p>
                      <a:pPr algn="r">
                        <a:lnSpc>
                          <a:spcPct val="115000"/>
                        </a:lnSpc>
                        <a:spcAft>
                          <a:spcPts val="0"/>
                        </a:spcAft>
                      </a:pPr>
                      <a:endParaRPr lang="fr-FR" sz="1200">
                        <a:latin typeface="Comic Sans MS"/>
                        <a:ea typeface="Calibri"/>
                        <a:cs typeface="Arial"/>
                      </a:endParaRPr>
                    </a:p>
                  </a:txBody>
                  <a:tcPr marL="60774" marR="60774" marT="0" marB="0"/>
                </a:tc>
                <a:tc>
                  <a:txBody>
                    <a:bodyPr/>
                    <a:lstStyle/>
                    <a:p>
                      <a:pPr algn="r">
                        <a:lnSpc>
                          <a:spcPct val="115000"/>
                        </a:lnSpc>
                        <a:spcAft>
                          <a:spcPts val="0"/>
                        </a:spcAft>
                      </a:pPr>
                      <a:endParaRPr lang="fr-FR" sz="1200">
                        <a:latin typeface="Comic Sans MS"/>
                        <a:ea typeface="Calibri"/>
                        <a:cs typeface="Arial"/>
                      </a:endParaRPr>
                    </a:p>
                  </a:txBody>
                  <a:tcPr marL="60774" marR="60774" marT="0" marB="0"/>
                </a:tc>
              </a:tr>
              <a:tr h="263225">
                <a:tc>
                  <a:txBody>
                    <a:bodyPr/>
                    <a:lstStyle/>
                    <a:p>
                      <a:pPr algn="just">
                        <a:lnSpc>
                          <a:spcPct val="115000"/>
                        </a:lnSpc>
                        <a:spcAft>
                          <a:spcPts val="0"/>
                        </a:spcAft>
                        <a:tabLst>
                          <a:tab pos="2543175" algn="l"/>
                        </a:tabLst>
                      </a:pPr>
                      <a:r>
                        <a:rPr lang="fr-FR" sz="1200"/>
                        <a:t>L’équité dans l’accès au savoir</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501</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13</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12,9</a:t>
                      </a:r>
                      <a:endParaRPr lang="fr-FR" sz="1050">
                        <a:latin typeface="Calibri"/>
                        <a:ea typeface="Calibri"/>
                        <a:cs typeface="Arial"/>
                      </a:endParaRPr>
                    </a:p>
                  </a:txBody>
                  <a:tcPr marL="60774" marR="60774" marT="0" marB="0"/>
                </a:tc>
              </a:tr>
              <a:tr h="526449">
                <a:tc>
                  <a:txBody>
                    <a:bodyPr/>
                    <a:lstStyle/>
                    <a:p>
                      <a:pPr algn="just">
                        <a:lnSpc>
                          <a:spcPct val="115000"/>
                        </a:lnSpc>
                        <a:spcAft>
                          <a:spcPts val="0"/>
                        </a:spcAft>
                      </a:pPr>
                      <a:r>
                        <a:rPr lang="fr-FR" sz="1200"/>
                        <a:t>Encourager l’intégration de la fille dans la vie active</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338</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9</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17,4</a:t>
                      </a:r>
                      <a:endParaRPr lang="fr-FR" sz="1050">
                        <a:latin typeface="Calibri"/>
                        <a:ea typeface="Calibri"/>
                        <a:cs typeface="Arial"/>
                      </a:endParaRPr>
                    </a:p>
                  </a:txBody>
                  <a:tcPr marL="60774" marR="60774" marT="0" marB="0"/>
                </a:tc>
              </a:tr>
              <a:tr h="526449">
                <a:tc>
                  <a:txBody>
                    <a:bodyPr/>
                    <a:lstStyle/>
                    <a:p>
                      <a:pPr algn="just">
                        <a:lnSpc>
                          <a:spcPct val="115000"/>
                        </a:lnSpc>
                        <a:spcAft>
                          <a:spcPts val="0"/>
                        </a:spcAft>
                        <a:tabLst>
                          <a:tab pos="2076450" algn="l"/>
                        </a:tabLst>
                      </a:pPr>
                      <a:r>
                        <a:rPr lang="fr-FR" sz="1200" dirty="0"/>
                        <a:t>Encourager l’éducation de la fille (maison de fille, transport  scolaire…)	</a:t>
                      </a:r>
                      <a:endParaRPr lang="fr-FR" sz="1050" dirty="0">
                        <a:latin typeface="Calibri"/>
                        <a:ea typeface="Calibri"/>
                        <a:cs typeface="Arial"/>
                      </a:endParaRPr>
                    </a:p>
                  </a:txBody>
                  <a:tcPr marL="60774" marR="60774" marT="0" marB="0"/>
                </a:tc>
                <a:tc>
                  <a:txBody>
                    <a:bodyPr/>
                    <a:lstStyle/>
                    <a:p>
                      <a:pPr algn="r">
                        <a:lnSpc>
                          <a:spcPct val="115000"/>
                        </a:lnSpc>
                        <a:spcAft>
                          <a:spcPts val="0"/>
                        </a:spcAft>
                      </a:pPr>
                      <a:r>
                        <a:rPr lang="fr-FR" sz="1200"/>
                        <a:t>1014</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26</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52,1</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La sécurité et la stabilité</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221</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5,6</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11,4</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L’égalité entre l’homme et la femme</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396</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10</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20,4</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Que la fille ait tous ses Droits</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488</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12,5</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25,1</a:t>
                      </a:r>
                      <a:endParaRPr lang="fr-FR" sz="1050">
                        <a:latin typeface="Calibri"/>
                        <a:ea typeface="Calibri"/>
                        <a:cs typeface="Arial"/>
                      </a:endParaRPr>
                    </a:p>
                  </a:txBody>
                  <a:tcPr marL="60774" marR="60774" marT="0" marB="0"/>
                </a:tc>
              </a:tr>
              <a:tr h="543347">
                <a:tc>
                  <a:txBody>
                    <a:bodyPr/>
                    <a:lstStyle/>
                    <a:p>
                      <a:pPr algn="just">
                        <a:lnSpc>
                          <a:spcPct val="115000"/>
                        </a:lnSpc>
                        <a:spcAft>
                          <a:spcPts val="0"/>
                        </a:spcAft>
                      </a:pPr>
                      <a:r>
                        <a:rPr lang="fr-FR" sz="1200"/>
                        <a:t>Encourager la fille et lui montrer ses perspectives d’avenir</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244</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6</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12,5</a:t>
                      </a:r>
                      <a:endParaRPr lang="fr-FR" sz="1050">
                        <a:latin typeface="Calibri"/>
                        <a:ea typeface="Calibri"/>
                        <a:cs typeface="Arial"/>
                      </a:endParaRPr>
                    </a:p>
                  </a:txBody>
                  <a:tcPr marL="60774" marR="60774" marT="0" marB="0"/>
                </a:tc>
              </a:tr>
              <a:tr h="526449">
                <a:tc>
                  <a:txBody>
                    <a:bodyPr/>
                    <a:lstStyle/>
                    <a:p>
                      <a:pPr algn="just">
                        <a:lnSpc>
                          <a:spcPct val="115000"/>
                        </a:lnSpc>
                        <a:spcAft>
                          <a:spcPts val="0"/>
                        </a:spcAft>
                      </a:pPr>
                      <a:r>
                        <a:rPr lang="fr-FR" sz="1200"/>
                        <a:t>Sensibilisation à l’importance du rôle de la fille dans le futur</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323</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8</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16,6</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Lutter contre le mariage précoce</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77</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2,0</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Sanctionner la maltraitance de la fille </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35</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1,0</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Donner plus de liberté à la fille</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39</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1,0</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S’intéresser à la fille dans le milieu rural</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49</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1,3</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Autres</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167</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4</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4,3</a:t>
                      </a:r>
                      <a:endParaRPr lang="fr-FR" sz="1050">
                        <a:latin typeface="Calibri"/>
                        <a:ea typeface="Calibri"/>
                        <a:cs typeface="Arial"/>
                      </a:endParaRPr>
                    </a:p>
                  </a:txBody>
                  <a:tcPr marL="60774" marR="60774" marT="0" marB="0"/>
                </a:tc>
              </a:tr>
              <a:tr h="263225">
                <a:tc>
                  <a:txBody>
                    <a:bodyPr/>
                    <a:lstStyle/>
                    <a:p>
                      <a:pPr algn="just">
                        <a:lnSpc>
                          <a:spcPct val="115000"/>
                        </a:lnSpc>
                        <a:spcAft>
                          <a:spcPts val="0"/>
                        </a:spcAft>
                      </a:pPr>
                      <a:r>
                        <a:rPr lang="fr-FR" sz="1200"/>
                        <a:t>Total occurrences</a:t>
                      </a:r>
                      <a:endParaRPr lang="fr-FR" sz="1050">
                        <a:latin typeface="Calibri"/>
                        <a:ea typeface="Calibri"/>
                        <a:cs typeface="Arial"/>
                      </a:endParaRPr>
                    </a:p>
                  </a:txBody>
                  <a:tcPr marL="60774" marR="60774" marT="0" marB="0"/>
                </a:tc>
                <a:tc>
                  <a:txBody>
                    <a:bodyPr/>
                    <a:lstStyle/>
                    <a:p>
                      <a:pPr algn="r">
                        <a:lnSpc>
                          <a:spcPct val="115000"/>
                        </a:lnSpc>
                        <a:spcAft>
                          <a:spcPts val="0"/>
                        </a:spcAft>
                      </a:pPr>
                      <a:r>
                        <a:rPr lang="fr-FR" sz="1200"/>
                        <a:t>3892</a:t>
                      </a:r>
                      <a:endParaRPr lang="fr-FR" sz="1050">
                        <a:latin typeface="Calibri"/>
                        <a:ea typeface="Calibri"/>
                        <a:cs typeface="Arial"/>
                      </a:endParaRPr>
                    </a:p>
                  </a:txBody>
                  <a:tcPr marL="60774" marR="60774" marT="0" marB="0"/>
                </a:tc>
                <a:tc>
                  <a:txBody>
                    <a:bodyPr/>
                    <a:lstStyle/>
                    <a:p>
                      <a:pPr algn="ctr">
                        <a:lnSpc>
                          <a:spcPct val="115000"/>
                        </a:lnSpc>
                        <a:spcAft>
                          <a:spcPts val="0"/>
                        </a:spcAft>
                      </a:pPr>
                      <a:endParaRPr lang="fr-FR" sz="1200">
                        <a:latin typeface="Comic Sans MS"/>
                        <a:ea typeface="Calibri"/>
                        <a:cs typeface="Arial"/>
                      </a:endParaRPr>
                    </a:p>
                  </a:txBody>
                  <a:tcPr marL="60774" marR="60774" marT="0" marB="0"/>
                </a:tc>
                <a:tc>
                  <a:txBody>
                    <a:bodyPr/>
                    <a:lstStyle/>
                    <a:p>
                      <a:pPr algn="r">
                        <a:lnSpc>
                          <a:spcPct val="115000"/>
                        </a:lnSpc>
                        <a:spcAft>
                          <a:spcPts val="0"/>
                        </a:spcAft>
                      </a:pPr>
                      <a:r>
                        <a:rPr lang="fr-FR" sz="1200"/>
                        <a:t>100,0</a:t>
                      </a:r>
                      <a:endParaRPr lang="fr-FR" sz="1050">
                        <a:latin typeface="Calibri"/>
                        <a:ea typeface="Calibri"/>
                        <a:cs typeface="Arial"/>
                      </a:endParaRPr>
                    </a:p>
                  </a:txBody>
                  <a:tcPr marL="60774" marR="60774" marT="0" marB="0"/>
                </a:tc>
              </a:tr>
              <a:tr h="263225">
                <a:tc gridSpan="4">
                  <a:txBody>
                    <a:bodyPr/>
                    <a:lstStyle/>
                    <a:p>
                      <a:pPr>
                        <a:lnSpc>
                          <a:spcPct val="115000"/>
                        </a:lnSpc>
                        <a:spcAft>
                          <a:spcPts val="0"/>
                        </a:spcAft>
                      </a:pPr>
                      <a:r>
                        <a:rPr lang="fr-FR" sz="1200" dirty="0"/>
                        <a:t>NB : C’est une question à choix multiples</a:t>
                      </a:r>
                      <a:endParaRPr lang="fr-FR" sz="1050" dirty="0">
                        <a:latin typeface="Calibri"/>
                        <a:ea typeface="Calibri"/>
                        <a:cs typeface="Arial"/>
                      </a:endParaRPr>
                    </a:p>
                  </a:txBody>
                  <a:tcPr marL="60774" marR="60774" marT="0" marB="0"/>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3" name="Titre 1"/>
          <p:cNvSpPr>
            <a:spLocks noGrp="1"/>
          </p:cNvSpPr>
          <p:nvPr>
            <p:ph type="title"/>
          </p:nvPr>
        </p:nvSpPr>
        <p:spPr>
          <a:xfrm>
            <a:off x="1115616" y="188640"/>
            <a:ext cx="7818072" cy="792088"/>
          </a:xfrm>
        </p:spPr>
        <p:txBody>
          <a:bodyPr>
            <a:normAutofit/>
          </a:bodyPr>
          <a:lstStyle/>
          <a:p>
            <a:pPr marL="365760" indent="-283464">
              <a:buClr>
                <a:schemeClr val="accent1"/>
              </a:buClr>
              <a:buSzPct val="80000"/>
            </a:pPr>
            <a:r>
              <a:rPr lang="fr-FR" sz="1800" b="1" dirty="0" smtClean="0">
                <a:solidFill>
                  <a:schemeClr val="accent1">
                    <a:lumMod val="75000"/>
                  </a:schemeClr>
                </a:solidFill>
                <a:latin typeface="+mn-lt"/>
                <a:ea typeface="+mn-ea"/>
                <a:cs typeface="+mn-cs"/>
              </a:rPr>
              <a:t>	Comment peut-on aider la fille pour qu’elle ait un rôle plus effectif dans l’avenir ?</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403648" y="620688"/>
          <a:ext cx="6840760" cy="539911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115616" y="116632"/>
            <a:ext cx="7818072" cy="792088"/>
          </a:xfrm>
        </p:spPr>
        <p:txBody>
          <a:bodyPr>
            <a:normAutofit/>
          </a:bodyPr>
          <a:lstStyle/>
          <a:p>
            <a:pPr marL="365760" indent="-283464">
              <a:buClr>
                <a:schemeClr val="accent1"/>
              </a:buClr>
              <a:buSzPct val="80000"/>
            </a:pPr>
            <a:r>
              <a:rPr lang="fr-FR" sz="1800" b="1" dirty="0" smtClean="0">
                <a:solidFill>
                  <a:schemeClr val="accent1">
                    <a:lumMod val="75000"/>
                  </a:schemeClr>
                </a:solidFill>
                <a:latin typeface="+mn-lt"/>
                <a:ea typeface="+mn-ea"/>
                <a:cs typeface="+mn-cs"/>
              </a:rPr>
              <a:t>	Comment peut-on aider la fille pour qu’elle ait un rôle plus effectif dans l’avenir ?</a:t>
            </a:r>
            <a:endParaRPr lang="fr-FR" sz="18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75656" y="1124743"/>
          <a:ext cx="6984776" cy="4320484"/>
        </p:xfrm>
        <a:graphic>
          <a:graphicData uri="http://schemas.openxmlformats.org/drawingml/2006/table">
            <a:tbl>
              <a:tblPr>
                <a:tableStyleId>{284E427A-3D55-4303-BF80-6455036E1DE7}</a:tableStyleId>
              </a:tblPr>
              <a:tblGrid>
                <a:gridCol w="4348350"/>
                <a:gridCol w="1385989"/>
                <a:gridCol w="1250437"/>
              </a:tblGrid>
              <a:tr h="487000">
                <a:tc>
                  <a:txBody>
                    <a:bodyPr/>
                    <a:lstStyle/>
                    <a:p>
                      <a:pPr algn="ctr">
                        <a:lnSpc>
                          <a:spcPct val="115000"/>
                        </a:lnSpc>
                        <a:spcAft>
                          <a:spcPts val="0"/>
                        </a:spcAft>
                        <a:tabLst>
                          <a:tab pos="1431925" algn="l"/>
                          <a:tab pos="1812290" algn="r"/>
                        </a:tabLst>
                      </a:pPr>
                      <a:r>
                        <a:rPr lang="fr-FR" sz="1400" b="1" dirty="0"/>
                        <a:t>Réponses fournies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a:t>Collégiens (%)</a:t>
                      </a:r>
                      <a:endParaRPr lang="fr-FR" sz="12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dirty="0"/>
                        <a:t>Lycéens (%)</a:t>
                      </a:r>
                      <a:endParaRPr lang="fr-FR" sz="1200" b="1" dirty="0">
                        <a:latin typeface="Calibri"/>
                        <a:ea typeface="Calibri"/>
                        <a:cs typeface="Arial"/>
                      </a:endParaRPr>
                    </a:p>
                  </a:txBody>
                  <a:tcPr marL="68580" marR="68580" marT="0" marB="0"/>
                </a:tc>
              </a:tr>
              <a:tr h="261928">
                <a:tc>
                  <a:txBody>
                    <a:bodyPr/>
                    <a:lstStyle/>
                    <a:p>
                      <a:pPr algn="just">
                        <a:lnSpc>
                          <a:spcPct val="115000"/>
                        </a:lnSpc>
                        <a:spcAft>
                          <a:spcPts val="0"/>
                        </a:spcAft>
                        <a:tabLst>
                          <a:tab pos="4791075" algn="l"/>
                        </a:tabLst>
                      </a:pPr>
                      <a:r>
                        <a:rPr lang="fr-FR" sz="1400"/>
                        <a:t>L’équité dans l’accès au savoir </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9</a:t>
                      </a:r>
                      <a:endParaRPr lang="fr-FR" sz="1200">
                        <a:latin typeface="Calibri"/>
                        <a:ea typeface="Calibri"/>
                        <a:cs typeface="Arial"/>
                      </a:endParaRPr>
                    </a:p>
                  </a:txBody>
                  <a:tcPr marL="68580" marR="68580" marT="0" marB="0"/>
                </a:tc>
              </a:tr>
              <a:tr h="551494">
                <a:tc>
                  <a:txBody>
                    <a:bodyPr/>
                    <a:lstStyle/>
                    <a:p>
                      <a:pPr algn="just">
                        <a:lnSpc>
                          <a:spcPct val="115000"/>
                        </a:lnSpc>
                        <a:spcAft>
                          <a:spcPts val="0"/>
                        </a:spcAft>
                        <a:tabLst>
                          <a:tab pos="4791075" algn="l"/>
                        </a:tabLst>
                      </a:pPr>
                      <a:r>
                        <a:rPr lang="fr-FR" sz="1400"/>
                        <a:t>Encourager l’intégration de la fille dans la vie active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11</a:t>
                      </a:r>
                      <a:endParaRPr lang="fr-FR" sz="1200">
                        <a:latin typeface="Calibri"/>
                        <a:ea typeface="Calibri"/>
                        <a:cs typeface="Arial"/>
                      </a:endParaRPr>
                    </a:p>
                  </a:txBody>
                  <a:tcPr marL="68580" marR="68580" marT="0" marB="0"/>
                </a:tc>
              </a:tr>
              <a:tr h="261928">
                <a:tc>
                  <a:txBody>
                    <a:bodyPr/>
                    <a:lstStyle/>
                    <a:p>
                      <a:pPr algn="just">
                        <a:lnSpc>
                          <a:spcPct val="115000"/>
                        </a:lnSpc>
                        <a:spcAft>
                          <a:spcPts val="0"/>
                        </a:spcAft>
                        <a:tabLst>
                          <a:tab pos="4791075" algn="l"/>
                        </a:tabLst>
                      </a:pPr>
                      <a:r>
                        <a:rPr lang="fr-FR" sz="1400"/>
                        <a:t>Encourager l’éducation de la fille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22</a:t>
                      </a:r>
                      <a:endParaRPr lang="fr-FR" sz="1200">
                        <a:latin typeface="Calibri"/>
                        <a:ea typeface="Calibri"/>
                        <a:cs typeface="Arial"/>
                      </a:endParaRPr>
                    </a:p>
                  </a:txBody>
                  <a:tcPr marL="68580" marR="68580" marT="0" marB="0"/>
                </a:tc>
              </a:tr>
              <a:tr h="275748">
                <a:tc>
                  <a:txBody>
                    <a:bodyPr/>
                    <a:lstStyle/>
                    <a:p>
                      <a:pPr algn="just">
                        <a:lnSpc>
                          <a:spcPct val="115000"/>
                        </a:lnSpc>
                        <a:spcAft>
                          <a:spcPts val="0"/>
                        </a:spcAft>
                        <a:tabLst>
                          <a:tab pos="4791075" algn="l"/>
                        </a:tabLst>
                      </a:pPr>
                      <a:r>
                        <a:rPr lang="fr-FR" sz="1400"/>
                        <a:t>La sécurité et la stabilité</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7</a:t>
                      </a:r>
                      <a:endParaRPr lang="fr-FR" sz="1200">
                        <a:latin typeface="Calibri"/>
                        <a:ea typeface="Calibri"/>
                        <a:cs typeface="Arial"/>
                      </a:endParaRPr>
                    </a:p>
                  </a:txBody>
                  <a:tcPr marL="68580" marR="68580" marT="0" marB="0"/>
                </a:tc>
              </a:tr>
              <a:tr h="275748">
                <a:tc>
                  <a:txBody>
                    <a:bodyPr/>
                    <a:lstStyle/>
                    <a:p>
                      <a:pPr algn="just">
                        <a:lnSpc>
                          <a:spcPct val="115000"/>
                        </a:lnSpc>
                        <a:spcAft>
                          <a:spcPts val="0"/>
                        </a:spcAft>
                        <a:tabLst>
                          <a:tab pos="4791075" algn="l"/>
                        </a:tabLst>
                      </a:pPr>
                      <a:r>
                        <a:rPr lang="fr-FR" sz="1400"/>
                        <a:t>L’égalité entre l’homme et la femme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11</a:t>
                      </a:r>
                      <a:endParaRPr lang="fr-FR" sz="1200">
                        <a:latin typeface="Calibri"/>
                        <a:ea typeface="Calibri"/>
                        <a:cs typeface="Arial"/>
                      </a:endParaRPr>
                    </a:p>
                  </a:txBody>
                  <a:tcPr marL="68580" marR="68580" marT="0" marB="0"/>
                </a:tc>
              </a:tr>
              <a:tr h="275748">
                <a:tc>
                  <a:txBody>
                    <a:bodyPr/>
                    <a:lstStyle/>
                    <a:p>
                      <a:pPr algn="just">
                        <a:lnSpc>
                          <a:spcPct val="115000"/>
                        </a:lnSpc>
                        <a:spcAft>
                          <a:spcPts val="0"/>
                        </a:spcAft>
                        <a:tabLst>
                          <a:tab pos="4791075" algn="l"/>
                        </a:tabLst>
                      </a:pPr>
                      <a:r>
                        <a:rPr lang="fr-FR" sz="1400"/>
                        <a:t>Que la fille ait tous ses Droits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11</a:t>
                      </a:r>
                      <a:endParaRPr lang="fr-FR" sz="1200">
                        <a:latin typeface="Calibri"/>
                        <a:ea typeface="Calibri"/>
                        <a:cs typeface="Arial"/>
                      </a:endParaRPr>
                    </a:p>
                  </a:txBody>
                  <a:tcPr marL="68580" marR="68580" marT="0" marB="0"/>
                </a:tc>
              </a:tr>
              <a:tr h="551494">
                <a:tc>
                  <a:txBody>
                    <a:bodyPr/>
                    <a:lstStyle/>
                    <a:p>
                      <a:pPr algn="just">
                        <a:lnSpc>
                          <a:spcPct val="115000"/>
                        </a:lnSpc>
                        <a:spcAft>
                          <a:spcPts val="0"/>
                        </a:spcAft>
                        <a:tabLst>
                          <a:tab pos="4791075" algn="l"/>
                        </a:tabLst>
                      </a:pPr>
                      <a:r>
                        <a:rPr lang="fr-FR" sz="1400"/>
                        <a:t>Encourager la fille et lui montrer ses perspectives </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r>
              <a:tr h="537674">
                <a:tc>
                  <a:txBody>
                    <a:bodyPr/>
                    <a:lstStyle/>
                    <a:p>
                      <a:pPr algn="just">
                        <a:lnSpc>
                          <a:spcPct val="115000"/>
                        </a:lnSpc>
                        <a:spcAft>
                          <a:spcPts val="0"/>
                        </a:spcAft>
                        <a:tabLst>
                          <a:tab pos="4791075" algn="l"/>
                        </a:tabLst>
                      </a:pPr>
                      <a:r>
                        <a:rPr lang="fr-FR" sz="1400"/>
                        <a:t>Sensibilisation à l’importance du rôle de la fille dans le futur</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7,5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200">
                        <a:latin typeface="Calibri"/>
                        <a:ea typeface="Calibri"/>
                        <a:cs typeface="Arial"/>
                      </a:endParaRPr>
                    </a:p>
                  </a:txBody>
                  <a:tcPr marL="68580" marR="68580" marT="0" marB="0"/>
                </a:tc>
              </a:tr>
              <a:tr h="275748">
                <a:tc>
                  <a:txBody>
                    <a:bodyPr/>
                    <a:lstStyle/>
                    <a:p>
                      <a:pPr algn="just">
                        <a:lnSpc>
                          <a:spcPct val="115000"/>
                        </a:lnSpc>
                        <a:spcAft>
                          <a:spcPts val="0"/>
                        </a:spcAft>
                        <a:tabLst>
                          <a:tab pos="4791075" algn="l"/>
                        </a:tabLst>
                      </a:pPr>
                      <a:r>
                        <a:rPr lang="fr-FR" sz="1400"/>
                        <a:t>Lutte contre le mariage précoce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a:t>
                      </a:r>
                      <a:endParaRPr lang="fr-FR" sz="1200">
                        <a:latin typeface="Calibri"/>
                        <a:ea typeface="Calibri"/>
                        <a:cs typeface="Arial"/>
                      </a:endParaRPr>
                    </a:p>
                  </a:txBody>
                  <a:tcPr marL="68580" marR="68580" marT="0" marB="0"/>
                </a:tc>
              </a:tr>
              <a:tr h="275748">
                <a:tc>
                  <a:txBody>
                    <a:bodyPr/>
                    <a:lstStyle/>
                    <a:p>
                      <a:pPr algn="just">
                        <a:lnSpc>
                          <a:spcPct val="115000"/>
                        </a:lnSpc>
                        <a:spcAft>
                          <a:spcPts val="0"/>
                        </a:spcAft>
                        <a:tabLst>
                          <a:tab pos="4791075" algn="l"/>
                        </a:tabLst>
                      </a:pPr>
                      <a:r>
                        <a:rPr lang="fr-FR" sz="1400"/>
                        <a:t>Autres réponses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6,5</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r>
              <a:tr h="290226">
                <a:tc>
                  <a:txBody>
                    <a:bodyPr/>
                    <a:lstStyle/>
                    <a:p>
                      <a:pPr algn="just">
                        <a:lnSpc>
                          <a:spcPct val="115000"/>
                        </a:lnSpc>
                        <a:spcAft>
                          <a:spcPts val="0"/>
                        </a:spcAft>
                        <a:tabLst>
                          <a:tab pos="4791075" algn="l"/>
                        </a:tabLst>
                      </a:pPr>
                      <a:r>
                        <a:rPr lang="fr-FR" sz="1400"/>
                        <a:t>Total</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dirty="0"/>
                        <a:t>100</a:t>
                      </a:r>
                      <a:endParaRPr lang="fr-FR" sz="1200" dirty="0">
                        <a:latin typeface="Calibri"/>
                        <a:ea typeface="Calibri"/>
                        <a:cs typeface="Arial"/>
                      </a:endParaRPr>
                    </a:p>
                  </a:txBody>
                  <a:tcPr marL="68580" marR="68580" marT="0" marB="0"/>
                </a:tc>
              </a:tr>
            </a:tbl>
          </a:graphicData>
        </a:graphic>
      </p:graphicFrame>
      <p:sp>
        <p:nvSpPr>
          <p:cNvPr id="3" name="Titre 1"/>
          <p:cNvSpPr>
            <a:spLocks noGrp="1"/>
          </p:cNvSpPr>
          <p:nvPr>
            <p:ph type="title"/>
          </p:nvPr>
        </p:nvSpPr>
        <p:spPr>
          <a:xfrm>
            <a:off x="1435608" y="476672"/>
            <a:ext cx="6952816" cy="504056"/>
          </a:xfrm>
        </p:spPr>
        <p:txBody>
          <a:bodyPr>
            <a:normAutofit/>
          </a:bodyPr>
          <a:lstStyle/>
          <a:p>
            <a:pPr marL="365760" indent="-283464">
              <a:buClr>
                <a:schemeClr val="accent1"/>
              </a:buClr>
              <a:buSzPct val="80000"/>
            </a:pPr>
            <a:r>
              <a:rPr lang="fr-FR" sz="1800" b="1" dirty="0" smtClean="0">
                <a:solidFill>
                  <a:schemeClr val="tx1"/>
                </a:solidFill>
                <a:latin typeface="+mn-lt"/>
                <a:ea typeface="+mn-ea"/>
                <a:cs typeface="+mn-cs"/>
              </a:rPr>
              <a:t>Par niveau scolaire</a:t>
            </a:r>
            <a:endParaRPr lang="fr-FR" sz="1800" b="1"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331640" y="692696"/>
          <a:ext cx="7200800" cy="5472607"/>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619672" y="332656"/>
            <a:ext cx="6768752" cy="504056"/>
          </a:xfrm>
        </p:spPr>
        <p:txBody>
          <a:bodyPr>
            <a:normAutofit/>
          </a:bodyPr>
          <a:lstStyle/>
          <a:p>
            <a:pPr marL="365760" indent="-283464">
              <a:buClr>
                <a:schemeClr val="accent1"/>
              </a:buClr>
              <a:buSzPct val="80000"/>
            </a:pPr>
            <a:r>
              <a:rPr lang="fr-FR" sz="1800" b="1" dirty="0" smtClean="0">
                <a:solidFill>
                  <a:schemeClr val="tx1"/>
                </a:solidFill>
                <a:latin typeface="+mn-lt"/>
                <a:ea typeface="+mn-ea"/>
                <a:cs typeface="+mn-cs"/>
              </a:rPr>
              <a:t>Par niveau scolaire</a:t>
            </a:r>
            <a:endParaRPr lang="fr-FR" sz="1800" b="1"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691680" y="1052736"/>
          <a:ext cx="6480719" cy="4392489"/>
        </p:xfrm>
        <a:graphic>
          <a:graphicData uri="http://schemas.openxmlformats.org/drawingml/2006/table">
            <a:tbl>
              <a:tblPr>
                <a:tableStyleId>{284E427A-3D55-4303-BF80-6455036E1DE7}</a:tableStyleId>
              </a:tblPr>
              <a:tblGrid>
                <a:gridCol w="4303427"/>
                <a:gridCol w="1018651"/>
                <a:gridCol w="1158641"/>
              </a:tblGrid>
              <a:tr h="327540">
                <a:tc>
                  <a:txBody>
                    <a:bodyPr/>
                    <a:lstStyle/>
                    <a:p>
                      <a:pPr algn="ctr">
                        <a:lnSpc>
                          <a:spcPct val="115000"/>
                        </a:lnSpc>
                        <a:spcAft>
                          <a:spcPts val="0"/>
                        </a:spcAft>
                        <a:tabLst>
                          <a:tab pos="4791075" algn="l"/>
                        </a:tabLst>
                      </a:pPr>
                      <a:r>
                        <a:rPr lang="fr-FR" sz="1400" b="1" dirty="0"/>
                        <a:t>Réponses</a:t>
                      </a:r>
                      <a:endParaRPr lang="fr-FR" sz="1200" b="1" dirty="0">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a:t>Rural (%)</a:t>
                      </a:r>
                      <a:endParaRPr lang="fr-FR" sz="1200" b="1">
                        <a:latin typeface="Calibri"/>
                        <a:ea typeface="Calibri"/>
                        <a:cs typeface="Arial"/>
                      </a:endParaRPr>
                    </a:p>
                  </a:txBody>
                  <a:tcPr marL="68580" marR="68580" marT="0" marB="0"/>
                </a:tc>
                <a:tc>
                  <a:txBody>
                    <a:bodyPr/>
                    <a:lstStyle/>
                    <a:p>
                      <a:pPr algn="ctr">
                        <a:lnSpc>
                          <a:spcPct val="115000"/>
                        </a:lnSpc>
                        <a:spcAft>
                          <a:spcPts val="0"/>
                        </a:spcAft>
                        <a:tabLst>
                          <a:tab pos="4791075" algn="l"/>
                        </a:tabLst>
                      </a:pPr>
                      <a:r>
                        <a:rPr lang="fr-FR" sz="1400" b="1" dirty="0"/>
                        <a:t>Urbain (%)</a:t>
                      </a:r>
                      <a:endParaRPr lang="fr-FR" sz="1200" b="1" dirty="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Equité dans l’accès au  savoir</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16</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13</a:t>
                      </a:r>
                      <a:endParaRPr lang="fr-FR" sz="1200">
                        <a:latin typeface="Calibri"/>
                        <a:ea typeface="Calibri"/>
                        <a:cs typeface="Arial"/>
                      </a:endParaRPr>
                    </a:p>
                  </a:txBody>
                  <a:tcPr marL="68580" marR="68580" marT="0" marB="0"/>
                </a:tc>
              </a:tr>
              <a:tr h="440028">
                <a:tc>
                  <a:txBody>
                    <a:bodyPr/>
                    <a:lstStyle/>
                    <a:p>
                      <a:pPr algn="just">
                        <a:lnSpc>
                          <a:spcPct val="115000"/>
                        </a:lnSpc>
                        <a:spcAft>
                          <a:spcPts val="0"/>
                        </a:spcAft>
                        <a:tabLst>
                          <a:tab pos="4791075" algn="l"/>
                        </a:tabLst>
                      </a:pPr>
                      <a:r>
                        <a:rPr lang="fr-FR" sz="1400"/>
                        <a:t>Encourager l’intégration de la fille dans la vie active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Encourager l’éducation de la fille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26</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La sécurité et la stabilité</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4</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L’égalité entre l’homme et la femme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7</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10</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Que la fille ait tous ses Droits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13</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Encourager la fille et lui montrer ses perspectives </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6</a:t>
                      </a:r>
                      <a:endParaRPr lang="fr-FR" sz="1200">
                        <a:latin typeface="Calibri"/>
                        <a:ea typeface="Calibri"/>
                        <a:cs typeface="Arial"/>
                      </a:endParaRPr>
                    </a:p>
                  </a:txBody>
                  <a:tcPr marL="68580" marR="68580" marT="0" marB="0"/>
                </a:tc>
              </a:tr>
              <a:tr h="677061">
                <a:tc>
                  <a:txBody>
                    <a:bodyPr/>
                    <a:lstStyle/>
                    <a:p>
                      <a:pPr algn="just">
                        <a:lnSpc>
                          <a:spcPct val="115000"/>
                        </a:lnSpc>
                        <a:spcAft>
                          <a:spcPts val="0"/>
                        </a:spcAft>
                        <a:tabLst>
                          <a:tab pos="4791075" algn="l"/>
                        </a:tabLst>
                      </a:pPr>
                      <a:r>
                        <a:rPr lang="fr-FR" sz="1400"/>
                        <a:t>Sensibilisation à l’importance du rôle de la fille dans le futur</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Lutte contre le mariage précoce</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2</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a:t>Autres réponses</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9</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8</a:t>
                      </a:r>
                      <a:endParaRPr lang="fr-FR" sz="1200">
                        <a:latin typeface="Calibri"/>
                        <a:ea typeface="Calibri"/>
                        <a:cs typeface="Arial"/>
                      </a:endParaRPr>
                    </a:p>
                  </a:txBody>
                  <a:tcPr marL="68580" marR="68580" marT="0" marB="0"/>
                </a:tc>
              </a:tr>
              <a:tr h="327540">
                <a:tc>
                  <a:txBody>
                    <a:bodyPr/>
                    <a:lstStyle/>
                    <a:p>
                      <a:pPr algn="just">
                        <a:lnSpc>
                          <a:spcPct val="115000"/>
                        </a:lnSpc>
                        <a:spcAft>
                          <a:spcPts val="0"/>
                        </a:spcAft>
                        <a:tabLst>
                          <a:tab pos="4791075" algn="l"/>
                        </a:tabLst>
                      </a:pPr>
                      <a:r>
                        <a:rPr lang="fr-FR" sz="1400" dirty="0"/>
                        <a:t>Total</a:t>
                      </a:r>
                      <a:endParaRPr lang="fr-FR" sz="1200" dirty="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a:t>100</a:t>
                      </a:r>
                      <a:endParaRPr lang="fr-FR" sz="1200">
                        <a:latin typeface="Calibri"/>
                        <a:ea typeface="Calibri"/>
                        <a:cs typeface="Arial"/>
                      </a:endParaRPr>
                    </a:p>
                  </a:txBody>
                  <a:tcPr marL="68580" marR="68580" marT="0" marB="0"/>
                </a:tc>
                <a:tc>
                  <a:txBody>
                    <a:bodyPr/>
                    <a:lstStyle/>
                    <a:p>
                      <a:pPr algn="r">
                        <a:lnSpc>
                          <a:spcPct val="115000"/>
                        </a:lnSpc>
                        <a:spcAft>
                          <a:spcPts val="0"/>
                        </a:spcAft>
                        <a:tabLst>
                          <a:tab pos="4791075" algn="l"/>
                        </a:tabLst>
                      </a:pPr>
                      <a:r>
                        <a:rPr lang="fr-FR" sz="1400" dirty="0"/>
                        <a:t>100</a:t>
                      </a:r>
                      <a:endParaRPr lang="fr-FR" sz="1200" dirty="0">
                        <a:latin typeface="Calibri"/>
                        <a:ea typeface="Calibri"/>
                        <a:cs typeface="Arial"/>
                      </a:endParaRPr>
                    </a:p>
                  </a:txBody>
                  <a:tcPr marL="68580" marR="68580" marT="0" marB="0"/>
                </a:tc>
              </a:tr>
            </a:tbl>
          </a:graphicData>
        </a:graphic>
      </p:graphicFrame>
      <p:sp>
        <p:nvSpPr>
          <p:cNvPr id="3" name="Titre 1"/>
          <p:cNvSpPr>
            <a:spLocks noGrp="1"/>
          </p:cNvSpPr>
          <p:nvPr>
            <p:ph type="title"/>
          </p:nvPr>
        </p:nvSpPr>
        <p:spPr>
          <a:xfrm>
            <a:off x="1435608" y="476672"/>
            <a:ext cx="6952816" cy="504056"/>
          </a:xfrm>
        </p:spPr>
        <p:txBody>
          <a:bodyPr>
            <a:normAutofit/>
          </a:bodyPr>
          <a:lstStyle/>
          <a:p>
            <a:pPr marL="365760" indent="-283464">
              <a:buClr>
                <a:schemeClr val="accent1"/>
              </a:buClr>
              <a:buSzPct val="80000"/>
            </a:pPr>
            <a:r>
              <a:rPr lang="fr-FR" sz="1800" b="1" dirty="0" smtClean="0">
                <a:solidFill>
                  <a:schemeClr val="tx1"/>
                </a:solidFill>
                <a:latin typeface="+mn-lt"/>
                <a:ea typeface="+mn-ea"/>
                <a:cs typeface="+mn-cs"/>
              </a:rPr>
              <a:t>Par milieu de résidence</a:t>
            </a:r>
            <a:endParaRPr lang="fr-FR" sz="1800" b="1"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nvGraphicFramePr>
        <p:xfrm>
          <a:off x="1698307" y="764704"/>
          <a:ext cx="6690117" cy="5184576"/>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1"/>
          <p:cNvSpPr>
            <a:spLocks noGrp="1"/>
          </p:cNvSpPr>
          <p:nvPr>
            <p:ph type="title"/>
          </p:nvPr>
        </p:nvSpPr>
        <p:spPr>
          <a:xfrm>
            <a:off x="1435608" y="476672"/>
            <a:ext cx="6952816" cy="504056"/>
          </a:xfrm>
        </p:spPr>
        <p:txBody>
          <a:bodyPr>
            <a:normAutofit/>
          </a:bodyPr>
          <a:lstStyle/>
          <a:p>
            <a:pPr marL="365760" indent="-283464">
              <a:buClr>
                <a:schemeClr val="accent1"/>
              </a:buClr>
              <a:buSzPct val="80000"/>
            </a:pPr>
            <a:r>
              <a:rPr lang="fr-FR" sz="1800" b="1" dirty="0" smtClean="0">
                <a:solidFill>
                  <a:schemeClr val="tx1"/>
                </a:solidFill>
                <a:latin typeface="+mn-lt"/>
                <a:ea typeface="+mn-ea"/>
                <a:cs typeface="+mn-cs"/>
              </a:rPr>
              <a:t>Par milieu de résidence</a:t>
            </a:r>
            <a:endParaRPr lang="fr-FR" sz="1800" b="1"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5656" y="764704"/>
            <a:ext cx="6768752" cy="432048"/>
          </a:xfrm>
        </p:spPr>
        <p:txBody>
          <a:bodyPr>
            <a:normAutofit/>
          </a:bodyPr>
          <a:lstStyle/>
          <a:p>
            <a:pPr>
              <a:buNone/>
            </a:pPr>
            <a:r>
              <a:rPr lang="fr-FR" sz="2000" dirty="0" smtClean="0"/>
              <a:t>Concentration des priorités (5)</a:t>
            </a:r>
          </a:p>
        </p:txBody>
      </p:sp>
      <p:graphicFrame>
        <p:nvGraphicFramePr>
          <p:cNvPr id="4" name="Tableau 3"/>
          <p:cNvGraphicFramePr>
            <a:graphicFrameLocks noGrp="1"/>
          </p:cNvGraphicFramePr>
          <p:nvPr/>
        </p:nvGraphicFramePr>
        <p:xfrm>
          <a:off x="1475656" y="1340768"/>
          <a:ext cx="6840760" cy="2115043"/>
        </p:xfrm>
        <a:graphic>
          <a:graphicData uri="http://schemas.openxmlformats.org/drawingml/2006/table">
            <a:tbl>
              <a:tblPr>
                <a:tableStyleId>{284E427A-3D55-4303-BF80-6455036E1DE7}</a:tableStyleId>
              </a:tblPr>
              <a:tblGrid>
                <a:gridCol w="3448734"/>
                <a:gridCol w="1579613"/>
                <a:gridCol w="1812413"/>
              </a:tblGrid>
              <a:tr h="224961">
                <a:tc>
                  <a:txBody>
                    <a:bodyPr/>
                    <a:lstStyle/>
                    <a:p>
                      <a:pPr algn="ctr">
                        <a:lnSpc>
                          <a:spcPct val="115000"/>
                        </a:lnSpc>
                        <a:spcAft>
                          <a:spcPts val="0"/>
                        </a:spcAft>
                      </a:pPr>
                      <a:r>
                        <a:rPr lang="fr-FR" sz="1200" b="1"/>
                        <a:t>Priorités Programmes My World</a:t>
                      </a:r>
                      <a:endParaRPr lang="fr-FR" sz="1100" b="1">
                        <a:latin typeface="Calibri"/>
                        <a:ea typeface="Calibri"/>
                        <a:cs typeface="Arial"/>
                      </a:endParaRPr>
                    </a:p>
                  </a:txBody>
                  <a:tcPr marL="68580" marR="68580" marT="0" marB="0"/>
                </a:tc>
                <a:tc>
                  <a:txBody>
                    <a:bodyPr/>
                    <a:lstStyle/>
                    <a:p>
                      <a:pPr algn="ctr">
                        <a:lnSpc>
                          <a:spcPct val="115000"/>
                        </a:lnSpc>
                        <a:spcAft>
                          <a:spcPts val="0"/>
                        </a:spcAft>
                      </a:pPr>
                      <a:r>
                        <a:rPr lang="fr-FR" sz="1200" b="1"/>
                        <a:t>% garçons</a:t>
                      </a:r>
                      <a:endParaRPr lang="fr-FR" sz="1100" b="1">
                        <a:latin typeface="Calibri"/>
                        <a:ea typeface="Calibri"/>
                        <a:cs typeface="Arial"/>
                      </a:endParaRPr>
                    </a:p>
                  </a:txBody>
                  <a:tcPr marL="68580" marR="68580" marT="0" marB="0"/>
                </a:tc>
                <a:tc>
                  <a:txBody>
                    <a:bodyPr/>
                    <a:lstStyle/>
                    <a:p>
                      <a:pPr algn="ctr">
                        <a:lnSpc>
                          <a:spcPct val="115000"/>
                        </a:lnSpc>
                        <a:spcAft>
                          <a:spcPts val="0"/>
                        </a:spcAft>
                      </a:pPr>
                      <a:r>
                        <a:rPr lang="fr-FR" sz="1200" b="1" dirty="0"/>
                        <a:t>% filles</a:t>
                      </a:r>
                      <a:endParaRPr lang="fr-FR" sz="1100" b="1" dirty="0">
                        <a:latin typeface="Calibri"/>
                        <a:ea typeface="Calibri"/>
                        <a:cs typeface="Arial"/>
                      </a:endParaRPr>
                    </a:p>
                  </a:txBody>
                  <a:tcPr marL="68580" marR="68580" marT="0" marB="0"/>
                </a:tc>
              </a:tr>
              <a:tr h="224961">
                <a:tc>
                  <a:txBody>
                    <a:bodyPr/>
                    <a:lstStyle/>
                    <a:p>
                      <a:pPr>
                        <a:lnSpc>
                          <a:spcPct val="115000"/>
                        </a:lnSpc>
                        <a:spcAft>
                          <a:spcPts val="0"/>
                        </a:spcAft>
                      </a:pPr>
                      <a:r>
                        <a:rPr lang="fr-FR" sz="1200"/>
                        <a:t>La bonne éducation</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17,6</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18,0</a:t>
                      </a:r>
                      <a:endParaRPr lang="fr-FR" sz="1100">
                        <a:latin typeface="Calibri"/>
                        <a:ea typeface="Calibri"/>
                        <a:cs typeface="Arial"/>
                      </a:endParaRPr>
                    </a:p>
                  </a:txBody>
                  <a:tcPr marL="68580" marR="68580" marT="0" marB="0"/>
                </a:tc>
              </a:tr>
              <a:tr h="224961">
                <a:tc>
                  <a:txBody>
                    <a:bodyPr/>
                    <a:lstStyle/>
                    <a:p>
                      <a:pPr>
                        <a:lnSpc>
                          <a:spcPct val="115000"/>
                        </a:lnSpc>
                        <a:spcAft>
                          <a:spcPts val="0"/>
                        </a:spcAft>
                      </a:pPr>
                      <a:r>
                        <a:rPr lang="fr-FR" sz="1200"/>
                        <a:t>La couverture médicale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17,0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16,0</a:t>
                      </a:r>
                      <a:endParaRPr lang="fr-FR" sz="1100">
                        <a:latin typeface="Calibri"/>
                        <a:ea typeface="Calibri"/>
                        <a:cs typeface="Arial"/>
                      </a:endParaRPr>
                    </a:p>
                  </a:txBody>
                  <a:tcPr marL="68580" marR="68580" marT="0" marB="0"/>
                </a:tc>
              </a:tr>
              <a:tr h="224961">
                <a:tc>
                  <a:txBody>
                    <a:bodyPr/>
                    <a:lstStyle/>
                    <a:p>
                      <a:pPr>
                        <a:lnSpc>
                          <a:spcPct val="115000"/>
                        </a:lnSpc>
                        <a:spcAft>
                          <a:spcPts val="0"/>
                        </a:spcAft>
                      </a:pPr>
                      <a:r>
                        <a:rPr lang="fr-FR" sz="1200"/>
                        <a:t>L’égalité entre l’homme et la femme</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13,0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15,0</a:t>
                      </a:r>
                      <a:endParaRPr lang="fr-FR" sz="1100">
                        <a:latin typeface="Calibri"/>
                        <a:ea typeface="Calibri"/>
                        <a:cs typeface="Arial"/>
                      </a:endParaRPr>
                    </a:p>
                  </a:txBody>
                  <a:tcPr marL="68580" marR="68580" marT="0" marB="0"/>
                </a:tc>
              </a:tr>
              <a:tr h="252284">
                <a:tc>
                  <a:txBody>
                    <a:bodyPr/>
                    <a:lstStyle/>
                    <a:p>
                      <a:pPr>
                        <a:lnSpc>
                          <a:spcPct val="115000"/>
                        </a:lnSpc>
                        <a:spcAft>
                          <a:spcPts val="0"/>
                        </a:spcAft>
                      </a:pPr>
                      <a:r>
                        <a:rPr lang="fr-FR" sz="1200"/>
                        <a:t>La disponibilité d’aliments à des prix raisonnables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12,0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12,0</a:t>
                      </a:r>
                      <a:endParaRPr lang="fr-FR" sz="1100">
                        <a:latin typeface="Calibri"/>
                        <a:ea typeface="Calibri"/>
                        <a:cs typeface="Arial"/>
                      </a:endParaRPr>
                    </a:p>
                  </a:txBody>
                  <a:tcPr marL="68580" marR="68580" marT="0" marB="0"/>
                </a:tc>
              </a:tr>
              <a:tr h="288032">
                <a:tc>
                  <a:txBody>
                    <a:bodyPr/>
                    <a:lstStyle/>
                    <a:p>
                      <a:pPr>
                        <a:lnSpc>
                          <a:spcPct val="115000"/>
                        </a:lnSpc>
                        <a:spcAft>
                          <a:spcPts val="0"/>
                        </a:spcAft>
                      </a:pPr>
                      <a:r>
                        <a:rPr lang="fr-FR" sz="1200"/>
                        <a:t>De l’eau potable et des espaces sanitaires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12,0</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11,0</a:t>
                      </a:r>
                      <a:endParaRPr lang="fr-FR" sz="1100">
                        <a:latin typeface="Calibri"/>
                        <a:ea typeface="Calibri"/>
                        <a:cs typeface="Arial"/>
                      </a:endParaRPr>
                    </a:p>
                  </a:txBody>
                  <a:tcPr marL="68580" marR="68580" marT="0" marB="0"/>
                </a:tc>
              </a:tr>
              <a:tr h="224961">
                <a:tc>
                  <a:txBody>
                    <a:bodyPr/>
                    <a:lstStyle/>
                    <a:p>
                      <a:pPr>
                        <a:lnSpc>
                          <a:spcPct val="115000"/>
                        </a:lnSpc>
                        <a:spcAft>
                          <a:spcPts val="0"/>
                        </a:spcAft>
                      </a:pPr>
                      <a:r>
                        <a:rPr lang="fr-FR" sz="1200"/>
                        <a:t>Total occurrences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71,6</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72,0</a:t>
                      </a:r>
                      <a:endParaRPr lang="fr-FR" sz="1100">
                        <a:latin typeface="Calibri"/>
                        <a:ea typeface="Calibri"/>
                        <a:cs typeface="Arial"/>
                      </a:endParaRPr>
                    </a:p>
                  </a:txBody>
                  <a:tcPr marL="68580" marR="68580" marT="0" marB="0"/>
                </a:tc>
              </a:tr>
              <a:tr h="224961">
                <a:tc>
                  <a:txBody>
                    <a:bodyPr/>
                    <a:lstStyle/>
                    <a:p>
                      <a:pPr>
                        <a:lnSpc>
                          <a:spcPct val="115000"/>
                        </a:lnSpc>
                        <a:spcAft>
                          <a:spcPts val="0"/>
                        </a:spcAft>
                      </a:pPr>
                      <a:r>
                        <a:rPr lang="fr-FR" sz="1200"/>
                        <a:t>Indice de concentration</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IC=0,72</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IC=0,72</a:t>
                      </a:r>
                      <a:endParaRPr lang="fr-FR" sz="1100">
                        <a:latin typeface="Calibri"/>
                        <a:ea typeface="Calibri"/>
                        <a:cs typeface="Arial"/>
                      </a:endParaRPr>
                    </a:p>
                  </a:txBody>
                  <a:tcPr marL="68580" marR="68580" marT="0" marB="0"/>
                </a:tc>
              </a:tr>
              <a:tr h="224961">
                <a:tc>
                  <a:txBody>
                    <a:bodyPr/>
                    <a:lstStyle/>
                    <a:p>
                      <a:pPr>
                        <a:lnSpc>
                          <a:spcPct val="115000"/>
                        </a:lnSpc>
                        <a:spcAft>
                          <a:spcPts val="0"/>
                        </a:spcAft>
                      </a:pPr>
                      <a:r>
                        <a:rPr lang="fr-FR" sz="1200"/>
                        <a:t>Autres priorités</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a:t>28,4</a:t>
                      </a:r>
                      <a:endParaRPr lang="fr-FR" sz="1100">
                        <a:latin typeface="Calibri"/>
                        <a:ea typeface="Calibri"/>
                        <a:cs typeface="Arial"/>
                      </a:endParaRPr>
                    </a:p>
                  </a:txBody>
                  <a:tcPr marL="68580" marR="68580" marT="0" marB="0"/>
                </a:tc>
                <a:tc>
                  <a:txBody>
                    <a:bodyPr/>
                    <a:lstStyle/>
                    <a:p>
                      <a:pPr algn="r">
                        <a:lnSpc>
                          <a:spcPct val="115000"/>
                        </a:lnSpc>
                        <a:spcAft>
                          <a:spcPts val="0"/>
                        </a:spcAft>
                      </a:pPr>
                      <a:r>
                        <a:rPr lang="fr-FR" sz="1200" dirty="0"/>
                        <a:t>28,0</a:t>
                      </a:r>
                      <a:endParaRPr lang="fr-FR" sz="11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1763688" y="3501008"/>
          <a:ext cx="6120680" cy="3096344"/>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1435608" y="116632"/>
            <a:ext cx="7498080" cy="490066"/>
          </a:xfrm>
        </p:spPr>
        <p:txBody>
          <a:bodyPr>
            <a:noAutofit/>
          </a:bodyPr>
          <a:lstStyle/>
          <a:p>
            <a:pPr algn="ctr"/>
            <a:r>
              <a:rPr lang="fr-FR" sz="2000" b="1" dirty="0" smtClean="0"/>
              <a:t>PROGRAMME MY WORLD</a:t>
            </a:r>
            <a:endParaRPr lang="fr-F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903858"/>
            <a:ext cx="7498080" cy="724942"/>
          </a:xfrm>
        </p:spPr>
        <p:txBody>
          <a:bodyPr>
            <a:normAutofit fontScale="90000"/>
          </a:bodyPr>
          <a:lstStyle/>
          <a:p>
            <a:pPr marL="357188" indent="-357188">
              <a:lnSpc>
                <a:spcPct val="80000"/>
              </a:lnSpc>
              <a:spcBef>
                <a:spcPts val="600"/>
              </a:spcBef>
              <a:buClr>
                <a:schemeClr val="accent1"/>
              </a:buClr>
              <a:buSzPct val="80000"/>
            </a:pPr>
            <a:r>
              <a:rPr lang="fr-FR" sz="2700" b="1" dirty="0" smtClean="0">
                <a:solidFill>
                  <a:schemeClr val="accent1">
                    <a:lumMod val="75000"/>
                  </a:schemeClr>
                </a:solidFill>
                <a:latin typeface="+mn-lt"/>
                <a:ea typeface="+mn-ea"/>
                <a:cs typeface="+mn-cs"/>
              </a:rPr>
              <a:t>	Répartition des Enfants enquêtés selon le milieu de résidence</a:t>
            </a:r>
          </a:p>
        </p:txBody>
      </p:sp>
      <p:graphicFrame>
        <p:nvGraphicFramePr>
          <p:cNvPr id="4" name="Espace réservé du contenu 3"/>
          <p:cNvGraphicFramePr>
            <a:graphicFrameLocks noGrp="1"/>
          </p:cNvGraphicFramePr>
          <p:nvPr>
            <p:ph idx="1"/>
          </p:nvPr>
        </p:nvGraphicFramePr>
        <p:xfrm>
          <a:off x="1475656" y="2060848"/>
          <a:ext cx="3384377" cy="2664296"/>
        </p:xfrm>
        <a:graphic>
          <a:graphicData uri="http://schemas.openxmlformats.org/drawingml/2006/table">
            <a:tbl>
              <a:tblPr>
                <a:tableStyleId>{284E427A-3D55-4303-BF80-6455036E1DE7}</a:tableStyleId>
              </a:tblPr>
              <a:tblGrid>
                <a:gridCol w="1473993"/>
                <a:gridCol w="1010918"/>
                <a:gridCol w="899466"/>
              </a:tblGrid>
              <a:tr h="538361">
                <a:tc>
                  <a:txBody>
                    <a:bodyPr/>
                    <a:lstStyle/>
                    <a:p>
                      <a:pPr algn="ctr">
                        <a:lnSpc>
                          <a:spcPct val="115000"/>
                        </a:lnSpc>
                        <a:spcAft>
                          <a:spcPts val="0"/>
                        </a:spcAft>
                        <a:tabLst>
                          <a:tab pos="449580" algn="l"/>
                          <a:tab pos="899160" algn="l"/>
                          <a:tab pos="1348740" algn="l"/>
                          <a:tab pos="1798320" algn="l"/>
                          <a:tab pos="2247900" algn="l"/>
                          <a:tab pos="2697480" algn="l"/>
                        </a:tabLst>
                      </a:pPr>
                      <a:r>
                        <a:rPr lang="fr-FR" sz="1600" b="1" dirty="0"/>
                        <a:t>Modalités</a:t>
                      </a:r>
                      <a:endParaRPr lang="fr-FR" sz="16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600" b="1" dirty="0"/>
                        <a:t>Nombre</a:t>
                      </a:r>
                      <a:endParaRPr lang="fr-FR" sz="1600" b="1"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600" b="1" dirty="0"/>
                        <a:t>%</a:t>
                      </a:r>
                      <a:endParaRPr lang="fr-FR" sz="1600" b="1" dirty="0">
                        <a:latin typeface="Calibri"/>
                        <a:ea typeface="Calibri"/>
                        <a:cs typeface="Arial"/>
                      </a:endParaRPr>
                    </a:p>
                  </a:txBody>
                  <a:tcPr marL="68580" marR="68580" marT="0" marB="0"/>
                </a:tc>
              </a:tr>
              <a:tr h="510853">
                <a:tc>
                  <a:txBody>
                    <a:bodyPr/>
                    <a:lstStyle/>
                    <a:p>
                      <a:pPr>
                        <a:lnSpc>
                          <a:spcPct val="115000"/>
                        </a:lnSpc>
                        <a:spcAft>
                          <a:spcPts val="0"/>
                        </a:spcAft>
                        <a:tabLst>
                          <a:tab pos="449580" algn="l"/>
                          <a:tab pos="899160" algn="l"/>
                          <a:tab pos="1348740" algn="l"/>
                          <a:tab pos="1798320" algn="l"/>
                          <a:tab pos="2247900" algn="l"/>
                          <a:tab pos="2697480" algn="l"/>
                        </a:tabLst>
                      </a:pPr>
                      <a:r>
                        <a:rPr lang="fr-FR" sz="1600"/>
                        <a:t>Sans réponse</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a:t>87</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dirty="0"/>
                        <a:t>2,2</a:t>
                      </a:r>
                      <a:endParaRPr lang="fr-FR" sz="1600" dirty="0">
                        <a:latin typeface="Calibri"/>
                        <a:ea typeface="Calibri"/>
                        <a:cs typeface="Arial"/>
                      </a:endParaRPr>
                    </a:p>
                  </a:txBody>
                  <a:tcPr marL="68580" marR="68580" marT="0" marB="0"/>
                </a:tc>
              </a:tr>
              <a:tr h="538361">
                <a:tc>
                  <a:txBody>
                    <a:bodyPr/>
                    <a:lstStyle/>
                    <a:p>
                      <a:pPr>
                        <a:lnSpc>
                          <a:spcPct val="115000"/>
                        </a:lnSpc>
                        <a:spcAft>
                          <a:spcPts val="0"/>
                        </a:spcAft>
                        <a:tabLst>
                          <a:tab pos="449580" algn="l"/>
                          <a:tab pos="899160" algn="l"/>
                          <a:tab pos="1348740" algn="l"/>
                          <a:tab pos="1798320" algn="l"/>
                          <a:tab pos="2247900" algn="l"/>
                          <a:tab pos="2697480" algn="l"/>
                        </a:tabLst>
                      </a:pPr>
                      <a:r>
                        <a:rPr lang="fr-FR" sz="1600"/>
                        <a:t>Rural</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a:t>373</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a:t>9,3</a:t>
                      </a:r>
                      <a:endParaRPr lang="fr-FR" sz="1600">
                        <a:latin typeface="Calibri"/>
                        <a:ea typeface="Calibri"/>
                        <a:cs typeface="Arial"/>
                      </a:endParaRPr>
                    </a:p>
                  </a:txBody>
                  <a:tcPr marL="68580" marR="68580" marT="0" marB="0"/>
                </a:tc>
              </a:tr>
              <a:tr h="510853">
                <a:tc>
                  <a:txBody>
                    <a:bodyPr/>
                    <a:lstStyle/>
                    <a:p>
                      <a:pPr>
                        <a:lnSpc>
                          <a:spcPct val="115000"/>
                        </a:lnSpc>
                        <a:spcAft>
                          <a:spcPts val="0"/>
                        </a:spcAft>
                        <a:tabLst>
                          <a:tab pos="449580" algn="l"/>
                          <a:tab pos="899160" algn="l"/>
                          <a:tab pos="1348740" algn="l"/>
                          <a:tab pos="1798320" algn="l"/>
                          <a:tab pos="2247900" algn="l"/>
                          <a:tab pos="2697480" algn="l"/>
                        </a:tabLst>
                      </a:pPr>
                      <a:r>
                        <a:rPr lang="fr-FR" sz="1600"/>
                        <a:t>Urbain</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a:t>3554</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a:t>88,5</a:t>
                      </a:r>
                      <a:endParaRPr lang="fr-FR" sz="1600">
                        <a:latin typeface="Calibri"/>
                        <a:ea typeface="Calibri"/>
                        <a:cs typeface="Arial"/>
                      </a:endParaRPr>
                    </a:p>
                  </a:txBody>
                  <a:tcPr marL="68580" marR="68580" marT="0" marB="0"/>
                </a:tc>
              </a:tr>
              <a:tr h="565868">
                <a:tc>
                  <a:txBody>
                    <a:bodyPr/>
                    <a:lstStyle/>
                    <a:p>
                      <a:pPr>
                        <a:lnSpc>
                          <a:spcPct val="115000"/>
                        </a:lnSpc>
                        <a:spcAft>
                          <a:spcPts val="0"/>
                        </a:spcAft>
                        <a:tabLst>
                          <a:tab pos="449580" algn="l"/>
                          <a:tab pos="899160" algn="l"/>
                          <a:tab pos="1348740" algn="l"/>
                          <a:tab pos="1798320" algn="l"/>
                          <a:tab pos="2247900" algn="l"/>
                          <a:tab pos="2697480" algn="l"/>
                        </a:tabLst>
                      </a:pPr>
                      <a:r>
                        <a:rPr lang="fr-FR" sz="1600"/>
                        <a:t>Total</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a:t>4014</a:t>
                      </a:r>
                      <a:endParaRPr lang="fr-FR" sz="160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600" dirty="0"/>
                        <a:t>100,00</a:t>
                      </a:r>
                      <a:endParaRPr lang="fr-FR" sz="1600" dirty="0">
                        <a:latin typeface="Calibri"/>
                        <a:ea typeface="Calibri"/>
                        <a:cs typeface="Arial"/>
                      </a:endParaRPr>
                    </a:p>
                  </a:txBody>
                  <a:tcPr marL="68580" marR="68580" marT="0" marB="0"/>
                </a:tc>
              </a:tr>
            </a:tbl>
          </a:graphicData>
        </a:graphic>
      </p:graphicFrame>
      <p:graphicFrame>
        <p:nvGraphicFramePr>
          <p:cNvPr id="5" name="Graphique 4"/>
          <p:cNvGraphicFramePr/>
          <p:nvPr/>
        </p:nvGraphicFramePr>
        <p:xfrm>
          <a:off x="5004048" y="2060848"/>
          <a:ext cx="3384376" cy="27363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365760" indent="-283464">
              <a:buClr>
                <a:schemeClr val="accent1"/>
              </a:buClr>
              <a:buSzPct val="80000"/>
            </a:pPr>
            <a:r>
              <a:rPr lang="fr-FR" sz="1900" b="1" dirty="0" smtClean="0">
                <a:solidFill>
                  <a:schemeClr val="accent1">
                    <a:lumMod val="75000"/>
                  </a:schemeClr>
                </a:solidFill>
                <a:latin typeface="+mn-lt"/>
                <a:ea typeface="+mn-ea"/>
                <a:cs typeface="+mn-cs"/>
              </a:rPr>
              <a:t>38. SYNTHESE</a:t>
            </a:r>
            <a:endParaRPr lang="fr-FR" sz="1900" b="1" dirty="0">
              <a:solidFill>
                <a:schemeClr val="accent1">
                  <a:lumMod val="75000"/>
                </a:schemeClr>
              </a:solidFill>
              <a:latin typeface="+mn-lt"/>
              <a:ea typeface="+mn-ea"/>
              <a:cs typeface="+mn-cs"/>
            </a:endParaRPr>
          </a:p>
        </p:txBody>
      </p:sp>
      <p:sp>
        <p:nvSpPr>
          <p:cNvPr id="3" name="Espace réservé du contenu 2"/>
          <p:cNvSpPr>
            <a:spLocks noGrp="1"/>
          </p:cNvSpPr>
          <p:nvPr>
            <p:ph idx="1"/>
          </p:nvPr>
        </p:nvSpPr>
        <p:spPr>
          <a:xfrm>
            <a:off x="1435608" y="1628800"/>
            <a:ext cx="7168840" cy="4619600"/>
          </a:xfrm>
        </p:spPr>
        <p:txBody>
          <a:bodyPr>
            <a:normAutofit/>
          </a:bodyPr>
          <a:lstStyle/>
          <a:p>
            <a:pPr algn="just"/>
            <a:r>
              <a:rPr lang="fr-FR" sz="2200" dirty="0" smtClean="0"/>
              <a:t>Les résultats qui ressortent de la présente enquête sont édifiants à plus d’un titre, spécifiquement en ce qui concerne les Droits de l’Enfant et revêtent à cet égard un caractère de première importance, dans la mesure où ils éclairent  les décideurs publics et privés et les organismes de la société civile sur les avis, les attitudes, les attentes et les propositions des Enfants sur les problématiques qui les concernent, qu’ils vivent au quotidien, aussi bien dans leur propre foyer, qu’à l’école, dans la rue….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638"/>
            <a:ext cx="7498080" cy="778098"/>
          </a:xfrm>
        </p:spPr>
        <p:txBody>
          <a:bodyPr>
            <a:noAutofit/>
          </a:bodyPr>
          <a:lstStyle/>
          <a:p>
            <a:pPr marL="365760" indent="-283464">
              <a:buClr>
                <a:schemeClr val="accent1"/>
              </a:buClr>
              <a:buSzPct val="80000"/>
            </a:pPr>
            <a:r>
              <a:rPr lang="fr-FR" sz="1900" b="1" dirty="0" smtClean="0">
                <a:solidFill>
                  <a:schemeClr val="accent1">
                    <a:lumMod val="75000"/>
                  </a:schemeClr>
                </a:solidFill>
                <a:latin typeface="+mn-lt"/>
                <a:ea typeface="+mn-ea"/>
                <a:cs typeface="+mn-cs"/>
              </a:rPr>
              <a:t>39. Priorités signalées « </a:t>
            </a:r>
            <a:r>
              <a:rPr lang="fr-FR" sz="1900" b="1" dirty="0" err="1" smtClean="0">
                <a:solidFill>
                  <a:schemeClr val="accent1">
                    <a:lumMod val="75000"/>
                  </a:schemeClr>
                </a:solidFill>
                <a:latin typeface="+mn-lt"/>
                <a:ea typeface="+mn-ea"/>
                <a:cs typeface="+mn-cs"/>
              </a:rPr>
              <a:t>My</a:t>
            </a:r>
            <a:r>
              <a:rPr lang="fr-FR" sz="1900" b="1" dirty="0" smtClean="0">
                <a:solidFill>
                  <a:schemeClr val="accent1">
                    <a:lumMod val="75000"/>
                  </a:schemeClr>
                </a:solidFill>
                <a:latin typeface="+mn-lt"/>
                <a:ea typeface="+mn-ea"/>
                <a:cs typeface="+mn-cs"/>
              </a:rPr>
              <a:t> World » selon les variables explicatives</a:t>
            </a:r>
          </a:p>
        </p:txBody>
      </p:sp>
      <p:sp>
        <p:nvSpPr>
          <p:cNvPr id="3" name="Espace réservé du contenu 2"/>
          <p:cNvSpPr>
            <a:spLocks noGrp="1"/>
          </p:cNvSpPr>
          <p:nvPr>
            <p:ph idx="1"/>
          </p:nvPr>
        </p:nvSpPr>
        <p:spPr>
          <a:xfrm>
            <a:off x="1403648" y="1196752"/>
            <a:ext cx="7498080" cy="541040"/>
          </a:xfrm>
        </p:spPr>
        <p:txBody>
          <a:bodyPr>
            <a:normAutofit/>
          </a:bodyPr>
          <a:lstStyle/>
          <a:p>
            <a:r>
              <a:rPr lang="fr-FR" sz="1800" b="1" dirty="0" smtClean="0"/>
              <a:t>Tableau de synthèse</a:t>
            </a:r>
            <a:endParaRPr lang="fr-FR" sz="1800" dirty="0" smtClean="0"/>
          </a:p>
        </p:txBody>
      </p:sp>
      <p:graphicFrame>
        <p:nvGraphicFramePr>
          <p:cNvPr id="4" name="Tableau 3"/>
          <p:cNvGraphicFramePr>
            <a:graphicFrameLocks noGrp="1"/>
          </p:cNvGraphicFramePr>
          <p:nvPr/>
        </p:nvGraphicFramePr>
        <p:xfrm>
          <a:off x="1067991" y="1600225"/>
          <a:ext cx="7968504" cy="5249659"/>
        </p:xfrm>
        <a:graphic>
          <a:graphicData uri="http://schemas.openxmlformats.org/drawingml/2006/table">
            <a:tbl>
              <a:tblPr>
                <a:tableStyleId>{284E427A-3D55-4303-BF80-6455036E1DE7}</a:tableStyleId>
              </a:tblPr>
              <a:tblGrid>
                <a:gridCol w="1135716"/>
                <a:gridCol w="660318"/>
                <a:gridCol w="723499"/>
                <a:gridCol w="723499"/>
                <a:gridCol w="558611"/>
                <a:gridCol w="558611"/>
                <a:gridCol w="852943"/>
                <a:gridCol w="852943"/>
                <a:gridCol w="716565"/>
                <a:gridCol w="634121"/>
                <a:gridCol w="551678"/>
              </a:tblGrid>
              <a:tr h="236951">
                <a:tc rowSpan="2">
                  <a:txBody>
                    <a:bodyPr/>
                    <a:lstStyle/>
                    <a:p>
                      <a:pPr algn="ctr">
                        <a:lnSpc>
                          <a:spcPct val="115000"/>
                        </a:lnSpc>
                        <a:spcAft>
                          <a:spcPts val="0"/>
                        </a:spcAft>
                      </a:pPr>
                      <a:r>
                        <a:rPr lang="fr-FR" sz="1000" b="1" dirty="0"/>
                        <a:t>Priorités</a:t>
                      </a:r>
                      <a:endParaRPr lang="fr-FR" sz="1100" b="1" dirty="0">
                        <a:latin typeface="Calibri"/>
                        <a:ea typeface="Calibri"/>
                        <a:cs typeface="Arial"/>
                      </a:endParaRPr>
                    </a:p>
                  </a:txBody>
                  <a:tcPr marL="46890" marR="46890" marT="0" marB="0" anchor="ctr"/>
                </a:tc>
                <a:tc gridSpan="2">
                  <a:txBody>
                    <a:bodyPr/>
                    <a:lstStyle/>
                    <a:p>
                      <a:pPr algn="ctr">
                        <a:lnSpc>
                          <a:spcPct val="115000"/>
                        </a:lnSpc>
                        <a:spcAft>
                          <a:spcPts val="0"/>
                        </a:spcAft>
                      </a:pPr>
                      <a:r>
                        <a:rPr lang="fr-FR" sz="1000" b="1" dirty="0"/>
                        <a:t>Âge</a:t>
                      </a:r>
                      <a:endParaRPr lang="fr-FR" sz="1100" b="1" dirty="0">
                        <a:latin typeface="Calibri"/>
                        <a:ea typeface="Calibri"/>
                        <a:cs typeface="Arial"/>
                      </a:endParaRPr>
                    </a:p>
                  </a:txBody>
                  <a:tcPr marL="46890" marR="46890" marT="0" marB="0" anchor="ctr"/>
                </a:tc>
                <a:tc hMerge="1">
                  <a:txBody>
                    <a:bodyPr/>
                    <a:lstStyle/>
                    <a:p>
                      <a:endParaRPr lang="fr-FR"/>
                    </a:p>
                  </a:txBody>
                  <a:tcPr/>
                </a:tc>
                <a:tc gridSpan="2">
                  <a:txBody>
                    <a:bodyPr/>
                    <a:lstStyle/>
                    <a:p>
                      <a:pPr algn="ctr">
                        <a:lnSpc>
                          <a:spcPct val="115000"/>
                        </a:lnSpc>
                        <a:spcAft>
                          <a:spcPts val="0"/>
                        </a:spcAft>
                      </a:pPr>
                      <a:r>
                        <a:rPr lang="fr-FR" sz="1000" b="1"/>
                        <a:t>Genre</a:t>
                      </a:r>
                      <a:endParaRPr lang="fr-FR" sz="1100" b="1">
                        <a:latin typeface="Calibri"/>
                        <a:ea typeface="Calibri"/>
                        <a:cs typeface="Arial"/>
                      </a:endParaRPr>
                    </a:p>
                  </a:txBody>
                  <a:tcPr marL="46890" marR="46890" marT="0" marB="0" anchor="ctr"/>
                </a:tc>
                <a:tc hMerge="1">
                  <a:txBody>
                    <a:bodyPr/>
                    <a:lstStyle/>
                    <a:p>
                      <a:endParaRPr lang="fr-FR"/>
                    </a:p>
                  </a:txBody>
                  <a:tcPr/>
                </a:tc>
                <a:tc gridSpan="2">
                  <a:txBody>
                    <a:bodyPr/>
                    <a:lstStyle/>
                    <a:p>
                      <a:pPr algn="ctr">
                        <a:lnSpc>
                          <a:spcPct val="115000"/>
                        </a:lnSpc>
                        <a:spcAft>
                          <a:spcPts val="0"/>
                        </a:spcAft>
                      </a:pPr>
                      <a:r>
                        <a:rPr lang="fr-FR" sz="1000" b="1"/>
                        <a:t>Egalité entre filles et garçons</a:t>
                      </a:r>
                      <a:endParaRPr lang="fr-FR" sz="1100" b="1">
                        <a:latin typeface="Calibri"/>
                        <a:ea typeface="Calibri"/>
                        <a:cs typeface="Arial"/>
                      </a:endParaRPr>
                    </a:p>
                  </a:txBody>
                  <a:tcPr marL="46890" marR="46890" marT="0" marB="0" anchor="ctr"/>
                </a:tc>
                <a:tc hMerge="1">
                  <a:txBody>
                    <a:bodyPr/>
                    <a:lstStyle/>
                    <a:p>
                      <a:endParaRPr lang="fr-FR"/>
                    </a:p>
                  </a:txBody>
                  <a:tcPr/>
                </a:tc>
                <a:tc gridSpan="2">
                  <a:txBody>
                    <a:bodyPr/>
                    <a:lstStyle/>
                    <a:p>
                      <a:pPr algn="ctr">
                        <a:lnSpc>
                          <a:spcPct val="115000"/>
                        </a:lnSpc>
                        <a:spcAft>
                          <a:spcPts val="0"/>
                        </a:spcAft>
                      </a:pPr>
                      <a:r>
                        <a:rPr lang="fr-FR" sz="1000" b="1"/>
                        <a:t>Niveau scolaire</a:t>
                      </a:r>
                      <a:endParaRPr lang="fr-FR" sz="1100" b="1">
                        <a:latin typeface="Calibri"/>
                        <a:ea typeface="Calibri"/>
                        <a:cs typeface="Arial"/>
                      </a:endParaRPr>
                    </a:p>
                  </a:txBody>
                  <a:tcPr marL="46890" marR="46890" marT="0" marB="0" anchor="ctr"/>
                </a:tc>
                <a:tc hMerge="1">
                  <a:txBody>
                    <a:bodyPr/>
                    <a:lstStyle/>
                    <a:p>
                      <a:endParaRPr lang="fr-FR"/>
                    </a:p>
                  </a:txBody>
                  <a:tcPr/>
                </a:tc>
                <a:tc gridSpan="2">
                  <a:txBody>
                    <a:bodyPr/>
                    <a:lstStyle/>
                    <a:p>
                      <a:pPr algn="ctr">
                        <a:lnSpc>
                          <a:spcPct val="115000"/>
                        </a:lnSpc>
                        <a:spcAft>
                          <a:spcPts val="0"/>
                        </a:spcAft>
                      </a:pPr>
                      <a:r>
                        <a:rPr lang="fr-FR" sz="1000" b="1" dirty="0"/>
                        <a:t>Milieu</a:t>
                      </a:r>
                      <a:endParaRPr lang="fr-FR" sz="1100" b="1" dirty="0">
                        <a:latin typeface="Calibri"/>
                        <a:ea typeface="Calibri"/>
                        <a:cs typeface="Arial"/>
                      </a:endParaRPr>
                    </a:p>
                  </a:txBody>
                  <a:tcPr marL="46890" marR="46890" marT="0" marB="0" anchor="ctr"/>
                </a:tc>
                <a:tc hMerge="1">
                  <a:txBody>
                    <a:bodyPr/>
                    <a:lstStyle/>
                    <a:p>
                      <a:endParaRPr lang="fr-FR"/>
                    </a:p>
                  </a:txBody>
                  <a:tcPr/>
                </a:tc>
              </a:tr>
              <a:tr h="355428">
                <a:tc vMerge="1">
                  <a:txBody>
                    <a:bodyPr/>
                    <a:lstStyle/>
                    <a:p>
                      <a:endParaRPr lang="fr-FR"/>
                    </a:p>
                  </a:txBody>
                  <a:tcPr/>
                </a:tc>
                <a:tc>
                  <a:txBody>
                    <a:bodyPr/>
                    <a:lstStyle/>
                    <a:p>
                      <a:pPr algn="ctr">
                        <a:lnSpc>
                          <a:spcPct val="115000"/>
                        </a:lnSpc>
                        <a:spcAft>
                          <a:spcPts val="0"/>
                        </a:spcAft>
                      </a:pPr>
                      <a:r>
                        <a:rPr lang="fr-FR" sz="1000" b="1"/>
                        <a:t>Enfant</a:t>
                      </a:r>
                      <a:endParaRPr lang="fr-FR" sz="1100" b="1"/>
                    </a:p>
                    <a:p>
                      <a:pPr algn="ctr">
                        <a:lnSpc>
                          <a:spcPct val="115000"/>
                        </a:lnSpc>
                        <a:spcAft>
                          <a:spcPts val="0"/>
                        </a:spcAft>
                      </a:pPr>
                      <a:r>
                        <a:rPr lang="fr-FR" sz="1000" b="1"/>
                        <a:t>12 – 17 ans</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Enfant</a:t>
                      </a:r>
                      <a:endParaRPr lang="fr-FR" sz="1100" b="1"/>
                    </a:p>
                    <a:p>
                      <a:pPr algn="ctr">
                        <a:lnSpc>
                          <a:spcPct val="115000"/>
                        </a:lnSpc>
                        <a:spcAft>
                          <a:spcPts val="0"/>
                        </a:spcAft>
                      </a:pPr>
                      <a:r>
                        <a:rPr lang="fr-FR" sz="1000" b="1"/>
                        <a:t>18 – 23 ans</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Garçons</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Filles</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Oui</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Non</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Collégiens</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Lycéens</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a:t>Urbain</a:t>
                      </a:r>
                      <a:endParaRPr lang="fr-FR" sz="1100" b="1">
                        <a:latin typeface="Calibri"/>
                        <a:ea typeface="Calibri"/>
                        <a:cs typeface="Arial"/>
                      </a:endParaRPr>
                    </a:p>
                  </a:txBody>
                  <a:tcPr marL="46890" marR="46890" marT="0" marB="0" anchor="ctr"/>
                </a:tc>
                <a:tc>
                  <a:txBody>
                    <a:bodyPr/>
                    <a:lstStyle/>
                    <a:p>
                      <a:pPr algn="ctr">
                        <a:lnSpc>
                          <a:spcPct val="115000"/>
                        </a:lnSpc>
                        <a:spcAft>
                          <a:spcPts val="0"/>
                        </a:spcAft>
                      </a:pPr>
                      <a:r>
                        <a:rPr lang="fr-FR" sz="1000" b="1" dirty="0"/>
                        <a:t>Rural</a:t>
                      </a:r>
                      <a:endParaRPr lang="fr-FR" sz="1100" b="1" dirty="0">
                        <a:latin typeface="Calibri"/>
                        <a:ea typeface="Calibri"/>
                        <a:cs typeface="Arial"/>
                      </a:endParaRPr>
                    </a:p>
                  </a:txBody>
                  <a:tcPr marL="46890" marR="46890" marT="0" marB="0" anchor="ctr"/>
                </a:tc>
              </a:tr>
              <a:tr h="236951">
                <a:tc>
                  <a:txBody>
                    <a:bodyPr/>
                    <a:lstStyle/>
                    <a:p>
                      <a:pPr>
                        <a:lnSpc>
                          <a:spcPct val="115000"/>
                        </a:lnSpc>
                        <a:spcAft>
                          <a:spcPts val="0"/>
                        </a:spcAft>
                      </a:pPr>
                      <a:r>
                        <a:rPr lang="fr-FR" sz="1000"/>
                        <a:t>La bonne éducation</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17,7</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16,5</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17,6</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14,0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13,5</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16,0</a:t>
                      </a:r>
                      <a:endParaRPr lang="fr-FR" sz="1100">
                        <a:latin typeface="Calibri"/>
                        <a:ea typeface="Calibri"/>
                        <a:cs typeface="Arial"/>
                      </a:endParaRPr>
                    </a:p>
                  </a:txBody>
                  <a:tcPr marL="46890" marR="46890" marT="0" marB="0"/>
                </a:tc>
              </a:tr>
              <a:tr h="236951">
                <a:tc>
                  <a:txBody>
                    <a:bodyPr/>
                    <a:lstStyle/>
                    <a:p>
                      <a:pPr>
                        <a:lnSpc>
                          <a:spcPct val="115000"/>
                        </a:lnSpc>
                        <a:spcAft>
                          <a:spcPts val="0"/>
                        </a:spcAft>
                      </a:pPr>
                      <a:r>
                        <a:rPr lang="fr-FR" sz="1000"/>
                        <a:t>La couverture médicale </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16,5</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11,7</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11,8</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16,6</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16,0</a:t>
                      </a:r>
                      <a:endParaRPr lang="fr-FR" sz="1100">
                        <a:latin typeface="Calibri"/>
                        <a:ea typeface="Calibri"/>
                        <a:cs typeface="Arial"/>
                      </a:endParaRPr>
                    </a:p>
                  </a:txBody>
                  <a:tcPr marL="46890" marR="46890" marT="0" marB="0"/>
                </a:tc>
              </a:tr>
              <a:tr h="355428">
                <a:tc>
                  <a:txBody>
                    <a:bodyPr/>
                    <a:lstStyle/>
                    <a:p>
                      <a:pPr>
                        <a:lnSpc>
                          <a:spcPct val="115000"/>
                        </a:lnSpc>
                        <a:spcAft>
                          <a:spcPts val="0"/>
                        </a:spcAft>
                      </a:pPr>
                      <a:r>
                        <a:rPr lang="fr-FR" sz="1000"/>
                        <a:t>L’égalité entre l’homme et la femme </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13,7</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13,8</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13,0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15,0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7,3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14,0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13,0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14,0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14,0</a:t>
                      </a:r>
                      <a:endParaRPr lang="fr-FR" sz="1100">
                        <a:latin typeface="Calibri"/>
                        <a:ea typeface="Calibri"/>
                        <a:cs typeface="Arial"/>
                      </a:endParaRPr>
                    </a:p>
                  </a:txBody>
                  <a:tcPr marL="46890" marR="46890" marT="0" marB="0"/>
                </a:tc>
              </a:tr>
              <a:tr h="592379">
                <a:tc>
                  <a:txBody>
                    <a:bodyPr/>
                    <a:lstStyle/>
                    <a:p>
                      <a:pPr>
                        <a:lnSpc>
                          <a:spcPct val="115000"/>
                        </a:lnSpc>
                        <a:spcAft>
                          <a:spcPts val="0"/>
                        </a:spcAft>
                      </a:pPr>
                      <a:r>
                        <a:rPr lang="fr-FR" sz="1000"/>
                        <a:t>La disponibilité d’alimentation à prix raisonnable </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12,2</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9,4</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11,0</a:t>
                      </a:r>
                      <a:endParaRPr lang="fr-FR" sz="1100">
                        <a:latin typeface="Calibri"/>
                        <a:ea typeface="Calibri"/>
                        <a:cs typeface="Arial"/>
                      </a:endParaRPr>
                    </a:p>
                  </a:txBody>
                  <a:tcPr marL="46890" marR="46890" marT="0" marB="0"/>
                </a:tc>
              </a:tr>
              <a:tr h="473904">
                <a:tc>
                  <a:txBody>
                    <a:bodyPr/>
                    <a:lstStyle/>
                    <a:p>
                      <a:pPr>
                        <a:lnSpc>
                          <a:spcPct val="115000"/>
                        </a:lnSpc>
                        <a:spcAft>
                          <a:spcPts val="0"/>
                        </a:spcAft>
                      </a:pPr>
                      <a:r>
                        <a:rPr lang="fr-FR" sz="1000"/>
                        <a:t>De l’eau potable et des espaces sanitaires</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16,7</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16,1</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r>
              <a:tr h="236951">
                <a:tc>
                  <a:txBody>
                    <a:bodyPr/>
                    <a:lstStyle/>
                    <a:p>
                      <a:pPr>
                        <a:lnSpc>
                          <a:spcPct val="115000"/>
                        </a:lnSpc>
                        <a:spcAft>
                          <a:spcPts val="0"/>
                        </a:spcAft>
                      </a:pPr>
                      <a:r>
                        <a:rPr lang="fr-FR" sz="1000"/>
                        <a:t>Améliorer les transports </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11,1</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17,4</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17,4</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12,0</a:t>
                      </a:r>
                      <a:endParaRPr lang="fr-FR" sz="1100">
                        <a:latin typeface="Calibri"/>
                        <a:ea typeface="Calibri"/>
                        <a:cs typeface="Arial"/>
                      </a:endParaRPr>
                    </a:p>
                  </a:txBody>
                  <a:tcPr marL="46890" marR="46890" marT="0" marB="0"/>
                </a:tc>
              </a:tr>
              <a:tr h="473904">
                <a:tc>
                  <a:txBody>
                    <a:bodyPr/>
                    <a:lstStyle/>
                    <a:p>
                      <a:pPr>
                        <a:lnSpc>
                          <a:spcPct val="115000"/>
                        </a:lnSpc>
                        <a:spcAft>
                          <a:spcPts val="0"/>
                        </a:spcAft>
                      </a:pPr>
                      <a:r>
                        <a:rPr lang="fr-FR" sz="1000"/>
                        <a:t>Protéger les forêts les rivières et les océans</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9,2</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10,5</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11,8</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12,3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9,4</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9,6</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9,0</a:t>
                      </a:r>
                      <a:endParaRPr lang="fr-FR" sz="1100">
                        <a:latin typeface="Calibri"/>
                        <a:ea typeface="Calibri"/>
                        <a:cs typeface="Arial"/>
                      </a:endParaRPr>
                    </a:p>
                  </a:txBody>
                  <a:tcPr marL="46890" marR="46890" marT="0" marB="0"/>
                </a:tc>
              </a:tr>
              <a:tr h="355428">
                <a:tc>
                  <a:txBody>
                    <a:bodyPr/>
                    <a:lstStyle/>
                    <a:p>
                      <a:pPr>
                        <a:lnSpc>
                          <a:spcPct val="115000"/>
                        </a:lnSpc>
                        <a:spcAft>
                          <a:spcPts val="0"/>
                        </a:spcAft>
                      </a:pPr>
                      <a:r>
                        <a:rPr lang="fr-FR" sz="1000"/>
                        <a:t>Des mesures contre la pollution</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8,1</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7,3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9,7</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11,5</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9,0</a:t>
                      </a:r>
                      <a:endParaRPr lang="fr-FR" sz="1100">
                        <a:latin typeface="Calibri"/>
                        <a:ea typeface="Calibri"/>
                        <a:cs typeface="Arial"/>
                      </a:endParaRPr>
                    </a:p>
                  </a:txBody>
                  <a:tcPr marL="46890" marR="46890" marT="0" marB="0"/>
                </a:tc>
              </a:tr>
              <a:tr h="236951">
                <a:tc>
                  <a:txBody>
                    <a:bodyPr/>
                    <a:lstStyle/>
                    <a:p>
                      <a:pPr>
                        <a:lnSpc>
                          <a:spcPct val="115000"/>
                        </a:lnSpc>
                        <a:spcAft>
                          <a:spcPts val="0"/>
                        </a:spcAft>
                      </a:pPr>
                      <a:r>
                        <a:rPr lang="fr-FR" sz="1000"/>
                        <a:t>Total occurrences</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99,4</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99,3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99,0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98,0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99,0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98,4</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99,0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83,0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83,0</a:t>
                      </a:r>
                      <a:endParaRPr lang="fr-FR" sz="1100">
                        <a:latin typeface="Calibri"/>
                        <a:ea typeface="Calibri"/>
                        <a:cs typeface="Arial"/>
                      </a:endParaRPr>
                    </a:p>
                  </a:txBody>
                  <a:tcPr marL="46890" marR="46890" marT="0" marB="0"/>
                </a:tc>
              </a:tr>
              <a:tr h="236951">
                <a:tc>
                  <a:txBody>
                    <a:bodyPr/>
                    <a:lstStyle/>
                    <a:p>
                      <a:pPr>
                        <a:lnSpc>
                          <a:spcPct val="115000"/>
                        </a:lnSpc>
                        <a:spcAft>
                          <a:spcPts val="0"/>
                        </a:spcAft>
                      </a:pPr>
                      <a:r>
                        <a:rPr lang="fr-FR" sz="1000"/>
                        <a:t>IC</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=0,98</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=0,98 </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=0,99</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IC =1,0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0,83</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0,83</a:t>
                      </a:r>
                      <a:endParaRPr lang="fr-FR" sz="1100">
                        <a:latin typeface="Calibri"/>
                        <a:ea typeface="Calibri"/>
                        <a:cs typeface="Arial"/>
                      </a:endParaRPr>
                    </a:p>
                  </a:txBody>
                  <a:tcPr marL="46890" marR="46890" marT="0" marB="0"/>
                </a:tc>
              </a:tr>
              <a:tr h="236951">
                <a:tc>
                  <a:txBody>
                    <a:bodyPr/>
                    <a:lstStyle/>
                    <a:p>
                      <a:pPr>
                        <a:lnSpc>
                          <a:spcPct val="115000"/>
                        </a:lnSpc>
                        <a:spcAft>
                          <a:spcPts val="0"/>
                        </a:spcAft>
                      </a:pPr>
                      <a:r>
                        <a:rPr lang="fr-FR" sz="1000"/>
                        <a:t>Autres mesures</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0,6</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0,6</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2</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1,6</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17</a:t>
                      </a:r>
                      <a:endParaRPr lang="fr-FR" sz="1100">
                        <a:latin typeface="Calibri"/>
                        <a:ea typeface="Calibri"/>
                        <a:cs typeface="Arial"/>
                      </a:endParaRPr>
                    </a:p>
                  </a:txBody>
                  <a:tcPr marL="46890" marR="46890" marT="0" marB="0"/>
                </a:tc>
              </a:tr>
              <a:tr h="199368">
                <a:tc>
                  <a:txBody>
                    <a:bodyPr/>
                    <a:lstStyle/>
                    <a:p>
                      <a:pPr>
                        <a:lnSpc>
                          <a:spcPct val="115000"/>
                        </a:lnSpc>
                        <a:spcAft>
                          <a:spcPts val="0"/>
                        </a:spcAft>
                      </a:pPr>
                      <a:r>
                        <a:rPr lang="fr-FR" sz="1000"/>
                        <a:t>Total</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dirty="0"/>
                        <a:t>100,0</a:t>
                      </a:r>
                      <a:endParaRPr lang="fr-FR" sz="1100" dirty="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a:t>100,0</a:t>
                      </a:r>
                      <a:endParaRPr lang="fr-FR" sz="1100">
                        <a:latin typeface="Calibri"/>
                        <a:ea typeface="Calibri"/>
                        <a:cs typeface="Arial"/>
                      </a:endParaRPr>
                    </a:p>
                  </a:txBody>
                  <a:tcPr marL="46890" marR="46890" marT="0" marB="0"/>
                </a:tc>
                <a:tc>
                  <a:txBody>
                    <a:bodyPr/>
                    <a:lstStyle/>
                    <a:p>
                      <a:pPr algn="r">
                        <a:lnSpc>
                          <a:spcPct val="115000"/>
                        </a:lnSpc>
                        <a:spcAft>
                          <a:spcPts val="0"/>
                        </a:spcAft>
                      </a:pPr>
                      <a:r>
                        <a:rPr lang="fr-FR" sz="1000" dirty="0"/>
                        <a:t>100,0</a:t>
                      </a:r>
                      <a:endParaRPr lang="fr-FR" sz="1100" dirty="0">
                        <a:latin typeface="Calibri"/>
                        <a:ea typeface="Calibri"/>
                        <a:cs typeface="Arial"/>
                      </a:endParaRPr>
                    </a:p>
                  </a:txBody>
                  <a:tcPr marL="46890" marR="46890" marT="0" marB="0"/>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p:nvPr/>
        </p:nvGraphicFramePr>
        <p:xfrm>
          <a:off x="1152524" y="188640"/>
          <a:ext cx="7811963" cy="648071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476672"/>
            <a:ext cx="7498080" cy="724942"/>
          </a:xfrm>
        </p:spPr>
        <p:txBody>
          <a:bodyPr>
            <a:normAutofit/>
          </a:bodyPr>
          <a:lstStyle/>
          <a:p>
            <a:pPr marL="365760" indent="-283464">
              <a:buClr>
                <a:schemeClr val="accent1"/>
              </a:buClr>
              <a:buSzPct val="80000"/>
            </a:pPr>
            <a:r>
              <a:rPr lang="fr-FR" sz="1900" b="1" dirty="0" smtClean="0">
                <a:solidFill>
                  <a:schemeClr val="accent1">
                    <a:lumMod val="75000"/>
                  </a:schemeClr>
                </a:solidFill>
                <a:latin typeface="+mn-lt"/>
                <a:ea typeface="+mn-ea"/>
                <a:cs typeface="+mn-cs"/>
              </a:rPr>
              <a:t>40. ENSEIGNEMENTS ESSENTIELS  </a:t>
            </a:r>
          </a:p>
        </p:txBody>
      </p:sp>
      <p:sp>
        <p:nvSpPr>
          <p:cNvPr id="3" name="Espace réservé du contenu 2"/>
          <p:cNvSpPr>
            <a:spLocks noGrp="1"/>
          </p:cNvSpPr>
          <p:nvPr>
            <p:ph idx="1"/>
          </p:nvPr>
        </p:nvSpPr>
        <p:spPr>
          <a:xfrm>
            <a:off x="1435608" y="1268760"/>
            <a:ext cx="7168840" cy="4979640"/>
          </a:xfrm>
        </p:spPr>
        <p:txBody>
          <a:bodyPr>
            <a:normAutofit/>
          </a:bodyPr>
          <a:lstStyle/>
          <a:p>
            <a:pPr algn="just"/>
            <a:r>
              <a:rPr lang="fr-FR" sz="2200" dirty="0" smtClean="0"/>
              <a:t>Plusieurs enseignements sont issus des résultats de l’enquête, on retiendra les plus essentiels:</a:t>
            </a:r>
          </a:p>
          <a:p>
            <a:pPr algn="just"/>
            <a:endParaRPr lang="fr-FR" sz="2200" dirty="0" smtClean="0"/>
          </a:p>
          <a:p>
            <a:pPr marL="539496" lvl="0" indent="-457200" algn="just">
              <a:buFont typeface="+mj-lt"/>
              <a:buAutoNum type="arabicPeriod"/>
            </a:pPr>
            <a:r>
              <a:rPr lang="fr-FR" sz="2200" dirty="0" smtClean="0"/>
              <a:t>La maltraitance qui est largement pratiquée contre l’Enfant, dans la rue, à l’école mais aussi au sein même du propre </a:t>
            </a:r>
            <a:r>
              <a:rPr lang="fr-FR" sz="2200" b="1" dirty="0" smtClean="0"/>
              <a:t>foyer de l’Enfant</a:t>
            </a:r>
            <a:r>
              <a:rPr lang="fr-FR" sz="2200" dirty="0" smtClean="0"/>
              <a:t>.</a:t>
            </a:r>
          </a:p>
          <a:p>
            <a:pPr marL="539496" lvl="0" indent="-457200" algn="just">
              <a:buFont typeface="+mj-lt"/>
              <a:buAutoNum type="arabicPeriod"/>
            </a:pPr>
            <a:endParaRPr lang="fr-FR" sz="2200" dirty="0" smtClean="0"/>
          </a:p>
          <a:p>
            <a:pPr marL="539496" lvl="0" indent="-457200" algn="just">
              <a:buFont typeface="+mj-lt"/>
              <a:buAutoNum type="arabicPeriod"/>
            </a:pPr>
            <a:r>
              <a:rPr lang="fr-FR" sz="2200" dirty="0" smtClean="0"/>
              <a:t>L’une des raisons principales qui poussent l’Enfant à vivre dans la rue, c’est la </a:t>
            </a:r>
            <a:r>
              <a:rPr lang="fr-FR" sz="2200" b="1" dirty="0" smtClean="0"/>
              <a:t>dislocation familiale</a:t>
            </a:r>
            <a:r>
              <a:rPr lang="fr-FR" sz="2200" dirty="0" smtClean="0"/>
              <a:t>.</a:t>
            </a:r>
          </a:p>
          <a:p>
            <a:pPr marL="539496" lvl="0" indent="-457200" algn="just">
              <a:buFont typeface="+mj-lt"/>
              <a:buAutoNum type="arabicPeriod"/>
            </a:pPr>
            <a:endParaRPr lang="fr-FR" sz="2200" dirty="0" smtClean="0"/>
          </a:p>
          <a:p>
            <a:pPr marL="539496" lvl="0" indent="-457200" algn="just">
              <a:buFont typeface="+mj-lt"/>
              <a:buAutoNum type="arabicPeriod"/>
            </a:pPr>
            <a:r>
              <a:rPr lang="fr-FR" sz="2200" b="1" dirty="0" smtClean="0"/>
              <a:t>L’ignorance des parents</a:t>
            </a:r>
            <a:r>
              <a:rPr lang="fr-FR" sz="2200" dirty="0" smtClean="0"/>
              <a:t> est aussi mise à l’index par les enfants comme explication à certaines violences qu’ils subissent.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35608" y="908720"/>
            <a:ext cx="7168840" cy="5339680"/>
          </a:xfrm>
        </p:spPr>
        <p:txBody>
          <a:bodyPr>
            <a:normAutofit/>
          </a:bodyPr>
          <a:lstStyle/>
          <a:p>
            <a:pPr marL="596646" lvl="0" indent="-514350" algn="just">
              <a:buFont typeface="+mj-lt"/>
              <a:buAutoNum type="arabicPeriod" startAt="4"/>
            </a:pPr>
            <a:r>
              <a:rPr lang="fr-FR" sz="2200" dirty="0" smtClean="0"/>
              <a:t>La santé mentale de l’enfant est largement influencée certes par la drogue, mais aussi par les difficultés scolaires et </a:t>
            </a:r>
            <a:r>
              <a:rPr lang="fr-FR" sz="2200" b="1" dirty="0" smtClean="0"/>
              <a:t>les problèmes familiaux</a:t>
            </a:r>
            <a:r>
              <a:rPr lang="fr-FR" sz="2200" dirty="0" smtClean="0"/>
              <a:t>. </a:t>
            </a:r>
          </a:p>
          <a:p>
            <a:pPr marL="596646" lvl="0" indent="-514350" algn="just">
              <a:buFont typeface="+mj-lt"/>
              <a:buAutoNum type="arabicPeriod" startAt="4"/>
            </a:pPr>
            <a:endParaRPr lang="fr-FR" sz="2200" dirty="0" smtClean="0"/>
          </a:p>
          <a:p>
            <a:pPr marL="596646" lvl="0" indent="-514350" algn="just">
              <a:buFont typeface="+mj-lt"/>
              <a:buAutoNum type="arabicPeriod" startAt="4"/>
            </a:pPr>
            <a:r>
              <a:rPr lang="fr-FR" sz="2200" dirty="0" smtClean="0"/>
              <a:t>L’influence déterminante des nouveaux médias dans l’explication de certains comportements des enfants, en particulier </a:t>
            </a:r>
            <a:r>
              <a:rPr lang="fr-FR" sz="2200" b="1" dirty="0" smtClean="0"/>
              <a:t>l’internet et le téléphone portable </a:t>
            </a:r>
            <a:r>
              <a:rPr lang="fr-FR" sz="2200" dirty="0" smtClean="0"/>
              <a:t>et dans une moindre mesure, la télévision, avec le recul de l’influence des moyens classiques comme la radio… </a:t>
            </a:r>
          </a:p>
          <a:p>
            <a:pPr marL="596646" lvl="0" indent="-514350" algn="just">
              <a:buFont typeface="+mj-lt"/>
              <a:buAutoNum type="arabicPeriod" startAt="4"/>
            </a:pPr>
            <a:endParaRPr lang="fr-FR" sz="2200" dirty="0" smtClean="0"/>
          </a:p>
          <a:p>
            <a:pPr marL="596646" lvl="0" indent="-514350" algn="just">
              <a:buFont typeface="+mj-lt"/>
              <a:buAutoNum type="arabicPeriod" startAt="4"/>
            </a:pPr>
            <a:r>
              <a:rPr lang="fr-FR" sz="2200" dirty="0" smtClean="0"/>
              <a:t>Le principal inconvénient des nouveaux médias fortement décrié par les Enfants de tous âges, genre, niveaux  scolaires et milieu, est la </a:t>
            </a:r>
            <a:r>
              <a:rPr lang="fr-FR" sz="2200" b="1" dirty="0" smtClean="0"/>
              <a:t>pornographie.</a:t>
            </a:r>
            <a:endParaRPr lang="fr-FR" sz="22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35608" y="476672"/>
            <a:ext cx="7168840" cy="5771728"/>
          </a:xfrm>
        </p:spPr>
        <p:txBody>
          <a:bodyPr>
            <a:normAutofit fontScale="70000" lnSpcReduction="20000"/>
          </a:bodyPr>
          <a:lstStyle/>
          <a:p>
            <a:pPr marL="596646" lvl="0" indent="-514350" algn="just">
              <a:buFont typeface="+mj-lt"/>
              <a:buAutoNum type="arabicPeriod" startAt="7"/>
            </a:pPr>
            <a:r>
              <a:rPr lang="fr-FR" dirty="0" smtClean="0"/>
              <a:t>Les dangers décriés par les Enfants de certains nouveaux médias sont principalement, les dangers pour </a:t>
            </a:r>
            <a:r>
              <a:rPr lang="fr-FR" b="1" dirty="0" smtClean="0"/>
              <a:t>la santé, l’encouragement à la violence, la</a:t>
            </a:r>
            <a:r>
              <a:rPr lang="fr-FR" dirty="0" smtClean="0"/>
              <a:t> </a:t>
            </a:r>
            <a:r>
              <a:rPr lang="fr-FR" b="1" dirty="0" smtClean="0"/>
              <a:t>perte de temps et la déviation par rapport à l’école</a:t>
            </a:r>
            <a:r>
              <a:rPr lang="fr-FR" dirty="0" smtClean="0"/>
              <a:t>.</a:t>
            </a:r>
          </a:p>
          <a:p>
            <a:pPr marL="596646" lvl="0" indent="-514350" algn="just">
              <a:buFont typeface="+mj-lt"/>
              <a:buAutoNum type="arabicPeriod" startAt="7"/>
            </a:pPr>
            <a:endParaRPr lang="fr-FR" dirty="0" smtClean="0"/>
          </a:p>
          <a:p>
            <a:pPr marL="596646" lvl="0" indent="-514350" algn="just">
              <a:buFont typeface="+mj-lt"/>
              <a:buAutoNum type="arabicPeriod" startAt="7"/>
            </a:pPr>
            <a:r>
              <a:rPr lang="fr-FR" dirty="0" smtClean="0"/>
              <a:t>Le </a:t>
            </a:r>
            <a:r>
              <a:rPr lang="fr-FR" dirty="0" err="1" smtClean="0"/>
              <a:t>leit</a:t>
            </a:r>
            <a:r>
              <a:rPr lang="fr-FR" dirty="0" smtClean="0"/>
              <a:t> </a:t>
            </a:r>
            <a:r>
              <a:rPr lang="fr-FR" dirty="0" err="1" smtClean="0"/>
              <a:t>motiv</a:t>
            </a:r>
            <a:r>
              <a:rPr lang="fr-FR" dirty="0" smtClean="0"/>
              <a:t> qui revient très fréquemment dans les solutions proposées par les Enfants est l’égalité filles-garçons et </a:t>
            </a:r>
            <a:r>
              <a:rPr lang="fr-FR" b="1" dirty="0" smtClean="0"/>
              <a:t>l’accès de la fille au savoir</a:t>
            </a:r>
            <a:r>
              <a:rPr lang="fr-FR" dirty="0" smtClean="0"/>
              <a:t>.</a:t>
            </a:r>
          </a:p>
          <a:p>
            <a:pPr marL="596646" lvl="0" indent="-514350" algn="just">
              <a:buFont typeface="+mj-lt"/>
              <a:buAutoNum type="arabicPeriod" startAt="7"/>
            </a:pPr>
            <a:endParaRPr lang="fr-FR" dirty="0" smtClean="0"/>
          </a:p>
          <a:p>
            <a:pPr marL="596646" lvl="0" indent="-514350" algn="just">
              <a:buFont typeface="+mj-lt"/>
              <a:buAutoNum type="arabicPeriod" startAt="7"/>
            </a:pPr>
            <a:r>
              <a:rPr lang="fr-FR" dirty="0" smtClean="0"/>
              <a:t>La nécessité de la mise en place de </a:t>
            </a:r>
            <a:r>
              <a:rPr lang="fr-FR" b="1" dirty="0" smtClean="0"/>
              <a:t>centres et d’associations</a:t>
            </a:r>
            <a:r>
              <a:rPr lang="fr-FR" dirty="0" smtClean="0"/>
              <a:t> qui s’occupent des enfants est proposée par bon nombre d’enfants comme solution appropriée contre les fléaux qui affectent la vie des Enfants, notamment les enfants de la rue.   </a:t>
            </a:r>
          </a:p>
          <a:p>
            <a:pPr marL="596646" lvl="0" indent="-514350" algn="just">
              <a:buFont typeface="+mj-lt"/>
              <a:buAutoNum type="arabicPeriod" startAt="7"/>
            </a:pPr>
            <a:endParaRPr lang="fr-FR" dirty="0" smtClean="0"/>
          </a:p>
          <a:p>
            <a:pPr marL="596646" lvl="0" indent="-514350" algn="just">
              <a:buFont typeface="+mj-lt"/>
              <a:buAutoNum type="arabicPeriod" startAt="7"/>
            </a:pPr>
            <a:r>
              <a:rPr lang="fr-FR" dirty="0" smtClean="0"/>
              <a:t>S’agissant des priorités du Programme « </a:t>
            </a:r>
            <a:r>
              <a:rPr lang="fr-FR" dirty="0" err="1" smtClean="0"/>
              <a:t>My</a:t>
            </a:r>
            <a:r>
              <a:rPr lang="fr-FR" dirty="0" smtClean="0"/>
              <a:t> World », visant à éradiquer la pauvreté, les Enfants ont mis l’accent sur la</a:t>
            </a:r>
            <a:r>
              <a:rPr lang="fr-FR" b="1" dirty="0" smtClean="0"/>
              <a:t> bonne éducation, la couverture médicale et l’égalité entre l’homme et la femme. </a:t>
            </a:r>
            <a:endParaRPr lang="fr-FR"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640" y="2636912"/>
            <a:ext cx="7498080" cy="901080"/>
          </a:xfrm>
        </p:spPr>
        <p:txBody>
          <a:bodyPr/>
          <a:lstStyle/>
          <a:p>
            <a:pPr algn="ctr">
              <a:buNone/>
            </a:pPr>
            <a:r>
              <a:rPr lang="fr-FR" dirty="0" smtClean="0"/>
              <a:t>Merci pour votre attention</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nvGraphicFramePr>
        <p:xfrm>
          <a:off x="1907704" y="548681"/>
          <a:ext cx="5832648" cy="2891790"/>
        </p:xfrm>
        <a:graphic>
          <a:graphicData uri="http://schemas.openxmlformats.org/drawingml/2006/table">
            <a:tbl>
              <a:tblPr>
                <a:tableStyleId>{284E427A-3D55-4303-BF80-6455036E1DE7}</a:tableStyleId>
              </a:tblPr>
              <a:tblGrid>
                <a:gridCol w="3678916"/>
                <a:gridCol w="1319048"/>
                <a:gridCol w="834684"/>
              </a:tblGrid>
              <a:tr h="192786">
                <a:tc>
                  <a:txBody>
                    <a:bodyPr/>
                    <a:lstStyle/>
                    <a:p>
                      <a:pPr algn="ctr">
                        <a:lnSpc>
                          <a:spcPct val="115000"/>
                        </a:lnSpc>
                        <a:spcAft>
                          <a:spcPts val="0"/>
                        </a:spcAft>
                        <a:tabLst>
                          <a:tab pos="449580" algn="l"/>
                          <a:tab pos="899160" algn="l"/>
                          <a:tab pos="1348740" algn="l"/>
                          <a:tab pos="1798320" algn="l"/>
                          <a:tab pos="2247900" algn="l"/>
                          <a:tab pos="2697480" algn="l"/>
                        </a:tabLst>
                      </a:pPr>
                      <a:r>
                        <a:rPr lang="fr-FR" sz="1100" dirty="0"/>
                        <a:t>Modalités</a:t>
                      </a:r>
                      <a:endParaRPr lang="fr-FR" sz="1050" dirty="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100"/>
                        <a:t>Nombre</a:t>
                      </a:r>
                      <a:endParaRPr lang="fr-FR" sz="1050">
                        <a:latin typeface="Calibri"/>
                        <a:ea typeface="Calibri"/>
                        <a:cs typeface="Arial"/>
                      </a:endParaRPr>
                    </a:p>
                  </a:txBody>
                  <a:tcPr marL="68580" marR="68580" marT="0" marB="0"/>
                </a:tc>
                <a:tc>
                  <a:txBody>
                    <a:bodyPr/>
                    <a:lstStyle/>
                    <a:p>
                      <a:pPr algn="ctr">
                        <a:lnSpc>
                          <a:spcPct val="115000"/>
                        </a:lnSpc>
                        <a:spcAft>
                          <a:spcPts val="0"/>
                        </a:spcAft>
                        <a:tabLst>
                          <a:tab pos="449580" algn="l"/>
                          <a:tab pos="899160" algn="l"/>
                          <a:tab pos="1348740" algn="l"/>
                          <a:tab pos="1798320" algn="l"/>
                          <a:tab pos="2247900" algn="l"/>
                          <a:tab pos="2697480" algn="l"/>
                        </a:tabLst>
                      </a:pPr>
                      <a:r>
                        <a:rPr lang="fr-FR" sz="1100"/>
                        <a:t>%</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1295400" algn="l"/>
                        </a:tabLst>
                      </a:pPr>
                      <a:r>
                        <a:rPr lang="fr-FR" sz="1100"/>
                        <a:t>Sans réponse	 </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169</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4,2</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1</a:t>
                      </a:r>
                      <a:r>
                        <a:rPr lang="fr-FR" sz="1100" baseline="30000"/>
                        <a:t>ère</a:t>
                      </a:r>
                      <a:r>
                        <a:rPr lang="fr-FR" sz="1100"/>
                        <a:t> année primaire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3</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0,1</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2</a:t>
                      </a:r>
                      <a:r>
                        <a:rPr lang="fr-FR" sz="1100" baseline="30000"/>
                        <a:t>ème</a:t>
                      </a:r>
                      <a:r>
                        <a:rPr lang="fr-FR" sz="1100"/>
                        <a:t> année primaire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8</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0,2</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3</a:t>
                      </a:r>
                      <a:r>
                        <a:rPr lang="fr-FR" sz="1100" baseline="30000"/>
                        <a:t>ème</a:t>
                      </a:r>
                      <a:r>
                        <a:rPr lang="fr-FR" sz="1100"/>
                        <a:t> année primaire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9</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0,2</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4</a:t>
                      </a:r>
                      <a:r>
                        <a:rPr lang="fr-FR" sz="1100" baseline="30000"/>
                        <a:t>ème</a:t>
                      </a:r>
                      <a:r>
                        <a:rPr lang="fr-FR" sz="1100"/>
                        <a:t> année primaire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4</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0,1</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5</a:t>
                      </a:r>
                      <a:r>
                        <a:rPr lang="fr-FR" sz="1100" baseline="30000"/>
                        <a:t>ème</a:t>
                      </a:r>
                      <a:r>
                        <a:rPr lang="fr-FR" sz="1100"/>
                        <a:t> année primaire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36</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0,9</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6</a:t>
                      </a:r>
                      <a:r>
                        <a:rPr lang="fr-FR" sz="1100" baseline="30000"/>
                        <a:t>ème</a:t>
                      </a:r>
                      <a:r>
                        <a:rPr lang="fr-FR" sz="1100"/>
                        <a:t> année primaire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66</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1,6</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1</a:t>
                      </a:r>
                      <a:r>
                        <a:rPr lang="fr-FR" sz="1100" baseline="30000"/>
                        <a:t>ère</a:t>
                      </a:r>
                      <a:r>
                        <a:rPr lang="fr-FR" sz="1100"/>
                        <a:t> année de collège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695</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17,3</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2</a:t>
                      </a:r>
                      <a:r>
                        <a:rPr lang="fr-FR" sz="1100" baseline="30000"/>
                        <a:t>ème</a:t>
                      </a:r>
                      <a:r>
                        <a:rPr lang="fr-FR" sz="1100"/>
                        <a:t>  année de collège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741</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18,5</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3</a:t>
                      </a:r>
                      <a:r>
                        <a:rPr lang="fr-FR" sz="1100" baseline="30000"/>
                        <a:t>ème</a:t>
                      </a:r>
                      <a:r>
                        <a:rPr lang="fr-FR" sz="1100"/>
                        <a:t> année de collège</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1 208</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30,1</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Tronc commun</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460</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11,5</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1</a:t>
                      </a:r>
                      <a:r>
                        <a:rPr lang="fr-FR" sz="1100" baseline="30000"/>
                        <a:t>ère</a:t>
                      </a:r>
                      <a:r>
                        <a:rPr lang="fr-FR" sz="1100"/>
                        <a:t> année du baccalauréat</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311</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7,7</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2</a:t>
                      </a:r>
                      <a:r>
                        <a:rPr lang="fr-FR" sz="1100" baseline="30000"/>
                        <a:t>ème</a:t>
                      </a:r>
                      <a:r>
                        <a:rPr lang="fr-FR" sz="1100"/>
                        <a:t> année du baccalauréat</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304</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7,6</a:t>
                      </a:r>
                      <a:endParaRPr lang="fr-FR" sz="1050">
                        <a:latin typeface="Calibri"/>
                        <a:ea typeface="Calibri"/>
                        <a:cs typeface="Arial"/>
                      </a:endParaRPr>
                    </a:p>
                  </a:txBody>
                  <a:tcPr marL="68580" marR="68580" marT="0" marB="0"/>
                </a:tc>
              </a:tr>
              <a:tr h="192786">
                <a:tc>
                  <a:txBody>
                    <a:bodyPr/>
                    <a:lstStyle/>
                    <a:p>
                      <a:pPr>
                        <a:lnSpc>
                          <a:spcPct val="115000"/>
                        </a:lnSpc>
                        <a:spcAft>
                          <a:spcPts val="0"/>
                        </a:spcAft>
                        <a:tabLst>
                          <a:tab pos="449580" algn="l"/>
                          <a:tab pos="899160" algn="l"/>
                          <a:tab pos="1348740" algn="l"/>
                          <a:tab pos="1798320" algn="l"/>
                          <a:tab pos="2247900" algn="l"/>
                          <a:tab pos="2697480" algn="l"/>
                        </a:tabLst>
                      </a:pPr>
                      <a:r>
                        <a:rPr lang="fr-FR" sz="1100"/>
                        <a:t>Total</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a:t>4014</a:t>
                      </a:r>
                      <a:endParaRPr lang="fr-FR" sz="1050">
                        <a:latin typeface="Calibri"/>
                        <a:ea typeface="Calibri"/>
                        <a:cs typeface="Arial"/>
                      </a:endParaRPr>
                    </a:p>
                  </a:txBody>
                  <a:tcPr marL="68580" marR="68580" marT="0" marB="0"/>
                </a:tc>
                <a:tc>
                  <a:txBody>
                    <a:bodyPr/>
                    <a:lstStyle/>
                    <a:p>
                      <a:pPr algn="r">
                        <a:lnSpc>
                          <a:spcPct val="115000"/>
                        </a:lnSpc>
                        <a:spcAft>
                          <a:spcPts val="0"/>
                        </a:spcAft>
                        <a:tabLst>
                          <a:tab pos="449580" algn="l"/>
                          <a:tab pos="899160" algn="l"/>
                          <a:tab pos="1348740" algn="l"/>
                          <a:tab pos="1798320" algn="l"/>
                          <a:tab pos="2247900" algn="l"/>
                          <a:tab pos="2697480" algn="l"/>
                        </a:tabLst>
                      </a:pPr>
                      <a:r>
                        <a:rPr lang="fr-FR" sz="1100" dirty="0"/>
                        <a:t>100</a:t>
                      </a:r>
                      <a:endParaRPr lang="fr-FR" sz="1050" dirty="0">
                        <a:latin typeface="Calibri"/>
                        <a:ea typeface="Calibri"/>
                        <a:cs typeface="Arial"/>
                      </a:endParaRPr>
                    </a:p>
                  </a:txBody>
                  <a:tcPr marL="68580" marR="68580" marT="0" marB="0"/>
                </a:tc>
              </a:tr>
            </a:tbl>
          </a:graphicData>
        </a:graphic>
      </p:graphicFrame>
      <p:graphicFrame>
        <p:nvGraphicFramePr>
          <p:cNvPr id="6" name="Graphique 5"/>
          <p:cNvGraphicFramePr/>
          <p:nvPr/>
        </p:nvGraphicFramePr>
        <p:xfrm>
          <a:off x="2411760" y="3356992"/>
          <a:ext cx="4987290" cy="3361184"/>
        </p:xfrm>
        <a:graphic>
          <a:graphicData uri="http://schemas.openxmlformats.org/drawingml/2006/chart">
            <c:chart xmlns:c="http://schemas.openxmlformats.org/drawingml/2006/chart" xmlns:r="http://schemas.openxmlformats.org/officeDocument/2006/relationships" r:id="rId2"/>
          </a:graphicData>
        </a:graphic>
      </p:graphicFrame>
      <p:sp>
        <p:nvSpPr>
          <p:cNvPr id="4" name="Titre 1"/>
          <p:cNvSpPr>
            <a:spLocks noGrp="1"/>
          </p:cNvSpPr>
          <p:nvPr>
            <p:ph type="title"/>
          </p:nvPr>
        </p:nvSpPr>
        <p:spPr>
          <a:xfrm>
            <a:off x="1835696" y="0"/>
            <a:ext cx="6922016" cy="580926"/>
          </a:xfrm>
        </p:spPr>
        <p:txBody>
          <a:bodyPr>
            <a:normAutofit/>
          </a:bodyPr>
          <a:lstStyle/>
          <a:p>
            <a:pPr marL="357188" indent="-357188">
              <a:lnSpc>
                <a:spcPct val="80000"/>
              </a:lnSpc>
              <a:spcBef>
                <a:spcPts val="600"/>
              </a:spcBef>
              <a:buClr>
                <a:schemeClr val="accent1"/>
              </a:buClr>
              <a:buSzPct val="80000"/>
            </a:pPr>
            <a:r>
              <a:rPr lang="fr-FR" sz="2400" b="1" dirty="0" smtClean="0">
                <a:solidFill>
                  <a:schemeClr val="accent1">
                    <a:lumMod val="75000"/>
                  </a:schemeClr>
                </a:solidFill>
                <a:latin typeface="+mn-lt"/>
                <a:ea typeface="+mn-ea"/>
                <a:cs typeface="+mn-cs"/>
              </a:rPr>
              <a:t>Enfants selon leur niveau scolaire</a:t>
            </a:r>
            <a:endParaRPr lang="fr-FR" sz="2400" b="1" dirty="0">
              <a:solidFill>
                <a:schemeClr val="accent1">
                  <a:lumMod val="75000"/>
                </a:schemeClr>
              </a:solidFill>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737</TotalTime>
  <Words>4415</Words>
  <Application>Microsoft Office PowerPoint</Application>
  <PresentationFormat>Affichage à l'écran (4:3)</PresentationFormat>
  <Paragraphs>2192</Paragraphs>
  <Slides>86</Slides>
  <Notes>0</Notes>
  <HiddenSlides>0</HiddenSlides>
  <MMClips>0</MMClips>
  <ScaleCrop>false</ScaleCrop>
  <HeadingPairs>
    <vt:vector size="4" baseType="variant">
      <vt:variant>
        <vt:lpstr>Thème</vt:lpstr>
      </vt:variant>
      <vt:variant>
        <vt:i4>1</vt:i4>
      </vt:variant>
      <vt:variant>
        <vt:lpstr>Titres des diapositives</vt:lpstr>
      </vt:variant>
      <vt:variant>
        <vt:i4>86</vt:i4>
      </vt:variant>
    </vt:vector>
  </HeadingPairs>
  <TitlesOfParts>
    <vt:vector size="87" baseType="lpstr">
      <vt:lpstr>Solstice</vt:lpstr>
      <vt:lpstr>Analyse des résultats (Résumé)</vt:lpstr>
      <vt:lpstr>Liminaire</vt:lpstr>
      <vt:lpstr>Diapositive 3</vt:lpstr>
      <vt:lpstr>Diapositive 4</vt:lpstr>
      <vt:lpstr>Enfants marathoniens non parlementaires par province</vt:lpstr>
      <vt:lpstr>Diapositive 6</vt:lpstr>
      <vt:lpstr> Répartition des Enfants enquêtés selon l’âge et le genre</vt:lpstr>
      <vt:lpstr> Répartition des Enfants enquêtés selon le milieu de résidence</vt:lpstr>
      <vt:lpstr>Enfants selon leur niveau scolaire</vt:lpstr>
      <vt:lpstr>Le temps qu’il faut pour aller à l’école en minutes</vt:lpstr>
      <vt:lpstr>Diapositive 11</vt:lpstr>
      <vt:lpstr>Espaces de violence</vt:lpstr>
      <vt:lpstr>Diapositive 13</vt:lpstr>
      <vt:lpstr>Diapositive 14</vt:lpstr>
      <vt:lpstr>Diapositive 15</vt:lpstr>
      <vt:lpstr>Diapositive 16</vt:lpstr>
      <vt:lpstr>Diapositive 17</vt:lpstr>
      <vt:lpstr>Solutions contre la violence versus Moyen utilisé des Nouveaux médias</vt:lpstr>
      <vt:lpstr>Solutions contre la violence versus Moyen utilisé des Nouveaux médias</vt:lpstr>
      <vt:lpstr>Solutions contre la violence versus sites visités</vt:lpstr>
      <vt:lpstr>Mendicité : Causes de la mendicité</vt:lpstr>
      <vt:lpstr>Diapositive 22</vt:lpstr>
      <vt:lpstr>Solutions pour éradiquer la mendicité des Enfants</vt:lpstr>
      <vt:lpstr>Solutions pour éradiquer la mendicité des Enfants</vt:lpstr>
      <vt:lpstr>Causes d’exploitation de l’Enfant dans la mendicité</vt:lpstr>
      <vt:lpstr>Causes d’exploitation de l’Enfant dans la mendicité</vt:lpstr>
      <vt:lpstr> Solutions pour éradiquer l’exploitation des Enfants dans la mendicité</vt:lpstr>
      <vt:lpstr> Solutions pour éradiquer l’exploitation des Enfants dans la mendicité</vt:lpstr>
      <vt:lpstr>Diapositive 29</vt:lpstr>
      <vt:lpstr>Diapositive 30</vt:lpstr>
      <vt:lpstr>Diapositive 31</vt:lpstr>
      <vt:lpstr>Diapositive 32</vt:lpstr>
      <vt:lpstr>Diapositive 33</vt:lpstr>
      <vt:lpstr>Diapositive 34</vt:lpstr>
      <vt:lpstr> Solutions proposées pour éradiquer le phénomène des Enfants dans la rue</vt:lpstr>
      <vt:lpstr> Solutions proposées pour éradiquer le phénomène des Enfants dans la rue</vt:lpstr>
      <vt:lpstr> Solutions proposées pour éradiquer le phénomène des Enfants dans la rue selon l’âge</vt:lpstr>
      <vt:lpstr>Diapositive 38</vt:lpstr>
      <vt:lpstr>Diapositive 39</vt:lpstr>
      <vt:lpstr>Diapositive 40</vt:lpstr>
      <vt:lpstr>Diapositive 41</vt:lpstr>
      <vt:lpstr>Diapositive 42</vt:lpstr>
      <vt:lpstr>Avantages des nouveaux médias</vt:lpstr>
      <vt:lpstr>Diapositive 44</vt:lpstr>
      <vt:lpstr>Diapositive 45</vt:lpstr>
      <vt:lpstr>Diapositive 46</vt:lpstr>
      <vt:lpstr>Diapositive 47</vt:lpstr>
      <vt:lpstr>Inconvénients des nouveaux médias </vt:lpstr>
      <vt:lpstr>Diapositive 49</vt:lpstr>
      <vt:lpstr>Diapositive 50</vt:lpstr>
      <vt:lpstr>Diapositive 51</vt:lpstr>
      <vt:lpstr>Diapositive 52</vt:lpstr>
      <vt:lpstr>Diapositive 53</vt:lpstr>
      <vt:lpstr>Diapositive 54</vt:lpstr>
      <vt:lpstr>Diapositive 55</vt:lpstr>
      <vt:lpstr>Diapositive 56</vt:lpstr>
      <vt:lpstr>Diapositive 57</vt:lpstr>
      <vt:lpstr>Loisirs</vt:lpstr>
      <vt:lpstr>Loisirs</vt:lpstr>
      <vt:lpstr>La drogue : Connais-tu quelqu’un ?</vt:lpstr>
      <vt:lpstr>Raisons qui poussent à la drogue</vt:lpstr>
      <vt:lpstr>Raisons qui poussent à la drogue</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 Comment peut-on aider la fille pour qu’elle ait un rôle plus effectif dans l’avenir ?</vt:lpstr>
      <vt:lpstr> Comment peut-on aider la fille pour qu’elle ait un rôle plus effectif dans l’avenir ?</vt:lpstr>
      <vt:lpstr>Par niveau scolaire</vt:lpstr>
      <vt:lpstr>Par niveau scolaire</vt:lpstr>
      <vt:lpstr>Par milieu de résidence</vt:lpstr>
      <vt:lpstr>Par milieu de résidence</vt:lpstr>
      <vt:lpstr>PROGRAMME MY WORLD</vt:lpstr>
      <vt:lpstr>38. SYNTHESE</vt:lpstr>
      <vt:lpstr>39. Priorités signalées « My World » selon les variables explicatives</vt:lpstr>
      <vt:lpstr>Diapositive 82</vt:lpstr>
      <vt:lpstr>40. ENSEIGNEMENTS ESSENTIELS  </vt:lpstr>
      <vt:lpstr>Diapositive 84</vt:lpstr>
      <vt:lpstr>Diapositive 85</vt:lpstr>
      <vt:lpstr>Diapositive 86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résultats</dc:title>
  <dc:creator>EDESATE</dc:creator>
  <cp:lastModifiedBy>EDESATE</cp:lastModifiedBy>
  <cp:revision>75</cp:revision>
  <dcterms:created xsi:type="dcterms:W3CDTF">2014-05-15T14:15:38Z</dcterms:created>
  <dcterms:modified xsi:type="dcterms:W3CDTF">2014-07-14T15:13:27Z</dcterms:modified>
</cp:coreProperties>
</file>