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62" r:id="rId3"/>
    <p:sldId id="266" r:id="rId4"/>
    <p:sldId id="263" r:id="rId5"/>
    <p:sldId id="264" r:id="rId6"/>
    <p:sldId id="265" r:id="rId7"/>
    <p:sldId id="267" r:id="rId8"/>
    <p:sldId id="268" r:id="rId9"/>
    <p:sldId id="269" r:id="rId10"/>
    <p:sldId id="270" r:id="rId11"/>
    <p:sldId id="271" r:id="rId12"/>
    <p:sldId id="272" r:id="rId13"/>
    <p:sldId id="273" r:id="rId14"/>
    <p:sldId id="274" r:id="rId15"/>
    <p:sldId id="275" r:id="rId16"/>
    <p:sldId id="276" r:id="rId17"/>
  </p:sldIdLst>
  <p:sldSz cx="9144000" cy="6858000" type="screen4x3"/>
  <p:notesSz cx="6858000" cy="99472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28BD"/>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8475"/>
          </a:xfrm>
          <a:prstGeom prst="rect">
            <a:avLst/>
          </a:prstGeom>
        </p:spPr>
        <p:txBody>
          <a:bodyPr vert="horz" lIns="91440" tIns="45720" rIns="91440" bIns="45720" rtlCol="0"/>
          <a:lstStyle>
            <a:lvl1pPr algn="r">
              <a:defRPr sz="1200"/>
            </a:lvl1pPr>
          </a:lstStyle>
          <a:p>
            <a:fld id="{4549F1C7-7639-4767-9B16-FF96FFC989E9}" type="datetimeFigureOut">
              <a:rPr lang="fr-FR" smtClean="0"/>
              <a:t>02/07/2019</a:t>
            </a:fld>
            <a:endParaRPr lang="fr-FR"/>
          </a:p>
        </p:txBody>
      </p:sp>
      <p:sp>
        <p:nvSpPr>
          <p:cNvPr id="4" name="Espace réservé de l'image des diapositives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787900"/>
            <a:ext cx="5486400" cy="3916363"/>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8800"/>
            <a:ext cx="2971800" cy="4984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8800"/>
            <a:ext cx="2971800" cy="498475"/>
          </a:xfrm>
          <a:prstGeom prst="rect">
            <a:avLst/>
          </a:prstGeom>
        </p:spPr>
        <p:txBody>
          <a:bodyPr vert="horz" lIns="91440" tIns="45720" rIns="91440" bIns="45720" rtlCol="0" anchor="b"/>
          <a:lstStyle>
            <a:lvl1pPr algn="r">
              <a:defRPr sz="1200"/>
            </a:lvl1pPr>
          </a:lstStyle>
          <a:p>
            <a:fld id="{2CA65D4F-4E91-443F-9C0A-F71A80279EC1}" type="slidenum">
              <a:rPr lang="fr-FR" smtClean="0"/>
              <a:t>‹N°›</a:t>
            </a:fld>
            <a:endParaRPr lang="fr-FR"/>
          </a:p>
        </p:txBody>
      </p:sp>
    </p:spTree>
    <p:extLst>
      <p:ext uri="{BB962C8B-B14F-4D97-AF65-F5344CB8AC3E}">
        <p14:creationId xmlns:p14="http://schemas.microsoft.com/office/powerpoint/2010/main" val="167427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xfrm>
            <a:off x="1190625" y="1243013"/>
            <a:ext cx="4476750" cy="3357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commentaires 2"/>
          <p:cNvSpPr>
            <a:spLocks noGrp="1"/>
          </p:cNvSpPr>
          <p:nvPr>
            <p:ph type="body" idx="1"/>
          </p:nvPr>
        </p:nvSpPr>
        <p:spPr/>
        <p:txBody>
          <a:bodyPr/>
          <a:lstStyle/>
          <a:p>
            <a:pPr>
              <a:defRPr/>
            </a:pPr>
            <a:endParaRPr lang="fr-FR" dirty="0"/>
          </a:p>
          <a:p>
            <a:pPr>
              <a:defRPr/>
            </a:pPr>
            <a:r>
              <a:rPr lang="fr-FR" dirty="0"/>
              <a:t>L’équité d’accès au savoir est un des leviers majeurs permettant le développement des sociétés et l’ancrage de la démocratie ; </a:t>
            </a:r>
          </a:p>
          <a:p>
            <a:pPr>
              <a:defRPr/>
            </a:pPr>
            <a:r>
              <a:rPr lang="fr-FR" dirty="0"/>
              <a:t>Si chaque enfant, quelque soit sa région et son niveau social a accès au même savoir en quantité comme en qualité, nous participerons à la réussite de toutes les jeunes générations, dans leur développement humain, scolaire, intellectuel et social, et les aiderons à construire et assurer leur avenir. </a:t>
            </a:r>
          </a:p>
          <a:p>
            <a:pPr>
              <a:defRPr/>
            </a:pPr>
            <a:r>
              <a:rPr lang="fr-FR" dirty="0"/>
              <a:t>C’est dans cette volonté de démocratie et de développement égalitaire des générations à venir que l’Observatoire Nationale des Droits de l’Enfant au Maroc souhaite lancer le projet de soutien aux Enfants pour l’équité d’accès au savoir et la réussite sociale, comme valeur fondamentale de son programme de Banque des Valeurs, qu’il souhaite déployer pour la promotion des droits de l’Enfant. Le projet sera piloté sur le terrain par les anciens membres du Parlement de l’Enfant du pays, institution affiliée à l’ONDE.</a:t>
            </a:r>
          </a:p>
          <a:p>
            <a:pPr>
              <a:defRPr/>
            </a:pPr>
            <a:endParaRPr lang="fr-FR" dirty="0"/>
          </a:p>
          <a:p>
            <a:pPr>
              <a:defRPr/>
            </a:pPr>
            <a:r>
              <a:rPr lang="fr-FR" dirty="0"/>
              <a:t>Ce projet valorise le rôle de l’enseignant dans sa contribution au soutien aux enfants les plus en difficulté dans des années charnières de leur parcours scolaire (Brevet, Baccalauréat et la Seconde comme année d’orientation)</a:t>
            </a:r>
          </a:p>
          <a:p>
            <a:pPr>
              <a:defRPr/>
            </a:pPr>
            <a:endParaRPr lang="fr-FR" dirty="0"/>
          </a:p>
          <a:p>
            <a:pPr>
              <a:defRPr/>
            </a:pPr>
            <a:r>
              <a:rPr lang="fr-FR" dirty="0"/>
              <a:t>Face aux lacunes accumulées et au contexte économico-social difficile de certains enfants, les conditions de passage ne sont pas optimales pour se donner toutes les chances de réussir et de poursuivre les études.</a:t>
            </a:r>
          </a:p>
          <a:p>
            <a:pPr>
              <a:defRPr/>
            </a:pPr>
            <a:endParaRPr lang="fr-FR" dirty="0"/>
          </a:p>
          <a:p>
            <a:pPr>
              <a:defRPr/>
            </a:pPr>
            <a:r>
              <a:rPr lang="fr-FR" dirty="0"/>
              <a:t>Le projet vise ainsi à rassembler enseignants  de haut niveau de compétence et élèves nécessiteux autour de l’apprentissage de façon bénévole, volontaire et régulière pour panser les lacunes et assurer un suivi personnalisé. </a:t>
            </a:r>
          </a:p>
          <a:p>
            <a:pPr>
              <a:defRPr/>
            </a:pPr>
            <a:r>
              <a:rPr lang="fr-FR" dirty="0"/>
              <a:t> </a:t>
            </a:r>
          </a:p>
          <a:p>
            <a:pPr>
              <a:defRPr/>
            </a:pPr>
            <a:r>
              <a:rPr lang="fr-FR" dirty="0"/>
              <a:t>Le projet sera lancé la première année dans quelques régions, évalué puis étendu sur toutes les régions du Royaume.</a:t>
            </a:r>
            <a:br>
              <a:rPr lang="fr-FR" dirty="0"/>
            </a:br>
            <a:endParaRPr lang="fr-FR" dirty="0"/>
          </a:p>
          <a:p>
            <a:pPr>
              <a:defRPr/>
            </a:pPr>
            <a:r>
              <a:rPr lang="fr-FR" dirty="0"/>
              <a:t>Seront visés les établissements scolaires (Collège et Lycée) ayant obtenu un taux de réussite le plus bas par rapport à la moyenne nationale.</a:t>
            </a:r>
          </a:p>
          <a:p>
            <a:pPr>
              <a:defRPr/>
            </a:pPr>
            <a:r>
              <a:rPr lang="fr-FR" dirty="0"/>
              <a:t> </a:t>
            </a:r>
          </a:p>
          <a:p>
            <a:pPr>
              <a:defRPr/>
            </a:pPr>
            <a:r>
              <a:rPr lang="fr-FR" dirty="0"/>
              <a:t>A travers ce projet, les enfants pourront bénéficier de cours de soutien dans les matières scientifiques (Mathématiques, Sciences physiques, Science de la Vie et de la Terre).</a:t>
            </a:r>
          </a:p>
          <a:p>
            <a:pPr>
              <a:defRPr/>
            </a:pPr>
            <a:r>
              <a:rPr lang="fr-FR" dirty="0"/>
              <a:t>Enfants et Enseignants, de toutes les régions identifiées,  seront  tous invités à partager un premier week-end d’études, pour une première prise de contact collégiale avant de poursuivre les cours localement, en petits sous groupes d’enfants au plus près de leurs établissements. </a:t>
            </a:r>
          </a:p>
          <a:p>
            <a:pPr>
              <a:defRPr/>
            </a:pPr>
            <a:endParaRPr lang="fr-FR" dirty="0"/>
          </a:p>
          <a:p>
            <a:pPr>
              <a:defRPr/>
            </a:pPr>
            <a:r>
              <a:rPr lang="fr-FR" dirty="0"/>
              <a:t>Le projet restera vivant. Ainsi à la constitution de tout nouveau groupe Elèves-Enseignants qui se joindra au programme, un premier Week-End de rencontre et d’étude sera organisé.</a:t>
            </a:r>
          </a:p>
          <a:p>
            <a:pPr>
              <a:defRPr/>
            </a:pPr>
            <a:endParaRPr lang="fr-FR" dirty="0"/>
          </a:p>
          <a:p>
            <a:pPr>
              <a:defRPr/>
            </a:pPr>
            <a:r>
              <a:rPr lang="fr-FR" dirty="0"/>
              <a:t>Pour assurer le suivi des enfants, un système de parrainage sera instauré entre les anciens membres du Parlement de l’Enfant et chaque enfant, pour être au plus près à l’écoute de ses besoins et ses attentes et pouvoir suivre les progrès réalisés.</a:t>
            </a:r>
          </a:p>
          <a:p>
            <a:pPr>
              <a:defRPr/>
            </a:pPr>
            <a:r>
              <a:rPr lang="fr-FR" dirty="0"/>
              <a:t>Seront également impliqués les enfants parlementaires des circonscriptions concernées, les directions des établissements, leurs conseils de gestion et associations de parents d’élèves.  </a:t>
            </a:r>
          </a:p>
          <a:p>
            <a:pPr>
              <a:defRPr/>
            </a:pPr>
            <a:endParaRPr lang="fr-FR" dirty="0"/>
          </a:p>
          <a:p>
            <a:pPr>
              <a:defRPr/>
            </a:pPr>
            <a:r>
              <a:rPr lang="fr-FR" dirty="0"/>
              <a:t>Un comité de  pilotage sera nommé au sein du Club des Anciens du Parlement de l’Enfant pour le suivi et l’évaluation réguliers du programme avec deux tableaux de bord de suivi :</a:t>
            </a:r>
          </a:p>
          <a:p>
            <a:pPr>
              <a:defRPr/>
            </a:pPr>
            <a:r>
              <a:rPr lang="fr-FR" dirty="0"/>
              <a:t>Tableau de bord d’activité : évolution du nombre d’enfants, d’enseignants, d’établissements, d’heures enseignées…</a:t>
            </a:r>
          </a:p>
          <a:p>
            <a:pPr>
              <a:defRPr/>
            </a:pPr>
            <a:r>
              <a:rPr lang="fr-FR" dirty="0"/>
              <a:t>Tableau de bord de performance : évaluation annuelle de l’amélioration des résultats scolaires des enfants et du taux de réussite des établissements. </a:t>
            </a:r>
          </a:p>
          <a:p>
            <a:pPr>
              <a:defRPr/>
            </a:pPr>
            <a:r>
              <a:rPr lang="fr-FR" dirty="0"/>
              <a:t>Ces indicateurs seront intégrés dans le rapport annuel sur l’Enfance qu’élabore l’ONDE</a:t>
            </a:r>
            <a:endParaRPr lang="fr-FR" sz="1100" dirty="0">
              <a:solidFill>
                <a:schemeClr val="tx1">
                  <a:lumMod val="50000"/>
                  <a:lumOff val="50000"/>
                </a:schemeClr>
              </a:solidFill>
            </a:endParaRPr>
          </a:p>
          <a:p>
            <a:pPr>
              <a:defRPr/>
            </a:pPr>
            <a:endParaRPr lang="fr-FR" dirty="0"/>
          </a:p>
        </p:txBody>
      </p:sp>
      <p:sp>
        <p:nvSpPr>
          <p:cNvPr id="16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A2018636-6F9E-4C32-8525-4AE264C73FB4}" type="slidenum">
              <a:rPr lang="fr-FR" altLang="fr-FR">
                <a:solidFill>
                  <a:prstClr val="black"/>
                </a:solidFill>
              </a:rPr>
              <a:pPr eaLnBrk="1" hangingPunct="1"/>
              <a:t>3</a:t>
            </a:fld>
            <a:endParaRPr lang="fr-FR" altLang="fr-FR">
              <a:solidFill>
                <a:prstClr val="black"/>
              </a:solidFill>
            </a:endParaRPr>
          </a:p>
        </p:txBody>
      </p:sp>
    </p:spTree>
    <p:extLst>
      <p:ext uri="{BB962C8B-B14F-4D97-AF65-F5344CB8AC3E}">
        <p14:creationId xmlns:p14="http://schemas.microsoft.com/office/powerpoint/2010/main" val="13465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bwMode="auto">
          <a:xfrm>
            <a:off x="1190625" y="1243013"/>
            <a:ext cx="4476750" cy="3357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commentaires 2"/>
          <p:cNvSpPr>
            <a:spLocks noGrp="1"/>
          </p:cNvSpPr>
          <p:nvPr>
            <p:ph type="body" idx="1"/>
          </p:nvPr>
        </p:nvSpPr>
        <p:spPr/>
        <p:txBody>
          <a:bodyPr/>
          <a:lstStyle/>
          <a:p>
            <a:pPr>
              <a:defRPr/>
            </a:pPr>
            <a:endParaRPr lang="fr-FR" dirty="0"/>
          </a:p>
          <a:p>
            <a:pPr>
              <a:defRPr/>
            </a:pPr>
            <a:r>
              <a:rPr lang="fr-FR" dirty="0"/>
              <a:t>L’équité d’accès au savoir est un des leviers majeurs permettant le développement des sociétés et l’ancrage de la démocratie ; </a:t>
            </a:r>
          </a:p>
          <a:p>
            <a:pPr>
              <a:defRPr/>
            </a:pPr>
            <a:r>
              <a:rPr lang="fr-FR" dirty="0"/>
              <a:t>Si chaque enfant, quelque soit sa région et son niveau social a accès au même savoir en quantité comme en qualité, nous participerons à la réussite de toutes les jeunes générations, dans leur développement humain, scolaire, intellectuel et social, et les aiderons à construire et assurer leur avenir. </a:t>
            </a:r>
          </a:p>
          <a:p>
            <a:pPr>
              <a:defRPr/>
            </a:pPr>
            <a:r>
              <a:rPr lang="fr-FR" dirty="0"/>
              <a:t>C’est dans cette volonté de démocratie et de développement égalitaire des générations à venir que l’Observatoire Nationale des Droits de l’Enfant au Maroc souhaite lancer le projet de soutien aux Enfants pour l’équité d’accès au savoir et la réussite sociale, comme valeur fondamentale de son programme de Banque des Valeurs, qu’il souhaite déployer pour la promotion des droits de l’Enfant. Le projet sera piloté sur le terrain par les anciens membres du Parlement de l’Enfant du pays, institution affiliée à l’ONDE.</a:t>
            </a:r>
          </a:p>
          <a:p>
            <a:pPr>
              <a:defRPr/>
            </a:pPr>
            <a:endParaRPr lang="fr-FR" dirty="0"/>
          </a:p>
          <a:p>
            <a:pPr>
              <a:defRPr/>
            </a:pPr>
            <a:r>
              <a:rPr lang="fr-FR" dirty="0"/>
              <a:t>Ce projet valorise le rôle de l’enseignant dans sa contribution au soutien aux enfants les plus en difficulté dans des années charnières de leur parcours scolaire (Brevet, Baccalauréat et la Seconde comme année d’orientation)</a:t>
            </a:r>
          </a:p>
          <a:p>
            <a:pPr>
              <a:defRPr/>
            </a:pPr>
            <a:endParaRPr lang="fr-FR" dirty="0"/>
          </a:p>
          <a:p>
            <a:pPr>
              <a:defRPr/>
            </a:pPr>
            <a:r>
              <a:rPr lang="fr-FR" dirty="0"/>
              <a:t>Face aux lacunes accumulées et au contexte économico-social difficile de certains enfants, les conditions de passage ne sont pas optimales pour se donner toutes les chances de réussir et de poursuivre les études.</a:t>
            </a:r>
          </a:p>
          <a:p>
            <a:pPr>
              <a:defRPr/>
            </a:pPr>
            <a:endParaRPr lang="fr-FR" dirty="0"/>
          </a:p>
          <a:p>
            <a:pPr>
              <a:defRPr/>
            </a:pPr>
            <a:r>
              <a:rPr lang="fr-FR" dirty="0"/>
              <a:t>Le projet vise ainsi à rassembler enseignants  de haut niveau de compétence et élèves nécessiteux autour de l’apprentissage de façon bénévole, volontaire et régulière pour panser les lacunes et assurer un suivi personnalisé. </a:t>
            </a:r>
          </a:p>
          <a:p>
            <a:pPr>
              <a:defRPr/>
            </a:pPr>
            <a:r>
              <a:rPr lang="fr-FR" dirty="0"/>
              <a:t> </a:t>
            </a:r>
          </a:p>
          <a:p>
            <a:pPr>
              <a:defRPr/>
            </a:pPr>
            <a:r>
              <a:rPr lang="fr-FR" dirty="0"/>
              <a:t>Le projet sera lancé la première année dans quelques régions, évalué puis étendu sur toutes les régions du Royaume.</a:t>
            </a:r>
            <a:br>
              <a:rPr lang="fr-FR" dirty="0"/>
            </a:br>
            <a:endParaRPr lang="fr-FR" dirty="0"/>
          </a:p>
          <a:p>
            <a:pPr>
              <a:defRPr/>
            </a:pPr>
            <a:r>
              <a:rPr lang="fr-FR" dirty="0"/>
              <a:t>Seront visés les établissements scolaires (Collège et Lycée) ayant obtenu un taux de réussite le plus bas par rapport à la moyenne nationale.</a:t>
            </a:r>
          </a:p>
          <a:p>
            <a:pPr>
              <a:defRPr/>
            </a:pPr>
            <a:r>
              <a:rPr lang="fr-FR" dirty="0"/>
              <a:t> </a:t>
            </a:r>
          </a:p>
          <a:p>
            <a:pPr>
              <a:defRPr/>
            </a:pPr>
            <a:r>
              <a:rPr lang="fr-FR" dirty="0"/>
              <a:t>A travers ce projet, les enfants pourront bénéficier de cours de soutien dans les matières scientifiques (Mathématiques, Sciences physiques, Science de la Vie et de la Terre).</a:t>
            </a:r>
          </a:p>
          <a:p>
            <a:pPr>
              <a:defRPr/>
            </a:pPr>
            <a:r>
              <a:rPr lang="fr-FR" dirty="0"/>
              <a:t>Enfants et Enseignants, de toutes les régions identifiées,  seront  tous invités à partager un premier week-end d’études, pour une première prise de contact collégiale avant de poursuivre les cours localement, en petits sous groupes d’enfants au plus près de leurs établissements. </a:t>
            </a:r>
          </a:p>
          <a:p>
            <a:pPr>
              <a:defRPr/>
            </a:pPr>
            <a:endParaRPr lang="fr-FR" dirty="0"/>
          </a:p>
          <a:p>
            <a:pPr>
              <a:defRPr/>
            </a:pPr>
            <a:r>
              <a:rPr lang="fr-FR" dirty="0"/>
              <a:t>Le projet restera vivant. Ainsi à la constitution de tout nouveau groupe Elèves-Enseignants qui se joindra au programme, un premier Week-End de rencontre et d’étude sera organisé.</a:t>
            </a:r>
          </a:p>
          <a:p>
            <a:pPr>
              <a:defRPr/>
            </a:pPr>
            <a:endParaRPr lang="fr-FR" dirty="0"/>
          </a:p>
          <a:p>
            <a:pPr>
              <a:defRPr/>
            </a:pPr>
            <a:r>
              <a:rPr lang="fr-FR" dirty="0"/>
              <a:t>Pour assurer le suivi des enfants, un système de parrainage sera instauré entre les anciens membres du Parlement de l’Enfant et chaque enfant, pour être au plus près à l’écoute de ses besoins et ses attentes et pouvoir suivre les progrès réalisés.</a:t>
            </a:r>
          </a:p>
          <a:p>
            <a:pPr>
              <a:defRPr/>
            </a:pPr>
            <a:r>
              <a:rPr lang="fr-FR" dirty="0"/>
              <a:t>Seront également impliqués les enfants parlementaires des circonscriptions concernées, les directions des établissements, leurs conseils de gestion et associations de parents d’élèves.  </a:t>
            </a:r>
          </a:p>
          <a:p>
            <a:pPr>
              <a:defRPr/>
            </a:pPr>
            <a:endParaRPr lang="fr-FR" dirty="0"/>
          </a:p>
          <a:p>
            <a:pPr>
              <a:defRPr/>
            </a:pPr>
            <a:r>
              <a:rPr lang="fr-FR" dirty="0"/>
              <a:t>Un comité de  pilotage sera nommé au sein du Club des Anciens du Parlement de l’Enfant pour le suivi et l’évaluation réguliers du programme avec deux tableaux de bord de suivi :</a:t>
            </a:r>
          </a:p>
          <a:p>
            <a:pPr>
              <a:defRPr/>
            </a:pPr>
            <a:r>
              <a:rPr lang="fr-FR" dirty="0"/>
              <a:t>Tableau de bord d’activité : évolution du nombre d’enfants, d’enseignants, d’établissements, d’heures enseignées…</a:t>
            </a:r>
          </a:p>
          <a:p>
            <a:pPr>
              <a:defRPr/>
            </a:pPr>
            <a:r>
              <a:rPr lang="fr-FR" dirty="0"/>
              <a:t>Tableau de bord de performance : évaluation annuelle de l’amélioration des résultats scolaires des enfants et du taux de réussite des établissements. </a:t>
            </a:r>
          </a:p>
          <a:p>
            <a:pPr>
              <a:defRPr/>
            </a:pPr>
            <a:r>
              <a:rPr lang="fr-FR" dirty="0"/>
              <a:t>Ces indicateurs seront intégrés dans le rapport annuel sur l’Enfance qu’élabore l’ONDE</a:t>
            </a:r>
            <a:endParaRPr lang="fr-FR" sz="1100" dirty="0">
              <a:solidFill>
                <a:schemeClr val="tx1">
                  <a:lumMod val="50000"/>
                  <a:lumOff val="50000"/>
                </a:schemeClr>
              </a:solidFill>
            </a:endParaRPr>
          </a:p>
          <a:p>
            <a:pPr>
              <a:defRPr/>
            </a:pPr>
            <a:endParaRPr lang="fr-FR" dirty="0"/>
          </a:p>
        </p:txBody>
      </p:sp>
      <p:sp>
        <p:nvSpPr>
          <p:cNvPr id="1741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fld id="{4C4D20C3-20DC-4D25-B9A3-5E87E76CFCE8}" type="slidenum">
              <a:rPr lang="fr-FR" altLang="fr-FR">
                <a:solidFill>
                  <a:prstClr val="black"/>
                </a:solidFill>
              </a:rPr>
              <a:pPr eaLnBrk="1" hangingPunct="1"/>
              <a:t>4</a:t>
            </a:fld>
            <a:endParaRPr lang="fr-FR" altLang="fr-FR">
              <a:solidFill>
                <a:prstClr val="black"/>
              </a:solidFill>
            </a:endParaRPr>
          </a:p>
        </p:txBody>
      </p:sp>
    </p:spTree>
    <p:extLst>
      <p:ext uri="{BB962C8B-B14F-4D97-AF65-F5344CB8AC3E}">
        <p14:creationId xmlns:p14="http://schemas.microsoft.com/office/powerpoint/2010/main" val="42686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6"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243520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313072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40"/>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268310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6"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p>
        </p:txBody>
      </p:sp>
      <p:sp>
        <p:nvSpPr>
          <p:cNvPr id="4" name="Espace réservé du numéro de diapositive 5"/>
          <p:cNvSpPr>
            <a:spLocks noGrp="1"/>
          </p:cNvSpPr>
          <p:nvPr>
            <p:ph type="sldNum" sz="quarter" idx="10"/>
          </p:nvPr>
        </p:nvSpPr>
        <p:spPr/>
        <p:txBody>
          <a:bodyPr/>
          <a:lstStyle>
            <a:lvl1pPr>
              <a:defRPr/>
            </a:lvl1pPr>
          </a:lstStyle>
          <a:p>
            <a:fld id="{39779F8E-798B-4DE9-83FD-11EBFB6E9446}" type="slidenum">
              <a:rPr lang="fr-FR" altLang="fr-FR"/>
              <a:pPr/>
              <a:t>‹N°›</a:t>
            </a:fld>
            <a:endParaRPr lang="fr-FR" altLang="fr-FR"/>
          </a:p>
        </p:txBody>
      </p:sp>
    </p:spTree>
    <p:extLst>
      <p:ext uri="{BB962C8B-B14F-4D97-AF65-F5344CB8AC3E}">
        <p14:creationId xmlns:p14="http://schemas.microsoft.com/office/powerpoint/2010/main" val="415011436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EBAD4DAC-FD89-4BF3-8700-633E6B76B1E3}" type="datetimeFigureOut">
              <a:rPr lang="fr-FR"/>
              <a:pPr>
                <a:defRPr/>
              </a:pPr>
              <a:t>02/07/2019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D173AE91-BBEE-4501-BB32-85EB899F7100}" type="slidenum">
              <a:rPr lang="fr-FR" altLang="fr-FR"/>
              <a:pPr/>
              <a:t>‹N°›</a:t>
            </a:fld>
            <a:endParaRPr lang="fr-FR" altLang="fr-FR"/>
          </a:p>
        </p:txBody>
      </p:sp>
    </p:spTree>
    <p:extLst>
      <p:ext uri="{BB962C8B-B14F-4D97-AF65-F5344CB8AC3E}">
        <p14:creationId xmlns:p14="http://schemas.microsoft.com/office/powerpoint/2010/main" val="1829402912"/>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6"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0B664301-AE7D-49F7-A0A2-9D8F4BC77A6E}" type="datetimeFigureOut">
              <a:rPr lang="fr-FR"/>
              <a:pPr>
                <a:defRPr/>
              </a:pPr>
              <a:t>02/07/2019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C3732F91-CD94-42EB-941C-3AA121158ED0}" type="slidenum">
              <a:rPr lang="fr-FR" altLang="fr-FR"/>
              <a:pPr/>
              <a:t>‹N°›</a:t>
            </a:fld>
            <a:endParaRPr lang="fr-FR" altLang="fr-FR"/>
          </a:p>
        </p:txBody>
      </p:sp>
    </p:spTree>
    <p:extLst>
      <p:ext uri="{BB962C8B-B14F-4D97-AF65-F5344CB8AC3E}">
        <p14:creationId xmlns:p14="http://schemas.microsoft.com/office/powerpoint/2010/main" val="2621668323"/>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19F8CD45-41ED-4A1A-8802-45123570F8F6}" type="datetimeFigureOut">
              <a:rPr lang="fr-FR"/>
              <a:pPr>
                <a:defRPr/>
              </a:pPr>
              <a:t>02/07/2019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E754CDD5-6DA7-42BC-95D9-744A5DCEED65}" type="slidenum">
              <a:rPr lang="fr-FR" altLang="fr-FR"/>
              <a:pPr/>
              <a:t>‹N°›</a:t>
            </a:fld>
            <a:endParaRPr lang="fr-FR" altLang="fr-FR"/>
          </a:p>
        </p:txBody>
      </p:sp>
    </p:spTree>
    <p:extLst>
      <p:ext uri="{BB962C8B-B14F-4D97-AF65-F5344CB8AC3E}">
        <p14:creationId xmlns:p14="http://schemas.microsoft.com/office/powerpoint/2010/main" val="1558235086"/>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95DE30AF-9AE5-4FAF-9643-4E2C4EDF7E5F}" type="datetimeFigureOut">
              <a:rPr lang="fr-FR"/>
              <a:pPr>
                <a:defRPr/>
              </a:pPr>
              <a:t>02/07/2019</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fld id="{9CA7E21C-5BC7-4CDF-81AE-DFB622290A27}" type="slidenum">
              <a:rPr lang="fr-FR" altLang="fr-FR"/>
              <a:pPr/>
              <a:t>‹N°›</a:t>
            </a:fld>
            <a:endParaRPr lang="fr-FR" altLang="fr-FR"/>
          </a:p>
        </p:txBody>
      </p:sp>
    </p:spTree>
    <p:extLst>
      <p:ext uri="{BB962C8B-B14F-4D97-AF65-F5344CB8AC3E}">
        <p14:creationId xmlns:p14="http://schemas.microsoft.com/office/powerpoint/2010/main" val="1407422731"/>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pPr>
              <a:defRPr/>
            </a:pPr>
            <a:fld id="{4926AA4A-119B-4937-9155-959673514FF1}" type="datetimeFigureOut">
              <a:rPr lang="fr-FR"/>
              <a:pPr>
                <a:defRPr/>
              </a:pPr>
              <a:t>02/07/2019</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fld id="{B8E5C57B-A46F-486C-8126-C097AC34F821}" type="slidenum">
              <a:rPr lang="fr-FR" altLang="fr-FR"/>
              <a:pPr/>
              <a:t>‹N°›</a:t>
            </a:fld>
            <a:endParaRPr lang="fr-FR" altLang="fr-FR"/>
          </a:p>
        </p:txBody>
      </p:sp>
    </p:spTree>
    <p:extLst>
      <p:ext uri="{BB962C8B-B14F-4D97-AF65-F5344CB8AC3E}">
        <p14:creationId xmlns:p14="http://schemas.microsoft.com/office/powerpoint/2010/main" val="3721529784"/>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C32F265-D7A5-489A-B110-4DC03618129A}" type="datetimeFigureOut">
              <a:rPr lang="fr-FR"/>
              <a:pPr>
                <a:defRPr/>
              </a:pPr>
              <a:t>02/07/2019</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fld id="{8BDAA820-A827-4AC9-B2DA-E28F02DB515C}" type="slidenum">
              <a:rPr lang="fr-FR" altLang="fr-FR"/>
              <a:pPr/>
              <a:t>‹N°›</a:t>
            </a:fld>
            <a:endParaRPr lang="fr-FR" altLang="fr-FR"/>
          </a:p>
        </p:txBody>
      </p:sp>
    </p:spTree>
    <p:extLst>
      <p:ext uri="{BB962C8B-B14F-4D97-AF65-F5344CB8AC3E}">
        <p14:creationId xmlns:p14="http://schemas.microsoft.com/office/powerpoint/2010/main" val="2577023896"/>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fr-FR"/>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715DEA5-CE82-4E20-B199-F86D962978C4}" type="datetimeFigureOut">
              <a:rPr lang="fr-FR"/>
              <a:pPr>
                <a:defRPr/>
              </a:pPr>
              <a:t>02/07/2019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C5200222-D016-4595-A0F5-D907A3710B41}" type="slidenum">
              <a:rPr lang="fr-FR" altLang="fr-FR"/>
              <a:pPr/>
              <a:t>‹N°›</a:t>
            </a:fld>
            <a:endParaRPr lang="fr-FR" altLang="fr-FR"/>
          </a:p>
        </p:txBody>
      </p:sp>
    </p:spTree>
    <p:extLst>
      <p:ext uri="{BB962C8B-B14F-4D97-AF65-F5344CB8AC3E}">
        <p14:creationId xmlns:p14="http://schemas.microsoft.com/office/powerpoint/2010/main" val="12444839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279249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178" indent="0">
              <a:buNone/>
              <a:defRPr sz="2800"/>
            </a:lvl2pPr>
            <a:lvl3pPr marL="914356"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pPr lvl="0"/>
            <a:endParaRPr lang="fr-FR" noProof="0"/>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fr-FR"/>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702C0085-1E48-4C41-B01D-277F4C4C299D}" type="datetimeFigureOut">
              <a:rPr lang="fr-FR"/>
              <a:pPr>
                <a:defRPr/>
              </a:pPr>
              <a:t>02/07/2019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fld id="{D829090B-DE08-4DF3-B677-89FFDD8143EF}" type="slidenum">
              <a:rPr lang="fr-FR" altLang="fr-FR"/>
              <a:pPr/>
              <a:t>‹N°›</a:t>
            </a:fld>
            <a:endParaRPr lang="fr-FR" altLang="fr-FR"/>
          </a:p>
        </p:txBody>
      </p:sp>
    </p:spTree>
    <p:extLst>
      <p:ext uri="{BB962C8B-B14F-4D97-AF65-F5344CB8AC3E}">
        <p14:creationId xmlns:p14="http://schemas.microsoft.com/office/powerpoint/2010/main" val="1353060691"/>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EDC44228-6784-4E26-8431-25C857648F8E}" type="datetimeFigureOut">
              <a:rPr lang="fr-FR"/>
              <a:pPr>
                <a:defRPr/>
              </a:pPr>
              <a:t>02/07/2019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55CB5300-BB44-4B2D-A5F3-14AE6CCCCAC5}" type="slidenum">
              <a:rPr lang="fr-FR" altLang="fr-FR"/>
              <a:pPr/>
              <a:t>‹N°›</a:t>
            </a:fld>
            <a:endParaRPr lang="fr-FR" altLang="fr-FR"/>
          </a:p>
        </p:txBody>
      </p:sp>
    </p:spTree>
    <p:extLst>
      <p:ext uri="{BB962C8B-B14F-4D97-AF65-F5344CB8AC3E}">
        <p14:creationId xmlns:p14="http://schemas.microsoft.com/office/powerpoint/2010/main" val="3548758536"/>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40"/>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BA30F4BC-1CBE-49EA-8DDD-870D29F1FC5A}" type="datetimeFigureOut">
              <a:rPr lang="fr-FR"/>
              <a:pPr>
                <a:defRPr/>
              </a:pPr>
              <a:t>02/07/2019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81C663C0-9DA6-4FBA-9A2A-28722312632B}" type="slidenum">
              <a:rPr lang="fr-FR" altLang="fr-FR"/>
              <a:pPr/>
              <a:t>‹N°›</a:t>
            </a:fld>
            <a:endParaRPr lang="fr-FR" altLang="fr-FR"/>
          </a:p>
        </p:txBody>
      </p:sp>
    </p:spTree>
    <p:extLst>
      <p:ext uri="{BB962C8B-B14F-4D97-AF65-F5344CB8AC3E}">
        <p14:creationId xmlns:p14="http://schemas.microsoft.com/office/powerpoint/2010/main" val="1783663561"/>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6"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386612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278660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6"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363649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344410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5258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22975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6"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endParaRPr lang="fr-FR"/>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6"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838937A-5ACD-4516-8F57-529A18CBAA4E}" type="datetimeFigureOut">
              <a:rPr lang="fr-FR" smtClean="0"/>
              <a:pPr/>
              <a:t>02/07/2019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77105D2-33CB-4A67-BEE9-CA60F6961199}" type="slidenum">
              <a:rPr lang="fr-FR" smtClean="0"/>
              <a:pPr/>
              <a:t>‹N°›</a:t>
            </a:fld>
            <a:endParaRPr lang="fr-FR"/>
          </a:p>
        </p:txBody>
      </p:sp>
    </p:spTree>
    <p:extLst>
      <p:ext uri="{BB962C8B-B14F-4D97-AF65-F5344CB8AC3E}">
        <p14:creationId xmlns:p14="http://schemas.microsoft.com/office/powerpoint/2010/main" val="305449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8937A-5ACD-4516-8F57-529A18CBAA4E}" type="datetimeFigureOut">
              <a:rPr lang="fr-FR" smtClean="0"/>
              <a:pPr/>
              <a:t>02/07/2019</a:t>
            </a:fld>
            <a:endParaRPr lang="fr-FR"/>
          </a:p>
        </p:txBody>
      </p:sp>
      <p:sp>
        <p:nvSpPr>
          <p:cNvPr id="5" name="Espace réservé du pied de page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105D2-33CB-4A67-BEE9-CA60F6961199}" type="slidenum">
              <a:rPr lang="fr-FR" smtClean="0"/>
              <a:pPr/>
              <a:t>‹N°›</a:t>
            </a:fld>
            <a:endParaRPr lang="fr-FR"/>
          </a:p>
        </p:txBody>
      </p:sp>
    </p:spTree>
    <p:extLst>
      <p:ext uri="{BB962C8B-B14F-4D97-AF65-F5344CB8AC3E}">
        <p14:creationId xmlns:p14="http://schemas.microsoft.com/office/powerpoint/2010/main" val="26849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56"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2" indent="-285736" algn="l" defTabSz="91435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6" rtl="0" eaLnBrk="1" latinLnBrk="0" hangingPunct="1">
        <a:defRPr sz="1800" kern="1200">
          <a:solidFill>
            <a:schemeClr val="tx1"/>
          </a:solidFill>
          <a:latin typeface="+mn-lt"/>
          <a:ea typeface="+mn-ea"/>
          <a:cs typeface="+mn-cs"/>
        </a:defRPr>
      </a:lvl1pPr>
      <a:lvl2pPr marL="457178" algn="l" defTabSz="914356" rtl="0" eaLnBrk="1" latinLnBrk="0" hangingPunct="1">
        <a:defRPr sz="1800" kern="1200">
          <a:solidFill>
            <a:schemeClr val="tx1"/>
          </a:solidFill>
          <a:latin typeface="+mn-lt"/>
          <a:ea typeface="+mn-ea"/>
          <a:cs typeface="+mn-cs"/>
        </a:defRPr>
      </a:lvl2pPr>
      <a:lvl3pPr marL="914356" algn="l" defTabSz="914356" rtl="0" eaLnBrk="1" latinLnBrk="0" hangingPunct="1">
        <a:defRPr sz="1800" kern="1200">
          <a:solidFill>
            <a:schemeClr val="tx1"/>
          </a:solidFill>
          <a:latin typeface="+mn-lt"/>
          <a:ea typeface="+mn-ea"/>
          <a:cs typeface="+mn-cs"/>
        </a:defRPr>
      </a:lvl3pPr>
      <a:lvl4pPr marL="1371532" algn="l" defTabSz="914356" rtl="0" eaLnBrk="1" latinLnBrk="0" hangingPunct="1">
        <a:defRPr sz="1800" kern="1200">
          <a:solidFill>
            <a:schemeClr val="tx1"/>
          </a:solidFill>
          <a:latin typeface="+mn-lt"/>
          <a:ea typeface="+mn-ea"/>
          <a:cs typeface="+mn-cs"/>
        </a:defRPr>
      </a:lvl4pPr>
      <a:lvl5pPr marL="1828709" algn="l" defTabSz="914356" rtl="0" eaLnBrk="1" latinLnBrk="0" hangingPunct="1">
        <a:defRPr sz="1800" kern="1200">
          <a:solidFill>
            <a:schemeClr val="tx1"/>
          </a:solidFill>
          <a:latin typeface="+mn-lt"/>
          <a:ea typeface="+mn-ea"/>
          <a:cs typeface="+mn-cs"/>
        </a:defRPr>
      </a:lvl5pPr>
      <a:lvl6pPr marL="2285886" algn="l" defTabSz="914356" rtl="0" eaLnBrk="1" latinLnBrk="0" hangingPunct="1">
        <a:defRPr sz="1800" kern="1200">
          <a:solidFill>
            <a:schemeClr val="tx1"/>
          </a:solidFill>
          <a:latin typeface="+mn-lt"/>
          <a:ea typeface="+mn-ea"/>
          <a:cs typeface="+mn-cs"/>
        </a:defRPr>
      </a:lvl6pPr>
      <a:lvl7pPr marL="2743063" algn="l" defTabSz="914356" rtl="0" eaLnBrk="1" latinLnBrk="0" hangingPunct="1">
        <a:defRPr sz="1800" kern="1200">
          <a:solidFill>
            <a:schemeClr val="tx1"/>
          </a:solidFill>
          <a:latin typeface="+mn-lt"/>
          <a:ea typeface="+mn-ea"/>
          <a:cs typeface="+mn-cs"/>
        </a:defRPr>
      </a:lvl7pPr>
      <a:lvl8pPr marL="3200240" algn="l" defTabSz="914356" rtl="0" eaLnBrk="1" latinLnBrk="0" hangingPunct="1">
        <a:defRPr sz="1800" kern="1200">
          <a:solidFill>
            <a:schemeClr val="tx1"/>
          </a:solidFill>
          <a:latin typeface="+mn-lt"/>
          <a:ea typeface="+mn-ea"/>
          <a:cs typeface="+mn-cs"/>
        </a:defRPr>
      </a:lvl8pPr>
      <a:lvl9pPr marL="3657418" algn="l" defTabSz="91435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ＭＳ Ｐゴシック" charset="-128"/>
                <a:cs typeface="+mn-cs"/>
              </a:defRPr>
            </a:lvl1pPr>
          </a:lstStyle>
          <a:p>
            <a:pPr fontAlgn="base">
              <a:spcBef>
                <a:spcPct val="0"/>
              </a:spcBef>
              <a:spcAft>
                <a:spcPct val="0"/>
              </a:spcAft>
              <a:defRPr/>
            </a:pPr>
            <a:fld id="{9B5CF46A-C11A-48E6-ABEE-C32F57E4595B}" type="datetimeFigureOut">
              <a:rPr lang="fr-FR"/>
              <a:pPr fontAlgn="base">
                <a:spcBef>
                  <a:spcPct val="0"/>
                </a:spcBef>
                <a:spcAft>
                  <a:spcPct val="0"/>
                </a:spcAft>
                <a:defRPr/>
              </a:pPr>
              <a:t>02/07/2019</a:t>
            </a:fld>
            <a:endParaRPr lang="fr-FR"/>
          </a:p>
        </p:txBody>
      </p:sp>
      <p:sp>
        <p:nvSpPr>
          <p:cNvPr id="5" name="Espace réservé du pied de page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06957AA5-29CF-48E9-B037-91527487B316}" type="slidenum">
              <a:rPr lang="fr-FR" altLang="fr-FR" smtClean="0">
                <a:ea typeface="ＭＳ Ｐゴシック" panose="020B0600070205080204" pitchFamily="34" charset="-128"/>
                <a:cs typeface="Arial" panose="020B0604020202020204" pitchFamily="34" charset="0"/>
              </a:rPr>
              <a:pPr fontAlgn="base">
                <a:spcBef>
                  <a:spcPct val="0"/>
                </a:spcBef>
                <a:spcAft>
                  <a:spcPct val="0"/>
                </a:spcAft>
              </a:pPr>
              <a:t>‹N°›</a:t>
            </a:fld>
            <a:endParaRPr lang="fr-FR" altLang="fr-FR">
              <a:ea typeface="ＭＳ Ｐゴシック" panose="020B0600070205080204" pitchFamily="34" charset="-128"/>
              <a:cs typeface="Arial" panose="020B0604020202020204" pitchFamily="34" charset="0"/>
            </a:endParaRPr>
          </a:p>
        </p:txBody>
      </p:sp>
      <p:sp>
        <p:nvSpPr>
          <p:cNvPr id="7" name="Rectangle 6"/>
          <p:cNvSpPr>
            <a:spLocks noChangeArrowheads="1"/>
          </p:cNvSpPr>
          <p:nvPr userDrawn="1"/>
        </p:nvSpPr>
        <p:spPr bwMode="auto">
          <a:xfrm>
            <a:off x="-19049" y="-22225"/>
            <a:ext cx="9180513" cy="536575"/>
          </a:xfrm>
          <a:prstGeom prst="rect">
            <a:avLst/>
          </a:prstGeom>
          <a:solidFill>
            <a:srgbClr val="262626"/>
          </a:solidFill>
          <a:ln>
            <a:noFill/>
          </a:ln>
          <a:effectLst>
            <a:outerShdw blurRad="50800" dist="38100" dir="5400000" algn="t" rotWithShape="0">
              <a:srgbClr val="808080">
                <a:alpha val="39998"/>
              </a:srgbClr>
            </a:outerShdw>
          </a:effectLst>
        </p:spPr>
        <p:txBody>
          <a:bodyPr anchor="ctr"/>
          <a:lstStyle/>
          <a:p>
            <a:pPr algn="ctr" fontAlgn="base">
              <a:spcBef>
                <a:spcPct val="0"/>
              </a:spcBef>
              <a:spcAft>
                <a:spcPct val="0"/>
              </a:spcAft>
              <a:defRPr/>
            </a:pPr>
            <a:r>
              <a:rPr lang="fr-FR" sz="1200">
                <a:solidFill>
                  <a:srgbClr val="FFFFFF"/>
                </a:solidFill>
                <a:latin typeface="Century Gothic" pitchFamily="34" charset="0"/>
                <a:ea typeface="ＭＳ Ｐゴシック" charset="-128"/>
                <a:cs typeface="Arial" panose="020B0604020202020204" pitchFamily="34" charset="0"/>
              </a:rPr>
              <a:t>Sous la présidence de Son Altesse Royale </a:t>
            </a:r>
            <a:r>
              <a:rPr lang="fr-FR" sz="1200" b="1">
                <a:solidFill>
                  <a:srgbClr val="FFFFFF"/>
                </a:solidFill>
                <a:latin typeface="Century Gothic" pitchFamily="34" charset="0"/>
                <a:ea typeface="ＭＳ Ｐゴシック" charset="-128"/>
                <a:cs typeface="Arial" panose="020B0604020202020204" pitchFamily="34" charset="0"/>
              </a:rPr>
              <a:t>la Princesse Lalla Meryem</a:t>
            </a:r>
          </a:p>
        </p:txBody>
      </p:sp>
      <p:sp>
        <p:nvSpPr>
          <p:cNvPr id="11" name="Rectangle 10"/>
          <p:cNvSpPr/>
          <p:nvPr userDrawn="1"/>
        </p:nvSpPr>
        <p:spPr>
          <a:xfrm>
            <a:off x="2222501" y="127000"/>
            <a:ext cx="6659563" cy="1157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fr-FR" sz="3600" dirty="0">
              <a:solidFill>
                <a:prstClr val="black">
                  <a:lumMod val="65000"/>
                  <a:lumOff val="35000"/>
                </a:prstClr>
              </a:solidFill>
            </a:endParaRPr>
          </a:p>
        </p:txBody>
      </p:sp>
      <p:sp>
        <p:nvSpPr>
          <p:cNvPr id="12" name="Rectangle 11"/>
          <p:cNvSpPr>
            <a:spLocks noChangeArrowheads="1"/>
          </p:cNvSpPr>
          <p:nvPr userDrawn="1"/>
        </p:nvSpPr>
        <p:spPr bwMode="auto">
          <a:xfrm>
            <a:off x="-7935" y="6350002"/>
            <a:ext cx="9180513" cy="536575"/>
          </a:xfrm>
          <a:prstGeom prst="rect">
            <a:avLst/>
          </a:prstGeom>
          <a:solidFill>
            <a:srgbClr val="262626"/>
          </a:solidFill>
          <a:ln>
            <a:noFill/>
          </a:ln>
          <a:effectLst>
            <a:outerShdw blurRad="50800" dist="38100" dir="16200000" rotWithShape="0">
              <a:srgbClr val="808080">
                <a:alpha val="39998"/>
              </a:srgbClr>
            </a:outerShdw>
          </a:effectLst>
        </p:spPr>
        <p:txBody>
          <a:bodyPr rIns="36000" anchor="ctr"/>
          <a:lstStyle/>
          <a:p>
            <a:pPr fontAlgn="base">
              <a:spcBef>
                <a:spcPct val="0"/>
              </a:spcBef>
              <a:spcAft>
                <a:spcPct val="0"/>
              </a:spcAft>
              <a:defRPr/>
            </a:pPr>
            <a:r>
              <a:rPr lang="fr-FR" sz="1200" b="1">
                <a:solidFill>
                  <a:srgbClr val="FFFFFF"/>
                </a:solidFill>
                <a:latin typeface="Century Gothic" pitchFamily="34" charset="0"/>
                <a:ea typeface="ＭＳ Ｐゴシック" charset="-128"/>
                <a:cs typeface="Arial" panose="020B0604020202020204" pitchFamily="34" charset="0"/>
              </a:rPr>
              <a:t>C</a:t>
            </a:r>
            <a:r>
              <a:rPr lang="fr-FR" sz="1200">
                <a:solidFill>
                  <a:srgbClr val="FFFFFF"/>
                </a:solidFill>
                <a:latin typeface="Century Gothic" pitchFamily="34" charset="0"/>
                <a:ea typeface="ＭＳ Ｐゴシック" charset="-128"/>
                <a:cs typeface="Arial" panose="020B0604020202020204" pitchFamily="34" charset="0"/>
              </a:rPr>
              <a:t>lub des </a:t>
            </a:r>
            <a:r>
              <a:rPr lang="fr-FR" sz="1200" b="1">
                <a:solidFill>
                  <a:srgbClr val="FFFFFF"/>
                </a:solidFill>
                <a:latin typeface="Century Gothic" pitchFamily="34" charset="0"/>
                <a:ea typeface="ＭＳ Ｐゴシック" charset="-128"/>
                <a:cs typeface="Arial" panose="020B0604020202020204" pitchFamily="34" charset="0"/>
              </a:rPr>
              <a:t>A</a:t>
            </a:r>
            <a:r>
              <a:rPr lang="fr-FR" sz="1200">
                <a:solidFill>
                  <a:srgbClr val="FFFFFF"/>
                </a:solidFill>
                <a:latin typeface="Century Gothic" pitchFamily="34" charset="0"/>
                <a:ea typeface="ＭＳ Ｐゴシック" charset="-128"/>
                <a:cs typeface="Arial" panose="020B0604020202020204" pitchFamily="34" charset="0"/>
              </a:rPr>
              <a:t>nciens du </a:t>
            </a:r>
            <a:r>
              <a:rPr lang="fr-FR" sz="1200" b="1">
                <a:solidFill>
                  <a:srgbClr val="FFFFFF"/>
                </a:solidFill>
                <a:latin typeface="Century Gothic" pitchFamily="34" charset="0"/>
                <a:ea typeface="ＭＳ Ｐゴシック" charset="-128"/>
                <a:cs typeface="Arial" panose="020B0604020202020204" pitchFamily="34" charset="0"/>
              </a:rPr>
              <a:t>P</a:t>
            </a:r>
            <a:r>
              <a:rPr lang="fr-FR" sz="1200">
                <a:solidFill>
                  <a:srgbClr val="FFFFFF"/>
                </a:solidFill>
                <a:latin typeface="Century Gothic" pitchFamily="34" charset="0"/>
                <a:ea typeface="ＭＳ Ｐゴシック" charset="-128"/>
                <a:cs typeface="Arial" panose="020B0604020202020204" pitchFamily="34" charset="0"/>
              </a:rPr>
              <a:t>arlement de l</a:t>
            </a:r>
            <a:r>
              <a:rPr lang="ja-JP" altLang="fr-FR" sz="1200">
                <a:solidFill>
                  <a:srgbClr val="FFFFFF"/>
                </a:solidFill>
                <a:latin typeface="Century Gothic" pitchFamily="34" charset="0"/>
                <a:cs typeface="Arial" panose="020B0604020202020204" pitchFamily="34" charset="0"/>
              </a:rPr>
              <a:t>’</a:t>
            </a:r>
            <a:r>
              <a:rPr lang="fr-FR" altLang="ja-JP" sz="1200" b="1">
                <a:solidFill>
                  <a:srgbClr val="FFFFFF"/>
                </a:solidFill>
                <a:latin typeface="Century Gothic" pitchFamily="34" charset="0"/>
                <a:cs typeface="Arial" panose="020B0604020202020204" pitchFamily="34" charset="0"/>
              </a:rPr>
              <a:t>E</a:t>
            </a:r>
            <a:r>
              <a:rPr lang="fr-FR" altLang="ja-JP" sz="1200">
                <a:solidFill>
                  <a:srgbClr val="FFFFFF"/>
                </a:solidFill>
                <a:latin typeface="Century Gothic" pitchFamily="34" charset="0"/>
                <a:cs typeface="Arial" panose="020B0604020202020204" pitchFamily="34" charset="0"/>
              </a:rPr>
              <a:t>nfant		                  	     </a:t>
            </a:r>
            <a:r>
              <a:rPr lang="fr-FR" altLang="ja-JP" sz="1200" b="1">
                <a:solidFill>
                  <a:srgbClr val="FFFFFF"/>
                </a:solidFill>
                <a:latin typeface="Century Gothic" pitchFamily="34" charset="0"/>
                <a:cs typeface="Arial" panose="020B0604020202020204" pitchFamily="34" charset="0"/>
              </a:rPr>
              <a:t>O</a:t>
            </a:r>
            <a:r>
              <a:rPr lang="fr-FR" altLang="ja-JP" sz="1200">
                <a:solidFill>
                  <a:srgbClr val="FFFFFF"/>
                </a:solidFill>
                <a:latin typeface="Century Gothic" pitchFamily="34" charset="0"/>
                <a:cs typeface="Arial" panose="020B0604020202020204" pitchFamily="34" charset="0"/>
              </a:rPr>
              <a:t>bservatoire </a:t>
            </a:r>
            <a:r>
              <a:rPr lang="fr-FR" altLang="ja-JP" sz="1200" b="1">
                <a:solidFill>
                  <a:srgbClr val="FFFFFF"/>
                </a:solidFill>
                <a:latin typeface="Century Gothic" pitchFamily="34" charset="0"/>
                <a:cs typeface="Arial" panose="020B0604020202020204" pitchFamily="34" charset="0"/>
              </a:rPr>
              <a:t>N</a:t>
            </a:r>
            <a:r>
              <a:rPr lang="fr-FR" altLang="ja-JP" sz="1200">
                <a:solidFill>
                  <a:srgbClr val="FFFFFF"/>
                </a:solidFill>
                <a:latin typeface="Century Gothic" pitchFamily="34" charset="0"/>
                <a:cs typeface="Arial" panose="020B0604020202020204" pitchFamily="34" charset="0"/>
              </a:rPr>
              <a:t>ational des </a:t>
            </a:r>
            <a:r>
              <a:rPr lang="fr-FR" altLang="ja-JP" sz="1200" b="1">
                <a:solidFill>
                  <a:srgbClr val="FFFFFF"/>
                </a:solidFill>
                <a:latin typeface="Century Gothic" pitchFamily="34" charset="0"/>
                <a:cs typeface="Arial" panose="020B0604020202020204" pitchFamily="34" charset="0"/>
              </a:rPr>
              <a:t>D</a:t>
            </a:r>
            <a:r>
              <a:rPr lang="fr-FR" altLang="ja-JP" sz="1200">
                <a:solidFill>
                  <a:srgbClr val="FFFFFF"/>
                </a:solidFill>
                <a:latin typeface="Century Gothic" pitchFamily="34" charset="0"/>
                <a:cs typeface="Arial" panose="020B0604020202020204" pitchFamily="34" charset="0"/>
              </a:rPr>
              <a:t>roits de L</a:t>
            </a:r>
            <a:r>
              <a:rPr lang="ja-JP" altLang="fr-FR" sz="1200">
                <a:solidFill>
                  <a:srgbClr val="FFFFFF"/>
                </a:solidFill>
                <a:latin typeface="Century Gothic" pitchFamily="34" charset="0"/>
                <a:cs typeface="Arial" panose="020B0604020202020204" pitchFamily="34" charset="0"/>
              </a:rPr>
              <a:t>’</a:t>
            </a:r>
            <a:r>
              <a:rPr lang="fr-FR" altLang="ja-JP" sz="1200" b="1">
                <a:solidFill>
                  <a:srgbClr val="FFFFFF"/>
                </a:solidFill>
                <a:latin typeface="Century Gothic" pitchFamily="34" charset="0"/>
                <a:cs typeface="Arial" panose="020B0604020202020204" pitchFamily="34" charset="0"/>
              </a:rPr>
              <a:t>E</a:t>
            </a:r>
            <a:r>
              <a:rPr lang="fr-FR" altLang="ja-JP" sz="1200">
                <a:solidFill>
                  <a:srgbClr val="FFFFFF"/>
                </a:solidFill>
                <a:latin typeface="Century Gothic" pitchFamily="34" charset="0"/>
                <a:cs typeface="Arial" panose="020B0604020202020204" pitchFamily="34" charset="0"/>
              </a:rPr>
              <a:t>nfant</a:t>
            </a:r>
            <a:endParaRPr lang="fr-FR" sz="1200" b="1">
              <a:solidFill>
                <a:srgbClr val="FFFFFF"/>
              </a:solidFill>
              <a:latin typeface="Century Gothic" pitchFamily="34" charset="0"/>
              <a:ea typeface="ＭＳ Ｐゴシック" charset="-128"/>
              <a:cs typeface="Arial" panose="020B0604020202020204" pitchFamily="34" charset="0"/>
            </a:endParaRPr>
          </a:p>
        </p:txBody>
      </p:sp>
    </p:spTree>
    <p:extLst>
      <p:ext uri="{BB962C8B-B14F-4D97-AF65-F5344CB8AC3E}">
        <p14:creationId xmlns:p14="http://schemas.microsoft.com/office/powerpoint/2010/main" val="3474819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dir="r"/>
  </p:transition>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charset="0"/>
          <a:ea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defRPr>
      </a:lvl5pPr>
      <a:lvl6pPr marL="457178" algn="ctr" rtl="0" fontAlgn="base">
        <a:spcBef>
          <a:spcPct val="0"/>
        </a:spcBef>
        <a:spcAft>
          <a:spcPct val="0"/>
        </a:spcAft>
        <a:defRPr sz="4400">
          <a:solidFill>
            <a:schemeClr val="tx1"/>
          </a:solidFill>
          <a:latin typeface="Calibri" charset="0"/>
          <a:ea typeface="ＭＳ Ｐゴシック" charset="0"/>
        </a:defRPr>
      </a:lvl6pPr>
      <a:lvl7pPr marL="914356" algn="ctr" rtl="0" fontAlgn="base">
        <a:spcBef>
          <a:spcPct val="0"/>
        </a:spcBef>
        <a:spcAft>
          <a:spcPct val="0"/>
        </a:spcAft>
        <a:defRPr sz="4400">
          <a:solidFill>
            <a:schemeClr val="tx1"/>
          </a:solidFill>
          <a:latin typeface="Calibri" charset="0"/>
          <a:ea typeface="ＭＳ Ｐゴシック" charset="0"/>
        </a:defRPr>
      </a:lvl7pPr>
      <a:lvl8pPr marL="1371532" algn="ctr" rtl="0" fontAlgn="base">
        <a:spcBef>
          <a:spcPct val="0"/>
        </a:spcBef>
        <a:spcAft>
          <a:spcPct val="0"/>
        </a:spcAft>
        <a:defRPr sz="4400">
          <a:solidFill>
            <a:schemeClr val="tx1"/>
          </a:solidFill>
          <a:latin typeface="Calibri" charset="0"/>
          <a:ea typeface="ＭＳ Ｐゴシック" charset="0"/>
        </a:defRPr>
      </a:lvl8pPr>
      <a:lvl9pPr marL="1828709" algn="ctr" rtl="0" fontAlgn="base">
        <a:spcBef>
          <a:spcPct val="0"/>
        </a:spcBef>
        <a:spcAft>
          <a:spcPct val="0"/>
        </a:spcAft>
        <a:defRPr sz="4400">
          <a:solidFill>
            <a:schemeClr val="tx1"/>
          </a:solidFill>
          <a:latin typeface="Calibri" charset="0"/>
          <a:ea typeface="ＭＳ Ｐゴシック" charset="0"/>
        </a:defRPr>
      </a:lvl9pPr>
    </p:titleStyle>
    <p:bodyStyle>
      <a:lvl1pPr marL="342883" indent="-34288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1pPr>
      <a:lvl2pPr marL="742912" indent="-285736"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2943" indent="-22858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120" indent="-228589"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297" indent="-228589"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474"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6" rtl="0" eaLnBrk="1" latinLnBrk="0" hangingPunct="1">
        <a:defRPr sz="1800" kern="1200">
          <a:solidFill>
            <a:schemeClr val="tx1"/>
          </a:solidFill>
          <a:latin typeface="+mn-lt"/>
          <a:ea typeface="+mn-ea"/>
          <a:cs typeface="+mn-cs"/>
        </a:defRPr>
      </a:lvl1pPr>
      <a:lvl2pPr marL="457178" algn="l" defTabSz="914356" rtl="0" eaLnBrk="1" latinLnBrk="0" hangingPunct="1">
        <a:defRPr sz="1800" kern="1200">
          <a:solidFill>
            <a:schemeClr val="tx1"/>
          </a:solidFill>
          <a:latin typeface="+mn-lt"/>
          <a:ea typeface="+mn-ea"/>
          <a:cs typeface="+mn-cs"/>
        </a:defRPr>
      </a:lvl2pPr>
      <a:lvl3pPr marL="914356" algn="l" defTabSz="914356" rtl="0" eaLnBrk="1" latinLnBrk="0" hangingPunct="1">
        <a:defRPr sz="1800" kern="1200">
          <a:solidFill>
            <a:schemeClr val="tx1"/>
          </a:solidFill>
          <a:latin typeface="+mn-lt"/>
          <a:ea typeface="+mn-ea"/>
          <a:cs typeface="+mn-cs"/>
        </a:defRPr>
      </a:lvl3pPr>
      <a:lvl4pPr marL="1371532" algn="l" defTabSz="914356" rtl="0" eaLnBrk="1" latinLnBrk="0" hangingPunct="1">
        <a:defRPr sz="1800" kern="1200">
          <a:solidFill>
            <a:schemeClr val="tx1"/>
          </a:solidFill>
          <a:latin typeface="+mn-lt"/>
          <a:ea typeface="+mn-ea"/>
          <a:cs typeface="+mn-cs"/>
        </a:defRPr>
      </a:lvl4pPr>
      <a:lvl5pPr marL="1828709" algn="l" defTabSz="914356" rtl="0" eaLnBrk="1" latinLnBrk="0" hangingPunct="1">
        <a:defRPr sz="1800" kern="1200">
          <a:solidFill>
            <a:schemeClr val="tx1"/>
          </a:solidFill>
          <a:latin typeface="+mn-lt"/>
          <a:ea typeface="+mn-ea"/>
          <a:cs typeface="+mn-cs"/>
        </a:defRPr>
      </a:lvl5pPr>
      <a:lvl6pPr marL="2285886" algn="l" defTabSz="914356" rtl="0" eaLnBrk="1" latinLnBrk="0" hangingPunct="1">
        <a:defRPr sz="1800" kern="1200">
          <a:solidFill>
            <a:schemeClr val="tx1"/>
          </a:solidFill>
          <a:latin typeface="+mn-lt"/>
          <a:ea typeface="+mn-ea"/>
          <a:cs typeface="+mn-cs"/>
        </a:defRPr>
      </a:lvl6pPr>
      <a:lvl7pPr marL="2743063" algn="l" defTabSz="914356" rtl="0" eaLnBrk="1" latinLnBrk="0" hangingPunct="1">
        <a:defRPr sz="1800" kern="1200">
          <a:solidFill>
            <a:schemeClr val="tx1"/>
          </a:solidFill>
          <a:latin typeface="+mn-lt"/>
          <a:ea typeface="+mn-ea"/>
          <a:cs typeface="+mn-cs"/>
        </a:defRPr>
      </a:lvl7pPr>
      <a:lvl8pPr marL="3200240" algn="l" defTabSz="914356" rtl="0" eaLnBrk="1" latinLnBrk="0" hangingPunct="1">
        <a:defRPr sz="1800" kern="1200">
          <a:solidFill>
            <a:schemeClr val="tx1"/>
          </a:solidFill>
          <a:latin typeface="+mn-lt"/>
          <a:ea typeface="+mn-ea"/>
          <a:cs typeface="+mn-cs"/>
        </a:defRPr>
      </a:lvl8pPr>
      <a:lvl9pPr marL="3657418" algn="l" defTabSz="9143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76256" y="6484695"/>
            <a:ext cx="2376264" cy="338554"/>
          </a:xfrm>
          <a:prstGeom prst="rect">
            <a:avLst/>
          </a:prstGeom>
          <a:noFill/>
        </p:spPr>
        <p:txBody>
          <a:bodyPr wrap="square" rtlCol="0">
            <a:spAutoFit/>
          </a:bodyPr>
          <a:lstStyle/>
          <a:p>
            <a:r>
              <a:rPr lang="fr-FR" sz="1600" dirty="0"/>
              <a:t>www.droitsdelenfant.ma</a:t>
            </a:r>
            <a:endParaRPr lang="en-US" sz="1600" dirty="0"/>
          </a:p>
        </p:txBody>
      </p:sp>
      <p:sp>
        <p:nvSpPr>
          <p:cNvPr id="4" name="Rectangle 3"/>
          <p:cNvSpPr/>
          <p:nvPr/>
        </p:nvSpPr>
        <p:spPr>
          <a:xfrm>
            <a:off x="2262116" y="1052736"/>
            <a:ext cx="4254100" cy="532364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Rectangle 6"/>
          <p:cNvSpPr/>
          <p:nvPr/>
        </p:nvSpPr>
        <p:spPr>
          <a:xfrm>
            <a:off x="-20793" y="3429000"/>
            <a:ext cx="9144000" cy="2779852"/>
          </a:xfrm>
          <a:prstGeom prst="rect">
            <a:avLst/>
          </a:prstGeom>
          <a:solidFill>
            <a:schemeClr val="accent1">
              <a:lumMod val="75000"/>
              <a:alpha val="82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solidFill>
                  <a:schemeClr val="bg1"/>
                </a:solidFill>
                <a:effectLst>
                  <a:outerShdw blurRad="38100" dist="38100" dir="2700000" algn="tl">
                    <a:srgbClr val="000000">
                      <a:alpha val="43137"/>
                    </a:srgbClr>
                  </a:outerShdw>
                </a:effectLst>
                <a:latin typeface="Adobe Arabic" pitchFamily="18" charset="-78"/>
                <a:cs typeface="Adobe Arabic" pitchFamily="18" charset="-78"/>
              </a:rPr>
              <a:t>«Equité dans l’Accès au Savoir»</a:t>
            </a:r>
          </a:p>
          <a:p>
            <a:pPr algn="ctr"/>
            <a:r>
              <a:rPr lang="fr-FR" sz="3600" b="1" dirty="0">
                <a:solidFill>
                  <a:schemeClr val="bg1"/>
                </a:solidFill>
                <a:effectLst>
                  <a:outerShdw blurRad="38100" dist="38100" dir="2700000" algn="tl">
                    <a:srgbClr val="000000">
                      <a:alpha val="43137"/>
                    </a:srgbClr>
                  </a:outerShdw>
                </a:effectLst>
                <a:latin typeface="Adobe Arabic" pitchFamily="18" charset="-78"/>
                <a:cs typeface="Adobe Arabic" pitchFamily="18" charset="-78"/>
              </a:rPr>
              <a:t>Programme National </a:t>
            </a:r>
          </a:p>
          <a:p>
            <a:pPr algn="ctr"/>
            <a:r>
              <a:rPr lang="fr-FR" sz="3600" b="1" dirty="0">
                <a:solidFill>
                  <a:schemeClr val="bg1"/>
                </a:solidFill>
                <a:effectLst>
                  <a:outerShdw blurRad="38100" dist="38100" dir="2700000" algn="tl">
                    <a:srgbClr val="000000">
                      <a:alpha val="43137"/>
                    </a:srgbClr>
                  </a:outerShdw>
                </a:effectLst>
                <a:latin typeface="Adobe Arabic" pitchFamily="18" charset="-78"/>
                <a:cs typeface="Adobe Arabic" pitchFamily="18" charset="-78"/>
              </a:rPr>
              <a:t>en faveur des élèves en difficulté scolaire</a:t>
            </a:r>
          </a:p>
          <a:p>
            <a:pPr algn="ctr"/>
            <a:endParaRPr lang="fr-FR" sz="1600" b="1" dirty="0">
              <a:solidFill>
                <a:schemeClr val="bg1"/>
              </a:solidFill>
              <a:effectLst>
                <a:outerShdw blurRad="38100" dist="38100" dir="2700000" algn="tl">
                  <a:srgbClr val="000000">
                    <a:alpha val="43137"/>
                  </a:srgbClr>
                </a:outerShdw>
              </a:effectLst>
              <a:latin typeface="Adobe Arabic" pitchFamily="18" charset="-78"/>
              <a:cs typeface="Adobe Arabic" pitchFamily="18" charset="-78"/>
            </a:endParaRPr>
          </a:p>
          <a:p>
            <a:pPr algn="ctr"/>
            <a:r>
              <a:rPr lang="fr-FR" sz="4000" b="1" dirty="0">
                <a:solidFill>
                  <a:schemeClr val="bg1"/>
                </a:solidFill>
                <a:effectLst>
                  <a:outerShdw blurRad="38100" dist="38100" dir="2700000" algn="tl">
                    <a:srgbClr val="000000">
                      <a:alpha val="43137"/>
                    </a:srgbClr>
                  </a:outerShdw>
                </a:effectLst>
                <a:latin typeface="Adobe Arabic" pitchFamily="18" charset="-78"/>
                <a:cs typeface="Adobe Arabic" pitchFamily="18" charset="-78"/>
              </a:rPr>
              <a:t>Eléments de description</a:t>
            </a:r>
          </a:p>
        </p:txBody>
      </p:sp>
      <p:sp>
        <p:nvSpPr>
          <p:cNvPr id="10" name="ZoneTexte 3"/>
          <p:cNvSpPr txBox="1">
            <a:spLocks noChangeArrowheads="1"/>
          </p:cNvSpPr>
          <p:nvPr/>
        </p:nvSpPr>
        <p:spPr bwMode="auto">
          <a:xfrm>
            <a:off x="1332433" y="-27384"/>
            <a:ext cx="69119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50000"/>
              </a:lnSpc>
            </a:pPr>
            <a:r>
              <a:rPr lang="fr-FR" altLang="fr-FR" sz="2400" b="1" dirty="0">
                <a:latin typeface="Adobe Arabic" panose="02040503050201020203" pitchFamily="18" charset="-78"/>
                <a:ea typeface="ＭＳ Ｐゴシック" charset="-128"/>
                <a:cs typeface="Adobe Arabic" panose="02040503050201020203" pitchFamily="18" charset="-78"/>
              </a:rPr>
              <a:t>Observatoire</a:t>
            </a:r>
            <a:r>
              <a:rPr lang="fr-FR" altLang="fr-FR" sz="2400" b="1" dirty="0">
                <a:cs typeface="Khalid Art bold" pitchFamily="2" charset="-78"/>
              </a:rPr>
              <a:t> </a:t>
            </a:r>
            <a:r>
              <a:rPr lang="fr-FR" altLang="fr-FR" sz="2400" b="1" dirty="0">
                <a:latin typeface="Adobe Arabic" panose="02040503050201020203" pitchFamily="18" charset="-78"/>
                <a:ea typeface="ＭＳ Ｐゴシック" charset="-128"/>
                <a:cs typeface="Adobe Arabic" panose="02040503050201020203" pitchFamily="18" charset="-78"/>
              </a:rPr>
              <a:t>National des Droits de l’Enfant</a:t>
            </a:r>
          </a:p>
          <a:p>
            <a:pPr algn="ctr">
              <a:defRPr/>
            </a:pPr>
            <a:r>
              <a:rPr lang="fr-FR" sz="2400" b="1" dirty="0">
                <a:latin typeface="Adobe Arabic" panose="02040503050201020203" pitchFamily="18" charset="-78"/>
                <a:ea typeface="ＭＳ Ｐゴシック" charset="-128"/>
                <a:cs typeface="Adobe Arabic" panose="02040503050201020203" pitchFamily="18" charset="-78"/>
              </a:rPr>
              <a:t>Sous la Présidence de Son Altesse Royale  la Princesse </a:t>
            </a:r>
            <a:r>
              <a:rPr lang="fr-FR" sz="2400" b="1" dirty="0" err="1">
                <a:latin typeface="Adobe Arabic" panose="02040503050201020203" pitchFamily="18" charset="-78"/>
                <a:ea typeface="ＭＳ Ｐゴシック" charset="-128"/>
                <a:cs typeface="Adobe Arabic" panose="02040503050201020203" pitchFamily="18" charset="-78"/>
              </a:rPr>
              <a:t>Lalla</a:t>
            </a:r>
            <a:r>
              <a:rPr lang="fr-FR" sz="2400" b="1" dirty="0">
                <a:latin typeface="Adobe Arabic" panose="02040503050201020203" pitchFamily="18" charset="-78"/>
                <a:ea typeface="ＭＳ Ｐゴシック" charset="-128"/>
                <a:cs typeface="Adobe Arabic" panose="02040503050201020203" pitchFamily="18" charset="-78"/>
              </a:rPr>
              <a:t> Meryem</a:t>
            </a:r>
          </a:p>
        </p:txBody>
      </p:sp>
      <p:pic>
        <p:nvPicPr>
          <p:cNvPr id="11" name="Picture 4" descr="C:\Users\a.benabdellah\AppData\Local\Microsoft\Windows\Temporary Internet Files\Content.Outlook\K1GQYPFI\Semi-LOGO ON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2883"/>
            <a:ext cx="864344" cy="118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47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dirty="0"/>
              <a:t>Sous la présidence de Son Altesse Royale  la Princesse </a:t>
            </a:r>
            <a:r>
              <a:rPr lang="fr-FR" sz="1600" b="1" dirty="0" err="1"/>
              <a:t>Lalla</a:t>
            </a:r>
            <a:r>
              <a:rPr lang="fr-FR" sz="1600"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912241" y="1329894"/>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4</a:t>
            </a:r>
            <a:r>
              <a:rPr lang="fr-FR" sz="2400" b="1" baseline="30000" dirty="0">
                <a:solidFill>
                  <a:srgbClr val="00B0F0"/>
                </a:solidFill>
                <a:latin typeface="Century Gothic" pitchFamily="34" charset="0"/>
                <a:ea typeface="ＭＳ Ｐゴシック" panose="020B0600070205080204" pitchFamily="34" charset="-128"/>
                <a:cs typeface="Arial" panose="020B0604020202020204" pitchFamily="34" charset="0"/>
              </a:rPr>
              <a:t>ème</a:t>
            </a: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édition, </a:t>
            </a:r>
            <a:r>
              <a:rPr lang="fr-FR" b="1" dirty="0">
                <a:latin typeface="Century Gothic" pitchFamily="34" charset="0"/>
                <a:ea typeface="ＭＳ Ｐゴシック" panose="020B0600070205080204" pitchFamily="34" charset="-128"/>
                <a:cs typeface="Arial" panose="020B0604020202020204" pitchFamily="34" charset="0"/>
              </a:rPr>
              <a:t>Avril 2015</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370644" y="2005358"/>
            <a:ext cx="8424936" cy="2483757"/>
          </a:xfrm>
          <a:prstGeom prst="rect">
            <a:avLst/>
          </a:prstGeom>
        </p:spPr>
        <p:txBody>
          <a:bodyPr wrap="square">
            <a:spAutoFit/>
          </a:bodyPr>
          <a:lstStyle/>
          <a:p>
            <a:pPr marL="285750" lvl="0" indent="-285750" algn="just">
              <a:lnSpc>
                <a:spcPct val="130000"/>
              </a:lnSpc>
              <a:spcBef>
                <a:spcPts val="600"/>
              </a:spcBef>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Participation de </a:t>
            </a:r>
            <a:r>
              <a:rPr lang="fr-FR" b="1" dirty="0">
                <a:solidFill>
                  <a:srgbClr val="FF0066"/>
                </a:solidFill>
                <a:latin typeface="Century Gothic" pitchFamily="34" charset="0"/>
                <a:ea typeface="ＭＳ Ｐゴシック" charset="-128"/>
                <a:cs typeface="Arial" panose="020B0604020202020204" pitchFamily="34" charset="0"/>
              </a:rPr>
              <a:t>815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représentants les 16 régions du Royaume,</a:t>
            </a:r>
          </a:p>
          <a:p>
            <a:pPr marL="285750" lvl="0" indent="-285750" algn="just">
              <a:lnSpc>
                <a:spcPct val="130000"/>
              </a:lnSpc>
              <a:spcBef>
                <a:spcPts val="600"/>
              </a:spcBef>
              <a:buClr>
                <a:srgbClr val="D628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Contribution de </a:t>
            </a:r>
            <a:r>
              <a:rPr lang="fr-FR" b="1" dirty="0">
                <a:solidFill>
                  <a:srgbClr val="4F81BD"/>
                </a:solidFill>
                <a:latin typeface="Century Gothic" pitchFamily="34" charset="0"/>
                <a:ea typeface="ＭＳ Ｐゴシック" charset="-128"/>
                <a:cs typeface="Arial" panose="020B0604020202020204" pitchFamily="34" charset="0"/>
              </a:rPr>
              <a:t>80 enseignants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lvl="0" indent="-285750" algn="just">
              <a:lnSpc>
                <a:spcPct val="130000"/>
              </a:lnSpc>
              <a:spcBef>
                <a:spcPts val="600"/>
              </a:spcBef>
              <a:buClr>
                <a:schemeClr val="tx2"/>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Les participants ont bénéficié de </a:t>
            </a:r>
            <a:r>
              <a:rPr lang="fr-FR" b="1" dirty="0">
                <a:solidFill>
                  <a:srgbClr val="FF0066"/>
                </a:solidFill>
                <a:latin typeface="Century Gothic" pitchFamily="34" charset="0"/>
                <a:ea typeface="ＭＳ Ｐゴシック" charset="-128"/>
                <a:cs typeface="Arial" panose="020B0604020202020204" pitchFamily="34" charset="0"/>
              </a:rPr>
              <a:t>238 séances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(math, PC, SVT,                français, anglais, philosophie)</a:t>
            </a:r>
          </a:p>
          <a:p>
            <a:pPr marL="285750" lvl="0" indent="-285750" algn="just">
              <a:lnSpc>
                <a:spcPct val="130000"/>
              </a:lnSpc>
              <a:spcBef>
                <a:spcPts val="600"/>
              </a:spcBef>
              <a:buClr>
                <a:srgbClr val="D628BD"/>
              </a:buClr>
              <a:buFont typeface="Wingdings" panose="05000000000000000000" pitchFamily="2" charset="2"/>
              <a:buChar char="§"/>
            </a:pPr>
            <a:r>
              <a:rPr lang="fr-FR" b="1" dirty="0">
                <a:solidFill>
                  <a:srgbClr val="4F81BD"/>
                </a:solidFill>
                <a:latin typeface="Century Gothic" pitchFamily="34" charset="0"/>
                <a:ea typeface="ＭＳ Ｐゴシック" charset="-128"/>
                <a:cs typeface="Arial" panose="020B0604020202020204" pitchFamily="34" charset="0"/>
              </a:rPr>
              <a:t>Le taux de réussite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des élèves bénéficiaires de cette édition du programme  a atteint </a:t>
            </a:r>
            <a:r>
              <a:rPr lang="fr-FR" b="1" dirty="0">
                <a:solidFill>
                  <a:srgbClr val="FF0066"/>
                </a:solidFill>
                <a:latin typeface="Century Gothic" pitchFamily="34" charset="0"/>
                <a:ea typeface="ＭＳ Ｐゴシック" charset="-128"/>
                <a:cs typeface="Arial" panose="020B0604020202020204" pitchFamily="34" charset="0"/>
              </a:rPr>
              <a:t>87%.</a:t>
            </a: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4692034"/>
            <a:ext cx="4248472" cy="2181135"/>
          </a:xfrm>
          <a:prstGeom prst="rect">
            <a:avLst/>
          </a:prstGeom>
        </p:spPr>
      </p:pic>
      <p:pic>
        <p:nvPicPr>
          <p:cNvPr id="4" name="Image 3"/>
          <p:cNvPicPr>
            <a:picLocks noChangeAspect="1"/>
          </p:cNvPicPr>
          <p:nvPr/>
        </p:nvPicPr>
        <p:blipFill rotWithShape="1">
          <a:blip r:embed="rId3" cstate="print">
            <a:extLst>
              <a:ext uri="{28A0092B-C50C-407E-A947-70E740481C1C}">
                <a14:useLocalDpi xmlns:a14="http://schemas.microsoft.com/office/drawing/2010/main" val="0"/>
              </a:ext>
            </a:extLst>
          </a:blip>
          <a:srcRect b="3650"/>
          <a:stretch/>
        </p:blipFill>
        <p:spPr>
          <a:xfrm>
            <a:off x="639405" y="4679820"/>
            <a:ext cx="3164855" cy="2205564"/>
          </a:xfrm>
          <a:prstGeom prst="rect">
            <a:avLst/>
          </a:prstGeom>
        </p:spPr>
      </p:pic>
      <p:sp>
        <p:nvSpPr>
          <p:cNvPr id="12" name="Rectangle 11"/>
          <p:cNvSpPr/>
          <p:nvPr/>
        </p:nvSpPr>
        <p:spPr>
          <a:xfrm>
            <a:off x="5436968" y="764499"/>
            <a:ext cx="3358612" cy="461665"/>
          </a:xfrm>
          <a:prstGeom prst="rect">
            <a:avLst/>
          </a:prstGeom>
        </p:spPr>
        <p:txBody>
          <a:bodyPr wrap="none">
            <a:spAutoFit/>
          </a:bodyPr>
          <a:lstStyle/>
          <a:p>
            <a:r>
              <a:rPr lang="fr-FR" sz="2400" b="1" dirty="0">
                <a:solidFill>
                  <a:srgbClr val="D628BD"/>
                </a:solidFill>
                <a:latin typeface="Century Gothic" pitchFamily="34" charset="0"/>
                <a:ea typeface="ＭＳ Ｐゴシック" panose="020B0600070205080204" pitchFamily="34" charset="-128"/>
                <a:cs typeface="Arial" panose="020B0604020202020204" pitchFamily="34" charset="0"/>
              </a:rPr>
              <a:t>Etape Expérimentale </a:t>
            </a:r>
          </a:p>
        </p:txBody>
      </p:sp>
    </p:spTree>
    <p:extLst>
      <p:ext uri="{BB962C8B-B14F-4D97-AF65-F5344CB8AC3E}">
        <p14:creationId xmlns:p14="http://schemas.microsoft.com/office/powerpoint/2010/main" val="295467104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449334" y="1740302"/>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Accompagnement à distance « E-Learning …)</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370644" y="2744301"/>
            <a:ext cx="8424936" cy="2406813"/>
          </a:xfrm>
          <a:prstGeom prst="rect">
            <a:avLst/>
          </a:prstGeom>
        </p:spPr>
        <p:txBody>
          <a:bodyPr wrap="square">
            <a:spAutoFit/>
          </a:bodyPr>
          <a:lstStyle/>
          <a:p>
            <a:pPr lvl="0" algn="just">
              <a:lnSpc>
                <a:spcPct val="130000"/>
              </a:lnSpc>
              <a:spcBef>
                <a:spcPts val="6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L'ONDE a élaboré </a:t>
            </a:r>
            <a:r>
              <a:rPr lang="fr-FR" b="1" dirty="0">
                <a:solidFill>
                  <a:srgbClr val="4F81BD"/>
                </a:solidFill>
                <a:latin typeface="Century Gothic" pitchFamily="34" charset="0"/>
                <a:ea typeface="ＭＳ Ｐゴシック" charset="-128"/>
                <a:cs typeface="Arial" panose="020B0604020202020204" pitchFamily="34" charset="0"/>
              </a:rPr>
              <a:t>une plateforme d’accompagnement à distance        « e-learning …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de 3ème génération, accessible, gratuitement, à tous les élèves du baccalauréat au Maroc. </a:t>
            </a:r>
          </a:p>
          <a:p>
            <a:pPr lvl="0" algn="just">
              <a:lnSpc>
                <a:spcPct val="130000"/>
              </a:lnSpc>
              <a:spcBef>
                <a:spcPts val="6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Le suivi permanent des bénéficiaires du programme. Plus de                     </a:t>
            </a:r>
            <a:r>
              <a:rPr lang="fr-FR" b="1" dirty="0">
                <a:solidFill>
                  <a:srgbClr val="FF0066"/>
                </a:solidFill>
                <a:latin typeface="Century Gothic" pitchFamily="34" charset="0"/>
                <a:ea typeface="ＭＳ Ｐゴシック" charset="-128"/>
                <a:cs typeface="Arial" panose="020B0604020202020204" pitchFamily="34" charset="0"/>
              </a:rPr>
              <a:t>148 enseignants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vont assurer </a:t>
            </a:r>
            <a:r>
              <a:rPr lang="fr-FR" b="1" dirty="0">
                <a:solidFill>
                  <a:srgbClr val="4F81BD"/>
                </a:solidFill>
                <a:latin typeface="Century Gothic" pitchFamily="34" charset="0"/>
                <a:ea typeface="ＭＳ Ｐゴシック" charset="-128"/>
                <a:cs typeface="Arial" panose="020B0604020202020204" pitchFamily="34" charset="0"/>
              </a:rPr>
              <a:t>le suivi technique et pédagogique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de l’opération.</a:t>
            </a:r>
            <a:endParaRPr lang="fr-FR" b="1" dirty="0">
              <a:solidFill>
                <a:srgbClr val="FF0066"/>
              </a:solidFill>
              <a:latin typeface="Century Gothic" pitchFamily="34" charset="0"/>
              <a:ea typeface="ＭＳ Ｐゴシック" charset="-128"/>
              <a:cs typeface="Arial" panose="020B0604020202020204" pitchFamily="34" charset="0"/>
            </a:endParaRPr>
          </a:p>
        </p:txBody>
      </p:sp>
      <p:sp>
        <p:nvSpPr>
          <p:cNvPr id="9" name="ZoneTexte 8"/>
          <p:cNvSpPr txBox="1"/>
          <p:nvPr/>
        </p:nvSpPr>
        <p:spPr>
          <a:xfrm>
            <a:off x="912242" y="831445"/>
            <a:ext cx="8231758" cy="523220"/>
          </a:xfrm>
          <a:prstGeom prst="rect">
            <a:avLst/>
          </a:prstGeom>
          <a:noFill/>
        </p:spPr>
        <p:txBody>
          <a:bodyPr wrap="square" rtlCol="0">
            <a:spAutoFit/>
          </a:bodyPr>
          <a:lstStyle/>
          <a:p>
            <a:pPr algn="r"/>
            <a:r>
              <a:rPr lang="fr-FR" sz="2800" b="1" dirty="0">
                <a:solidFill>
                  <a:srgbClr val="D628BD"/>
                </a:solidFill>
                <a:latin typeface="Century Gothic" pitchFamily="34" charset="0"/>
                <a:ea typeface="ＭＳ Ｐゴシック" panose="020B0600070205080204" pitchFamily="34" charset="-128"/>
                <a:cs typeface="Arial" panose="020B0604020202020204" pitchFamily="34" charset="0"/>
              </a:rPr>
              <a:t>Etape du Lancement Officiel</a:t>
            </a:r>
            <a:endParaRPr lang="fr-FR" b="1" dirty="0">
              <a:latin typeface="Century Gothic" pitchFamily="34" charset="0"/>
              <a:ea typeface="ＭＳ Ｐゴシック" panose="020B0600070205080204" pitchFamily="34" charset="-128"/>
              <a:cs typeface="Arial" panose="020B0604020202020204" pitchFamily="34" charset="0"/>
            </a:endParaRPr>
          </a:p>
        </p:txBody>
      </p:sp>
      <p:sp>
        <p:nvSpPr>
          <p:cNvPr id="10" name="Rectangle 9"/>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dirty="0"/>
              <a:t>Sous la présidence de Son Altesse Royale  la Princesse </a:t>
            </a:r>
            <a:r>
              <a:rPr lang="fr-FR" sz="1600" b="1" dirty="0" err="1"/>
              <a:t>Lalla</a:t>
            </a:r>
            <a:r>
              <a:rPr lang="fr-FR" sz="1600" b="1" dirty="0"/>
              <a:t> Meryem</a:t>
            </a:r>
          </a:p>
        </p:txBody>
      </p:sp>
    </p:spTree>
    <p:extLst>
      <p:ext uri="{BB962C8B-B14F-4D97-AF65-F5344CB8AC3E}">
        <p14:creationId xmlns:p14="http://schemas.microsoft.com/office/powerpoint/2010/main" val="74881220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519654" y="1412776"/>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Accompagnement à distance « E-Learning …)</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467544" y="2348880"/>
            <a:ext cx="8424936" cy="4438138"/>
          </a:xfrm>
          <a:prstGeom prst="rect">
            <a:avLst/>
          </a:prstGeom>
        </p:spPr>
        <p:txBody>
          <a:bodyPr wrap="square">
            <a:spAutoFit/>
          </a:bodyPr>
          <a:lstStyle/>
          <a:p>
            <a:pPr marL="285750" lvl="0" indent="-285750" algn="just">
              <a:lnSpc>
                <a:spcPct val="130000"/>
              </a:lnSpc>
              <a:spcBef>
                <a:spcPts val="600"/>
              </a:spcBef>
              <a:buClr>
                <a:srgbClr val="4F81BD"/>
              </a:buClr>
              <a:buFontTx/>
              <a:buChar char="-"/>
            </a:pPr>
            <a:r>
              <a:rPr lang="fr-FR" b="1" dirty="0">
                <a:solidFill>
                  <a:srgbClr val="4F81BD"/>
                </a:solidFill>
                <a:latin typeface="Century Gothic" pitchFamily="34" charset="0"/>
                <a:ea typeface="ＭＳ Ｐゴシック" charset="-128"/>
                <a:cs typeface="Arial" panose="020B0604020202020204" pitchFamily="34" charset="0"/>
              </a:rPr>
              <a:t>Identification des enseignants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les </a:t>
            </a:r>
            <a:r>
              <a:rPr lang="fr-FR" b="1" dirty="0">
                <a:solidFill>
                  <a:srgbClr val="FF0066"/>
                </a:solidFill>
                <a:latin typeface="Century Gothic" pitchFamily="34" charset="0"/>
                <a:ea typeface="ＭＳ Ｐゴシック" charset="-128"/>
                <a:cs typeface="Arial" panose="020B0604020202020204" pitchFamily="34" charset="0"/>
              </a:rPr>
              <a:t>148 enseignants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participants à cette opération ont été identifiés (30 Math, 35 PC, 25 SVT, 20 français,            20 anglais, 18 philosophie)</a:t>
            </a:r>
          </a:p>
          <a:p>
            <a:pPr marL="285750" lvl="0" indent="-285750" algn="just">
              <a:lnSpc>
                <a:spcPct val="130000"/>
              </a:lnSpc>
              <a:spcBef>
                <a:spcPts val="600"/>
              </a:spcBef>
              <a:buClr>
                <a:srgbClr val="4F81BD"/>
              </a:buClr>
              <a:buFontTx/>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Elaboration d’une </a:t>
            </a:r>
            <a:r>
              <a:rPr lang="fr-FR" b="1" dirty="0">
                <a:solidFill>
                  <a:srgbClr val="FF0066"/>
                </a:solidFill>
                <a:latin typeface="Century Gothic" pitchFamily="34" charset="0"/>
                <a:ea typeface="ＭＳ Ｐゴシック" charset="-128"/>
                <a:cs typeface="Arial" panose="020B0604020202020204" pitchFamily="34" charset="0"/>
              </a:rPr>
              <a:t>banque d’exercices </a:t>
            </a:r>
          </a:p>
          <a:p>
            <a:pPr marL="285750" lvl="0" indent="-285750" algn="just">
              <a:lnSpc>
                <a:spcPct val="130000"/>
              </a:lnSpc>
              <a:spcBef>
                <a:spcPts val="600"/>
              </a:spcBef>
              <a:buClr>
                <a:srgbClr val="4F81BD"/>
              </a:buClr>
              <a:buFontTx/>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Organisation, en Octobre 2016, d’une </a:t>
            </a:r>
            <a:r>
              <a:rPr lang="fr-FR" b="1" dirty="0">
                <a:solidFill>
                  <a:srgbClr val="4F81BD"/>
                </a:solidFill>
                <a:latin typeface="Century Gothic" pitchFamily="34" charset="0"/>
                <a:ea typeface="ＭＳ Ｐゴシック" charset="-128"/>
                <a:cs typeface="Arial" panose="020B0604020202020204" pitchFamily="34" charset="0"/>
              </a:rPr>
              <a:t>formation,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au profit des enseignants,</a:t>
            </a:r>
            <a:r>
              <a:rPr lang="fr-FR" b="1" dirty="0">
                <a:solidFill>
                  <a:srgbClr val="4F81BD"/>
                </a:solidFill>
                <a:latin typeface="Century Gothic" pitchFamily="34" charset="0"/>
                <a:ea typeface="ＭＳ Ｐゴシック" charset="-128"/>
                <a:cs typeface="Arial" panose="020B0604020202020204" pitchFamily="34" charset="0"/>
              </a:rPr>
              <a:t> sur le suivi technique et l’accompagnement à distance</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des élèves.</a:t>
            </a:r>
          </a:p>
          <a:p>
            <a:pPr marL="285750" lvl="0" indent="-285750" algn="just">
              <a:lnSpc>
                <a:spcPct val="130000"/>
              </a:lnSpc>
              <a:spcBef>
                <a:spcPts val="600"/>
              </a:spcBef>
              <a:buClr>
                <a:srgbClr val="4F81BD"/>
              </a:buClr>
              <a:buFontTx/>
              <a:buChar char="-"/>
            </a:pP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Testing</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de l’opération en </a:t>
            </a:r>
            <a:r>
              <a:rPr lang="fr-FR" b="1" dirty="0">
                <a:solidFill>
                  <a:srgbClr val="FF0066"/>
                </a:solidFill>
                <a:latin typeface="Century Gothic" pitchFamily="34" charset="0"/>
                <a:ea typeface="ＭＳ Ｐゴシック" charset="-128"/>
                <a:cs typeface="Arial" panose="020B0604020202020204" pitchFamily="34" charset="0"/>
              </a:rPr>
              <a:t>fin Octobre 2016</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lvl="0" indent="-285750" algn="just">
              <a:lnSpc>
                <a:spcPct val="130000"/>
              </a:lnSpc>
              <a:spcBef>
                <a:spcPts val="600"/>
              </a:spcBef>
              <a:buClr>
                <a:srgbClr val="4F81BD"/>
              </a:buClr>
              <a:buFontTx/>
              <a:buChar char="-"/>
            </a:pPr>
            <a:r>
              <a:rPr lang="fr-FR" b="1" dirty="0">
                <a:solidFill>
                  <a:srgbClr val="FF0066"/>
                </a:solidFill>
                <a:latin typeface="Century Gothic" pitchFamily="34" charset="0"/>
                <a:ea typeface="ＭＳ Ｐゴシック" charset="-128"/>
                <a:cs typeface="Arial" panose="020B0604020202020204" pitchFamily="34" charset="0"/>
              </a:rPr>
              <a:t>Lancement officiellement</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sous la présidence de Son Altesse Royale     la Princesse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Lalla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Meryem en </a:t>
            </a:r>
            <a:r>
              <a:rPr lang="fr-FR" b="1" dirty="0">
                <a:solidFill>
                  <a:srgbClr val="4F81BD"/>
                </a:solidFill>
                <a:latin typeface="Century Gothic" pitchFamily="34" charset="0"/>
                <a:ea typeface="ＭＳ Ｐゴシック" charset="-128"/>
                <a:cs typeface="Arial" panose="020B0604020202020204" pitchFamily="34" charset="0"/>
              </a:rPr>
              <a:t>Novembre 2016</a:t>
            </a:r>
          </a:p>
          <a:p>
            <a:pPr marL="285750" lvl="0" indent="-285750" algn="just">
              <a:lnSpc>
                <a:spcPct val="130000"/>
              </a:lnSpc>
              <a:spcBef>
                <a:spcPts val="600"/>
              </a:spcBef>
              <a:buClr>
                <a:srgbClr val="4F81BD"/>
              </a:buClr>
              <a:buFontTx/>
              <a:buChar char="-"/>
            </a:pPr>
            <a:endParaRPr lang="fr-FR" b="1" dirty="0">
              <a:solidFill>
                <a:srgbClr val="FF0066"/>
              </a:solidFill>
              <a:latin typeface="Century Gothic" pitchFamily="34" charset="0"/>
              <a:ea typeface="ＭＳ Ｐゴシック" charset="-128"/>
              <a:cs typeface="Arial" panose="020B0604020202020204" pitchFamily="34" charset="0"/>
            </a:endParaRPr>
          </a:p>
        </p:txBody>
      </p:sp>
      <p:sp>
        <p:nvSpPr>
          <p:cNvPr id="10" name="ZoneTexte 9"/>
          <p:cNvSpPr txBox="1"/>
          <p:nvPr/>
        </p:nvSpPr>
        <p:spPr>
          <a:xfrm>
            <a:off x="804738" y="1988840"/>
            <a:ext cx="8231758" cy="400110"/>
          </a:xfrm>
          <a:prstGeom prst="rect">
            <a:avLst/>
          </a:prstGeom>
          <a:noFill/>
        </p:spPr>
        <p:txBody>
          <a:bodyPr wrap="square" rtlCol="0">
            <a:spAutoFit/>
          </a:bodyPr>
          <a:lstStyle/>
          <a:p>
            <a:r>
              <a:rPr lang="fr-FR" sz="2000" b="1" dirty="0">
                <a:latin typeface="Century Gothic" pitchFamily="34" charset="0"/>
                <a:ea typeface="ＭＳ Ｐゴシック" panose="020B0600070205080204" pitchFamily="34" charset="-128"/>
                <a:cs typeface="Arial" panose="020B0604020202020204" pitchFamily="34" charset="0"/>
              </a:rPr>
              <a:t>Etat d’Avancement de l’opération</a:t>
            </a:r>
            <a:endParaRPr lang="fr-FR" sz="1400" b="1" dirty="0">
              <a:latin typeface="Century Gothic" pitchFamily="34" charset="0"/>
              <a:ea typeface="ＭＳ Ｐゴシック" panose="020B0600070205080204" pitchFamily="34" charset="-128"/>
              <a:cs typeface="Arial" panose="020B0604020202020204" pitchFamily="34" charset="0"/>
            </a:endParaRPr>
          </a:p>
        </p:txBody>
      </p:sp>
      <p:sp>
        <p:nvSpPr>
          <p:cNvPr id="11" name="ZoneTexte 10"/>
          <p:cNvSpPr txBox="1"/>
          <p:nvPr/>
        </p:nvSpPr>
        <p:spPr>
          <a:xfrm>
            <a:off x="912242" y="831445"/>
            <a:ext cx="8231758" cy="523220"/>
          </a:xfrm>
          <a:prstGeom prst="rect">
            <a:avLst/>
          </a:prstGeom>
          <a:noFill/>
        </p:spPr>
        <p:txBody>
          <a:bodyPr wrap="square" rtlCol="0">
            <a:spAutoFit/>
          </a:bodyPr>
          <a:lstStyle/>
          <a:p>
            <a:pPr algn="r"/>
            <a:r>
              <a:rPr lang="fr-FR" sz="2800" b="1" dirty="0">
                <a:solidFill>
                  <a:srgbClr val="D628BD"/>
                </a:solidFill>
                <a:latin typeface="Century Gothic" pitchFamily="34" charset="0"/>
                <a:ea typeface="ＭＳ Ｐゴシック" panose="020B0600070205080204" pitchFamily="34" charset="-128"/>
                <a:cs typeface="Arial" panose="020B0604020202020204" pitchFamily="34" charset="0"/>
              </a:rPr>
              <a:t>Etape du Lancement Officiel</a:t>
            </a:r>
            <a:endParaRPr lang="fr-FR" b="1" dirty="0">
              <a:latin typeface="Century Gothic" pitchFamily="34" charset="0"/>
              <a:ea typeface="ＭＳ Ｐゴシック" panose="020B0600070205080204" pitchFamily="34" charset="-128"/>
              <a:cs typeface="Arial" panose="020B0604020202020204" pitchFamily="34" charset="0"/>
            </a:endParaRPr>
          </a:p>
        </p:txBody>
      </p:sp>
      <p:sp>
        <p:nvSpPr>
          <p:cNvPr id="12" name="Rectangle 11"/>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dirty="0"/>
              <a:t>Sous la présidence de Son Altesse Royale  la Princesse </a:t>
            </a:r>
            <a:r>
              <a:rPr lang="fr-FR" sz="1600" b="1" dirty="0" err="1"/>
              <a:t>Lalla</a:t>
            </a:r>
            <a:r>
              <a:rPr lang="fr-FR" sz="1600" b="1" dirty="0"/>
              <a:t> Meryem</a:t>
            </a:r>
          </a:p>
        </p:txBody>
      </p:sp>
    </p:spTree>
    <p:extLst>
      <p:ext uri="{BB962C8B-B14F-4D97-AF65-F5344CB8AC3E}">
        <p14:creationId xmlns:p14="http://schemas.microsoft.com/office/powerpoint/2010/main" val="3531687569"/>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541953" y="1562739"/>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Rencontres Régionales et Nationale</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370644" y="3038411"/>
            <a:ext cx="8424936" cy="2406813"/>
          </a:xfrm>
          <a:prstGeom prst="rect">
            <a:avLst/>
          </a:prstGeom>
        </p:spPr>
        <p:txBody>
          <a:bodyPr wrap="square">
            <a:spAutoFit/>
          </a:bodyPr>
          <a:lstStyle/>
          <a:p>
            <a:pPr lvl="0" algn="just">
              <a:lnSpc>
                <a:spcPct val="130000"/>
              </a:lnSpc>
              <a:spcBef>
                <a:spcPts val="6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Durant l’année scolaire 2016-2017, environ </a:t>
            </a:r>
            <a:r>
              <a:rPr lang="fr-FR" b="1" dirty="0">
                <a:solidFill>
                  <a:srgbClr val="FF0066"/>
                </a:solidFill>
                <a:latin typeface="Century Gothic" pitchFamily="34" charset="0"/>
                <a:ea typeface="ＭＳ Ｐゴシック" charset="-128"/>
                <a:cs typeface="Arial" panose="020B0604020202020204" pitchFamily="34" charset="0"/>
              </a:rPr>
              <a:t>11.000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en difficulté scolaire vont bénéficier de renforcement de capacité et d’accompagnement scolaire. </a:t>
            </a:r>
          </a:p>
          <a:p>
            <a:pPr lvl="0" algn="just">
              <a:lnSpc>
                <a:spcPct val="130000"/>
              </a:lnSpc>
              <a:spcBef>
                <a:spcPts val="6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 cet effet, L'ONDE Organisera, durant les vacances scolaires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mi-semestriels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du mois de mars, des Sessions Régionales au niveau de plusieurs régions du Royaume. </a:t>
            </a:r>
          </a:p>
        </p:txBody>
      </p:sp>
      <p:sp>
        <p:nvSpPr>
          <p:cNvPr id="2" name="Rectangle 1"/>
          <p:cNvSpPr/>
          <p:nvPr/>
        </p:nvSpPr>
        <p:spPr>
          <a:xfrm>
            <a:off x="541953" y="2291380"/>
            <a:ext cx="2789546" cy="369332"/>
          </a:xfrm>
          <a:prstGeom prst="rect">
            <a:avLst/>
          </a:prstGeom>
        </p:spPr>
        <p:txBody>
          <a:bodyPr wrap="none">
            <a:spAutoFit/>
          </a:bodyPr>
          <a:lstStyle/>
          <a:p>
            <a:r>
              <a:rPr lang="fr-FR" b="1" dirty="0">
                <a:latin typeface="Century Gothic" pitchFamily="34" charset="0"/>
                <a:ea typeface="ＭＳ Ｐゴシック" panose="020B0600070205080204" pitchFamily="34" charset="-128"/>
                <a:cs typeface="Arial" panose="020B0604020202020204" pitchFamily="34" charset="0"/>
              </a:rPr>
              <a:t>Rencontres Régionales </a:t>
            </a:r>
            <a:endParaRPr lang="fr-FR" dirty="0"/>
          </a:p>
        </p:txBody>
      </p:sp>
      <p:sp>
        <p:nvSpPr>
          <p:cNvPr id="11" name="ZoneTexte 10"/>
          <p:cNvSpPr txBox="1"/>
          <p:nvPr/>
        </p:nvSpPr>
        <p:spPr>
          <a:xfrm>
            <a:off x="912242" y="831445"/>
            <a:ext cx="8231758" cy="523220"/>
          </a:xfrm>
          <a:prstGeom prst="rect">
            <a:avLst/>
          </a:prstGeom>
          <a:noFill/>
        </p:spPr>
        <p:txBody>
          <a:bodyPr wrap="square" rtlCol="0">
            <a:spAutoFit/>
          </a:bodyPr>
          <a:lstStyle/>
          <a:p>
            <a:pPr algn="r"/>
            <a:r>
              <a:rPr lang="fr-FR" sz="2800" b="1" dirty="0">
                <a:solidFill>
                  <a:srgbClr val="D628BD"/>
                </a:solidFill>
                <a:latin typeface="Century Gothic" pitchFamily="34" charset="0"/>
                <a:ea typeface="ＭＳ Ｐゴシック" panose="020B0600070205080204" pitchFamily="34" charset="-128"/>
                <a:cs typeface="Arial" panose="020B0604020202020204" pitchFamily="34" charset="0"/>
              </a:rPr>
              <a:t>Etape du Lancement Officiel</a:t>
            </a:r>
            <a:endParaRPr lang="fr-FR" b="1" dirty="0">
              <a:latin typeface="Century Gothic" pitchFamily="34" charset="0"/>
              <a:ea typeface="ＭＳ Ｐゴシック" panose="020B0600070205080204" pitchFamily="34" charset="-128"/>
              <a:cs typeface="Arial" panose="020B0604020202020204" pitchFamily="34" charset="0"/>
            </a:endParaRPr>
          </a:p>
        </p:txBody>
      </p:sp>
      <p:sp>
        <p:nvSpPr>
          <p:cNvPr id="12" name="Rectangle 11"/>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dirty="0"/>
              <a:t>Sous la présidence de Son Altesse Royale  la Princesse </a:t>
            </a:r>
            <a:r>
              <a:rPr lang="fr-FR" sz="1600" b="1" dirty="0" err="1"/>
              <a:t>Lalla</a:t>
            </a:r>
            <a:r>
              <a:rPr lang="fr-FR" sz="1600" b="1" dirty="0"/>
              <a:t> Meryem</a:t>
            </a:r>
          </a:p>
        </p:txBody>
      </p:sp>
      <p:sp>
        <p:nvSpPr>
          <p:cNvPr id="4" name="Rectangle 3"/>
          <p:cNvSpPr/>
          <p:nvPr/>
        </p:nvSpPr>
        <p:spPr>
          <a:xfrm>
            <a:off x="370644" y="2952682"/>
            <a:ext cx="8424936" cy="2694845"/>
          </a:xfrm>
          <a:prstGeom prst="rect">
            <a:avLst/>
          </a:prstGeom>
          <a:solidFill>
            <a:srgbClr val="D628BD">
              <a:alpha val="5098"/>
            </a:srgbClr>
          </a:solidFill>
        </p:spPr>
        <p:txBody>
          <a:bodyPr wrap="square" rtlCol="0" anchor="ctr" anchorCtr="0">
            <a:noAutofit/>
          </a:bodyPr>
          <a:lstStyle/>
          <a:p>
            <a:pPr algn="ctr"/>
            <a:endParaRPr lang="fr-FR" sz="1400" dirty="0">
              <a:latin typeface="Century Gothic" pitchFamily="34" charset="0"/>
            </a:endParaRPr>
          </a:p>
        </p:txBody>
      </p:sp>
    </p:spTree>
    <p:extLst>
      <p:ext uri="{BB962C8B-B14F-4D97-AF65-F5344CB8AC3E}">
        <p14:creationId xmlns:p14="http://schemas.microsoft.com/office/powerpoint/2010/main" val="323253344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467233" y="1538218"/>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Rencontres Régionales et Nationale</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2" name="Rectangle 1"/>
          <p:cNvSpPr/>
          <p:nvPr/>
        </p:nvSpPr>
        <p:spPr>
          <a:xfrm>
            <a:off x="912242" y="2183436"/>
            <a:ext cx="2789546" cy="369332"/>
          </a:xfrm>
          <a:prstGeom prst="rect">
            <a:avLst/>
          </a:prstGeom>
        </p:spPr>
        <p:txBody>
          <a:bodyPr wrap="none">
            <a:spAutoFit/>
          </a:bodyPr>
          <a:lstStyle/>
          <a:p>
            <a:r>
              <a:rPr lang="fr-FR" b="1" dirty="0">
                <a:latin typeface="Century Gothic" pitchFamily="34" charset="0"/>
                <a:ea typeface="ＭＳ Ｐゴシック" panose="020B0600070205080204" pitchFamily="34" charset="-128"/>
                <a:cs typeface="Arial" panose="020B0604020202020204" pitchFamily="34" charset="0"/>
              </a:rPr>
              <a:t>Rencontres Régionales </a:t>
            </a:r>
            <a:endParaRPr lang="fr-FR" dirty="0"/>
          </a:p>
        </p:txBody>
      </p:sp>
      <p:sp>
        <p:nvSpPr>
          <p:cNvPr id="12" name="Rectangle 11"/>
          <p:cNvSpPr/>
          <p:nvPr/>
        </p:nvSpPr>
        <p:spPr>
          <a:xfrm>
            <a:off x="352745" y="2706648"/>
            <a:ext cx="8424936" cy="3333220"/>
          </a:xfrm>
          <a:prstGeom prst="rect">
            <a:avLst/>
          </a:prstGeom>
          <a:solidFill>
            <a:srgbClr val="D628BD">
              <a:alpha val="5882"/>
            </a:srgbClr>
          </a:solidFill>
        </p:spPr>
        <p:txBody>
          <a:bodyPr wrap="square">
            <a:spAutoFit/>
          </a:bodyPr>
          <a:lstStyle/>
          <a:p>
            <a:pPr marL="285750" lvl="0" indent="-285750" algn="just">
              <a:lnSpc>
                <a:spcPct val="130000"/>
              </a:lnSpc>
              <a:buClr>
                <a:srgbClr val="4F81BD"/>
              </a:buClr>
              <a:buFontTx/>
              <a:buChar char="-"/>
            </a:pPr>
            <a:r>
              <a:rPr lang="fr-FR" b="1" dirty="0">
                <a:solidFill>
                  <a:srgbClr val="4F81BD"/>
                </a:solidFill>
                <a:latin typeface="Century Gothic" pitchFamily="34" charset="0"/>
                <a:ea typeface="ＭＳ Ｐゴシック" charset="-128"/>
                <a:cs typeface="Arial" panose="020B0604020202020204" pitchFamily="34" charset="0"/>
              </a:rPr>
              <a:t>Marrakech-Safi</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 province de </a:t>
            </a:r>
            <a:r>
              <a:rPr lang="fr-FR" b="1" dirty="0" err="1">
                <a:solidFill>
                  <a:srgbClr val="FF0066"/>
                </a:solidFill>
                <a:latin typeface="Century Gothic" pitchFamily="34" charset="0"/>
                <a:ea typeface="ＭＳ Ｐゴシック" charset="-128"/>
                <a:cs typeface="Arial" panose="020B0604020202020204" pitchFamily="34" charset="0"/>
              </a:rPr>
              <a:t>Rhamna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Safi,                 province de </a:t>
            </a:r>
            <a:r>
              <a:rPr lang="fr-FR" b="1" dirty="0">
                <a:solidFill>
                  <a:srgbClr val="FF0066"/>
                </a:solidFill>
                <a:latin typeface="Century Gothic" pitchFamily="34" charset="0"/>
                <a:ea typeface="ＭＳ Ｐゴシック" charset="-128"/>
                <a:cs typeface="Arial" panose="020B0604020202020204" pitchFamily="34" charset="0"/>
              </a:rPr>
              <a:t>Youssoufia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a:t>
            </a:r>
          </a:p>
          <a:p>
            <a:pPr marL="285750" lvl="0" indent="-285750" algn="just">
              <a:lnSpc>
                <a:spcPct val="130000"/>
              </a:lnSpc>
              <a:buClr>
                <a:srgbClr val="4F81BD"/>
              </a:buClr>
              <a:buFontTx/>
              <a:buChar char="-"/>
            </a:pPr>
            <a:r>
              <a:rPr lang="fr-FR" b="1" dirty="0">
                <a:solidFill>
                  <a:srgbClr val="4F81BD"/>
                </a:solidFill>
                <a:latin typeface="Century Gothic" pitchFamily="34" charset="0"/>
                <a:ea typeface="ＭＳ Ｐゴシック" charset="-128"/>
                <a:cs typeface="Arial" panose="020B0604020202020204" pitchFamily="34" charset="0"/>
              </a:rPr>
              <a:t>Béni Mellal-</a:t>
            </a:r>
            <a:r>
              <a:rPr lang="fr-FR" b="1" dirty="0" err="1">
                <a:solidFill>
                  <a:srgbClr val="4F81BD"/>
                </a:solidFill>
                <a:latin typeface="Century Gothic" pitchFamily="34" charset="0"/>
                <a:ea typeface="ＭＳ Ｐゴシック" charset="-128"/>
                <a:cs typeface="Arial" panose="020B0604020202020204" pitchFamily="34" charset="0"/>
              </a:rPr>
              <a:t>Khénifra</a:t>
            </a:r>
            <a:r>
              <a:rPr lang="fr-FR" b="1" dirty="0">
                <a:solidFill>
                  <a:srgbClr val="4F81BD"/>
                </a:solidFill>
                <a:latin typeface="Century Gothic" pitchFamily="34" charset="0"/>
                <a:ea typeface="ＭＳ Ｐゴシック" charset="-128"/>
                <a:cs typeface="Arial" panose="020B0604020202020204" pitchFamily="34" charset="0"/>
              </a:rPr>
              <a:t>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a:t>
            </a:r>
            <a:r>
              <a:rPr lang="fr-FR" b="1" dirty="0">
                <a:solidFill>
                  <a:srgbClr val="FF0066"/>
                </a:solidFill>
                <a:latin typeface="Century Gothic" pitchFamily="34" charset="0"/>
                <a:ea typeface="ＭＳ Ｐゴシック" charset="-128"/>
                <a:cs typeface="Arial" panose="020B0604020202020204" pitchFamily="34" charset="0"/>
              </a:rPr>
              <a:t>Khouribga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Béni Mellal, province de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Fquih</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Ben Salah, province de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Khénifra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indent="-285750" algn="just">
              <a:lnSpc>
                <a:spcPct val="130000"/>
              </a:lnSpc>
              <a:buClr>
                <a:srgbClr val="4F81BD"/>
              </a:buClr>
              <a:buFontTx/>
              <a:buChar char="-"/>
            </a:pPr>
            <a:r>
              <a:rPr lang="fr-FR" b="1" dirty="0">
                <a:solidFill>
                  <a:srgbClr val="4F81BD"/>
                </a:solidFill>
                <a:latin typeface="Century Gothic" pitchFamily="34" charset="0"/>
                <a:ea typeface="ＭＳ Ｐゴシック" charset="-128"/>
                <a:cs typeface="Arial" panose="020B0604020202020204" pitchFamily="34" charset="0"/>
              </a:rPr>
              <a:t>Casablanca-Settat</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 Province </a:t>
            </a:r>
            <a:r>
              <a:rPr lang="fr-FR" b="1" dirty="0">
                <a:solidFill>
                  <a:srgbClr val="FF0066"/>
                </a:solidFill>
                <a:latin typeface="Century Gothic" pitchFamily="34" charset="0"/>
                <a:ea typeface="ＭＳ Ｐゴシック" charset="-128"/>
                <a:cs typeface="Arial" panose="020B0604020202020204" pitchFamily="34" charset="0"/>
              </a:rPr>
              <a:t>d'El Jadida</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Sidi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Bennour</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Préfecture de Casablanca.</a:t>
            </a:r>
          </a:p>
          <a:p>
            <a:pPr marL="285750" indent="-285750" algn="just">
              <a:lnSpc>
                <a:spcPct val="130000"/>
              </a:lnSpc>
              <a:buClr>
                <a:srgbClr val="4F81BD"/>
              </a:buClr>
              <a:buFontTx/>
              <a:buChar char="-"/>
            </a:pPr>
            <a:r>
              <a:rPr lang="fr-FR" b="1" dirty="0" err="1">
                <a:solidFill>
                  <a:srgbClr val="4F81BD"/>
                </a:solidFill>
                <a:latin typeface="Century Gothic" pitchFamily="34" charset="0"/>
                <a:ea typeface="ＭＳ Ｐゴシック" charset="-128"/>
                <a:cs typeface="Arial" panose="020B0604020202020204" pitchFamily="34" charset="0"/>
              </a:rPr>
              <a:t>Laâyoune-Sakia</a:t>
            </a:r>
            <a:r>
              <a:rPr lang="fr-FR" b="1" dirty="0">
                <a:solidFill>
                  <a:srgbClr val="4F81BD"/>
                </a:solidFill>
                <a:latin typeface="Century Gothic" pitchFamily="34" charset="0"/>
                <a:ea typeface="ＭＳ Ｐゴシック" charset="-128"/>
                <a:cs typeface="Arial" panose="020B0604020202020204" pitchFamily="34" charset="0"/>
              </a:rPr>
              <a:t> El Hamra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a:t>
            </a:r>
            <a:r>
              <a:rPr lang="fr-FR" b="1" dirty="0" err="1">
                <a:solidFill>
                  <a:srgbClr val="FF0066"/>
                </a:solidFill>
                <a:latin typeface="Century Gothic" pitchFamily="34" charset="0"/>
                <a:ea typeface="ＭＳ Ｐゴシック" charset="-128"/>
                <a:cs typeface="Arial" panose="020B0604020202020204" pitchFamily="34" charset="0"/>
              </a:rPr>
              <a:t>Lâayoune</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Boujdour</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d'Assa-</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Zag</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province de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Guelmim</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indent="-285750" algn="just">
              <a:lnSpc>
                <a:spcPct val="130000"/>
              </a:lnSpc>
              <a:buClr>
                <a:srgbClr val="4F81BD"/>
              </a:buClr>
              <a:buFontTx/>
              <a:buChar char="-"/>
            </a:pPr>
            <a:r>
              <a:rPr lang="fr-FR" b="1" dirty="0">
                <a:solidFill>
                  <a:srgbClr val="4F81BD"/>
                </a:solidFill>
                <a:latin typeface="Century Gothic" pitchFamily="34" charset="0"/>
                <a:ea typeface="ＭＳ Ｐゴシック" charset="-128"/>
                <a:cs typeface="Arial" panose="020B0604020202020204" pitchFamily="34" charset="0"/>
              </a:rPr>
              <a:t>Tanger-Tétouan-Al Hoceima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a:t>
            </a:r>
            <a:r>
              <a:rPr lang="fr-FR" b="1" dirty="0">
                <a:solidFill>
                  <a:srgbClr val="FF0066"/>
                </a:solidFill>
                <a:latin typeface="Century Gothic" pitchFamily="34" charset="0"/>
                <a:ea typeface="ＭＳ Ｐゴシック" charset="-128"/>
                <a:cs typeface="Arial" panose="020B0604020202020204" pitchFamily="34" charset="0"/>
              </a:rPr>
              <a:t>Tanger</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a:t>
            </a:r>
            <a:r>
              <a:rPr lang="fr-FR" dirty="0" err="1">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Tetouan</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Al Hoceima (Oujda).</a:t>
            </a:r>
          </a:p>
        </p:txBody>
      </p:sp>
      <p:sp>
        <p:nvSpPr>
          <p:cNvPr id="16" name="ZoneTexte 15"/>
          <p:cNvSpPr txBox="1"/>
          <p:nvPr/>
        </p:nvSpPr>
        <p:spPr>
          <a:xfrm>
            <a:off x="912242" y="831445"/>
            <a:ext cx="8231758" cy="523220"/>
          </a:xfrm>
          <a:prstGeom prst="rect">
            <a:avLst/>
          </a:prstGeom>
          <a:noFill/>
        </p:spPr>
        <p:txBody>
          <a:bodyPr wrap="square" rtlCol="0">
            <a:spAutoFit/>
          </a:bodyPr>
          <a:lstStyle/>
          <a:p>
            <a:pPr algn="r"/>
            <a:r>
              <a:rPr lang="fr-FR" sz="2800" b="1" dirty="0">
                <a:solidFill>
                  <a:srgbClr val="D628BD"/>
                </a:solidFill>
                <a:latin typeface="Century Gothic" pitchFamily="34" charset="0"/>
                <a:ea typeface="ＭＳ Ｐゴシック" panose="020B0600070205080204" pitchFamily="34" charset="-128"/>
                <a:cs typeface="Arial" panose="020B0604020202020204" pitchFamily="34" charset="0"/>
              </a:rPr>
              <a:t>Etape du Lancement Officiel</a:t>
            </a:r>
            <a:endParaRPr lang="fr-FR" b="1" dirty="0">
              <a:latin typeface="Century Gothic" pitchFamily="34" charset="0"/>
              <a:ea typeface="ＭＳ Ｐゴシック" panose="020B0600070205080204" pitchFamily="34" charset="-128"/>
              <a:cs typeface="Arial" panose="020B0604020202020204" pitchFamily="34" charset="0"/>
            </a:endParaRPr>
          </a:p>
        </p:txBody>
      </p:sp>
      <p:sp>
        <p:nvSpPr>
          <p:cNvPr id="17" name="Rectangle 1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dirty="0"/>
              <a:t>Sous la présidence de Son Altesse Royale  la Princesse </a:t>
            </a:r>
            <a:r>
              <a:rPr lang="fr-FR" sz="1600" b="1" dirty="0" err="1"/>
              <a:t>Lalla</a:t>
            </a:r>
            <a:r>
              <a:rPr lang="fr-FR" sz="1600" b="1" dirty="0"/>
              <a:t> Meryem</a:t>
            </a:r>
          </a:p>
        </p:txBody>
      </p:sp>
    </p:spTree>
    <p:extLst>
      <p:ext uri="{BB962C8B-B14F-4D97-AF65-F5344CB8AC3E}">
        <p14:creationId xmlns:p14="http://schemas.microsoft.com/office/powerpoint/2010/main" val="1748134864"/>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364096" y="1628991"/>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Rencontres Régionales et Nationale</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2" name="Rectangle 1"/>
          <p:cNvSpPr/>
          <p:nvPr/>
        </p:nvSpPr>
        <p:spPr>
          <a:xfrm>
            <a:off x="755576" y="2320698"/>
            <a:ext cx="2582758" cy="369332"/>
          </a:xfrm>
          <a:prstGeom prst="rect">
            <a:avLst/>
          </a:prstGeom>
        </p:spPr>
        <p:txBody>
          <a:bodyPr wrap="none">
            <a:spAutoFit/>
          </a:bodyPr>
          <a:lstStyle/>
          <a:p>
            <a:r>
              <a:rPr lang="fr-FR" b="1" dirty="0">
                <a:latin typeface="Century Gothic" pitchFamily="34" charset="0"/>
                <a:ea typeface="ＭＳ Ｐゴシック" panose="020B0600070205080204" pitchFamily="34" charset="-128"/>
                <a:cs typeface="Arial" panose="020B0604020202020204" pitchFamily="34" charset="0"/>
              </a:rPr>
              <a:t>Rencontres Nationale</a:t>
            </a:r>
            <a:endParaRPr lang="fr-FR" dirty="0"/>
          </a:p>
        </p:txBody>
      </p:sp>
      <p:sp>
        <p:nvSpPr>
          <p:cNvPr id="12" name="Rectangle 11"/>
          <p:cNvSpPr/>
          <p:nvPr/>
        </p:nvSpPr>
        <p:spPr>
          <a:xfrm>
            <a:off x="335496" y="3289404"/>
            <a:ext cx="8424936" cy="1948226"/>
          </a:xfrm>
          <a:prstGeom prst="rect">
            <a:avLst/>
          </a:prstGeom>
          <a:solidFill>
            <a:srgbClr val="D628BD">
              <a:alpha val="5882"/>
            </a:srgbClr>
          </a:solidFill>
        </p:spPr>
        <p:txBody>
          <a:bodyPr wrap="square">
            <a:spAutoFit/>
          </a:bodyPr>
          <a:lstStyle/>
          <a:p>
            <a:pPr lvl="0" algn="just">
              <a:lnSpc>
                <a:spcPct val="130000"/>
              </a:lnSpc>
              <a:spcBef>
                <a:spcPts val="1800"/>
              </a:spcBef>
              <a:spcAft>
                <a:spcPts val="600"/>
              </a:spcAft>
              <a:buClr>
                <a:srgbClr val="4F81BD"/>
              </a:buClr>
            </a:pPr>
            <a:endParaRPr lang="fr-FR" sz="1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endParaRPr>
          </a:p>
          <a:p>
            <a:pPr lvl="0" algn="just">
              <a:lnSpc>
                <a:spcPct val="130000"/>
              </a:lnSpc>
              <a:spcBef>
                <a:spcPts val="18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L’ONDE organisera </a:t>
            </a:r>
            <a:r>
              <a:rPr lang="fr-FR" b="1" dirty="0">
                <a:solidFill>
                  <a:srgbClr val="4F81BD"/>
                </a:solidFill>
                <a:latin typeface="Century Gothic" pitchFamily="34" charset="0"/>
                <a:ea typeface="ＭＳ Ｐゴシック" charset="-128"/>
                <a:cs typeface="Arial" panose="020B0604020202020204" pitchFamily="34" charset="0"/>
              </a:rPr>
              <a:t>une session nationale</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à Rabat au mois de </a:t>
            </a:r>
            <a:r>
              <a:rPr lang="fr-FR" b="1" dirty="0">
                <a:solidFill>
                  <a:srgbClr val="FF0066"/>
                </a:solidFill>
                <a:latin typeface="Century Gothic" pitchFamily="34" charset="0"/>
                <a:ea typeface="ＭＳ Ｐゴシック" charset="-128"/>
                <a:cs typeface="Arial" panose="020B0604020202020204" pitchFamily="34" charset="0"/>
              </a:rPr>
              <a:t>Mai 2017</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au profit de </a:t>
            </a:r>
            <a:r>
              <a:rPr lang="fr-FR" b="1" dirty="0">
                <a:solidFill>
                  <a:srgbClr val="4F81BD"/>
                </a:solidFill>
                <a:latin typeface="Century Gothic" pitchFamily="34" charset="0"/>
                <a:ea typeface="ＭＳ Ｐゴシック" charset="-128"/>
                <a:cs typeface="Arial" panose="020B0604020202020204" pitchFamily="34" charset="0"/>
              </a:rPr>
              <a:t>1200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venant des différentes régions du Royaume.</a:t>
            </a:r>
          </a:p>
          <a:p>
            <a:pPr lvl="0" algn="just">
              <a:lnSpc>
                <a:spcPct val="130000"/>
              </a:lnSpc>
              <a:spcBef>
                <a:spcPts val="600"/>
              </a:spcBef>
              <a:spcAft>
                <a:spcPts val="600"/>
              </a:spcAft>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L’encadrement pédagogique sera assuré par </a:t>
            </a:r>
            <a:r>
              <a:rPr lang="fr-FR" b="1" dirty="0">
                <a:solidFill>
                  <a:srgbClr val="FF0066"/>
                </a:solidFill>
                <a:latin typeface="Century Gothic" pitchFamily="34" charset="0"/>
                <a:ea typeface="ＭＳ Ｐゴシック" charset="-128"/>
                <a:cs typeface="Arial" panose="020B0604020202020204" pitchFamily="34" charset="0"/>
              </a:rPr>
              <a:t>150 enseignants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lvl="0" algn="just">
              <a:lnSpc>
                <a:spcPct val="130000"/>
              </a:lnSpc>
              <a:spcBef>
                <a:spcPts val="600"/>
              </a:spcBef>
              <a:spcAft>
                <a:spcPts val="600"/>
              </a:spcAft>
              <a:buClr>
                <a:srgbClr val="4F81BD"/>
              </a:buClr>
            </a:pPr>
            <a:endParaRPr lang="fr-FR" sz="5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endParaRPr>
          </a:p>
        </p:txBody>
      </p:sp>
      <p:sp>
        <p:nvSpPr>
          <p:cNvPr id="10" name="ZoneTexte 9"/>
          <p:cNvSpPr txBox="1"/>
          <p:nvPr/>
        </p:nvSpPr>
        <p:spPr>
          <a:xfrm>
            <a:off x="912242" y="831445"/>
            <a:ext cx="8231758" cy="523220"/>
          </a:xfrm>
          <a:prstGeom prst="rect">
            <a:avLst/>
          </a:prstGeom>
          <a:noFill/>
        </p:spPr>
        <p:txBody>
          <a:bodyPr wrap="square" rtlCol="0">
            <a:spAutoFit/>
          </a:bodyPr>
          <a:lstStyle/>
          <a:p>
            <a:pPr algn="r"/>
            <a:r>
              <a:rPr lang="fr-FR" sz="2800" b="1" dirty="0">
                <a:solidFill>
                  <a:srgbClr val="D628BD"/>
                </a:solidFill>
                <a:latin typeface="Century Gothic" pitchFamily="34" charset="0"/>
                <a:ea typeface="ＭＳ Ｐゴシック" panose="020B0600070205080204" pitchFamily="34" charset="-128"/>
                <a:cs typeface="Arial" panose="020B0604020202020204" pitchFamily="34" charset="0"/>
              </a:rPr>
              <a:t>Etape du Lancement Officiel</a:t>
            </a:r>
            <a:endParaRPr lang="fr-FR" b="1" dirty="0">
              <a:latin typeface="Century Gothic"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752687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19473"/>
            <a:ext cx="8229600" cy="649288"/>
          </a:xfrm>
        </p:spPr>
        <p:txBody>
          <a:bodyPr/>
          <a:lstStyle/>
          <a:p>
            <a:pPr algn="r">
              <a:defRPr/>
            </a:pPr>
            <a:r>
              <a:rPr lang="fr-FR" sz="2800" b="1" dirty="0">
                <a:solidFill>
                  <a:schemeClr val="accent1"/>
                </a:solidFill>
                <a:latin typeface="Century Gothic" pitchFamily="34" charset="0"/>
              </a:rPr>
              <a:t>CADRE REFERENTIEL</a:t>
            </a:r>
            <a:endParaRPr lang="fr-FR" dirty="0"/>
          </a:p>
        </p:txBody>
      </p:sp>
      <p:sp>
        <p:nvSpPr>
          <p:cNvPr id="3" name="Espace réservé du contenu 2"/>
          <p:cNvSpPr>
            <a:spLocks noGrp="1"/>
          </p:cNvSpPr>
          <p:nvPr>
            <p:ph idx="1"/>
          </p:nvPr>
        </p:nvSpPr>
        <p:spPr>
          <a:xfrm>
            <a:off x="215329" y="1405726"/>
            <a:ext cx="8893175" cy="3629025"/>
          </a:xfrm>
        </p:spPr>
        <p:txBody>
          <a:bodyPr/>
          <a:lstStyle/>
          <a:p>
            <a:pPr>
              <a:spcBef>
                <a:spcPts val="0"/>
              </a:spcBef>
              <a:buClr>
                <a:srgbClr val="00B0F0"/>
              </a:buClr>
              <a:buSzPct val="94000"/>
              <a:buFont typeface="Wingdings" pitchFamily="2" charset="2"/>
              <a:buChar char="§"/>
              <a:defRPr/>
            </a:pPr>
            <a:r>
              <a:rPr lang="fr-FR" sz="1600" dirty="0">
                <a:latin typeface="Century Gothic" pitchFamily="34" charset="0"/>
              </a:rPr>
              <a:t>Convention des Nations Unies des Droits de l’Enfant;</a:t>
            </a:r>
          </a:p>
          <a:p>
            <a:pPr>
              <a:spcBef>
                <a:spcPts val="0"/>
              </a:spcBef>
              <a:buFont typeface="Wingdings" pitchFamily="2" charset="2"/>
              <a:buChar char="§"/>
              <a:defRPr/>
            </a:pPr>
            <a:endParaRPr lang="fr-FR" sz="1600" dirty="0">
              <a:latin typeface="Century Gothic" pitchFamily="34" charset="0"/>
            </a:endParaRPr>
          </a:p>
          <a:p>
            <a:pPr>
              <a:spcBef>
                <a:spcPts val="0"/>
              </a:spcBef>
              <a:buClr>
                <a:srgbClr val="FF0066"/>
              </a:buClr>
              <a:buSzPct val="96000"/>
              <a:buFont typeface="Wingdings" pitchFamily="2" charset="2"/>
              <a:buChar char="§"/>
              <a:defRPr/>
            </a:pPr>
            <a:r>
              <a:rPr lang="fr-FR" sz="1600" dirty="0">
                <a:latin typeface="Century Gothic" pitchFamily="34" charset="0"/>
              </a:rPr>
              <a:t>Discours Royal à l’occasion du 59</a:t>
            </a:r>
            <a:r>
              <a:rPr lang="fr-FR" sz="1600" baseline="30000" dirty="0">
                <a:latin typeface="Century Gothic" pitchFamily="34" charset="0"/>
              </a:rPr>
              <a:t>ème</a:t>
            </a:r>
            <a:r>
              <a:rPr lang="fr-FR" sz="1600" dirty="0">
                <a:latin typeface="Century Gothic" pitchFamily="34" charset="0"/>
              </a:rPr>
              <a:t> anniversaire de la</a:t>
            </a:r>
            <a:r>
              <a:rPr lang="fr-FR" sz="1600" b="1" dirty="0">
                <a:latin typeface="Century Gothic" pitchFamily="34" charset="0"/>
              </a:rPr>
              <a:t> </a:t>
            </a:r>
            <a:r>
              <a:rPr lang="fr-FR" sz="1600" dirty="0">
                <a:latin typeface="Century Gothic" pitchFamily="34" charset="0"/>
              </a:rPr>
              <a:t>Révolution du Roi et du Peuple;</a:t>
            </a:r>
          </a:p>
          <a:p>
            <a:pPr>
              <a:spcBef>
                <a:spcPts val="0"/>
              </a:spcBef>
              <a:buClr>
                <a:srgbClr val="FF0066"/>
              </a:buClr>
              <a:buSzPct val="96000"/>
              <a:buNone/>
              <a:defRPr/>
            </a:pPr>
            <a:endParaRPr lang="fr-FR" sz="1600" dirty="0">
              <a:latin typeface="Century Gothic" pitchFamily="34" charset="0"/>
            </a:endParaRPr>
          </a:p>
          <a:p>
            <a:pPr>
              <a:spcBef>
                <a:spcPts val="0"/>
              </a:spcBef>
              <a:buClr>
                <a:srgbClr val="FF0066"/>
              </a:buClr>
              <a:buSzPct val="96000"/>
              <a:buFont typeface="Wingdings" pitchFamily="2" charset="2"/>
              <a:buChar char="§"/>
              <a:defRPr/>
            </a:pPr>
            <a:r>
              <a:rPr lang="fr-FR" sz="1600" dirty="0">
                <a:latin typeface="Century Gothic" pitchFamily="34" charset="0"/>
              </a:rPr>
              <a:t>Discours de Son Altesse Royale, La Princesse </a:t>
            </a:r>
            <a:r>
              <a:rPr lang="fr-FR" sz="1600" dirty="0" err="1">
                <a:latin typeface="Century Gothic" pitchFamily="34" charset="0"/>
              </a:rPr>
              <a:t>Lalla</a:t>
            </a:r>
            <a:r>
              <a:rPr lang="fr-FR" sz="1600" dirty="0">
                <a:latin typeface="Century Gothic" pitchFamily="34" charset="0"/>
              </a:rPr>
              <a:t> Meryem, lors de la cérémonie d’ouverture de la 14</a:t>
            </a:r>
            <a:r>
              <a:rPr lang="fr-FR" sz="1600" baseline="30000" dirty="0">
                <a:latin typeface="Century Gothic" pitchFamily="34" charset="0"/>
              </a:rPr>
              <a:t>ème</a:t>
            </a:r>
            <a:r>
              <a:rPr lang="fr-FR" sz="1600" dirty="0">
                <a:latin typeface="Century Gothic" pitchFamily="34" charset="0"/>
              </a:rPr>
              <a:t> édition du Congrès National des Droits de l’Enfant;</a:t>
            </a:r>
          </a:p>
          <a:p>
            <a:pPr>
              <a:spcBef>
                <a:spcPts val="0"/>
              </a:spcBef>
              <a:buClr>
                <a:schemeClr val="accent4"/>
              </a:buClr>
              <a:buSzPct val="96000"/>
              <a:buFont typeface="Wingdings" pitchFamily="2" charset="2"/>
              <a:buChar char="§"/>
              <a:defRPr/>
            </a:pPr>
            <a:endParaRPr lang="fr-FR" sz="1600" dirty="0">
              <a:latin typeface="Century Gothic" pitchFamily="34" charset="0"/>
            </a:endParaRPr>
          </a:p>
          <a:p>
            <a:pPr>
              <a:spcBef>
                <a:spcPts val="0"/>
              </a:spcBef>
              <a:buClr>
                <a:schemeClr val="accent4"/>
              </a:buClr>
              <a:buSzPct val="96000"/>
              <a:buFont typeface="Wingdings" pitchFamily="2" charset="2"/>
              <a:buChar char="§"/>
              <a:defRPr/>
            </a:pPr>
            <a:r>
              <a:rPr lang="fr-FR" sz="1600" dirty="0">
                <a:latin typeface="Century Gothic" pitchFamily="34" charset="0"/>
              </a:rPr>
              <a:t>Objectifs de Développement Durable 2016 – 2030;</a:t>
            </a:r>
          </a:p>
          <a:p>
            <a:pPr>
              <a:spcBef>
                <a:spcPts val="0"/>
              </a:spcBef>
              <a:buClr>
                <a:schemeClr val="accent4"/>
              </a:buClr>
              <a:buSzPct val="96000"/>
              <a:buFont typeface="Wingdings" pitchFamily="2" charset="2"/>
              <a:buChar char="§"/>
              <a:defRPr/>
            </a:pPr>
            <a:endParaRPr lang="fr-FR" sz="1600" dirty="0">
              <a:latin typeface="Century Gothic" pitchFamily="34" charset="0"/>
            </a:endParaRPr>
          </a:p>
          <a:p>
            <a:pPr>
              <a:spcBef>
                <a:spcPts val="0"/>
              </a:spcBef>
              <a:buClr>
                <a:schemeClr val="accent4"/>
              </a:buClr>
              <a:buSzPct val="96000"/>
              <a:buFont typeface="Wingdings" pitchFamily="2" charset="2"/>
              <a:buChar char="§"/>
              <a:defRPr/>
            </a:pPr>
            <a:r>
              <a:rPr lang="fr-FR" sz="1600" dirty="0">
                <a:latin typeface="Century Gothic" pitchFamily="34" charset="0"/>
              </a:rPr>
              <a:t>Partenariat entre le ministère de l’Education Nationale et de la Formation Professionnelle et l’ONDE</a:t>
            </a:r>
          </a:p>
          <a:p>
            <a:pPr>
              <a:spcBef>
                <a:spcPts val="0"/>
              </a:spcBef>
              <a:buClr>
                <a:schemeClr val="accent4"/>
              </a:buClr>
              <a:buSzPct val="96000"/>
              <a:buFont typeface="Wingdings" pitchFamily="2" charset="2"/>
              <a:buChar char="§"/>
              <a:defRPr/>
            </a:pPr>
            <a:endParaRPr lang="fr-FR" sz="1600" dirty="0">
              <a:latin typeface="Century Gothic" pitchFamily="34" charset="0"/>
            </a:endParaRPr>
          </a:p>
          <a:p>
            <a:pPr>
              <a:spcBef>
                <a:spcPts val="0"/>
              </a:spcBef>
              <a:buClr>
                <a:schemeClr val="accent4"/>
              </a:buClr>
              <a:buSzPct val="96000"/>
              <a:buFont typeface="Wingdings" pitchFamily="2" charset="2"/>
              <a:buChar char="§"/>
              <a:defRPr/>
            </a:pPr>
            <a:r>
              <a:rPr lang="fr-FR" sz="1600" dirty="0">
                <a:latin typeface="Century Gothic" pitchFamily="34" charset="0"/>
              </a:rPr>
              <a:t>Recommandations du Congrès National des Droits de l’Enfant;</a:t>
            </a:r>
          </a:p>
          <a:p>
            <a:pPr>
              <a:spcBef>
                <a:spcPts val="0"/>
              </a:spcBef>
              <a:buNone/>
              <a:defRPr/>
            </a:pPr>
            <a:endParaRPr lang="fr-FR" sz="1600" dirty="0">
              <a:latin typeface="Century Gothic" pitchFamily="34" charset="0"/>
            </a:endParaRPr>
          </a:p>
          <a:p>
            <a:pPr>
              <a:spcBef>
                <a:spcPts val="0"/>
              </a:spcBef>
              <a:buClr>
                <a:srgbClr val="FF0066"/>
              </a:buClr>
              <a:buSzPct val="96000"/>
              <a:buFont typeface="Wingdings" pitchFamily="2" charset="2"/>
              <a:buChar char="§"/>
              <a:defRPr/>
            </a:pPr>
            <a:r>
              <a:rPr lang="fr-FR" sz="1600" dirty="0">
                <a:latin typeface="Century Gothic" pitchFamily="34" charset="0"/>
              </a:rPr>
              <a:t>Recommandations des sessions du Parlement de l’Enfant;</a:t>
            </a:r>
          </a:p>
          <a:p>
            <a:pPr>
              <a:spcBef>
                <a:spcPts val="0"/>
              </a:spcBef>
              <a:buNone/>
              <a:defRPr/>
            </a:pPr>
            <a:endParaRPr lang="fr-FR" sz="1600" dirty="0">
              <a:latin typeface="Century Gothic" pitchFamily="34" charset="0"/>
            </a:endParaRPr>
          </a:p>
          <a:p>
            <a:pPr>
              <a:spcBef>
                <a:spcPts val="0"/>
              </a:spcBef>
              <a:buClr>
                <a:schemeClr val="accent4"/>
              </a:buClr>
              <a:buSzPct val="96000"/>
              <a:buFont typeface="Wingdings" pitchFamily="2" charset="2"/>
              <a:buChar char="§"/>
              <a:defRPr/>
            </a:pPr>
            <a:r>
              <a:rPr lang="fr-FR" sz="1600" dirty="0">
                <a:latin typeface="Century Gothic" pitchFamily="34" charset="0"/>
              </a:rPr>
              <a:t>Etudes et sorties terrain des Jeunes Anciens du Parlement de l’Enfant.</a:t>
            </a:r>
            <a:endParaRPr lang="fr-FR" sz="2400" dirty="0"/>
          </a:p>
        </p:txBody>
      </p:sp>
      <p:sp>
        <p:nvSpPr>
          <p:cNvPr id="7" name="Rectangle 6"/>
          <p:cNvSpPr/>
          <p:nvPr/>
        </p:nvSpPr>
        <p:spPr>
          <a:xfrm>
            <a:off x="-13571" y="-58200"/>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t>Sous la Présidence de Son Altesse Royale  la Princesse </a:t>
            </a:r>
            <a:r>
              <a:rPr lang="fr-FR" b="1" dirty="0" err="1"/>
              <a:t>Lalla</a:t>
            </a:r>
            <a:r>
              <a:rPr lang="fr-FR"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Tree>
    <p:extLst>
      <p:ext uri="{BB962C8B-B14F-4D97-AF65-F5344CB8AC3E}">
        <p14:creationId xmlns:p14="http://schemas.microsoft.com/office/powerpoint/2010/main" val="88363094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06416"/>
            <a:ext cx="914717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fr-FR" sz="2800" b="1" dirty="0">
                <a:solidFill>
                  <a:srgbClr val="4F81BD"/>
                </a:solidFill>
                <a:latin typeface="Century Gothic" pitchFamily="34" charset="0"/>
              </a:rPr>
              <a:t>PRESENTATION</a:t>
            </a:r>
          </a:p>
        </p:txBody>
      </p:sp>
      <p:sp>
        <p:nvSpPr>
          <p:cNvPr id="11" name="Rectangle 10"/>
          <p:cNvSpPr/>
          <p:nvPr/>
        </p:nvSpPr>
        <p:spPr>
          <a:xfrm>
            <a:off x="467197" y="3516840"/>
            <a:ext cx="8208963" cy="1135063"/>
          </a:xfrm>
          <a:prstGeom prst="rect">
            <a:avLst/>
          </a:prstGeom>
          <a:solidFill>
            <a:schemeClr val="bg1">
              <a:lumMod val="65000"/>
            </a:schemeClr>
          </a:solidFill>
        </p:spPr>
        <p:txBody>
          <a:bodyPr anchor="ctr"/>
          <a:lstStyle/>
          <a:p>
            <a:pPr algn="ctr" fontAlgn="base">
              <a:spcBef>
                <a:spcPct val="0"/>
              </a:spcBef>
              <a:spcAft>
                <a:spcPct val="0"/>
              </a:spcAft>
              <a:defRPr/>
            </a:pPr>
            <a:r>
              <a:rPr lang="fr-FR" sz="2000" b="1" dirty="0">
                <a:solidFill>
                  <a:prstClr val="white"/>
                </a:solidFill>
                <a:latin typeface="Century Gothic" pitchFamily="34" charset="0"/>
                <a:ea typeface="ＭＳ Ｐゴシック" panose="020B0600070205080204" pitchFamily="34" charset="-128"/>
                <a:cs typeface="Arial" panose="020B0604020202020204" pitchFamily="34" charset="0"/>
              </a:rPr>
              <a:t>ACCOMPAGNEMENT SCOLAIRE  </a:t>
            </a:r>
            <a:r>
              <a:rPr lang="fr-FR" sz="2000" dirty="0">
                <a:solidFill>
                  <a:prstClr val="white"/>
                </a:solidFill>
                <a:latin typeface="Century Gothic" pitchFamily="34" charset="0"/>
                <a:ea typeface="ＭＳ Ｐゴシック" panose="020B0600070205080204" pitchFamily="34" charset="-128"/>
                <a:cs typeface="Arial" panose="020B0604020202020204" pitchFamily="34" charset="0"/>
              </a:rPr>
              <a:t>DES ELEVES DANS </a:t>
            </a:r>
          </a:p>
          <a:p>
            <a:pPr algn="ctr" fontAlgn="base">
              <a:spcBef>
                <a:spcPct val="0"/>
              </a:spcBef>
              <a:spcAft>
                <a:spcPct val="0"/>
              </a:spcAft>
              <a:defRPr/>
            </a:pPr>
            <a:r>
              <a:rPr lang="fr-FR" sz="2000" dirty="0">
                <a:solidFill>
                  <a:prstClr val="white"/>
                </a:solidFill>
                <a:latin typeface="Century Gothic" pitchFamily="34" charset="0"/>
                <a:ea typeface="ＭＳ Ｐゴシック" panose="020B0600070205080204" pitchFamily="34" charset="-128"/>
                <a:cs typeface="Arial" panose="020B0604020202020204" pitchFamily="34" charset="0"/>
              </a:rPr>
              <a:t>DES ANNEES CHARNIERES DE LEURS </a:t>
            </a:r>
            <a:r>
              <a:rPr lang="fr-FR" sz="2000" b="1" dirty="0">
                <a:solidFill>
                  <a:prstClr val="white"/>
                </a:solidFill>
                <a:latin typeface="Century Gothic" pitchFamily="34" charset="0"/>
                <a:ea typeface="ＭＳ Ｐゴシック" panose="020B0600070205080204" pitchFamily="34" charset="-128"/>
                <a:cs typeface="Arial" panose="020B0604020202020204" pitchFamily="34" charset="0"/>
              </a:rPr>
              <a:t>PARCOURS SCOLAIRES</a:t>
            </a:r>
            <a:endParaRPr lang="fr-FR" sz="2000" b="1" dirty="0">
              <a:solidFill>
                <a:prstClr val="white"/>
              </a:solidFill>
              <a:latin typeface="Century Gothic" pitchFamily="34" charset="0"/>
              <a:ea typeface="ＭＳ Ｐゴシック" charset="-128"/>
              <a:cs typeface="Arial" panose="020B0604020202020204" pitchFamily="34" charset="0"/>
            </a:endParaRPr>
          </a:p>
        </p:txBody>
      </p:sp>
      <p:sp>
        <p:nvSpPr>
          <p:cNvPr id="5" name="ZoneTexte 4"/>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2" name="Rectangle 1"/>
          <p:cNvSpPr/>
          <p:nvPr/>
        </p:nvSpPr>
        <p:spPr>
          <a:xfrm>
            <a:off x="0" y="2"/>
            <a:ext cx="9144000" cy="50641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00" dirty="0">
              <a:latin typeface="Century Gothic" pitchFamily="34" charset="0"/>
            </a:endParaRPr>
          </a:p>
        </p:txBody>
      </p:sp>
      <p:sp>
        <p:nvSpPr>
          <p:cNvPr id="9" name="Rectangle 8"/>
          <p:cNvSpPr/>
          <p:nvPr/>
        </p:nvSpPr>
        <p:spPr>
          <a:xfrm>
            <a:off x="468785" y="1746496"/>
            <a:ext cx="8207375" cy="1200329"/>
          </a:xfrm>
          <a:prstGeom prst="rect">
            <a:avLst/>
          </a:prstGeom>
        </p:spPr>
        <p:txBody>
          <a:bodyPr>
            <a:spAutoFit/>
          </a:bodyPr>
          <a:lstStyle/>
          <a:p>
            <a:pPr algn="ctr" fontAlgn="base">
              <a:spcBef>
                <a:spcPct val="0"/>
              </a:spcBef>
              <a:spcAft>
                <a:spcPct val="0"/>
              </a:spcAft>
              <a:defRPr/>
            </a:pPr>
            <a:r>
              <a:rPr lang="fr-FR" sz="24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PROGRAMME National </a:t>
            </a:r>
          </a:p>
          <a:p>
            <a:pPr algn="ctr" fontAlgn="base">
              <a:spcBef>
                <a:spcPct val="0"/>
              </a:spcBef>
              <a:spcAft>
                <a:spcPct val="0"/>
              </a:spcAft>
              <a:defRPr/>
            </a:pP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EQUITE DANS L’ACCESAU SAVOIR  » </a:t>
            </a:r>
          </a:p>
          <a:p>
            <a:pPr algn="ctr" fontAlgn="base">
              <a:spcBef>
                <a:spcPct val="0"/>
              </a:spcBef>
              <a:spcAft>
                <a:spcPct val="0"/>
              </a:spcAft>
              <a:defRPr/>
            </a:pPr>
            <a:r>
              <a:rPr lang="fr-FR" sz="24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POUR LES </a:t>
            </a:r>
            <a:r>
              <a:rPr lang="fr-FR" sz="2400" b="1" dirty="0">
                <a:solidFill>
                  <a:srgbClr val="92D050"/>
                </a:solidFill>
                <a:latin typeface="Century Gothic" pitchFamily="34" charset="0"/>
                <a:ea typeface="ＭＳ Ｐゴシック" panose="020B0600070205080204" pitchFamily="34" charset="-128"/>
                <a:cs typeface="Arial" panose="020B0604020202020204" pitchFamily="34" charset="0"/>
              </a:rPr>
              <a:t>ENFANTS</a:t>
            </a:r>
            <a:r>
              <a:rPr lang="fr-FR" sz="2400" b="1"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DU </a:t>
            </a:r>
            <a:r>
              <a:rPr lang="fr-FR" sz="2400" b="1" dirty="0">
                <a:solidFill>
                  <a:srgbClr val="FF0066"/>
                </a:solidFill>
                <a:latin typeface="Century Gothic" pitchFamily="34" charset="0"/>
                <a:ea typeface="ＭＳ Ｐゴシック" panose="020B0600070205080204" pitchFamily="34" charset="-128"/>
                <a:cs typeface="Arial" panose="020B0604020202020204" pitchFamily="34" charset="0"/>
              </a:rPr>
              <a:t>MAROC</a:t>
            </a:r>
            <a:endParaRPr lang="fr-FR" sz="2400" b="1" dirty="0">
              <a:solidFill>
                <a:srgbClr val="FF0066"/>
              </a:solidFill>
              <a:latin typeface="Century Gothic" pitchFamily="34" charset="0"/>
              <a:ea typeface="ＭＳ Ｐゴシック" charset="-128"/>
              <a:cs typeface="Arial" panose="020B0604020202020204" pitchFamily="34" charset="0"/>
            </a:endParaRPr>
          </a:p>
        </p:txBody>
      </p:sp>
      <p:sp>
        <p:nvSpPr>
          <p:cNvPr id="10" name="Rectangle 9"/>
          <p:cNvSpPr/>
          <p:nvPr/>
        </p:nvSpPr>
        <p:spPr>
          <a:xfrm>
            <a:off x="-13571" y="-58200"/>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t>Sous la Présidence de Son Altesse Royale  la Princesse </a:t>
            </a:r>
            <a:r>
              <a:rPr lang="fr-FR" b="1" dirty="0" err="1"/>
              <a:t>Lalla</a:t>
            </a:r>
            <a:r>
              <a:rPr lang="fr-FR" b="1" dirty="0"/>
              <a:t> Meryem</a:t>
            </a:r>
          </a:p>
        </p:txBody>
      </p:sp>
    </p:spTree>
    <p:extLst>
      <p:ext uri="{BB962C8B-B14F-4D97-AF65-F5344CB8AC3E}">
        <p14:creationId xmlns:p14="http://schemas.microsoft.com/office/powerpoint/2010/main" val="10799786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06416"/>
            <a:ext cx="914717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fr-FR" sz="2800" b="1" dirty="0">
                <a:solidFill>
                  <a:srgbClr val="4F81BD"/>
                </a:solidFill>
                <a:latin typeface="Century Gothic" pitchFamily="34" charset="0"/>
              </a:rPr>
              <a:t>DESCRIPTIF DU PROJET</a:t>
            </a:r>
          </a:p>
        </p:txBody>
      </p:sp>
      <p:sp>
        <p:nvSpPr>
          <p:cNvPr id="4" name="Rectangle 3"/>
          <p:cNvSpPr/>
          <p:nvPr/>
        </p:nvSpPr>
        <p:spPr>
          <a:xfrm>
            <a:off x="469901" y="1401220"/>
            <a:ext cx="8207375" cy="1200329"/>
          </a:xfrm>
          <a:prstGeom prst="rect">
            <a:avLst/>
          </a:prstGeom>
        </p:spPr>
        <p:txBody>
          <a:bodyPr>
            <a:spAutoFit/>
          </a:bodyPr>
          <a:lstStyle/>
          <a:p>
            <a:pPr algn="ctr" fontAlgn="base">
              <a:spcBef>
                <a:spcPct val="0"/>
              </a:spcBef>
              <a:spcAft>
                <a:spcPct val="0"/>
              </a:spcAft>
              <a:defRPr/>
            </a:pPr>
            <a:r>
              <a:rPr lang="fr-FR" sz="24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PROGRAMME National </a:t>
            </a:r>
          </a:p>
          <a:p>
            <a:pPr algn="ctr" fontAlgn="base">
              <a:spcBef>
                <a:spcPct val="0"/>
              </a:spcBef>
              <a:spcAft>
                <a:spcPct val="0"/>
              </a:spcAft>
              <a:defRPr/>
            </a:pP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EQUITE DANS L’ACCESAU SAVOIR  » </a:t>
            </a:r>
          </a:p>
          <a:p>
            <a:pPr algn="ctr" fontAlgn="base">
              <a:spcBef>
                <a:spcPct val="0"/>
              </a:spcBef>
              <a:spcAft>
                <a:spcPct val="0"/>
              </a:spcAft>
              <a:defRPr/>
            </a:pPr>
            <a:r>
              <a:rPr lang="fr-FR" sz="2400"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POUR LES </a:t>
            </a:r>
            <a:r>
              <a:rPr lang="fr-FR" sz="2400" b="1" dirty="0">
                <a:solidFill>
                  <a:srgbClr val="92D050"/>
                </a:solidFill>
                <a:latin typeface="Century Gothic" pitchFamily="34" charset="0"/>
                <a:ea typeface="ＭＳ Ｐゴシック" panose="020B0600070205080204" pitchFamily="34" charset="-128"/>
                <a:cs typeface="Arial" panose="020B0604020202020204" pitchFamily="34" charset="0"/>
              </a:rPr>
              <a:t>ENFANTS</a:t>
            </a:r>
            <a:r>
              <a:rPr lang="fr-FR" sz="2400" b="1"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DU </a:t>
            </a:r>
            <a:r>
              <a:rPr lang="fr-FR" sz="2400" b="1" dirty="0">
                <a:solidFill>
                  <a:srgbClr val="FF0066"/>
                </a:solidFill>
                <a:latin typeface="Century Gothic" pitchFamily="34" charset="0"/>
                <a:ea typeface="ＭＳ Ｐゴシック" panose="020B0600070205080204" pitchFamily="34" charset="-128"/>
                <a:cs typeface="Arial" panose="020B0604020202020204" pitchFamily="34" charset="0"/>
              </a:rPr>
              <a:t>MAROC</a:t>
            </a:r>
            <a:endParaRPr lang="fr-FR" sz="2400" b="1" dirty="0">
              <a:solidFill>
                <a:srgbClr val="FF0066"/>
              </a:solidFill>
              <a:latin typeface="Century Gothic" pitchFamily="34" charset="0"/>
              <a:ea typeface="ＭＳ Ｐゴシック" charset="-128"/>
              <a:cs typeface="Arial" panose="020B0604020202020204" pitchFamily="34" charset="0"/>
            </a:endParaRPr>
          </a:p>
        </p:txBody>
      </p:sp>
      <p:sp>
        <p:nvSpPr>
          <p:cNvPr id="5" name="Rectangle 4"/>
          <p:cNvSpPr>
            <a:spLocks noChangeArrowheads="1"/>
          </p:cNvSpPr>
          <p:nvPr/>
        </p:nvSpPr>
        <p:spPr bwMode="auto">
          <a:xfrm>
            <a:off x="839788" y="2935758"/>
            <a:ext cx="3667125" cy="1439863"/>
          </a:xfrm>
          <a:prstGeom prst="rect">
            <a:avLst/>
          </a:prstGeom>
          <a:solidFill>
            <a:schemeClr val="bg1"/>
          </a:solidFill>
          <a:ln w="3175">
            <a:solidFill>
              <a:srgbClr val="FF0066"/>
            </a:solidFill>
            <a:miter lim="800000"/>
            <a:headEnd/>
            <a:tailEnd/>
          </a:ln>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fontAlgn="base" hangingPunct="1">
              <a:spcBef>
                <a:spcPct val="0"/>
              </a:spcBef>
              <a:spcAft>
                <a:spcPct val="0"/>
              </a:spcAft>
            </a:pPr>
            <a:r>
              <a:rPr lang="fr-FR" altLang="fr-FR" sz="2400" b="1" dirty="0">
                <a:solidFill>
                  <a:srgbClr val="FF0066"/>
                </a:solidFill>
                <a:latin typeface="Century Gothic" panose="020B0502020202020204" pitchFamily="34" charset="0"/>
                <a:cs typeface="Arial" panose="020B0604020202020204" pitchFamily="34" charset="0"/>
              </a:rPr>
              <a:t>PAR QUI </a:t>
            </a:r>
          </a:p>
          <a:p>
            <a:pPr algn="ctr" eaLnBrk="1" fontAlgn="base" hangingPunct="1">
              <a:spcBef>
                <a:spcPct val="0"/>
              </a:spcBef>
              <a:spcAft>
                <a:spcPct val="0"/>
              </a:spcAft>
            </a:pPr>
            <a:endParaRPr lang="fr-FR" altLang="fr-FR" sz="1400" b="1" dirty="0">
              <a:solidFill>
                <a:srgbClr val="FF0066"/>
              </a:solidFill>
              <a:latin typeface="Century Gothic" panose="020B0502020202020204" pitchFamily="34" charset="0"/>
              <a:cs typeface="Arial" panose="020B0604020202020204" pitchFamily="34" charset="0"/>
            </a:endParaRPr>
          </a:p>
          <a:p>
            <a:pPr algn="ctr" eaLnBrk="1" fontAlgn="base" hangingPunct="1">
              <a:spcBef>
                <a:spcPct val="0"/>
              </a:spcBef>
              <a:spcAft>
                <a:spcPct val="0"/>
              </a:spcAft>
            </a:pPr>
            <a:r>
              <a:rPr lang="fr-FR" altLang="fr-FR" sz="1400" dirty="0">
                <a:solidFill>
                  <a:srgbClr val="FF0066"/>
                </a:solidFill>
                <a:latin typeface="Century Gothic" panose="020B0502020202020204" pitchFamily="34" charset="0"/>
                <a:cs typeface="Arial" panose="020B0604020202020204" pitchFamily="34" charset="0"/>
              </a:rPr>
              <a:t>Participation </a:t>
            </a:r>
            <a:r>
              <a:rPr lang="fr-FR" altLang="fr-FR" sz="1400" b="1" dirty="0">
                <a:solidFill>
                  <a:srgbClr val="FF0066"/>
                </a:solidFill>
                <a:latin typeface="Century Gothic" panose="020B0502020202020204" pitchFamily="34" charset="0"/>
                <a:cs typeface="Arial" panose="020B0604020202020204" pitchFamily="34" charset="0"/>
              </a:rPr>
              <a:t>bénévole </a:t>
            </a:r>
            <a:r>
              <a:rPr lang="fr-FR" altLang="fr-FR" sz="1400" dirty="0">
                <a:solidFill>
                  <a:srgbClr val="FF0066"/>
                </a:solidFill>
                <a:latin typeface="Century Gothic" panose="020B0502020202020204" pitchFamily="34" charset="0"/>
                <a:cs typeface="Arial" panose="020B0604020202020204" pitchFamily="34" charset="0"/>
              </a:rPr>
              <a:t>des enseignants de haut niveau de compétence</a:t>
            </a:r>
          </a:p>
        </p:txBody>
      </p:sp>
      <p:sp>
        <p:nvSpPr>
          <p:cNvPr id="7" name="Rectangle 6"/>
          <p:cNvSpPr/>
          <p:nvPr/>
        </p:nvSpPr>
        <p:spPr>
          <a:xfrm>
            <a:off x="839788" y="4508969"/>
            <a:ext cx="3667125" cy="1584325"/>
          </a:xfrm>
          <a:prstGeom prst="rect">
            <a:avLst/>
          </a:prstGeom>
          <a:solidFill>
            <a:schemeClr val="bg1"/>
          </a:solidFill>
          <a:ln w="3175">
            <a:solidFill>
              <a:schemeClr val="accent3"/>
            </a:solidFill>
          </a:ln>
        </p:spPr>
        <p:txBody>
          <a:bodyPr/>
          <a:lstStyle/>
          <a:p>
            <a:pPr algn="ctr" fontAlgn="base">
              <a:spcBef>
                <a:spcPct val="0"/>
              </a:spcBef>
              <a:spcAft>
                <a:spcPct val="0"/>
              </a:spcAft>
              <a:defRPr/>
            </a:pPr>
            <a:r>
              <a:rPr lang="fr-FR" sz="2400" b="1" dirty="0">
                <a:solidFill>
                  <a:srgbClr val="9BBB59"/>
                </a:solidFill>
                <a:latin typeface="Century Gothic" pitchFamily="34" charset="0"/>
                <a:ea typeface="ＭＳ Ｐゴシック" charset="-128"/>
                <a:cs typeface="Arial" panose="020B0604020202020204" pitchFamily="34" charset="0"/>
              </a:rPr>
              <a:t>QUOI</a:t>
            </a:r>
            <a:endParaRPr lang="fr-FR" sz="2800" b="1" dirty="0">
              <a:solidFill>
                <a:srgbClr val="9BBB59"/>
              </a:solidFill>
              <a:latin typeface="Century Gothic" pitchFamily="34" charset="0"/>
              <a:ea typeface="ＭＳ Ｐゴシック" charset="-128"/>
              <a:cs typeface="Arial" panose="020B0604020202020204" pitchFamily="34" charset="0"/>
            </a:endParaRPr>
          </a:p>
          <a:p>
            <a:pPr algn="ctr" fontAlgn="base">
              <a:spcBef>
                <a:spcPct val="0"/>
              </a:spcBef>
              <a:spcAft>
                <a:spcPct val="0"/>
              </a:spcAft>
              <a:defRPr/>
            </a:pPr>
            <a:endParaRPr lang="fr-FR" sz="1400" dirty="0">
              <a:solidFill>
                <a:srgbClr val="9BBB59"/>
              </a:solidFill>
              <a:latin typeface="Century Gothic" pitchFamily="34" charset="0"/>
              <a:ea typeface="ＭＳ Ｐゴシック" charset="-128"/>
              <a:cs typeface="Arial" panose="020B0604020202020204" pitchFamily="34" charset="0"/>
            </a:endParaRPr>
          </a:p>
          <a:p>
            <a:pPr algn="ctr" fontAlgn="base">
              <a:spcBef>
                <a:spcPct val="0"/>
              </a:spcBef>
              <a:spcAft>
                <a:spcPct val="0"/>
              </a:spcAft>
              <a:defRPr/>
            </a:pPr>
            <a:r>
              <a:rPr lang="fr-FR" sz="1400" dirty="0">
                <a:solidFill>
                  <a:srgbClr val="9BBB59"/>
                </a:solidFill>
                <a:latin typeface="Century Gothic" pitchFamily="34" charset="0"/>
                <a:ea typeface="ＭＳ Ｐゴシック" charset="-128"/>
                <a:cs typeface="Arial" panose="020B0604020202020204" pitchFamily="34" charset="0"/>
              </a:rPr>
              <a:t>Accompagnement scolaire des élèves des niveaux : </a:t>
            </a:r>
            <a:r>
              <a:rPr lang="fr-FR" sz="1400" b="1" dirty="0">
                <a:solidFill>
                  <a:srgbClr val="9BBB59"/>
                </a:solidFill>
                <a:latin typeface="Century Gothic" pitchFamily="34" charset="0"/>
                <a:ea typeface="ＭＳ Ｐゴシック" charset="-128"/>
                <a:cs typeface="Arial" panose="020B0604020202020204" pitchFamily="34" charset="0"/>
              </a:rPr>
              <a:t>3</a:t>
            </a:r>
            <a:r>
              <a:rPr lang="fr-FR" sz="1400" b="1" baseline="30000" dirty="0">
                <a:solidFill>
                  <a:srgbClr val="9BBB59"/>
                </a:solidFill>
                <a:latin typeface="Century Gothic" pitchFamily="34" charset="0"/>
                <a:ea typeface="ＭＳ Ｐゴシック" charset="-128"/>
                <a:cs typeface="Arial" panose="020B0604020202020204" pitchFamily="34" charset="0"/>
              </a:rPr>
              <a:t>ème</a:t>
            </a:r>
            <a:r>
              <a:rPr lang="fr-FR" sz="1400" b="1" dirty="0">
                <a:solidFill>
                  <a:srgbClr val="9BBB59"/>
                </a:solidFill>
                <a:latin typeface="Century Gothic" pitchFamily="34" charset="0"/>
                <a:ea typeface="ＭＳ Ｐゴシック" charset="-128"/>
                <a:cs typeface="Arial" panose="020B0604020202020204" pitchFamily="34" charset="0"/>
              </a:rPr>
              <a:t> année secondaire collégial, Tronc commun et Baccalauréat lycée</a:t>
            </a:r>
          </a:p>
          <a:p>
            <a:pPr algn="ctr" fontAlgn="base">
              <a:spcBef>
                <a:spcPct val="0"/>
              </a:spcBef>
              <a:spcAft>
                <a:spcPct val="0"/>
              </a:spcAft>
              <a:defRPr/>
            </a:pPr>
            <a:endParaRPr lang="fr-FR" sz="1400" b="1" dirty="0">
              <a:solidFill>
                <a:srgbClr val="9BBB59"/>
              </a:solidFill>
              <a:latin typeface="Century Gothic" pitchFamily="34" charset="0"/>
              <a:ea typeface="ＭＳ Ｐゴシック" charset="-128"/>
              <a:cs typeface="Arial" panose="020B0604020202020204" pitchFamily="34" charset="0"/>
            </a:endParaRPr>
          </a:p>
        </p:txBody>
      </p:sp>
      <p:sp>
        <p:nvSpPr>
          <p:cNvPr id="8" name="Rectangle 7"/>
          <p:cNvSpPr>
            <a:spLocks noChangeArrowheads="1"/>
          </p:cNvSpPr>
          <p:nvPr/>
        </p:nvSpPr>
        <p:spPr bwMode="auto">
          <a:xfrm>
            <a:off x="4578349" y="2935758"/>
            <a:ext cx="3665539" cy="1439863"/>
          </a:xfrm>
          <a:prstGeom prst="rect">
            <a:avLst/>
          </a:prstGeom>
          <a:solidFill>
            <a:schemeClr val="bg1"/>
          </a:solidFill>
          <a:ln w="3175">
            <a:solidFill>
              <a:schemeClr val="accent1"/>
            </a:solidFill>
            <a:miter lim="800000"/>
            <a:headEnd/>
            <a:tailEnd/>
          </a:ln>
        </p:spPr>
        <p:txBody>
          <a:bodyPr/>
          <a:lstStyle>
            <a:lvl1pPr eaLnBrk="0" hangingPunct="0">
              <a:defRPr>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fontAlgn="base" hangingPunct="1">
              <a:spcBef>
                <a:spcPct val="0"/>
              </a:spcBef>
              <a:spcAft>
                <a:spcPct val="0"/>
              </a:spcAft>
            </a:pPr>
            <a:r>
              <a:rPr lang="fr-FR" altLang="fr-FR" sz="2400" b="1">
                <a:solidFill>
                  <a:srgbClr val="4F81BD"/>
                </a:solidFill>
                <a:latin typeface="Century Gothic" panose="020B0502020202020204" pitchFamily="34" charset="0"/>
                <a:cs typeface="Arial" panose="020B0604020202020204" pitchFamily="34" charset="0"/>
              </a:rPr>
              <a:t>POUR QUI</a:t>
            </a:r>
          </a:p>
          <a:p>
            <a:pPr algn="ctr" eaLnBrk="1" fontAlgn="base" hangingPunct="1">
              <a:spcBef>
                <a:spcPct val="0"/>
              </a:spcBef>
              <a:spcAft>
                <a:spcPct val="0"/>
              </a:spcAft>
            </a:pPr>
            <a:endParaRPr lang="fr-FR" altLang="fr-FR" sz="1400">
              <a:solidFill>
                <a:srgbClr val="4F81BD"/>
              </a:solidFill>
              <a:latin typeface="Century Gothic" panose="020B0502020202020204" pitchFamily="34" charset="0"/>
              <a:cs typeface="Arial" panose="020B0604020202020204" pitchFamily="34" charset="0"/>
            </a:endParaRPr>
          </a:p>
          <a:p>
            <a:pPr algn="ctr" eaLnBrk="1" fontAlgn="base" hangingPunct="1">
              <a:spcBef>
                <a:spcPct val="0"/>
              </a:spcBef>
              <a:spcAft>
                <a:spcPct val="0"/>
              </a:spcAft>
            </a:pPr>
            <a:r>
              <a:rPr lang="fr-FR" altLang="fr-FR" sz="1400">
                <a:solidFill>
                  <a:srgbClr val="4F81BD"/>
                </a:solidFill>
                <a:latin typeface="Century Gothic" panose="020B0502020202020204" pitchFamily="34" charset="0"/>
                <a:cs typeface="Arial" panose="020B0604020202020204" pitchFamily="34" charset="0"/>
              </a:rPr>
              <a:t>Elèves des établissements ayant des</a:t>
            </a:r>
          </a:p>
          <a:p>
            <a:pPr algn="ctr" eaLnBrk="1" fontAlgn="base" hangingPunct="1">
              <a:spcBef>
                <a:spcPct val="0"/>
              </a:spcBef>
              <a:spcAft>
                <a:spcPct val="0"/>
              </a:spcAft>
            </a:pPr>
            <a:r>
              <a:rPr lang="fr-FR" altLang="fr-FR" sz="1400">
                <a:solidFill>
                  <a:srgbClr val="4F81BD"/>
                </a:solidFill>
                <a:latin typeface="Century Gothic" panose="020B0502020202020204" pitchFamily="34" charset="0"/>
                <a:cs typeface="Arial" panose="020B0604020202020204" pitchFamily="34" charset="0"/>
              </a:rPr>
              <a:t> </a:t>
            </a:r>
            <a:r>
              <a:rPr lang="fr-FR" altLang="fr-FR" sz="1400" b="1">
                <a:solidFill>
                  <a:srgbClr val="4F81BD"/>
                </a:solidFill>
                <a:latin typeface="Century Gothic" panose="020B0502020202020204" pitchFamily="34" charset="0"/>
                <a:cs typeface="Arial" panose="020B0604020202020204" pitchFamily="34" charset="0"/>
              </a:rPr>
              <a:t>taux de réussite en dessous </a:t>
            </a:r>
          </a:p>
          <a:p>
            <a:pPr algn="ctr" eaLnBrk="1" fontAlgn="base" hangingPunct="1">
              <a:spcBef>
                <a:spcPct val="0"/>
              </a:spcBef>
              <a:spcAft>
                <a:spcPct val="0"/>
              </a:spcAft>
            </a:pPr>
            <a:r>
              <a:rPr lang="fr-FR" altLang="fr-FR" sz="1400">
                <a:solidFill>
                  <a:srgbClr val="4F81BD"/>
                </a:solidFill>
                <a:latin typeface="Century Gothic" panose="020B0502020202020204" pitchFamily="34" charset="0"/>
                <a:cs typeface="Arial" panose="020B0604020202020204" pitchFamily="34" charset="0"/>
              </a:rPr>
              <a:t>de la </a:t>
            </a:r>
            <a:r>
              <a:rPr lang="fr-FR" altLang="fr-FR" sz="1400" b="1">
                <a:solidFill>
                  <a:srgbClr val="4F81BD"/>
                </a:solidFill>
                <a:latin typeface="Century Gothic" panose="020B0502020202020204" pitchFamily="34" charset="0"/>
                <a:cs typeface="Arial" panose="020B0604020202020204" pitchFamily="34" charset="0"/>
              </a:rPr>
              <a:t>moyenne</a:t>
            </a:r>
            <a:r>
              <a:rPr lang="fr-FR" altLang="fr-FR" sz="1400">
                <a:solidFill>
                  <a:srgbClr val="4F81BD"/>
                </a:solidFill>
                <a:latin typeface="Century Gothic" panose="020B0502020202020204" pitchFamily="34" charset="0"/>
                <a:cs typeface="Arial" panose="020B0604020202020204" pitchFamily="34" charset="0"/>
              </a:rPr>
              <a:t> nationale</a:t>
            </a:r>
            <a:endParaRPr lang="fr-FR" altLang="fr-FR" sz="1400" b="1">
              <a:solidFill>
                <a:srgbClr val="4F81BD"/>
              </a:solidFill>
              <a:latin typeface="Century Gothic" panose="020B0502020202020204" pitchFamily="34" charset="0"/>
              <a:cs typeface="Arial" panose="020B0604020202020204" pitchFamily="34" charset="0"/>
            </a:endParaRPr>
          </a:p>
        </p:txBody>
      </p:sp>
      <p:sp>
        <p:nvSpPr>
          <p:cNvPr id="9" name="Rectangle 8"/>
          <p:cNvSpPr/>
          <p:nvPr/>
        </p:nvSpPr>
        <p:spPr>
          <a:xfrm>
            <a:off x="4578349" y="4508971"/>
            <a:ext cx="3665539" cy="1584325"/>
          </a:xfrm>
          <a:prstGeom prst="rect">
            <a:avLst/>
          </a:prstGeom>
          <a:solidFill>
            <a:schemeClr val="bg1"/>
          </a:solidFill>
          <a:ln w="3175">
            <a:solidFill>
              <a:schemeClr val="accent4"/>
            </a:solidFill>
          </a:ln>
        </p:spPr>
        <p:txBody>
          <a:bodyPr/>
          <a:lstStyle/>
          <a:p>
            <a:pPr algn="ctr" fontAlgn="base">
              <a:spcBef>
                <a:spcPct val="0"/>
              </a:spcBef>
              <a:spcAft>
                <a:spcPct val="0"/>
              </a:spcAft>
              <a:defRPr/>
            </a:pPr>
            <a:r>
              <a:rPr lang="fr-FR" sz="2400" b="1" dirty="0">
                <a:solidFill>
                  <a:srgbClr val="8064A2"/>
                </a:solidFill>
                <a:latin typeface="Century Gothic" pitchFamily="34" charset="0"/>
                <a:ea typeface="ＭＳ Ｐゴシック" charset="-128"/>
                <a:cs typeface="Arial" panose="020B0604020202020204" pitchFamily="34" charset="0"/>
              </a:rPr>
              <a:t>LE PLUS </a:t>
            </a:r>
          </a:p>
          <a:p>
            <a:pPr algn="ctr" fontAlgn="base">
              <a:spcBef>
                <a:spcPct val="0"/>
              </a:spcBef>
              <a:spcAft>
                <a:spcPct val="0"/>
              </a:spcAft>
              <a:defRPr/>
            </a:pPr>
            <a:endParaRPr lang="fr-FR" sz="1400" b="1" dirty="0">
              <a:solidFill>
                <a:srgbClr val="8064A2"/>
              </a:solidFill>
              <a:latin typeface="Century Gothic" pitchFamily="34" charset="0"/>
              <a:ea typeface="ＭＳ Ｐゴシック" charset="-128"/>
              <a:cs typeface="Arial" panose="020B0604020202020204" pitchFamily="34" charset="0"/>
            </a:endParaRPr>
          </a:p>
          <a:p>
            <a:pPr algn="ctr" fontAlgn="base">
              <a:spcBef>
                <a:spcPct val="0"/>
              </a:spcBef>
              <a:spcAft>
                <a:spcPct val="0"/>
              </a:spcAft>
              <a:defRPr/>
            </a:pPr>
            <a:r>
              <a:rPr lang="fr-FR" sz="1400" b="1" dirty="0">
                <a:solidFill>
                  <a:srgbClr val="8064A2"/>
                </a:solidFill>
                <a:latin typeface="Century Gothic" pitchFamily="34" charset="0"/>
                <a:ea typeface="ＭＳ Ｐゴシック" charset="-128"/>
                <a:cs typeface="Arial" panose="020B0604020202020204" pitchFamily="34" charset="0"/>
              </a:rPr>
              <a:t>Accompagnement et suivi personnalisé </a:t>
            </a:r>
            <a:r>
              <a:rPr lang="fr-FR" sz="1400" dirty="0">
                <a:solidFill>
                  <a:srgbClr val="8064A2"/>
                </a:solidFill>
                <a:latin typeface="Century Gothic" pitchFamily="34" charset="0"/>
                <a:ea typeface="ＭＳ Ｐゴシック" charset="-128"/>
                <a:cs typeface="Arial" panose="020B0604020202020204" pitchFamily="34" charset="0"/>
              </a:rPr>
              <a:t>des élèves bénéficiaires par les jeunes </a:t>
            </a:r>
            <a:r>
              <a:rPr lang="fr-FR" sz="1400" b="1" dirty="0">
                <a:solidFill>
                  <a:srgbClr val="8064A2"/>
                </a:solidFill>
                <a:latin typeface="Century Gothic" pitchFamily="34" charset="0"/>
                <a:ea typeface="ＭＳ Ｐゴシック" charset="-128"/>
                <a:cs typeface="Arial" panose="020B0604020202020204" pitchFamily="34" charset="0"/>
              </a:rPr>
              <a:t>A</a:t>
            </a:r>
            <a:r>
              <a:rPr lang="fr-FR" sz="1400" dirty="0">
                <a:solidFill>
                  <a:srgbClr val="8064A2"/>
                </a:solidFill>
                <a:latin typeface="Century Gothic" pitchFamily="34" charset="0"/>
                <a:ea typeface="ＭＳ Ｐゴシック" charset="-128"/>
                <a:cs typeface="Arial" panose="020B0604020202020204" pitchFamily="34" charset="0"/>
              </a:rPr>
              <a:t>nciens du </a:t>
            </a:r>
            <a:r>
              <a:rPr lang="fr-FR" sz="1400" b="1" dirty="0">
                <a:solidFill>
                  <a:srgbClr val="8064A2"/>
                </a:solidFill>
                <a:latin typeface="Century Gothic" pitchFamily="34" charset="0"/>
                <a:ea typeface="ＭＳ Ｐゴシック" charset="-128"/>
                <a:cs typeface="Arial" panose="020B0604020202020204" pitchFamily="34" charset="0"/>
              </a:rPr>
              <a:t>P</a:t>
            </a:r>
            <a:r>
              <a:rPr lang="fr-FR" sz="1400" dirty="0">
                <a:solidFill>
                  <a:srgbClr val="8064A2"/>
                </a:solidFill>
                <a:latin typeface="Century Gothic" pitchFamily="34" charset="0"/>
                <a:ea typeface="ＭＳ Ｐゴシック" charset="-128"/>
                <a:cs typeface="Arial" panose="020B0604020202020204" pitchFamily="34" charset="0"/>
              </a:rPr>
              <a:t>arlement de l’</a:t>
            </a:r>
            <a:r>
              <a:rPr lang="fr-FR" sz="1400" b="1" dirty="0">
                <a:solidFill>
                  <a:srgbClr val="8064A2"/>
                </a:solidFill>
                <a:latin typeface="Century Gothic" pitchFamily="34" charset="0"/>
                <a:ea typeface="ＭＳ Ｐゴシック" charset="-128"/>
                <a:cs typeface="Arial" panose="020B0604020202020204" pitchFamily="34" charset="0"/>
              </a:rPr>
              <a:t>E</a:t>
            </a:r>
            <a:r>
              <a:rPr lang="fr-FR" sz="1400" dirty="0">
                <a:solidFill>
                  <a:srgbClr val="8064A2"/>
                </a:solidFill>
                <a:latin typeface="Century Gothic" pitchFamily="34" charset="0"/>
                <a:ea typeface="ＭＳ Ｐゴシック" charset="-128"/>
                <a:cs typeface="Arial" panose="020B0604020202020204" pitchFamily="34" charset="0"/>
              </a:rPr>
              <a:t>nfant</a:t>
            </a:r>
            <a:endParaRPr lang="fr-FR" sz="1400" b="1" dirty="0">
              <a:solidFill>
                <a:srgbClr val="8064A2"/>
              </a:solidFill>
              <a:latin typeface="Century Gothic" pitchFamily="34" charset="0"/>
              <a:ea typeface="ＭＳ Ｐゴシック" charset="-128"/>
              <a:cs typeface="Arial" panose="020B0604020202020204" pitchFamily="34" charset="0"/>
            </a:endParaRPr>
          </a:p>
        </p:txBody>
      </p:sp>
      <p:sp>
        <p:nvSpPr>
          <p:cNvPr id="13" name="ZoneTexte 12"/>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14" name="Rectangle 13"/>
          <p:cNvSpPr/>
          <p:nvPr/>
        </p:nvSpPr>
        <p:spPr>
          <a:xfrm>
            <a:off x="-13571" y="-58200"/>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t>Sous la Présidence de Son Altesse Royale  la Princesse </a:t>
            </a:r>
            <a:r>
              <a:rPr lang="fr-FR" b="1" dirty="0" err="1"/>
              <a:t>Lalla</a:t>
            </a:r>
            <a:r>
              <a:rPr lang="fr-FR" b="1" dirty="0"/>
              <a:t> Meryem</a:t>
            </a:r>
          </a:p>
        </p:txBody>
      </p:sp>
    </p:spTree>
    <p:extLst>
      <p:ext uri="{BB962C8B-B14F-4D97-AF65-F5344CB8AC3E}">
        <p14:creationId xmlns:p14="http://schemas.microsoft.com/office/powerpoint/2010/main" val="7517265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500"/>
                                        <p:tgtEl>
                                          <p:spTgt spid="8">
                                            <p:txEl>
                                              <p:pRg st="3" end="3"/>
                                            </p:txEl>
                                          </p:spTgt>
                                        </p:tgtEl>
                                      </p:cBhvr>
                                    </p:animEffect>
                                  </p:childTnLst>
                                </p:cTn>
                              </p:par>
                            </p:childTnLst>
                          </p:cTn>
                        </p:par>
                        <p:par>
                          <p:cTn id="25" fill="hold" nodeType="afterGroup">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par>
                          <p:cTn id="34" fill="hold" nodeType="afterGroup">
                            <p:stCondLst>
                              <p:cond delay="500"/>
                            </p:stCondLst>
                            <p:childTnLst>
                              <p:par>
                                <p:cTn id="35" presetID="10" presetClass="entr" presetSubtype="0" fill="hold" nodeType="after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500"/>
                                        <p:tgtEl>
                                          <p:spTgt spid="9">
                                            <p:txEl>
                                              <p:pRg st="0" end="0"/>
                                            </p:txEl>
                                          </p:spTgt>
                                        </p:tgtEl>
                                      </p:cBhvr>
                                    </p:animEffect>
                                  </p:childTnLst>
                                </p:cTn>
                              </p:par>
                            </p:childTnLst>
                          </p:cTn>
                        </p:par>
                        <p:par>
                          <p:cTn id="43" fill="hold" nodeType="afterGroup">
                            <p:stCondLst>
                              <p:cond delay="500"/>
                            </p:stCondLst>
                            <p:childTnLst>
                              <p:par>
                                <p:cTn id="44" presetID="10" presetClass="entr" presetSubtype="0" fill="hold" nodeType="after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Effect transition="in" filter="fade">
                                      <p:cBhvr>
                                        <p:cTn id="4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520" y="679351"/>
            <a:ext cx="914717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fr-FR" sz="2800" b="1" dirty="0">
                <a:solidFill>
                  <a:srgbClr val="4F81BD"/>
                </a:solidFill>
                <a:latin typeface="Century Gothic" pitchFamily="34" charset="0"/>
              </a:rPr>
              <a:t>OBJECTIFS ET RESULTATS ESCOMPTES</a:t>
            </a:r>
          </a:p>
        </p:txBody>
      </p:sp>
      <p:sp>
        <p:nvSpPr>
          <p:cNvPr id="4" name="Rectangle 3"/>
          <p:cNvSpPr/>
          <p:nvPr/>
        </p:nvSpPr>
        <p:spPr>
          <a:xfrm>
            <a:off x="395536" y="1600224"/>
            <a:ext cx="8207375" cy="4462760"/>
          </a:xfrm>
          <a:prstGeom prst="rect">
            <a:avLst/>
          </a:prstGeom>
        </p:spPr>
        <p:txBody>
          <a:bodyPr>
            <a:spAutoFit/>
          </a:bodyPr>
          <a:lstStyle/>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Résorber</a:t>
            </a:r>
            <a:r>
              <a:rPr lang="fr-FR" dirty="0">
                <a:solidFill>
                  <a:prstClr val="black"/>
                </a:solidFill>
                <a:latin typeface="Century Gothic" pitchFamily="34" charset="0"/>
                <a:ea typeface="ＭＳ Ｐゴシック" charset="-128"/>
                <a:cs typeface="Arial" panose="020B0604020202020204" pitchFamily="34" charset="0"/>
              </a:rPr>
              <a:t> </a:t>
            </a:r>
            <a:r>
              <a:rPr lang="fr-FR" b="1" dirty="0">
                <a:solidFill>
                  <a:srgbClr val="9BBB59"/>
                </a:solidFill>
                <a:latin typeface="Century Gothic" pitchFamily="34" charset="0"/>
                <a:ea typeface="ＭＳ Ｐゴシック" charset="-128"/>
                <a:cs typeface="Arial" panose="020B0604020202020204" pitchFamily="34" charset="0"/>
              </a:rPr>
              <a:t>les déficits relevés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au niveau des établissements                                     quant à </a:t>
            </a:r>
            <a:r>
              <a:rPr lang="fr-FR" b="1" dirty="0">
                <a:solidFill>
                  <a:srgbClr val="9BBB59"/>
                </a:solidFill>
                <a:latin typeface="Century Gothic" pitchFamily="34" charset="0"/>
                <a:ea typeface="ＭＳ Ｐゴシック" charset="-128"/>
                <a:cs typeface="Arial" panose="020B0604020202020204" pitchFamily="34" charset="0"/>
              </a:rPr>
              <a:t>l’équité pour la réussite scolaire</a:t>
            </a:r>
          </a:p>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Contribution aux </a:t>
            </a:r>
            <a:r>
              <a:rPr lang="fr-FR" b="1" dirty="0">
                <a:solidFill>
                  <a:srgbClr val="FF0066"/>
                </a:solidFill>
                <a:latin typeface="Century Gothic" pitchFamily="34" charset="0"/>
                <a:ea typeface="ＭＳ Ｐゴシック" charset="-128"/>
                <a:cs typeface="Arial" panose="020B0604020202020204" pitchFamily="34" charset="0"/>
              </a:rPr>
              <a:t>objectifs de Développement durable 2016 – 2030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en faveur de l’enfance dans le domaine de l'éducation </a:t>
            </a:r>
          </a:p>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Rendre</a:t>
            </a:r>
            <a:r>
              <a:rPr lang="fr-FR" dirty="0">
                <a:solidFill>
                  <a:prstClr val="black"/>
                </a:solidFill>
                <a:latin typeface="Century Gothic" pitchFamily="34" charset="0"/>
                <a:ea typeface="ＭＳ Ｐゴシック" charset="-128"/>
                <a:cs typeface="Arial" panose="020B0604020202020204" pitchFamily="34" charset="0"/>
              </a:rPr>
              <a:t> </a:t>
            </a:r>
            <a:r>
              <a:rPr lang="fr-FR" b="1" dirty="0">
                <a:solidFill>
                  <a:srgbClr val="4F81BD"/>
                </a:solidFill>
                <a:latin typeface="Century Gothic" pitchFamily="34" charset="0"/>
                <a:ea typeface="ＭＳ Ｐゴシック" charset="-128"/>
                <a:cs typeface="Arial" panose="020B0604020202020204" pitchFamily="34" charset="0"/>
              </a:rPr>
              <a:t>hommage</a:t>
            </a:r>
            <a:r>
              <a:rPr lang="fr-FR" dirty="0">
                <a:solidFill>
                  <a:prstClr val="black"/>
                </a:solidFill>
                <a:latin typeface="Century Gothic" pitchFamily="34" charset="0"/>
                <a:ea typeface="ＭＳ Ｐゴシック" charset="-128"/>
                <a:cs typeface="Arial" panose="020B0604020202020204" pitchFamily="34" charset="0"/>
              </a:rPr>
              <a:t>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à la valeur humaine et sociale de </a:t>
            </a:r>
            <a:r>
              <a:rPr lang="fr-FR" b="1" dirty="0">
                <a:solidFill>
                  <a:srgbClr val="4F81BD"/>
                </a:solidFill>
                <a:latin typeface="Century Gothic" pitchFamily="34" charset="0"/>
                <a:ea typeface="ＭＳ Ｐゴシック" charset="-128"/>
                <a:cs typeface="Arial" panose="020B0604020202020204" pitchFamily="34" charset="0"/>
              </a:rPr>
              <a:t>l’enseignant</a:t>
            </a:r>
            <a:r>
              <a:rPr lang="fr-FR" dirty="0">
                <a:solidFill>
                  <a:prstClr val="black"/>
                </a:solidFill>
                <a:latin typeface="Century Gothic" pitchFamily="34" charset="0"/>
                <a:ea typeface="ＭＳ Ｐゴシック" charset="-128"/>
                <a:cs typeface="Arial" panose="020B0604020202020204" pitchFamily="34" charset="0"/>
              </a:rPr>
              <a:t>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par cette contribution immatérielle </a:t>
            </a:r>
          </a:p>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Garantir un </a:t>
            </a:r>
            <a:r>
              <a:rPr lang="fr-FR" b="1" dirty="0">
                <a:solidFill>
                  <a:srgbClr val="FF0066"/>
                </a:solidFill>
                <a:latin typeface="Century Gothic" pitchFamily="34" charset="0"/>
                <a:ea typeface="ＭＳ Ｐゴシック" charset="-128"/>
                <a:cs typeface="Arial" panose="020B0604020202020204" pitchFamily="34" charset="0"/>
              </a:rPr>
              <a:t>soutien psychologique de qualité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pour les élèves en difficulté d’apprentissage, par les jeunes anciens du parlement de l’enfant</a:t>
            </a:r>
          </a:p>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Créer </a:t>
            </a:r>
            <a:r>
              <a:rPr lang="fr-FR" b="1" dirty="0">
                <a:solidFill>
                  <a:srgbClr val="4F81BD"/>
                </a:solidFill>
                <a:latin typeface="Century Gothic" pitchFamily="34" charset="0"/>
                <a:ea typeface="ＭＳ Ｐゴシック" charset="-128"/>
                <a:cs typeface="Arial" panose="020B0604020202020204" pitchFamily="34" charset="0"/>
              </a:rPr>
              <a:t>un lien de proximité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avec l’enfant et son entourage pour explorer les autres projets en faveur de l’enfance</a:t>
            </a:r>
          </a:p>
          <a:p>
            <a:pPr algn="ctr" fontAlgn="base">
              <a:spcBef>
                <a:spcPts val="600"/>
              </a:spcBef>
              <a:spcAft>
                <a:spcPts val="600"/>
              </a:spcAft>
              <a:defRP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Favoriser </a:t>
            </a:r>
            <a:r>
              <a:rPr lang="fr-FR" b="1" dirty="0">
                <a:solidFill>
                  <a:srgbClr val="FF0066"/>
                </a:solidFill>
                <a:latin typeface="Century Gothic" pitchFamily="34" charset="0"/>
                <a:ea typeface="ＭＳ Ｐゴシック" charset="-128"/>
                <a:cs typeface="Arial" panose="020B0604020202020204" pitchFamily="34" charset="0"/>
              </a:rPr>
              <a:t>les échanges interculturels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 entre les jeunes de différentes                      régions du Maroc</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9" name="Rectangle 8"/>
          <p:cNvSpPr/>
          <p:nvPr/>
        </p:nvSpPr>
        <p:spPr>
          <a:xfrm>
            <a:off x="-13571" y="-58200"/>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t>Sous la Présidence de Son Altesse Royale  la Princesse </a:t>
            </a:r>
            <a:r>
              <a:rPr lang="fr-FR" b="1" dirty="0" err="1"/>
              <a:t>Lalla</a:t>
            </a:r>
            <a:r>
              <a:rPr lang="fr-FR" b="1" dirty="0"/>
              <a:t> Meryem</a:t>
            </a:r>
          </a:p>
        </p:txBody>
      </p:sp>
    </p:spTree>
    <p:extLst>
      <p:ext uri="{BB962C8B-B14F-4D97-AF65-F5344CB8AC3E}">
        <p14:creationId xmlns:p14="http://schemas.microsoft.com/office/powerpoint/2010/main" val="13461660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520" y="679351"/>
            <a:ext cx="9147175" cy="733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fr-FR" sz="2800" b="1" dirty="0">
                <a:solidFill>
                  <a:srgbClr val="4F81BD"/>
                </a:solidFill>
                <a:latin typeface="Century Gothic" pitchFamily="34" charset="0"/>
              </a:rPr>
              <a:t>Etapes du Programme</a:t>
            </a:r>
          </a:p>
        </p:txBody>
      </p:sp>
      <p:sp>
        <p:nvSpPr>
          <p:cNvPr id="7" name="Rectangle 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a:t>Sous la présidence de Son Altesse Royale  la Princesse </a:t>
            </a:r>
            <a:r>
              <a:rPr lang="fr-FR" sz="1400" b="1" dirty="0" err="1"/>
              <a:t>Lalla</a:t>
            </a:r>
            <a:r>
              <a:rPr lang="fr-FR" sz="1400"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372691" y="1286013"/>
            <a:ext cx="3553494" cy="461665"/>
          </a:xfrm>
          <a:prstGeom prst="rect">
            <a:avLst/>
          </a:prstGeom>
          <a:noFill/>
        </p:spPr>
        <p:txBody>
          <a:bodyPr wrap="square" rtlCol="0">
            <a:spAutoFit/>
          </a:bodyPr>
          <a:lstStyle/>
          <a:p>
            <a:r>
              <a:rPr lang="fr-FR" sz="2400" b="1" dirty="0">
                <a:solidFill>
                  <a:srgbClr val="D628BD"/>
                </a:solidFill>
                <a:latin typeface="Century Gothic" pitchFamily="34" charset="0"/>
                <a:ea typeface="ＭＳ Ｐゴシック" panose="020B0600070205080204" pitchFamily="34" charset="-128"/>
                <a:cs typeface="Arial" panose="020B0604020202020204" pitchFamily="34" charset="0"/>
              </a:rPr>
              <a:t>Etape Démonstrative </a:t>
            </a: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126755"/>
            <a:ext cx="3123605" cy="1981733"/>
          </a:xfrm>
          <a:prstGeom prst="rect">
            <a:avLst/>
          </a:prstGeom>
          <a:noFill/>
          <a:ln>
            <a:noFill/>
          </a:ln>
        </p:spPr>
      </p:pic>
      <p:sp>
        <p:nvSpPr>
          <p:cNvPr id="6" name="Rectangle 5"/>
          <p:cNvSpPr/>
          <p:nvPr/>
        </p:nvSpPr>
        <p:spPr>
          <a:xfrm>
            <a:off x="395536" y="1772816"/>
            <a:ext cx="8424936" cy="2149306"/>
          </a:xfrm>
          <a:prstGeom prst="rect">
            <a:avLst/>
          </a:prstGeom>
        </p:spPr>
        <p:txBody>
          <a:bodyPr wrap="square">
            <a:spAutoFit/>
          </a:bodyPr>
          <a:lstStyle/>
          <a:p>
            <a:pPr lvl="0" algn="just">
              <a:lnSpc>
                <a:spcPct val="130000"/>
              </a:lnSpc>
              <a:spcBef>
                <a:spcPts val="1000"/>
              </a:spcBef>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La phase démonstrative était une occasion pour tester la fiabilité de l’approche. Elle avait comme objectifs :</a:t>
            </a:r>
          </a:p>
          <a:p>
            <a:pPr marL="342900" lvl="0" indent="-342900" algn="just">
              <a:lnSpc>
                <a:spcPct val="130000"/>
              </a:lnSpc>
              <a:spcBef>
                <a:spcPts val="1000"/>
              </a:spcBef>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Identification des critères de sélection des enfants, enseignants et régions cibles,</a:t>
            </a:r>
          </a:p>
          <a:p>
            <a:pPr marL="342900" lvl="0" indent="-342900" algn="just">
              <a:lnSpc>
                <a:spcPct val="130000"/>
              </a:lnSpc>
              <a:spcBef>
                <a:spcPts val="1000"/>
              </a:spcBef>
              <a:spcAft>
                <a:spcPts val="0"/>
              </a:spcAft>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Intégration des enfants parlementaires des régions sélectionnées,  </a:t>
            </a:r>
          </a:p>
        </p:txBody>
      </p:sp>
      <p:sp>
        <p:nvSpPr>
          <p:cNvPr id="10" name="Rectangle 9"/>
          <p:cNvSpPr/>
          <p:nvPr/>
        </p:nvSpPr>
        <p:spPr>
          <a:xfrm>
            <a:off x="395536" y="4039014"/>
            <a:ext cx="5112568" cy="1982274"/>
          </a:xfrm>
          <a:prstGeom prst="rect">
            <a:avLst/>
          </a:prstGeom>
        </p:spPr>
        <p:txBody>
          <a:bodyPr wrap="square">
            <a:spAutoFit/>
          </a:bodyPr>
          <a:lstStyle/>
          <a:p>
            <a:pPr marL="342900" lvl="0" indent="-342900" algn="just">
              <a:lnSpc>
                <a:spcPct val="130000"/>
              </a:lnSpc>
              <a:spcBef>
                <a:spcPts val="1000"/>
              </a:spcBef>
              <a:spcAft>
                <a:spcPts val="0"/>
              </a:spcAft>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Recueil des contacts des enseignants cibles et envoi d’une lettre à chaque enseignant l’invitant à adhérer au projet,</a:t>
            </a:r>
          </a:p>
          <a:p>
            <a:pPr marL="342900" lvl="0" indent="-342900" algn="just">
              <a:lnSpc>
                <a:spcPct val="130000"/>
              </a:lnSpc>
              <a:spcBef>
                <a:spcPts val="1000"/>
              </a:spcBef>
              <a:spcAft>
                <a:spcPts val="0"/>
              </a:spcAft>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Lancement du programme avec une première rencontre Enfants-Enseignants</a:t>
            </a:r>
          </a:p>
        </p:txBody>
      </p:sp>
    </p:spTree>
    <p:extLst>
      <p:ext uri="{BB962C8B-B14F-4D97-AF65-F5344CB8AC3E}">
        <p14:creationId xmlns:p14="http://schemas.microsoft.com/office/powerpoint/2010/main" val="72380637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a:t>Sous la présidence de Son Altesse Royale  la Princesse </a:t>
            </a:r>
            <a:r>
              <a:rPr lang="fr-FR" sz="1400" b="1" dirty="0" err="1"/>
              <a:t>Lalla</a:t>
            </a:r>
            <a:r>
              <a:rPr lang="fr-FR" sz="1400"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370644" y="1330985"/>
            <a:ext cx="8231758" cy="507831"/>
          </a:xfrm>
          <a:prstGeom prst="rect">
            <a:avLst/>
          </a:prstGeom>
          <a:noFill/>
        </p:spPr>
        <p:txBody>
          <a:bodyPr wrap="square" rtlCol="0">
            <a:spAutoFit/>
          </a:bodyPr>
          <a:lstStyle/>
          <a:p>
            <a:endParaRPr lang="fr-FR" sz="300" b="1" dirty="0">
              <a:solidFill>
                <a:srgbClr val="D628BD"/>
              </a:solidFill>
              <a:latin typeface="Century Gothic" pitchFamily="34" charset="0"/>
              <a:ea typeface="ＭＳ Ｐゴシック" panose="020B0600070205080204" pitchFamily="34" charset="-128"/>
              <a:cs typeface="Arial" panose="020B0604020202020204" pitchFamily="34" charset="0"/>
            </a:endParaRPr>
          </a:p>
          <a:p>
            <a:pPr marL="542925"/>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1</a:t>
            </a:r>
            <a:r>
              <a:rPr lang="fr-FR" sz="2400" b="1" baseline="30000" dirty="0">
                <a:solidFill>
                  <a:srgbClr val="00B0F0"/>
                </a:solidFill>
                <a:latin typeface="Century Gothic" pitchFamily="34" charset="0"/>
                <a:ea typeface="ＭＳ Ｐゴシック" panose="020B0600070205080204" pitchFamily="34" charset="-128"/>
                <a:cs typeface="Arial" panose="020B0604020202020204" pitchFamily="34" charset="0"/>
              </a:rPr>
              <a:t>ère</a:t>
            </a: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édition, </a:t>
            </a:r>
            <a:r>
              <a:rPr lang="fr-FR" b="1" dirty="0">
                <a:latin typeface="Century Gothic" pitchFamily="34" charset="0"/>
                <a:ea typeface="ＭＳ Ｐゴシック" panose="020B0600070205080204" pitchFamily="34" charset="-128"/>
                <a:cs typeface="Arial" panose="020B0604020202020204" pitchFamily="34" charset="0"/>
              </a:rPr>
              <a:t>Février 2013</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370644" y="2161982"/>
            <a:ext cx="8424936" cy="1172629"/>
          </a:xfrm>
          <a:prstGeom prst="rect">
            <a:avLst/>
          </a:prstGeom>
        </p:spPr>
        <p:txBody>
          <a:bodyPr wrap="square">
            <a:spAutoFit/>
          </a:bodyPr>
          <a:lstStyle/>
          <a:p>
            <a:pPr lvl="0" algn="just">
              <a:lnSpc>
                <a:spcPct val="130000"/>
              </a:lnSpc>
              <a:spcBef>
                <a:spcPts val="1000"/>
              </a:spcBef>
              <a:buClr>
                <a:srgbClr val="4F81BD"/>
              </a:buCl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Lors de cette édition organisée à Rabat, </a:t>
            </a:r>
            <a:r>
              <a:rPr lang="fr-FR" b="1" dirty="0">
                <a:solidFill>
                  <a:srgbClr val="4F81BD"/>
                </a:solidFill>
                <a:latin typeface="Century Gothic" pitchFamily="34" charset="0"/>
                <a:ea typeface="ＭＳ Ｐゴシック" charset="-128"/>
                <a:cs typeface="Arial" panose="020B0604020202020204" pitchFamily="34" charset="0"/>
              </a:rPr>
              <a:t>130 enseignants bénévoles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ont assuré l’encadrement pédagogique de </a:t>
            </a:r>
            <a:r>
              <a:rPr lang="fr-FR" b="1" dirty="0">
                <a:solidFill>
                  <a:srgbClr val="FF0066"/>
                </a:solidFill>
                <a:latin typeface="Century Gothic" pitchFamily="34" charset="0"/>
                <a:ea typeface="ＭＳ Ｐゴシック" charset="-128"/>
                <a:cs typeface="Arial" panose="020B0604020202020204" pitchFamily="34" charset="0"/>
              </a:rPr>
              <a:t>800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venus de différentes régions du Royaume. </a:t>
            </a:r>
          </a:p>
        </p:txBody>
      </p:sp>
      <p:pic>
        <p:nvPicPr>
          <p:cNvPr id="11" name="Image 10"/>
          <p:cNvPicPr/>
          <p:nvPr/>
        </p:nvPicPr>
        <p:blipFill rotWithShape="1">
          <a:blip r:embed="rId2" cstate="print">
            <a:extLst>
              <a:ext uri="{28A0092B-C50C-407E-A947-70E740481C1C}">
                <a14:useLocalDpi xmlns:a14="http://schemas.microsoft.com/office/drawing/2010/main" val="0"/>
              </a:ext>
            </a:extLst>
          </a:blip>
          <a:srcRect t="8064" b="5905"/>
          <a:stretch/>
        </p:blipFill>
        <p:spPr>
          <a:xfrm>
            <a:off x="2136204" y="3717032"/>
            <a:ext cx="4956076" cy="2552718"/>
          </a:xfrm>
          <a:prstGeom prst="rect">
            <a:avLst/>
          </a:prstGeom>
        </p:spPr>
      </p:pic>
      <p:sp>
        <p:nvSpPr>
          <p:cNvPr id="2" name="Rectangle 1"/>
          <p:cNvSpPr/>
          <p:nvPr/>
        </p:nvSpPr>
        <p:spPr>
          <a:xfrm>
            <a:off x="5436968" y="764499"/>
            <a:ext cx="3358612" cy="461665"/>
          </a:xfrm>
          <a:prstGeom prst="rect">
            <a:avLst/>
          </a:prstGeom>
        </p:spPr>
        <p:txBody>
          <a:bodyPr wrap="none">
            <a:spAutoFit/>
          </a:bodyPr>
          <a:lstStyle/>
          <a:p>
            <a:r>
              <a:rPr lang="fr-FR" sz="2400" b="1" dirty="0">
                <a:solidFill>
                  <a:srgbClr val="D628BD"/>
                </a:solidFill>
                <a:latin typeface="Century Gothic" pitchFamily="34" charset="0"/>
                <a:ea typeface="ＭＳ Ｐゴシック" panose="020B0600070205080204" pitchFamily="34" charset="-128"/>
                <a:cs typeface="Arial" panose="020B0604020202020204" pitchFamily="34" charset="0"/>
              </a:rPr>
              <a:t>Etape Expérimentale </a:t>
            </a:r>
          </a:p>
        </p:txBody>
      </p:sp>
    </p:spTree>
    <p:extLst>
      <p:ext uri="{BB962C8B-B14F-4D97-AF65-F5344CB8AC3E}">
        <p14:creationId xmlns:p14="http://schemas.microsoft.com/office/powerpoint/2010/main" val="1574652144"/>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a:t>Sous la présidence de Son Altesse Royale  la Princesse </a:t>
            </a:r>
            <a:r>
              <a:rPr lang="fr-FR" sz="1400" b="1" dirty="0" err="1"/>
              <a:t>Lalla</a:t>
            </a:r>
            <a:r>
              <a:rPr lang="fr-FR" sz="1400"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370644" y="1311151"/>
            <a:ext cx="8231758" cy="461665"/>
          </a:xfrm>
          <a:prstGeom prst="rect">
            <a:avLst/>
          </a:prstGeom>
          <a:noFill/>
        </p:spPr>
        <p:txBody>
          <a:bodyPr wrap="square" rtlCol="0">
            <a:spAutoFit/>
          </a:bodyPr>
          <a:lstStyle/>
          <a:p>
            <a:pPr marL="542925"/>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2</a:t>
            </a:r>
            <a:r>
              <a:rPr lang="fr-FR" sz="2400" b="1" baseline="30000" dirty="0">
                <a:solidFill>
                  <a:srgbClr val="00B0F0"/>
                </a:solidFill>
                <a:latin typeface="Century Gothic" pitchFamily="34" charset="0"/>
                <a:ea typeface="ＭＳ Ｐゴシック" panose="020B0600070205080204" pitchFamily="34" charset="-128"/>
                <a:cs typeface="Arial" panose="020B0604020202020204" pitchFamily="34" charset="0"/>
              </a:rPr>
              <a:t>ème</a:t>
            </a: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édition, </a:t>
            </a:r>
            <a:r>
              <a:rPr lang="fr-FR" b="1" dirty="0">
                <a:latin typeface="Century Gothic" pitchFamily="34" charset="0"/>
                <a:ea typeface="ＭＳ Ｐゴシック" panose="020B0600070205080204" pitchFamily="34" charset="-128"/>
                <a:cs typeface="Arial" panose="020B0604020202020204" pitchFamily="34" charset="0"/>
              </a:rPr>
              <a:t>Avril 2013</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401774" y="2017984"/>
            <a:ext cx="8424936" cy="3280898"/>
          </a:xfrm>
          <a:prstGeom prst="rect">
            <a:avLst/>
          </a:prstGeom>
        </p:spPr>
        <p:txBody>
          <a:bodyPr wrap="square">
            <a:spAutoFit/>
          </a:bodyPr>
          <a:lstStyle/>
          <a:p>
            <a:pPr marL="285750" lvl="0" indent="-285750" algn="just">
              <a:lnSpc>
                <a:spcPct val="130000"/>
              </a:lnSpc>
              <a:spcBef>
                <a:spcPts val="400"/>
              </a:spcBef>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Participation de plus de </a:t>
            </a:r>
            <a:r>
              <a:rPr lang="fr-FR" b="1" dirty="0">
                <a:solidFill>
                  <a:srgbClr val="FF0066"/>
                </a:solidFill>
                <a:latin typeface="Century Gothic" pitchFamily="34" charset="0"/>
                <a:ea typeface="ＭＳ Ｐゴシック" charset="-128"/>
                <a:cs typeface="Arial" panose="020B0604020202020204" pitchFamily="34" charset="0"/>
              </a:rPr>
              <a:t>700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représentants plusieurs régions           du Royaume,</a:t>
            </a:r>
          </a:p>
          <a:p>
            <a:pPr marL="285750" lvl="0" indent="-285750" algn="just">
              <a:lnSpc>
                <a:spcPct val="130000"/>
              </a:lnSpc>
              <a:spcBef>
                <a:spcPts val="400"/>
              </a:spcBef>
              <a:buClr>
                <a:srgbClr val="D628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Contribution de </a:t>
            </a:r>
            <a:r>
              <a:rPr lang="fr-FR" b="1" dirty="0">
                <a:solidFill>
                  <a:srgbClr val="4F81BD"/>
                </a:solidFill>
                <a:latin typeface="Century Gothic" pitchFamily="34" charset="0"/>
                <a:ea typeface="ＭＳ Ｐゴシック" charset="-128"/>
                <a:cs typeface="Arial" panose="020B0604020202020204" pitchFamily="34" charset="0"/>
              </a:rPr>
              <a:t>94 enseignants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lvl="0" indent="-285750" algn="just">
              <a:lnSpc>
                <a:spcPct val="130000"/>
              </a:lnSpc>
              <a:spcBef>
                <a:spcPts val="400"/>
              </a:spcBef>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Matières enseignées : </a:t>
            </a:r>
            <a:r>
              <a:rPr lang="fr-FR" b="1" dirty="0">
                <a:latin typeface="Century Gothic" pitchFamily="34" charset="0"/>
                <a:ea typeface="ＭＳ Ｐゴシック" panose="020B0600070205080204" pitchFamily="34" charset="-128"/>
                <a:cs typeface="Arial" panose="020B0604020202020204" pitchFamily="34" charset="0"/>
              </a:rPr>
              <a:t>Mathématiques, Physique &amp; Chimie, SVT, Français  et Anglais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lvl="0" indent="-285750" algn="just">
              <a:lnSpc>
                <a:spcPct val="130000"/>
              </a:lnSpc>
              <a:spcBef>
                <a:spcPts val="400"/>
              </a:spcBef>
              <a:buClr>
                <a:srgbClr val="D628BD"/>
              </a:buClr>
              <a:buFont typeface="Wingdings" panose="05000000000000000000" pitchFamily="2" charset="2"/>
              <a:buChar char="§"/>
            </a:pPr>
            <a:r>
              <a:rPr lang="fr-FR" b="1" dirty="0">
                <a:solidFill>
                  <a:srgbClr val="4F81BD"/>
                </a:solidFill>
                <a:latin typeface="Century Gothic" pitchFamily="34" charset="0"/>
                <a:ea typeface="ＭＳ Ｐゴシック" charset="-128"/>
                <a:cs typeface="Arial" panose="020B0604020202020204" pitchFamily="34" charset="0"/>
              </a:rPr>
              <a:t>Le taux de réussite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des élèves bénéficiaires de cette édition du programme  a atteint </a:t>
            </a:r>
            <a:r>
              <a:rPr lang="fr-FR" b="1" dirty="0">
                <a:solidFill>
                  <a:srgbClr val="FF0066"/>
                </a:solidFill>
                <a:latin typeface="Century Gothic" pitchFamily="34" charset="0"/>
                <a:ea typeface="ＭＳ Ｐゴシック" charset="-128"/>
                <a:cs typeface="Arial" panose="020B0604020202020204" pitchFamily="34" charset="0"/>
              </a:rPr>
              <a:t>85%.</a:t>
            </a:r>
          </a:p>
          <a:p>
            <a:pPr lvl="0" algn="just">
              <a:lnSpc>
                <a:spcPct val="130000"/>
              </a:lnSpc>
              <a:spcBef>
                <a:spcPts val="400"/>
              </a:spcBef>
              <a:buClr>
                <a:srgbClr val="4F81BD"/>
              </a:buClr>
            </a:pPr>
            <a:endPar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endParaRPr>
          </a:p>
        </p:txBody>
      </p:sp>
      <p:pic>
        <p:nvPicPr>
          <p:cNvPr id="9" name="Image 8"/>
          <p:cNvPicPr/>
          <p:nvPr/>
        </p:nvPicPr>
        <p:blipFill rotWithShape="1">
          <a:blip r:embed="rId2" cstate="print">
            <a:extLst>
              <a:ext uri="{28A0092B-C50C-407E-A947-70E740481C1C}">
                <a14:useLocalDpi xmlns:a14="http://schemas.microsoft.com/office/drawing/2010/main" val="0"/>
              </a:ext>
            </a:extLst>
          </a:blip>
          <a:srcRect t="24683" b="17778"/>
          <a:stretch/>
        </p:blipFill>
        <p:spPr>
          <a:xfrm>
            <a:off x="4146191" y="4797153"/>
            <a:ext cx="4680519" cy="2033388"/>
          </a:xfrm>
          <a:prstGeom prst="rect">
            <a:avLst/>
          </a:prstGeom>
        </p:spPr>
      </p:pic>
      <p:sp>
        <p:nvSpPr>
          <p:cNvPr id="10" name="Rectangle 9"/>
          <p:cNvSpPr/>
          <p:nvPr/>
        </p:nvSpPr>
        <p:spPr>
          <a:xfrm>
            <a:off x="5436968" y="764499"/>
            <a:ext cx="3358612" cy="461665"/>
          </a:xfrm>
          <a:prstGeom prst="rect">
            <a:avLst/>
          </a:prstGeom>
        </p:spPr>
        <p:txBody>
          <a:bodyPr wrap="none">
            <a:spAutoFit/>
          </a:bodyPr>
          <a:lstStyle/>
          <a:p>
            <a:r>
              <a:rPr lang="fr-FR" sz="2400" b="1" dirty="0">
                <a:solidFill>
                  <a:srgbClr val="D628BD"/>
                </a:solidFill>
                <a:latin typeface="Century Gothic" pitchFamily="34" charset="0"/>
                <a:ea typeface="ＭＳ Ｐゴシック" panose="020B0600070205080204" pitchFamily="34" charset="-128"/>
                <a:cs typeface="Arial" panose="020B0604020202020204" pitchFamily="34" charset="0"/>
              </a:rPr>
              <a:t>Etape Expérimentale </a:t>
            </a:r>
          </a:p>
        </p:txBody>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b="18130"/>
          <a:stretch/>
        </p:blipFill>
        <p:spPr>
          <a:xfrm>
            <a:off x="370644" y="4811024"/>
            <a:ext cx="3707904" cy="2016223"/>
          </a:xfrm>
          <a:prstGeom prst="rect">
            <a:avLst/>
          </a:prstGeom>
        </p:spPr>
      </p:pic>
    </p:spTree>
    <p:extLst>
      <p:ext uri="{BB962C8B-B14F-4D97-AF65-F5344CB8AC3E}">
        <p14:creationId xmlns:p14="http://schemas.microsoft.com/office/powerpoint/2010/main" val="34890649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572" y="-34295"/>
            <a:ext cx="9157571" cy="540708"/>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dirty="0"/>
              <a:t>Sous la présidence de Son Altesse Royale  la Princesse </a:t>
            </a:r>
            <a:r>
              <a:rPr lang="fr-FR" sz="1400" b="1" dirty="0" err="1"/>
              <a:t>Lalla</a:t>
            </a:r>
            <a:r>
              <a:rPr lang="fr-FR" sz="1400" b="1" dirty="0"/>
              <a:t> Meryem</a:t>
            </a:r>
          </a:p>
        </p:txBody>
      </p:sp>
      <p:sp>
        <p:nvSpPr>
          <p:cNvPr id="8" name="ZoneTexte 7"/>
          <p:cNvSpPr txBox="1"/>
          <p:nvPr/>
        </p:nvSpPr>
        <p:spPr>
          <a:xfrm>
            <a:off x="0" y="6358887"/>
            <a:ext cx="9166224" cy="523220"/>
          </a:xfrm>
          <a:prstGeom prst="rect">
            <a:avLst/>
          </a:prstGeom>
          <a:solidFill>
            <a:srgbClr val="10253F"/>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fr-FR" sz="2800" dirty="0"/>
          </a:p>
        </p:txBody>
      </p:sp>
      <p:sp>
        <p:nvSpPr>
          <p:cNvPr id="5" name="ZoneTexte 4"/>
          <p:cNvSpPr txBox="1"/>
          <p:nvPr/>
        </p:nvSpPr>
        <p:spPr>
          <a:xfrm>
            <a:off x="370644" y="1311151"/>
            <a:ext cx="8231758" cy="461665"/>
          </a:xfrm>
          <a:prstGeom prst="rect">
            <a:avLst/>
          </a:prstGeom>
          <a:noFill/>
        </p:spPr>
        <p:txBody>
          <a:bodyPr wrap="square" rtlCol="0">
            <a:spAutoFit/>
          </a:bodyPr>
          <a:lstStyle/>
          <a:p>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3</a:t>
            </a:r>
            <a:r>
              <a:rPr lang="fr-FR" sz="2400" b="1" baseline="30000" dirty="0">
                <a:solidFill>
                  <a:srgbClr val="00B0F0"/>
                </a:solidFill>
                <a:latin typeface="Century Gothic" pitchFamily="34" charset="0"/>
                <a:ea typeface="ＭＳ Ｐゴシック" panose="020B0600070205080204" pitchFamily="34" charset="-128"/>
                <a:cs typeface="Arial" panose="020B0604020202020204" pitchFamily="34" charset="0"/>
              </a:rPr>
              <a:t>ème</a:t>
            </a:r>
            <a:r>
              <a:rPr lang="fr-FR" sz="2400" b="1" dirty="0">
                <a:solidFill>
                  <a:srgbClr val="00B0F0"/>
                </a:solidFill>
                <a:latin typeface="Century Gothic" pitchFamily="34" charset="0"/>
                <a:ea typeface="ＭＳ Ｐゴシック" panose="020B0600070205080204" pitchFamily="34" charset="-128"/>
                <a:cs typeface="Arial" panose="020B0604020202020204" pitchFamily="34" charset="0"/>
              </a:rPr>
              <a:t> édition, </a:t>
            </a:r>
            <a:r>
              <a:rPr lang="fr-FR" b="1" dirty="0">
                <a:latin typeface="Century Gothic" pitchFamily="34" charset="0"/>
                <a:ea typeface="ＭＳ Ｐゴシック" panose="020B0600070205080204" pitchFamily="34" charset="-128"/>
                <a:cs typeface="Arial" panose="020B0604020202020204" pitchFamily="34" charset="0"/>
              </a:rPr>
              <a:t>Mai 2014</a:t>
            </a:r>
            <a:endParaRPr lang="fr-FR" sz="1600" b="1" dirty="0">
              <a:latin typeface="Century Gothic" pitchFamily="34" charset="0"/>
              <a:ea typeface="ＭＳ Ｐゴシック" panose="020B0600070205080204" pitchFamily="34" charset="-128"/>
              <a:cs typeface="Arial" panose="020B0604020202020204" pitchFamily="34" charset="0"/>
            </a:endParaRPr>
          </a:p>
        </p:txBody>
      </p:sp>
      <p:sp>
        <p:nvSpPr>
          <p:cNvPr id="6" name="Rectangle 5"/>
          <p:cNvSpPr/>
          <p:nvPr/>
        </p:nvSpPr>
        <p:spPr>
          <a:xfrm>
            <a:off x="370644" y="1976491"/>
            <a:ext cx="8424936" cy="2200602"/>
          </a:xfrm>
          <a:prstGeom prst="rect">
            <a:avLst/>
          </a:prstGeom>
        </p:spPr>
        <p:txBody>
          <a:bodyPr wrap="square">
            <a:spAutoFit/>
          </a:bodyPr>
          <a:lstStyle/>
          <a:p>
            <a:pPr marL="285750" lvl="0" indent="-285750" algn="just">
              <a:lnSpc>
                <a:spcPct val="130000"/>
              </a:lnSpc>
              <a:spcBef>
                <a:spcPts val="600"/>
              </a:spcBef>
              <a:spcAft>
                <a:spcPts val="600"/>
              </a:spcAft>
              <a:buClr>
                <a:srgbClr val="4F81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Participation de plus de </a:t>
            </a:r>
            <a:r>
              <a:rPr lang="fr-FR" b="1" dirty="0">
                <a:solidFill>
                  <a:srgbClr val="FF0066"/>
                </a:solidFill>
                <a:latin typeface="Century Gothic" pitchFamily="34" charset="0"/>
                <a:ea typeface="ＭＳ Ｐゴシック" charset="-128"/>
                <a:cs typeface="Arial" panose="020B0604020202020204" pitchFamily="34" charset="0"/>
              </a:rPr>
              <a:t>500 élèves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représentants plusieurs régions           du Royaume,</a:t>
            </a:r>
          </a:p>
          <a:p>
            <a:pPr marL="285750" lvl="0" indent="-285750" algn="just">
              <a:lnSpc>
                <a:spcPct val="130000"/>
              </a:lnSpc>
              <a:spcBef>
                <a:spcPts val="600"/>
              </a:spcBef>
              <a:spcAft>
                <a:spcPts val="600"/>
              </a:spcAft>
              <a:buClr>
                <a:srgbClr val="D628BD"/>
              </a:buClr>
              <a:buFont typeface="Wingdings" panose="05000000000000000000" pitchFamily="2" charset="2"/>
              <a:buChar char="§"/>
            </a:pP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Contribution de </a:t>
            </a:r>
            <a:r>
              <a:rPr lang="fr-FR" b="1" dirty="0">
                <a:solidFill>
                  <a:srgbClr val="4F81BD"/>
                </a:solidFill>
                <a:latin typeface="Century Gothic" pitchFamily="34" charset="0"/>
                <a:ea typeface="ＭＳ Ｐゴシック" charset="-128"/>
                <a:cs typeface="Arial" panose="020B0604020202020204" pitchFamily="34" charset="0"/>
              </a:rPr>
              <a:t>70 enseignants</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a:t>
            </a:r>
          </a:p>
          <a:p>
            <a:pPr marL="285750" lvl="0" indent="-285750" algn="just">
              <a:lnSpc>
                <a:spcPct val="130000"/>
              </a:lnSpc>
              <a:spcBef>
                <a:spcPts val="600"/>
              </a:spcBef>
              <a:spcAft>
                <a:spcPts val="600"/>
              </a:spcAft>
              <a:buClr>
                <a:srgbClr val="10253F"/>
              </a:buClr>
              <a:buFont typeface="Wingdings" panose="05000000000000000000" pitchFamily="2" charset="2"/>
              <a:buChar char="§"/>
            </a:pPr>
            <a:r>
              <a:rPr lang="fr-FR" b="1" dirty="0">
                <a:solidFill>
                  <a:srgbClr val="4F81BD"/>
                </a:solidFill>
                <a:latin typeface="Century Gothic" pitchFamily="34" charset="0"/>
                <a:ea typeface="ＭＳ Ｐゴシック" charset="-128"/>
                <a:cs typeface="Arial" panose="020B0604020202020204" pitchFamily="34" charset="0"/>
              </a:rPr>
              <a:t>Le taux de réussite </a:t>
            </a:r>
            <a:r>
              <a:rPr lang="fr-FR" dirty="0">
                <a:solidFill>
                  <a:prstClr val="black">
                    <a:lumMod val="50000"/>
                    <a:lumOff val="50000"/>
                  </a:prstClr>
                </a:solidFill>
                <a:latin typeface="Century Gothic" pitchFamily="34" charset="0"/>
                <a:ea typeface="ＭＳ Ｐゴシック" panose="020B0600070205080204" pitchFamily="34" charset="-128"/>
                <a:cs typeface="Arial" panose="020B0604020202020204" pitchFamily="34" charset="0"/>
              </a:rPr>
              <a:t>des élèves bénéficiaires de cette édition du programme  a atteint </a:t>
            </a:r>
            <a:r>
              <a:rPr lang="fr-FR" b="1" dirty="0">
                <a:solidFill>
                  <a:srgbClr val="FF0066"/>
                </a:solidFill>
                <a:latin typeface="Century Gothic" pitchFamily="34" charset="0"/>
                <a:ea typeface="ＭＳ Ｐゴシック" charset="-128"/>
                <a:cs typeface="Arial" panose="020B0604020202020204" pitchFamily="34" charset="0"/>
              </a:rPr>
              <a:t>83%.</a:t>
            </a:r>
          </a:p>
        </p:txBody>
      </p:sp>
      <p:pic>
        <p:nvPicPr>
          <p:cNvPr id="10" name="Image 9"/>
          <p:cNvPicPr/>
          <p:nvPr/>
        </p:nvPicPr>
        <p:blipFill rotWithShape="1">
          <a:blip r:embed="rId2" cstate="print">
            <a:extLst>
              <a:ext uri="{28A0092B-C50C-407E-A947-70E740481C1C}">
                <a14:useLocalDpi xmlns:a14="http://schemas.microsoft.com/office/drawing/2010/main" val="0"/>
              </a:ext>
            </a:extLst>
          </a:blip>
          <a:srcRect t="14304"/>
          <a:stretch/>
        </p:blipFill>
        <p:spPr>
          <a:xfrm>
            <a:off x="2051720" y="4653136"/>
            <a:ext cx="5616624" cy="2228971"/>
          </a:xfrm>
          <a:prstGeom prst="rect">
            <a:avLst/>
          </a:prstGeom>
        </p:spPr>
      </p:pic>
      <p:sp>
        <p:nvSpPr>
          <p:cNvPr id="12" name="Rectangle 11"/>
          <p:cNvSpPr/>
          <p:nvPr/>
        </p:nvSpPr>
        <p:spPr>
          <a:xfrm>
            <a:off x="5436968" y="764499"/>
            <a:ext cx="3358612" cy="461665"/>
          </a:xfrm>
          <a:prstGeom prst="rect">
            <a:avLst/>
          </a:prstGeom>
        </p:spPr>
        <p:txBody>
          <a:bodyPr wrap="none">
            <a:spAutoFit/>
          </a:bodyPr>
          <a:lstStyle/>
          <a:p>
            <a:r>
              <a:rPr lang="fr-FR" sz="2400" b="1" dirty="0">
                <a:solidFill>
                  <a:srgbClr val="D628BD"/>
                </a:solidFill>
                <a:latin typeface="Century Gothic" pitchFamily="34" charset="0"/>
                <a:ea typeface="ＭＳ Ｐゴシック" panose="020B0600070205080204" pitchFamily="34" charset="-128"/>
                <a:cs typeface="Arial" panose="020B0604020202020204" pitchFamily="34" charset="0"/>
              </a:rPr>
              <a:t>Etape Expérimentale </a:t>
            </a:r>
          </a:p>
        </p:txBody>
      </p:sp>
    </p:spTree>
    <p:extLst>
      <p:ext uri="{BB962C8B-B14F-4D97-AF65-F5344CB8AC3E}">
        <p14:creationId xmlns:p14="http://schemas.microsoft.com/office/powerpoint/2010/main" val="3714554078"/>
      </p:ext>
    </p:extLst>
  </p:cSld>
  <p:clrMapOvr>
    <a:masterClrMapping/>
  </p:clrMapOvr>
  <p:transition spd="slow">
    <p:wipe dir="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nchor="ctr" anchorCtr="0">
        <a:noAutofit/>
      </a:bodyPr>
      <a:lstStyle>
        <a:defPPr algn="ctr">
          <a:defRPr sz="1400" dirty="0">
            <a:latin typeface="Century Gothic" pitchFamily="34" charset="0"/>
          </a:defRPr>
        </a:defPPr>
      </a:lstStyle>
    </a:sp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5996</TotalTime>
  <Words>1088</Words>
  <Application>Microsoft Office PowerPoint</Application>
  <PresentationFormat>Affichage à l'écran (4:3)</PresentationFormat>
  <Paragraphs>181</Paragraphs>
  <Slides>15</Slides>
  <Notes>2</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15</vt:i4>
      </vt:variant>
    </vt:vector>
  </HeadingPairs>
  <TitlesOfParts>
    <vt:vector size="22" baseType="lpstr">
      <vt:lpstr>Adobe Arabic</vt:lpstr>
      <vt:lpstr>Arial</vt:lpstr>
      <vt:lpstr>Calibri</vt:lpstr>
      <vt:lpstr>Century Gothic</vt:lpstr>
      <vt:lpstr>Wingdings</vt:lpstr>
      <vt:lpstr>Thème Office</vt:lpstr>
      <vt:lpstr>1_Thème Office</vt:lpstr>
      <vt:lpstr>Présentation PowerPoint</vt:lpstr>
      <vt:lpstr>CADRE REFERENTIEL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asus</cp:lastModifiedBy>
  <cp:revision>157</cp:revision>
  <cp:lastPrinted>2014-07-23T09:14:44Z</cp:lastPrinted>
  <dcterms:created xsi:type="dcterms:W3CDTF">2014-05-02T15:59:46Z</dcterms:created>
  <dcterms:modified xsi:type="dcterms:W3CDTF">2019-07-02T07:24:44Z</dcterms:modified>
</cp:coreProperties>
</file>