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70" r:id="rId7"/>
    <p:sldId id="275" r:id="rId8"/>
    <p:sldId id="271" r:id="rId9"/>
    <p:sldId id="274" r:id="rId10"/>
    <p:sldId id="262" r:id="rId11"/>
    <p:sldId id="273" r:id="rId12"/>
    <p:sldId id="264" r:id="rId13"/>
    <p:sldId id="265" r:id="rId14"/>
    <p:sldId id="266" r:id="rId15"/>
    <p:sldId id="280" r:id="rId16"/>
    <p:sldId id="277" r:id="rId17"/>
    <p:sldId id="278" r:id="rId18"/>
    <p:sldId id="281" r:id="rId19"/>
    <p:sldId id="279" r:id="rId20"/>
    <p:sldId id="282" r:id="rId21"/>
    <p:sldId id="283" r:id="rId22"/>
    <p:sldId id="267" r:id="rId23"/>
    <p:sldId id="268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C6FC3-332F-69B6-7A7E-79C9666ADE22}" v="61" dt="2025-07-24T06:24:02.550"/>
    <p1510:client id="{899B052E-1E5F-89A6-529D-7B5E3F87039F}" v="318" dt="2025-07-24T13:31:12.710"/>
    <p1510:client id="{9C1637DF-0CAD-E30F-F72C-2714C5C0798F}" v="789" dt="2025-07-24T07:27:28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" d="2"/>
          <a:sy n="1" d="2"/>
        </p:scale>
        <p:origin x="-1248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FF775-967B-40BB-8F1B-8B5D1A431F9E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378ED-FF36-445C-92E5-D40125F7C61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26A1-7FC1-4095-B347-1498FC1EACD2}" type="datetime1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537E-189B-4D72-9B25-6672A3A3FC95}" type="datetime1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3403-CD21-4ACF-96A9-A74F3FEC3D54}" type="datetime1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0971-D20D-49F8-BA51-D86F280B8CED}" type="datetime1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EC275-FF1E-4BCC-AACA-6B41D13A3F55}" type="datetime1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54CF-ED4F-4EE3-95AB-8844B96E3226}" type="datetime1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6EA7-BE84-4BC7-936F-65A64D3FDAA3}" type="datetime1">
              <a:rPr lang="en-US" smtClean="0"/>
              <a:pPr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A3D1-69B1-413A-84AE-1BC71C739896}" type="datetime1">
              <a:rPr lang="en-US" smtClean="0"/>
              <a:pPr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15073-A69F-4466-A452-D1A77104934D}" type="datetime1">
              <a:rPr lang="en-US" smtClean="0"/>
              <a:pPr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971-A5E1-478F-A4A5-50C8260152FA}" type="datetime1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CC47-A3FC-4D06-AE6C-A9405D90BAB2}" type="datetime1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512F-698D-4714-8047-B24172E6C69D}" type="datetime1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B741-EDE5-4797-B77F-F2EEB4EB5C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8756"/>
            <a:ext cx="7749532" cy="189402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latin typeface="Times New Roman"/>
                <a:ea typeface="+mj-lt"/>
                <a:cs typeface="+mj-lt"/>
              </a:rPr>
              <a:t/>
            </a:r>
            <a:br>
              <a:rPr lang="en-US" sz="1800" b="1" dirty="0">
                <a:latin typeface="Times New Roman"/>
                <a:ea typeface="+mj-lt"/>
                <a:cs typeface="+mj-lt"/>
              </a:rPr>
            </a:br>
            <a:r>
              <a:rPr lang="en-US" sz="1800" b="1" dirty="0">
                <a:latin typeface="Times New Roman"/>
                <a:ea typeface="+mj-lt"/>
                <a:cs typeface="+mj-lt"/>
              </a:rPr>
              <a:t>DEPARTMENT OF INFORMATION TECHNOLOGY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latin typeface="Times New Roman"/>
                <a:ea typeface="+mj-lt"/>
                <a:cs typeface="+mj-lt"/>
              </a:rPr>
              <a:t>   UNIVERSITY COLLEGE OF ENGINEERING, SCIENCE &amp; TECHNOLOGY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latin typeface="Times New Roman"/>
                <a:ea typeface="+mj-lt"/>
                <a:cs typeface="+mj-lt"/>
              </a:rPr>
              <a:t>     JAWAHARLAL NEHRU TECHNOLOGICAL UNIVERSITY HYDERABAD</a:t>
            </a:r>
            <a:endParaRPr lang="en-US" sz="1800" b="1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/>
                <a:ea typeface="+mj-lt"/>
                <a:cs typeface="+mj-lt"/>
              </a:rPr>
              <a:t>KUKATPALLY, HYDERABAD, TELANGANA, INDIA-50008</a:t>
            </a:r>
            <a:r>
              <a:rPr lang="en-US" sz="1800" dirty="0">
                <a:latin typeface="Times New Roman"/>
                <a:ea typeface="+mj-lt"/>
                <a:cs typeface="+mj-lt"/>
              </a:rPr>
              <a:t>5</a:t>
            </a:r>
            <a:r>
              <a:rPr lang="en-US" sz="1800" b="1" dirty="0">
                <a:latin typeface="Times New Roman"/>
                <a:cs typeface="Times New Roman"/>
              </a:rPr>
              <a:t> 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b="1" dirty="0">
                <a:latin typeface="Times New Roman" pitchFamily="18" charset="0"/>
                <a:cs typeface="Times New Roman" pitchFamily="18" charset="0"/>
              </a:rPr>
            </a:br>
            <a:endParaRPr lang="en-US" sz="1600" b="1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3647" y="4459515"/>
            <a:ext cx="3226368" cy="14078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        Presented By:</a:t>
            </a:r>
            <a:endParaRPr lang="en-US" sz="1800">
              <a:solidFill>
                <a:schemeClr val="bg2">
                  <a:lumMod val="10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r>
              <a:rPr lang="en-US" sz="1400" b="1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          ERRI SUVARNA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400" b="1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24011D2527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1400" b="1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   M.TECH(SE)</a:t>
            </a:r>
            <a:endParaRPr lang="en-US">
              <a:solidFill>
                <a:schemeClr val="bg2">
                  <a:lumMod val="10000"/>
                </a:schemeClr>
              </a:solidFill>
            </a:endParaRPr>
          </a:p>
          <a:p>
            <a:endParaRPr lang="en-US" sz="1800" b="1">
              <a:solidFill>
                <a:schemeClr val="bg2">
                  <a:lumMod val="1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2024" y="2846294"/>
            <a:ext cx="819598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latin typeface="Times New Roman"/>
                <a:cs typeface="Times New Roman"/>
              </a:rPr>
              <a:t>A </a:t>
            </a:r>
            <a:endParaRPr lang="en-US" sz="1600" b="1" dirty="0" smtClean="0">
              <a:latin typeface="Times New Roman"/>
              <a:cs typeface="Times New Roman"/>
            </a:endParaRPr>
          </a:p>
          <a:p>
            <a:pPr algn="ctr">
              <a:lnSpc>
                <a:spcPct val="150000"/>
              </a:lnSpc>
            </a:pPr>
            <a:r>
              <a:rPr lang="en-US" sz="1600" b="1" dirty="0" smtClean="0">
                <a:latin typeface="Times New Roman"/>
                <a:cs typeface="Times New Roman"/>
              </a:rPr>
              <a:t>MINI </a:t>
            </a:r>
            <a:r>
              <a:rPr lang="en-US" sz="1600" b="1" dirty="0">
                <a:latin typeface="Times New Roman"/>
                <a:cs typeface="Times New Roman"/>
              </a:rPr>
              <a:t>PROJECT</a:t>
            </a:r>
            <a:endParaRPr lang="en-US" sz="1600" b="1" dirty="0">
              <a:latin typeface="Calibri"/>
              <a:ea typeface="Calibri"/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en-US" sz="1600" b="1" dirty="0">
                <a:latin typeface="Times New Roman"/>
                <a:cs typeface="Times New Roman"/>
              </a:rPr>
              <a:t> ON</a:t>
            </a:r>
            <a:endParaRPr lang="en-US" sz="1600" b="1" dirty="0">
              <a:latin typeface="Calibri"/>
              <a:ea typeface="Calibri"/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en-US" sz="1600" b="1" dirty="0">
                <a:latin typeface="Times New Roman"/>
                <a:cs typeface="Times New Roman"/>
              </a:rPr>
              <a:t>ONLINE EXAM PROCTORING SYSTEM USING ARTIFICIAL INTELLIGENCE</a:t>
            </a:r>
            <a:endParaRPr lang="en-US" sz="1600" b="1" dirty="0">
              <a:ea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74864" y="794245"/>
            <a:ext cx="885631" cy="11298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4996"/>
            <a:ext cx="8229600" cy="62927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>
                <a:latin typeface="Times New Roman"/>
                <a:ea typeface="Calibri"/>
                <a:cs typeface="Calibri"/>
              </a:rPr>
              <a:t>Head Pose Estimation:</a:t>
            </a:r>
            <a:endParaRPr lang="en-US" sz="2000">
              <a:latin typeface="Times New Roman"/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>
                <a:latin typeface="Times New Roman"/>
                <a:ea typeface="Calibri"/>
                <a:cs typeface="Calibri"/>
              </a:rPr>
              <a:t>     Tracks gaze direction to identify if student looks away from screen often.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>
                <a:latin typeface="Times New Roman"/>
                <a:cs typeface="Times New Roman"/>
              </a:rPr>
              <a:t>Object Detection (YOLOv5):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>
                <a:latin typeface="Times New Roman" pitchFamily="18" charset="0"/>
                <a:cs typeface="Times New Roman" pitchFamily="18" charset="0"/>
              </a:rPr>
            </a:br>
            <a:r>
              <a:rPr lang="en-US" sz="2000">
                <a:latin typeface="Times New Roman"/>
                <a:cs typeface="Times New Roman"/>
              </a:rPr>
              <a:t>Detects unauthorized items like phones, books, or extra persons.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>
                <a:latin typeface="Times New Roman"/>
                <a:cs typeface="Times New Roman"/>
              </a:rPr>
              <a:t>Cheating Detection &amp; Exam Termination: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>
                <a:latin typeface="Times New Roman" pitchFamily="18" charset="0"/>
                <a:cs typeface="Times New Roman" pitchFamily="18" charset="0"/>
              </a:rPr>
            </a:br>
            <a:r>
              <a:rPr lang="en-US" sz="2000">
                <a:latin typeface="Times New Roman"/>
                <a:cs typeface="Times New Roman"/>
              </a:rPr>
              <a:t>Counts violations; auto-terminates exam after 3 offenses.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>
                <a:latin typeface="Times New Roman"/>
                <a:cs typeface="Times New Roman"/>
              </a:rPr>
              <a:t>Live Detection Display: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>
                <a:latin typeface="Times New Roman" pitchFamily="18" charset="0"/>
                <a:cs typeface="Times New Roman" pitchFamily="18" charset="0"/>
              </a:rPr>
            </a:br>
            <a:r>
              <a:rPr lang="en-US" sz="2000">
                <a:latin typeface="Times New Roman"/>
                <a:cs typeface="Times New Roman"/>
              </a:rPr>
              <a:t>Shows real-time webcam feed with behavior status overlays for transparency.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>
                <a:latin typeface="Times New Roman"/>
                <a:cs typeface="Times New Roman"/>
              </a:rPr>
              <a:t>Detection Report Logging: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>
                <a:latin typeface="Times New Roman" pitchFamily="18" charset="0"/>
                <a:cs typeface="Times New Roman" pitchFamily="18" charset="0"/>
              </a:rPr>
            </a:br>
            <a:r>
              <a:rPr lang="en-US" sz="2000">
                <a:latin typeface="Times New Roman"/>
                <a:cs typeface="Times New Roman"/>
              </a:rPr>
              <a:t>Creates timestamped logs for post-exam review and audit.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>
                <a:latin typeface="Times New Roman"/>
                <a:cs typeface="Times New Roman"/>
              </a:rPr>
              <a:t>SQLite Database: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>
                <a:latin typeface="Times New Roman" pitchFamily="18" charset="0"/>
                <a:cs typeface="Times New Roman" pitchFamily="18" charset="0"/>
              </a:rPr>
            </a:br>
            <a:r>
              <a:rPr lang="en-US" sz="2000">
                <a:latin typeface="Times New Roman"/>
                <a:cs typeface="Times New Roman"/>
              </a:rPr>
              <a:t>Stores login info, questions, scores; supports lightweight, scalable backend.</a:t>
            </a:r>
          </a:p>
          <a:p>
            <a:pPr>
              <a:buFont typeface="Wingdings" pitchFamily="34" charset="0"/>
              <a:buChar char="Ø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PROPOSED ARCHITECTURE</a:t>
            </a:r>
            <a:endParaRPr 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982" y="1037253"/>
            <a:ext cx="7726524" cy="32832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610378" y="4635759"/>
            <a:ext cx="7924800" cy="234532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>
                <a:latin typeface="Times New Roman"/>
                <a:cs typeface="Times New Roman"/>
              </a:rPr>
              <a:t>1.System Architecture Overview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>
                <a:latin typeface="Times New Roman"/>
                <a:cs typeface="Times New Roman"/>
              </a:rPr>
              <a:t>Frontend:</a:t>
            </a:r>
            <a:r>
              <a:rPr lang="en-US" sz="2000">
                <a:latin typeface="Times New Roman"/>
                <a:cs typeface="Times New Roman"/>
              </a:rPr>
              <a:t> HTML, CSS, Java Script with live webcam &amp; real-time AI detection display.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>
                <a:latin typeface="Times New Roman"/>
                <a:cs typeface="Times New Roman"/>
              </a:rPr>
              <a:t>Backend:</a:t>
            </a:r>
            <a:r>
              <a:rPr lang="en-US" sz="2000">
                <a:latin typeface="Times New Roman"/>
                <a:cs typeface="Times New Roman"/>
              </a:rPr>
              <a:t> Flask server managing login, exams, SQLite database.</a:t>
            </a:r>
          </a:p>
          <a:p>
            <a:pPr marL="457200" indent="-457200" algn="just">
              <a:lnSpc>
                <a:spcPct val="150000"/>
              </a:lnSpc>
            </a:pPr>
            <a:endParaRPr 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6169DB-57DF-A268-41CA-D3FCF143EF32}"/>
              </a:ext>
            </a:extLst>
          </p:cNvPr>
          <p:cNvSpPr txBox="1"/>
          <p:nvPr/>
        </p:nvSpPr>
        <p:spPr>
          <a:xfrm>
            <a:off x="2596647" y="4312097"/>
            <a:ext cx="51574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Times New Roman"/>
                <a:ea typeface="Calibri"/>
                <a:cs typeface="Calibri"/>
              </a:rPr>
              <a:t>Fig: System Architecture for AI Based Proctoring System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DDE44C7-A5A7-8E62-87BE-B69572188B9B}"/>
              </a:ext>
            </a:extLst>
          </p:cNvPr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248400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8000" b="1" dirty="0">
                <a:latin typeface="Times New Roman"/>
                <a:cs typeface="Times New Roman"/>
              </a:rPr>
              <a:t>2.Workflow</a:t>
            </a:r>
            <a:endParaRPr lang="en-US" sz="8000" dirty="0">
              <a:latin typeface="Times New Roman"/>
              <a:cs typeface="Times New Roman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8000" dirty="0">
                <a:latin typeface="Times New Roman"/>
                <a:cs typeface="Times New Roman"/>
              </a:rPr>
              <a:t>Student logs in and identity is verified .Admin uploads and assigns exams. Exam starts with live webcam monitoring.</a:t>
            </a:r>
            <a:endParaRPr lang="en-US" dirty="0"/>
          </a:p>
          <a:p>
            <a:pPr algn="just">
              <a:lnSpc>
                <a:spcPct val="170000"/>
              </a:lnSpc>
              <a:buNone/>
            </a:pPr>
            <a:r>
              <a:rPr lang="en-US" sz="8000" b="1" dirty="0">
                <a:latin typeface="Times New Roman"/>
                <a:cs typeface="Times New Roman"/>
              </a:rPr>
              <a:t>3.AI  Detection Modules</a:t>
            </a:r>
            <a:endParaRPr lang="en-US" dirty="0"/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>
                <a:latin typeface="Times New Roman"/>
                <a:cs typeface="Times New Roman"/>
              </a:rPr>
              <a:t>Blink detection, Mouth tracking ,Head pose estimation (gaze direction).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>
                <a:latin typeface="Times New Roman"/>
                <a:cs typeface="Times New Roman"/>
              </a:rPr>
              <a:t>Object detection (phones, books, extra people).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8000" b="1" dirty="0">
                <a:latin typeface="Times New Roman"/>
                <a:cs typeface="Times New Roman"/>
              </a:rPr>
              <a:t>4.Cheating Detection &amp; Actions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>
                <a:latin typeface="Times New Roman"/>
                <a:cs typeface="Times New Roman"/>
              </a:rPr>
              <a:t>Violations counted per suspicious event.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>
                <a:latin typeface="Times New Roman"/>
                <a:cs typeface="Times New Roman"/>
              </a:rPr>
              <a:t>Exam auto-terminates after 3 violations.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8000" b="1" dirty="0">
                <a:latin typeface="Times New Roman"/>
                <a:cs typeface="Times New Roman"/>
              </a:rPr>
              <a:t>5. Reports &amp; Database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 err="1">
                <a:latin typeface="Times New Roman"/>
                <a:cs typeface="Times New Roman"/>
              </a:rPr>
              <a:t>Timestamped</a:t>
            </a:r>
            <a:r>
              <a:rPr lang="en-US" sz="8000" dirty="0">
                <a:latin typeface="Times New Roman"/>
                <a:cs typeface="Times New Roman"/>
              </a:rPr>
              <a:t> logs saved per session for review.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>
                <a:latin typeface="Times New Roman"/>
                <a:cs typeface="Times New Roman"/>
              </a:rPr>
              <a:t>Exam results securely stored in </a:t>
            </a:r>
            <a:r>
              <a:rPr lang="en-US" sz="8000" dirty="0" err="1">
                <a:latin typeface="Times New Roman"/>
                <a:cs typeface="Times New Roman"/>
              </a:rPr>
              <a:t>SQLite</a:t>
            </a:r>
            <a:r>
              <a:rPr lang="en-US" sz="8000" dirty="0">
                <a:latin typeface="Times New Roman"/>
                <a:cs typeface="Times New Roman"/>
              </a:rPr>
              <a:t>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endParaRPr lang="en-US" sz="80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9566"/>
            <a:ext cx="8229600" cy="63354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PROPOSED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5940"/>
            <a:ext cx="8229600" cy="5195597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US" sz="8000" b="1" dirty="0">
                <a:latin typeface="Times New Roman"/>
                <a:cs typeface="Times New Roman"/>
              </a:rPr>
              <a:t>1: YOLO Algorithm in Proctoring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>
                <a:latin typeface="Times New Roman"/>
                <a:cs typeface="Times New Roman"/>
              </a:rPr>
              <a:t>Detects unauthorized objects (phones, extra people) in exam environment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>
                <a:latin typeface="Times New Roman"/>
                <a:cs typeface="Times New Roman"/>
              </a:rPr>
              <a:t>Detects faces to verify correct exam taker. Identifies abnormal behavior.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8000" b="1" dirty="0">
                <a:latin typeface="Times New Roman"/>
                <a:cs typeface="Times New Roman"/>
              </a:rPr>
              <a:t>2: Face Recognition &amp; Detection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>
                <a:latin typeface="Times New Roman"/>
                <a:cs typeface="Times New Roman"/>
              </a:rPr>
              <a:t>Uses </a:t>
            </a:r>
            <a:r>
              <a:rPr lang="en-US" sz="8000" dirty="0" err="1">
                <a:latin typeface="Times New Roman"/>
                <a:cs typeface="Times New Roman"/>
              </a:rPr>
              <a:t>OpenCV</a:t>
            </a:r>
            <a:r>
              <a:rPr lang="en-US" sz="8000" dirty="0">
                <a:latin typeface="Times New Roman"/>
                <a:cs typeface="Times New Roman"/>
              </a:rPr>
              <a:t> and </a:t>
            </a:r>
            <a:r>
              <a:rPr lang="en-US" sz="8000" dirty="0" err="1">
                <a:latin typeface="Times New Roman"/>
                <a:cs typeface="Times New Roman"/>
              </a:rPr>
              <a:t>MediaPipe</a:t>
            </a:r>
            <a:r>
              <a:rPr lang="en-US" sz="8000" dirty="0">
                <a:latin typeface="Times New Roman"/>
                <a:cs typeface="Times New Roman"/>
              </a:rPr>
              <a:t> for facial feature tracking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>
                <a:latin typeface="Times New Roman"/>
                <a:cs typeface="Times New Roman"/>
              </a:rPr>
              <a:t>It detects like : Blink Detection, Mouth Detection, Head Pose Estimation</a:t>
            </a:r>
          </a:p>
          <a:p>
            <a:pPr algn="just">
              <a:lnSpc>
                <a:spcPct val="170000"/>
              </a:lnSpc>
              <a:buNone/>
            </a:pPr>
            <a:r>
              <a:rPr lang="en-US" sz="8000" b="1" dirty="0">
                <a:latin typeface="Times New Roman"/>
                <a:cs typeface="Times New Roman"/>
              </a:rPr>
              <a:t>3: Violation Algorithm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dirty="0">
                <a:latin typeface="Times New Roman"/>
                <a:cs typeface="Times New Roman"/>
              </a:rPr>
              <a:t>Violation counter increments on each suspicious event Auto-terminates exam after 3violations.Generates </a:t>
            </a:r>
            <a:r>
              <a:rPr lang="en-US" sz="8000" dirty="0" err="1">
                <a:latin typeface="Times New Roman"/>
                <a:cs typeface="Times New Roman"/>
              </a:rPr>
              <a:t>timestamped</a:t>
            </a:r>
            <a:r>
              <a:rPr lang="en-US" sz="8000" dirty="0">
                <a:latin typeface="Times New Roman"/>
                <a:cs typeface="Times New Roman"/>
              </a:rPr>
              <a:t> report (user_&lt;id&gt;_report.txt) for exam review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EXPERIMENTAL RESULTS AND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>
                <a:latin typeface="Times New Roman"/>
                <a:cs typeface="Times New Roman"/>
              </a:rPr>
              <a:t> </a:t>
            </a:r>
            <a:r>
              <a:rPr lang="en-US" sz="8000" b="1">
                <a:latin typeface="Times New Roman"/>
                <a:cs typeface="Times New Roman"/>
              </a:rPr>
              <a:t>Login &amp; Registration:</a:t>
            </a:r>
            <a:r>
              <a:rPr lang="en-US" sz="8000">
                <a:latin typeface="Times New Roman"/>
                <a:cs typeface="Times New Roman"/>
              </a:rPr>
              <a:t> Functional with role-based access (Admin/Student).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b="1">
                <a:latin typeface="Times New Roman" pitchFamily="18" charset="0"/>
                <a:cs typeface="Times New Roman" pitchFamily="18" charset="0"/>
              </a:rPr>
              <a:t>Admin Dashboard:</a:t>
            </a:r>
            <a:r>
              <a:rPr lang="en-US" sz="8000">
                <a:latin typeface="Times New Roman" pitchFamily="18" charset="0"/>
                <a:cs typeface="Times New Roman" pitchFamily="18" charset="0"/>
              </a:rPr>
              <a:t> Allows adding/viewing questions with proper validation.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b="1">
                <a:latin typeface="Times New Roman" pitchFamily="18" charset="0"/>
                <a:cs typeface="Times New Roman" pitchFamily="18" charset="0"/>
              </a:rPr>
              <a:t>Exam Interface:</a:t>
            </a:r>
            <a:r>
              <a:rPr lang="en-US" sz="8000">
                <a:latin typeface="Times New Roman" pitchFamily="18" charset="0"/>
                <a:cs typeface="Times New Roman" pitchFamily="18" charset="0"/>
              </a:rPr>
              <a:t> Displays questions with real-time webcam monitoring.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b="1">
                <a:latin typeface="Times New Roman" pitchFamily="18" charset="0"/>
                <a:cs typeface="Times New Roman" pitchFamily="18" charset="0"/>
              </a:rPr>
              <a:t>Webcam Access:</a:t>
            </a:r>
            <a:r>
              <a:rPr lang="en-US" sz="8000">
                <a:latin typeface="Times New Roman" pitchFamily="18" charset="0"/>
                <a:cs typeface="Times New Roman" pitchFamily="18" charset="0"/>
              </a:rPr>
              <a:t> Prompts correctly before starting the exam.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>
                <a:latin typeface="Times New Roman"/>
                <a:cs typeface="Times New Roman"/>
              </a:rPr>
              <a:t> </a:t>
            </a:r>
            <a:r>
              <a:rPr lang="en-US" sz="8000" b="1">
                <a:latin typeface="Times New Roman"/>
                <a:cs typeface="Times New Roman"/>
              </a:rPr>
              <a:t>AI Monitoring:</a:t>
            </a:r>
            <a:r>
              <a:rPr lang="en-US" sz="8000">
                <a:latin typeface="Times New Roman"/>
                <a:cs typeface="Times New Roman"/>
              </a:rPr>
              <a:t> Detects face, head pose, mouth, blink, and objects live.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b="1">
                <a:latin typeface="Times New Roman" pitchFamily="18" charset="0"/>
                <a:cs typeface="Times New Roman" pitchFamily="18" charset="0"/>
              </a:rPr>
              <a:t>Cheating Detection:</a:t>
            </a:r>
            <a:r>
              <a:rPr lang="en-US" sz="8000">
                <a:latin typeface="Times New Roman" pitchFamily="18" charset="0"/>
                <a:cs typeface="Times New Roman" pitchFamily="18" charset="0"/>
              </a:rPr>
              <a:t> Flags violations; auto-terminates exam after 3 alerts.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b="1">
                <a:latin typeface="Times New Roman" pitchFamily="18" charset="0"/>
                <a:cs typeface="Times New Roman" pitchFamily="18" charset="0"/>
              </a:rPr>
              <a:t>Real-Time Feedback:</a:t>
            </a:r>
            <a:r>
              <a:rPr lang="en-US" sz="8000">
                <a:latin typeface="Times New Roman" pitchFamily="18" charset="0"/>
                <a:cs typeface="Times New Roman" pitchFamily="18" charset="0"/>
              </a:rPr>
              <a:t> Detection status shown to student during exam.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b="1">
                <a:latin typeface="Times New Roman" pitchFamily="18" charset="0"/>
                <a:cs typeface="Times New Roman" pitchFamily="18" charset="0"/>
              </a:rPr>
              <a:t>Result Page:</a:t>
            </a:r>
            <a:r>
              <a:rPr lang="en-US" sz="8000">
                <a:latin typeface="Times New Roman" pitchFamily="18" charset="0"/>
                <a:cs typeface="Times New Roman" pitchFamily="18" charset="0"/>
              </a:rPr>
              <a:t> Displays score, performance stats, and certificate download.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8000" b="1">
                <a:latin typeface="Times New Roman"/>
                <a:cs typeface="Times New Roman"/>
              </a:rPr>
              <a:t>Activity Logs:</a:t>
            </a:r>
            <a:r>
              <a:rPr lang="en-US" sz="8000">
                <a:latin typeface="Times New Roman"/>
                <a:cs typeface="Times New Roman"/>
              </a:rPr>
              <a:t> Saves time stamped violation logs for admin review.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xmlns="" id="{55F3BD0C-DB9D-DE66-6AE6-5D0F0D8FF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946" y="1028700"/>
            <a:ext cx="6293270" cy="17179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A3DF9C-A4C0-D1CD-6B73-CD4DE145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 descr="A screenshot of a login form&#10;&#10;AI-generated content may be incorrect.">
            <a:extLst>
              <a:ext uri="{FF2B5EF4-FFF2-40B4-BE49-F238E27FC236}">
                <a16:creationId xmlns:a16="http://schemas.microsoft.com/office/drawing/2014/main" xmlns="" id="{AD3393E6-87D1-B6B0-C53F-7D29F56DA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04" y="4210050"/>
            <a:ext cx="3836895" cy="1873622"/>
          </a:xfrm>
          <a:prstGeom prst="rect">
            <a:avLst/>
          </a:prstGeom>
        </p:spPr>
      </p:pic>
      <p:pic>
        <p:nvPicPr>
          <p:cNvPr id="3" name="Content Placeholder 2" descr="A screenshot of a login screen&#10;&#10;AI-generated content may be incorrect.">
            <a:extLst>
              <a:ext uri="{FF2B5EF4-FFF2-40B4-BE49-F238E27FC236}">
                <a16:creationId xmlns:a16="http://schemas.microsoft.com/office/drawing/2014/main" xmlns="" id="{F35BED1F-2700-771B-C02D-8514BCD18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068" y="4191000"/>
            <a:ext cx="3773234" cy="18990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D85DA26-99AC-5EE2-F502-F5281E8C928A}"/>
              </a:ext>
            </a:extLst>
          </p:cNvPr>
          <p:cNvSpPr txBox="1"/>
          <p:nvPr/>
        </p:nvSpPr>
        <p:spPr>
          <a:xfrm>
            <a:off x="1631911" y="2692482"/>
            <a:ext cx="63004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ea typeface="Calibri"/>
                <a:cs typeface="Calibri"/>
              </a:rPr>
              <a:t>Welcome To Online Exam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3E2A14A-E962-CB74-5D27-80DC217F0A4E}"/>
              </a:ext>
            </a:extLst>
          </p:cNvPr>
          <p:cNvSpPr txBox="1"/>
          <p:nvPr/>
        </p:nvSpPr>
        <p:spPr>
          <a:xfrm>
            <a:off x="279602" y="6019442"/>
            <a:ext cx="444603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ea typeface="Calibri"/>
                <a:cs typeface="Calibri"/>
              </a:rPr>
              <a:t>Registration Page for Admin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04B4624-7103-52AB-F242-1025D0DA6CFE}"/>
              </a:ext>
            </a:extLst>
          </p:cNvPr>
          <p:cNvSpPr txBox="1"/>
          <p:nvPr/>
        </p:nvSpPr>
        <p:spPr>
          <a:xfrm>
            <a:off x="5451666" y="6065492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ea typeface="Calibri"/>
                <a:cs typeface="Calibri"/>
              </a:rPr>
              <a:t>Login Page for Admin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8995E5D-BFE1-A158-256F-925C4E7A8290}"/>
              </a:ext>
            </a:extLst>
          </p:cNvPr>
          <p:cNvSpPr/>
          <p:nvPr/>
        </p:nvSpPr>
        <p:spPr>
          <a:xfrm>
            <a:off x="152400" y="65314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DD06E31-21CE-8E24-4D77-D6925132742D}"/>
              </a:ext>
            </a:extLst>
          </p:cNvPr>
          <p:cNvSpPr txBox="1"/>
          <p:nvPr/>
        </p:nvSpPr>
        <p:spPr>
          <a:xfrm>
            <a:off x="320490" y="3200400"/>
            <a:ext cx="4278405" cy="9662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/>
                <a:cs typeface="Times New Roman"/>
              </a:rPr>
              <a:t>Description:</a:t>
            </a:r>
            <a:r>
              <a:rPr lang="en-US" sz="2000" dirty="0">
                <a:latin typeface="Times New Roman"/>
                <a:cs typeface="Times New Roman"/>
              </a:rPr>
              <a:t> This is the </a:t>
            </a:r>
            <a:r>
              <a:rPr lang="en-US" sz="2000" b="1" dirty="0">
                <a:latin typeface="Times New Roman"/>
                <a:cs typeface="Times New Roman"/>
              </a:rPr>
              <a:t>Registration Page</a:t>
            </a:r>
            <a:r>
              <a:rPr lang="en-US" sz="2000" dirty="0">
                <a:latin typeface="Times New Roman"/>
                <a:cs typeface="Times New Roman"/>
              </a:rPr>
              <a:t> where users can create an account.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70D9336-5F90-2855-544D-79AB7E4C31F3}"/>
              </a:ext>
            </a:extLst>
          </p:cNvPr>
          <p:cNvSpPr txBox="1"/>
          <p:nvPr/>
        </p:nvSpPr>
        <p:spPr>
          <a:xfrm>
            <a:off x="4838700" y="3200400"/>
            <a:ext cx="385034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/>
                <a:cs typeface="Times New Roman"/>
              </a:rPr>
              <a:t>Description:</a:t>
            </a:r>
            <a:r>
              <a:rPr lang="en-US" sz="2000" dirty="0" smtClean="0">
                <a:latin typeface="Times New Roman"/>
                <a:cs typeface="Times New Roman"/>
              </a:rPr>
              <a:t> Here is the </a:t>
            </a:r>
            <a:r>
              <a:rPr lang="en-US" sz="2000" b="1" dirty="0" smtClean="0">
                <a:latin typeface="Times New Roman"/>
                <a:cs typeface="Times New Roman"/>
              </a:rPr>
              <a:t>Login </a:t>
            </a:r>
            <a:r>
              <a:rPr lang="en-US" sz="2000" b="1" dirty="0">
                <a:latin typeface="Times New Roman"/>
                <a:cs typeface="Times New Roman"/>
              </a:rPr>
              <a:t>Page</a:t>
            </a:r>
            <a:r>
              <a:rPr lang="en-US" sz="2000" dirty="0">
                <a:latin typeface="Times New Roman"/>
                <a:cs typeface="Times New Roman"/>
              </a:rPr>
              <a:t> where users enter credentials.</a:t>
            </a:r>
            <a:endParaRPr lang="en-US" sz="2000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5750" y="0"/>
            <a:ext cx="8629650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/>
                <a:cs typeface="Times New Roman"/>
              </a:rPr>
              <a:t>Description:</a:t>
            </a:r>
            <a:r>
              <a:rPr lang="en-US" sz="2000" dirty="0" smtClean="0">
                <a:latin typeface="Times New Roman"/>
                <a:cs typeface="Times New Roman"/>
              </a:rPr>
              <a:t> This is the </a:t>
            </a:r>
            <a:r>
              <a:rPr lang="en-US" sz="2000" b="1" dirty="0" smtClean="0">
                <a:latin typeface="Times New Roman"/>
                <a:cs typeface="Times New Roman"/>
              </a:rPr>
              <a:t>Welcome Page</a:t>
            </a:r>
            <a:r>
              <a:rPr lang="en-US" sz="2000" dirty="0" smtClean="0">
                <a:latin typeface="Times New Roman"/>
                <a:cs typeface="Times New Roman"/>
              </a:rPr>
              <a:t> of the Online Exam Proctoring System.</a:t>
            </a:r>
            <a:r>
              <a:rPr lang="en-US" sz="2000" dirty="0" smtClean="0">
                <a:latin typeface="Times New Roman"/>
              </a:rPr>
              <a:t/>
            </a:r>
            <a:br>
              <a:rPr lang="en-US" sz="2000" dirty="0" smtClean="0">
                <a:latin typeface="Times New Roman"/>
              </a:rPr>
            </a:br>
            <a:r>
              <a:rPr lang="en-US" sz="2000" dirty="0" smtClean="0">
                <a:latin typeface="Times New Roman"/>
                <a:cs typeface="Times New Roman"/>
              </a:rPr>
              <a:t> It gives users two options: Login and Register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65588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73DB5C-659B-7F55-4665-BD2F19DF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C01DD454-E073-C9E1-FB47-09F4DD729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83" y="1104900"/>
            <a:ext cx="8468006" cy="4893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8EF6A39-4A64-BDD6-8390-38A3E15F993A}"/>
              </a:ext>
            </a:extLst>
          </p:cNvPr>
          <p:cNvSpPr txBox="1"/>
          <p:nvPr/>
        </p:nvSpPr>
        <p:spPr>
          <a:xfrm>
            <a:off x="3214846" y="597457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ea typeface="Calibri"/>
                <a:cs typeface="Calibri"/>
              </a:rPr>
              <a:t>Admin </a:t>
            </a:r>
            <a:r>
              <a:rPr lang="en-US" sz="1600" dirty="0" smtClean="0">
                <a:latin typeface="Times New Roman"/>
                <a:ea typeface="Calibri"/>
                <a:cs typeface="Calibri"/>
              </a:rPr>
              <a:t>Dashboard 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Page</a:t>
            </a:r>
            <a:endParaRPr lang="en-US" sz="16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2EC1C92-CA4E-5698-C04E-FFE1307C5184}"/>
              </a:ext>
            </a:extLst>
          </p:cNvPr>
          <p:cNvSpPr/>
          <p:nvPr/>
        </p:nvSpPr>
        <p:spPr>
          <a:xfrm>
            <a:off x="140737" y="65314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6306352-6FDC-6CB1-113E-3C413F019540}"/>
              </a:ext>
            </a:extLst>
          </p:cNvPr>
          <p:cNvSpPr txBox="1"/>
          <p:nvPr/>
        </p:nvSpPr>
        <p:spPr>
          <a:xfrm>
            <a:off x="331695" y="73960"/>
            <a:ext cx="8480609" cy="9662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/>
                <a:cs typeface="Times New Roman"/>
              </a:rPr>
              <a:t>Description: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Admins</a:t>
            </a:r>
            <a:r>
              <a:rPr lang="en-US" sz="2000" dirty="0">
                <a:latin typeface="Times New Roman"/>
                <a:cs typeface="Times New Roman"/>
              </a:rPr>
              <a:t> can add questions by filling in a form with question text, four options, and the correct answer.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45206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login form&#10;&#10;AI-generated content may be incorrect.">
            <a:extLst>
              <a:ext uri="{FF2B5EF4-FFF2-40B4-BE49-F238E27FC236}">
                <a16:creationId xmlns:a16="http://schemas.microsoft.com/office/drawing/2014/main" xmlns="" id="{3D319F0B-202E-9E85-8AA9-F349889CF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387" y="1619250"/>
            <a:ext cx="3748231" cy="16757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113A43E-1295-7E6C-0492-BF84BFBD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Content Placeholder 2" descr="A screenshot of a login screen&#10;&#10;AI-generated content may be incorrect.">
            <a:extLst>
              <a:ext uri="{FF2B5EF4-FFF2-40B4-BE49-F238E27FC236}">
                <a16:creationId xmlns:a16="http://schemas.microsoft.com/office/drawing/2014/main" xmlns="" id="{499CBF2F-1CB5-4205-808F-243E24EFB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26" y="1562100"/>
            <a:ext cx="3633275" cy="1741553"/>
          </a:xfrm>
          <a:prstGeom prst="rect">
            <a:avLst/>
          </a:prstGeom>
        </p:spPr>
      </p:pic>
      <p:pic>
        <p:nvPicPr>
          <p:cNvPr id="9" name="Content Placeholder 4" descr="A screenshot of a chat&#10;&#10;AI-generated content may be incorrect.">
            <a:extLst>
              <a:ext uri="{FF2B5EF4-FFF2-40B4-BE49-F238E27FC236}">
                <a16:creationId xmlns:a16="http://schemas.microsoft.com/office/drawing/2014/main" xmlns="" id="{AD84CF3D-FA81-6A9A-6DB9-399DFE5FC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52" y="4603991"/>
            <a:ext cx="7611446" cy="17141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6DACA32-5D51-AC52-C3C4-93D1B9FE2EC9}"/>
              </a:ext>
            </a:extLst>
          </p:cNvPr>
          <p:cNvSpPr txBox="1"/>
          <p:nvPr/>
        </p:nvSpPr>
        <p:spPr>
          <a:xfrm>
            <a:off x="870093" y="3258212"/>
            <a:ext cx="325638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ea typeface="Calibri"/>
                <a:cs typeface="Calibri"/>
              </a:rPr>
              <a:t>   Registration Page for Student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A1EB2C2-3E6A-EE5F-580E-CA31FF7B6203}"/>
              </a:ext>
            </a:extLst>
          </p:cNvPr>
          <p:cNvSpPr txBox="1"/>
          <p:nvPr/>
        </p:nvSpPr>
        <p:spPr>
          <a:xfrm>
            <a:off x="5504948" y="3262106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/>
                <a:cs typeface="Times New Roman"/>
              </a:rPr>
              <a:t>Login Page for Student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C5936C0-7FF6-EBD2-4CD4-7610298317A6}"/>
              </a:ext>
            </a:extLst>
          </p:cNvPr>
          <p:cNvSpPr txBox="1"/>
          <p:nvPr/>
        </p:nvSpPr>
        <p:spPr>
          <a:xfrm>
            <a:off x="2811027" y="6228318"/>
            <a:ext cx="406114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ea typeface="Calibri"/>
                <a:cs typeface="Calibri"/>
              </a:rPr>
              <a:t>Camera Permission Request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9B482F3-3637-4A6E-71C3-F3E3043EB4EA}"/>
              </a:ext>
            </a:extLst>
          </p:cNvPr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C3310DD-C4EA-C863-BAD3-2CD3AFDFF74B}"/>
              </a:ext>
            </a:extLst>
          </p:cNvPr>
          <p:cNvSpPr txBox="1"/>
          <p:nvPr/>
        </p:nvSpPr>
        <p:spPr>
          <a:xfrm>
            <a:off x="454960" y="230841"/>
            <a:ext cx="390749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Description: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New users can register by entering a Username, Password,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selecting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Role (Admin/Student).</a:t>
            </a:r>
            <a:endParaRPr lang="en-US" sz="2000" dirty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309ADE6-6410-E976-B2D5-53A69F6BEE7B}"/>
              </a:ext>
            </a:extLst>
          </p:cNvPr>
          <p:cNvSpPr txBox="1"/>
          <p:nvPr/>
        </p:nvSpPr>
        <p:spPr>
          <a:xfrm>
            <a:off x="5010150" y="226268"/>
            <a:ext cx="382593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/>
                <a:cs typeface="Times New Roman"/>
              </a:rPr>
              <a:t>Description:</a:t>
            </a:r>
            <a:r>
              <a:rPr lang="en-US" sz="2000" dirty="0">
                <a:latin typeface="Times New Roman"/>
                <a:cs typeface="Times New Roman"/>
              </a:rPr>
              <a:t> Registered users enter their credentials to log in.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7FDECC8-A8FE-AD24-E60F-4C7266A465BE}"/>
              </a:ext>
            </a:extLst>
          </p:cNvPr>
          <p:cNvSpPr txBox="1"/>
          <p:nvPr/>
        </p:nvSpPr>
        <p:spPr>
          <a:xfrm>
            <a:off x="541176" y="3596951"/>
            <a:ext cx="8236597" cy="9662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/>
                <a:cs typeface="Times New Roman"/>
              </a:rPr>
              <a:t>Description: </a:t>
            </a:r>
            <a:r>
              <a:rPr lang="en-US" sz="2000" dirty="0">
                <a:latin typeface="Times New Roman"/>
                <a:cs typeface="Times New Roman"/>
              </a:rPr>
              <a:t>The browser prompts the user to allow access to the webcam (127.0.0.1:5000 is your local server)</a:t>
            </a: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3482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CA6C97-D2B2-3298-A404-BB3D8CE7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3" name="Content Placeholder 12" descr="A screenshot of a phone&#10;&#10;AI-generated content may be incorrect.">
            <a:extLst>
              <a:ext uri="{FF2B5EF4-FFF2-40B4-BE49-F238E27FC236}">
                <a16:creationId xmlns:a16="http://schemas.microsoft.com/office/drawing/2014/main" xmlns="" id="{E5E75F62-CD17-D532-CCDA-B6677E834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905" y="1290781"/>
            <a:ext cx="7972781" cy="487517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8BF3F45-01E7-1C4F-1530-D68B87D95BA3}"/>
              </a:ext>
            </a:extLst>
          </p:cNvPr>
          <p:cNvSpPr txBox="1"/>
          <p:nvPr/>
        </p:nvSpPr>
        <p:spPr>
          <a:xfrm>
            <a:off x="3192287" y="6045634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ea typeface="Calibri"/>
                <a:cs typeface="Calibri"/>
              </a:rPr>
              <a:t>Online Exam Page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AEEB6DD-3E93-2670-6317-753365F06925}"/>
              </a:ext>
            </a:extLst>
          </p:cNvPr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B263833-0490-D24E-5FB2-C39FAD48627A}"/>
              </a:ext>
            </a:extLst>
          </p:cNvPr>
          <p:cNvSpPr txBox="1"/>
          <p:nvPr/>
        </p:nvSpPr>
        <p:spPr>
          <a:xfrm>
            <a:off x="476250" y="286871"/>
            <a:ext cx="8212791" cy="9662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/>
                <a:cs typeface="Times New Roman"/>
              </a:rPr>
              <a:t>Description: </a:t>
            </a:r>
            <a:r>
              <a:rPr lang="en-US" sz="2000" dirty="0">
                <a:latin typeface="Times New Roman"/>
                <a:cs typeface="Times New Roman"/>
              </a:rPr>
              <a:t>This is the </a:t>
            </a:r>
            <a:r>
              <a:rPr lang="en-US" sz="2000" b="1" dirty="0">
                <a:latin typeface="Times New Roman"/>
                <a:cs typeface="Times New Roman"/>
              </a:rPr>
              <a:t>main exam page</a:t>
            </a:r>
            <a:r>
              <a:rPr lang="en-US" sz="2000" dirty="0">
                <a:latin typeface="Times New Roman"/>
                <a:cs typeface="Times New Roman"/>
              </a:rPr>
              <a:t> where the student answers questions while being monitored live through their webcam.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79980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8FFA04-18A1-BB7B-39E5-C9B5B1D1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Content Placeholder 7" descr="A screenshot of a person taking a selfie&#10;&#10;AI-generated content may be incorrect.">
            <a:extLst>
              <a:ext uri="{FF2B5EF4-FFF2-40B4-BE49-F238E27FC236}">
                <a16:creationId xmlns:a16="http://schemas.microsoft.com/office/drawing/2014/main" xmlns="" id="{9F680A4B-3BF5-205A-C84E-9E0C0BB24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755" y="1709056"/>
            <a:ext cx="3905645" cy="4461242"/>
          </a:xfrm>
          <a:prstGeom prst="rect">
            <a:avLst/>
          </a:prstGeom>
        </p:spPr>
      </p:pic>
      <p:pic>
        <p:nvPicPr>
          <p:cNvPr id="10" name="Content Placeholder 4" descr="A screenshot of a cell phone&#10;&#10;AI-generated content may be incorrect.">
            <a:extLst>
              <a:ext uri="{FF2B5EF4-FFF2-40B4-BE49-F238E27FC236}">
                <a16:creationId xmlns:a16="http://schemas.microsoft.com/office/drawing/2014/main" xmlns="" id="{EA04A8A0-C9BD-3646-C623-5B45A0008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1698308"/>
            <a:ext cx="3679969" cy="44719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05095B9-247B-AA7C-B378-EB8F71FBD846}"/>
              </a:ext>
            </a:extLst>
          </p:cNvPr>
          <p:cNvSpPr txBox="1"/>
          <p:nvPr/>
        </p:nvSpPr>
        <p:spPr>
          <a:xfrm>
            <a:off x="1131203" y="614625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ea typeface="Calibri"/>
                <a:cs typeface="Calibri"/>
              </a:rPr>
              <a:t>No Cheating Detected Page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86DFF4C-A093-269E-8F12-1CED127780D5}"/>
              </a:ext>
            </a:extLst>
          </p:cNvPr>
          <p:cNvSpPr txBox="1"/>
          <p:nvPr/>
        </p:nvSpPr>
        <p:spPr>
          <a:xfrm>
            <a:off x="5555697" y="6078426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cs typeface="Times New Roman"/>
              </a:rPr>
              <a:t>Cheating Detected Page</a:t>
            </a:r>
            <a:endParaRPr lang="en-US" sz="1600" dirty="0">
              <a:ea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0E51F72-0A22-4545-9220-3960CD0342E9}"/>
              </a:ext>
            </a:extLst>
          </p:cNvPr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B86E19-C273-9269-8482-ACA17D9EBDC1}"/>
              </a:ext>
            </a:extLst>
          </p:cNvPr>
          <p:cNvSpPr txBox="1"/>
          <p:nvPr/>
        </p:nvSpPr>
        <p:spPr>
          <a:xfrm>
            <a:off x="298077" y="230842"/>
            <a:ext cx="393102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/>
                <a:cs typeface="Times New Roman"/>
              </a:rPr>
              <a:t>Description:</a:t>
            </a:r>
            <a:r>
              <a:rPr lang="en-US" sz="2000" dirty="0">
                <a:latin typeface="Times New Roman"/>
                <a:cs typeface="Times New Roman"/>
              </a:rPr>
              <a:t> The live webcam feed shows one person (the examinee) looking at the screen.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6892AE9-A04A-9DBA-2601-75B1A86A5889}"/>
              </a:ext>
            </a:extLst>
          </p:cNvPr>
          <p:cNvSpPr txBox="1"/>
          <p:nvPr/>
        </p:nvSpPr>
        <p:spPr>
          <a:xfrm>
            <a:off x="4933949" y="230842"/>
            <a:ext cx="375509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/>
                <a:cs typeface="Times New Roman"/>
              </a:rPr>
              <a:t>Description: </a:t>
            </a:r>
            <a:r>
              <a:rPr lang="en-US" sz="2000" dirty="0">
                <a:latin typeface="Times New Roman"/>
                <a:cs typeface="Times New Roman"/>
              </a:rPr>
              <a:t>The examinee is holding up a mobile phone in front of the webcam Cheating detected! </a:t>
            </a: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019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4753"/>
            <a:ext cx="8229600" cy="582705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/>
                <a:cs typeface="Times New Roman"/>
              </a:rPr>
              <a:t> This project presents an </a:t>
            </a:r>
            <a:r>
              <a:rPr lang="en-US" sz="2000" b="1">
                <a:latin typeface="Times New Roman"/>
                <a:cs typeface="Times New Roman"/>
              </a:rPr>
              <a:t>Artificial Intelligence(AI) -based Online Exam Proctoring System</a:t>
            </a:r>
            <a:r>
              <a:rPr lang="en-US" sz="2000">
                <a:latin typeface="Times New Roman"/>
                <a:cs typeface="Times New Roman"/>
              </a:rPr>
              <a:t> designed to ensure fairness in remote assessments. Developed using </a:t>
            </a:r>
            <a:r>
              <a:rPr lang="en-US" sz="2000" b="1">
                <a:latin typeface="Times New Roman"/>
                <a:cs typeface="Times New Roman"/>
              </a:rPr>
              <a:t>Python Flask, </a:t>
            </a:r>
            <a:r>
              <a:rPr lang="en-US" sz="2000" b="1" err="1">
                <a:latin typeface="Times New Roman"/>
                <a:cs typeface="Times New Roman"/>
              </a:rPr>
              <a:t>MediaPipe</a:t>
            </a:r>
            <a:r>
              <a:rPr lang="en-US" sz="2000" b="1">
                <a:latin typeface="Times New Roman"/>
                <a:cs typeface="Times New Roman"/>
              </a:rPr>
              <a:t>,  OpenCV, and YOLOv5</a:t>
            </a:r>
            <a:r>
              <a:rPr lang="en-US" sz="2000">
                <a:latin typeface="Times New Roman"/>
                <a:cs typeface="Times New Roman"/>
              </a:rPr>
              <a:t>. The system monitors students in </a:t>
            </a:r>
            <a:r>
              <a:rPr lang="en-US" sz="2000" b="1">
                <a:latin typeface="Times New Roman"/>
                <a:cs typeface="Times New Roman"/>
              </a:rPr>
              <a:t>real-time via webcam</a:t>
            </a:r>
            <a:r>
              <a:rPr lang="en-US" sz="2000">
                <a:latin typeface="Times New Roman"/>
                <a:cs typeface="Times New Roman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v"/>
            </a:pPr>
            <a:r>
              <a:rPr lang="en-US" sz="2000" b="1">
                <a:latin typeface="Times New Roman"/>
                <a:cs typeface="Times New Roman"/>
              </a:rPr>
              <a:t>It detects suspicious activities such as: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/>
                <a:cs typeface="Times New Roman"/>
              </a:rPr>
              <a:t>Tracking(mouth movements),Frequent eye blinking, Unusual head movements, Presence of unauthorized objects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/>
                <a:cs typeface="Times New Roman"/>
              </a:rPr>
              <a:t> It </a:t>
            </a:r>
            <a:r>
              <a:rPr lang="en-US" sz="2000" b="1">
                <a:latin typeface="Times New Roman"/>
                <a:cs typeface="Times New Roman"/>
              </a:rPr>
              <a:t>automatically logs violations</a:t>
            </a:r>
            <a:r>
              <a:rPr lang="en-US" sz="2000">
                <a:latin typeface="Times New Roman"/>
                <a:cs typeface="Times New Roman"/>
              </a:rPr>
              <a:t>. After repeated offenses, the system can </a:t>
            </a:r>
            <a:r>
              <a:rPr lang="en-US" sz="2000" b="1">
                <a:latin typeface="Times New Roman"/>
                <a:cs typeface="Times New Roman"/>
              </a:rPr>
              <a:t>terminate the exam automatically</a:t>
            </a:r>
            <a:r>
              <a:rPr lang="en-US" sz="2000">
                <a:latin typeface="Times New Roman"/>
                <a:cs typeface="Times New Roman"/>
              </a:rPr>
              <a:t>. This reduces the need for </a:t>
            </a:r>
            <a:r>
              <a:rPr lang="en-US" sz="2000" b="1">
                <a:latin typeface="Times New Roman"/>
                <a:cs typeface="Times New Roman"/>
              </a:rPr>
              <a:t>human invigilators</a:t>
            </a:r>
            <a:r>
              <a:rPr lang="en-US" sz="2000">
                <a:latin typeface="Times New Roman"/>
                <a:cs typeface="Times New Roman"/>
              </a:rPr>
              <a:t>. Enhances the </a:t>
            </a:r>
            <a:r>
              <a:rPr lang="en-US" sz="2000" b="1">
                <a:latin typeface="Times New Roman"/>
                <a:cs typeface="Times New Roman"/>
              </a:rPr>
              <a:t>integrity of online exams</a:t>
            </a:r>
            <a:r>
              <a:rPr lang="en-US" sz="2000">
                <a:latin typeface="Times New Roman"/>
                <a:cs typeface="Times New Roman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000" b="1">
                <a:latin typeface="Times New Roman"/>
                <a:cs typeface="Times New Roman"/>
              </a:rPr>
              <a:t>Keywords: </a:t>
            </a:r>
            <a:r>
              <a:rPr lang="en-US" sz="2000">
                <a:latin typeface="Times New Roman"/>
                <a:cs typeface="Times New Roman"/>
              </a:rPr>
              <a:t>Online Proctoring, AI-based Monitoring, Remote Exam, YOLOv5, </a:t>
            </a:r>
            <a:r>
              <a:rPr lang="en-US" sz="2000" err="1">
                <a:latin typeface="Times New Roman"/>
                <a:cs typeface="Times New Roman"/>
              </a:rPr>
              <a:t>MediaPipe</a:t>
            </a:r>
            <a:r>
              <a:rPr lang="en-US" sz="2000">
                <a:latin typeface="Times New Roman"/>
                <a:cs typeface="Times New Roman"/>
              </a:rPr>
              <a:t>, Face Detection, Flask Web App. </a:t>
            </a:r>
          </a:p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video chat&#10;&#10;AI-generated content may be incorrect.">
            <a:extLst>
              <a:ext uri="{FF2B5EF4-FFF2-40B4-BE49-F238E27FC236}">
                <a16:creationId xmlns:a16="http://schemas.microsoft.com/office/drawing/2014/main" xmlns="" id="{F8510C6A-69E0-F8E2-DB4B-8C501040D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603" y="1714500"/>
            <a:ext cx="3775398" cy="43068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4199AB-31BE-EE59-1E27-8494A985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Content Placeholder 4" descr="A screenshot of a phone&#10;&#10;AI-generated content may be incorrect.">
            <a:extLst>
              <a:ext uri="{FF2B5EF4-FFF2-40B4-BE49-F238E27FC236}">
                <a16:creationId xmlns:a16="http://schemas.microsoft.com/office/drawing/2014/main" xmlns="" id="{69D17DF2-7FB4-F88F-212E-38CB5A966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899" y="1695450"/>
            <a:ext cx="3764389" cy="4336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FB029BA-0A16-AF6A-1FA8-F5EBD3E6EF37}"/>
              </a:ext>
            </a:extLst>
          </p:cNvPr>
          <p:cNvSpPr txBox="1"/>
          <p:nvPr/>
        </p:nvSpPr>
        <p:spPr>
          <a:xfrm>
            <a:off x="918083" y="5966252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ea typeface="Calibri"/>
                <a:cs typeface="Calibri"/>
              </a:rPr>
              <a:t>Exam Termination Alert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B17286D-2F5A-BFC0-DD42-59CB40E28A61}"/>
              </a:ext>
            </a:extLst>
          </p:cNvPr>
          <p:cNvSpPr txBox="1"/>
          <p:nvPr/>
        </p:nvSpPr>
        <p:spPr>
          <a:xfrm>
            <a:off x="5422494" y="592266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ea typeface="Calibri"/>
                <a:cs typeface="Calibri"/>
              </a:rPr>
              <a:t>Exam Completed Page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B4C5138-D6C3-C169-2796-7283AF486643}"/>
              </a:ext>
            </a:extLst>
          </p:cNvPr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4F6FD6-D6CD-D969-AA3A-8063CAFA7AA7}"/>
              </a:ext>
            </a:extLst>
          </p:cNvPr>
          <p:cNvSpPr txBox="1"/>
          <p:nvPr/>
        </p:nvSpPr>
        <p:spPr>
          <a:xfrm>
            <a:off x="419100" y="230841"/>
            <a:ext cx="35433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Description: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Alert message after repeated cheating detected by the system</a:t>
            </a:r>
            <a:endParaRPr lang="en-US" sz="2000" dirty="0">
              <a:latin typeface="Times New Roman" pitchFamily="18" charset="0"/>
              <a:ea typeface="Calibri"/>
              <a:cs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AC411D8-380C-15FA-D98B-4D30622A2628}"/>
              </a:ext>
            </a:extLst>
          </p:cNvPr>
          <p:cNvSpPr txBox="1"/>
          <p:nvPr/>
        </p:nvSpPr>
        <p:spPr>
          <a:xfrm>
            <a:off x="5105400" y="230842"/>
            <a:ext cx="360605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/>
                <a:cs typeface="Times New Roman"/>
              </a:rPr>
              <a:t>Description: </a:t>
            </a:r>
            <a:r>
              <a:rPr lang="en-US" sz="2000" dirty="0">
                <a:latin typeface="Times New Roman"/>
                <a:cs typeface="Times New Roman"/>
              </a:rPr>
              <a:t>This page appears after the exam is submitted. </a:t>
            </a:r>
            <a:r>
              <a:rPr lang="en-US" sz="2000" dirty="0">
                <a:latin typeface="Times New Roman"/>
                <a:ea typeface="+mn-lt"/>
                <a:cs typeface="+mn-lt"/>
              </a:rPr>
              <a:t>It also displays the student’s score.</a:t>
            </a: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369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C9FDCCC-4CBB-CA2D-B69C-1A2B0466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9F8D8DD8-85D2-C0B5-90FB-DCBEE2E58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84" y="1390650"/>
            <a:ext cx="8279168" cy="457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7E4DF7-4C3D-D2A5-A9E6-ED529356376D}"/>
              </a:ext>
            </a:extLst>
          </p:cNvPr>
          <p:cNvSpPr txBox="1"/>
          <p:nvPr/>
        </p:nvSpPr>
        <p:spPr>
          <a:xfrm>
            <a:off x="2683399" y="5909461"/>
            <a:ext cx="430607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latin typeface="Times New Roman"/>
                <a:ea typeface="Calibri"/>
                <a:cs typeface="Calibri"/>
              </a:rPr>
              <a:t>Cheating Detection Log in Report Folder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65B85B6-F425-905B-ADC3-7B42EF63FA11}"/>
              </a:ext>
            </a:extLst>
          </p:cNvPr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EA05CEC-B958-0235-CE55-DEC446E72A4A}"/>
              </a:ext>
            </a:extLst>
          </p:cNvPr>
          <p:cNvSpPr txBox="1"/>
          <p:nvPr/>
        </p:nvSpPr>
        <p:spPr>
          <a:xfrm>
            <a:off x="421341" y="376518"/>
            <a:ext cx="8301317" cy="9662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/>
                <a:cs typeface="Times New Roman"/>
              </a:rPr>
              <a:t>Description: </a:t>
            </a:r>
            <a:r>
              <a:rPr lang="en-US" sz="2000" dirty="0">
                <a:latin typeface="Times New Roman"/>
                <a:cs typeface="Times New Roman"/>
              </a:rPr>
              <a:t>This is a </a:t>
            </a:r>
            <a:r>
              <a:rPr lang="en-US" sz="2000" b="1" dirty="0">
                <a:latin typeface="Times New Roman"/>
                <a:cs typeface="Times New Roman"/>
              </a:rPr>
              <a:t>text-based report file</a:t>
            </a:r>
            <a:r>
              <a:rPr lang="en-US" sz="2000" dirty="0">
                <a:latin typeface="Times New Roman"/>
                <a:cs typeface="Times New Roman"/>
              </a:rPr>
              <a:t> generated automatically for each student during the exam.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99511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The AI-based Online Exam Proctoring System ensures secure and fair online exams by using real-time monitoring modules like blink detection, mouth tracking, head pose estimation, and object detection.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Built with lightweight tools like Flask and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it automatically detects cheating and ends exams on repeated violations. The system is user-friendly, scalable, and protects privacy, making it a practical solution for modern online education.</a:t>
            </a:r>
          </a:p>
          <a:p>
            <a:pPr>
              <a:buNone/>
            </a:pPr>
            <a:endParaRPr lang="en-US" sz="2800"/>
          </a:p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1.Dendir, S., &amp; Maxwell, R. S., "Cheating in online courses: Evidence from online proctoring", Computers in Human Behavior Reports, vol. 2, pp. 100033, 2020,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: 10.1016/j.chbr.2020.100033.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2.P. Gupta and A.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Bansal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, "Face and Eye Detection using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MediaPipe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in Real-Time Applications", in International Conference on Machine Vision, vol. 9, pp. 78–85, 2022. doi:10.1109/ICMV.2022.00019.</a:t>
            </a:r>
          </a:p>
          <a:p>
            <a:pPr algn="just"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3.J. Mathew and D. Roy, "Integration of YOLOv5 for Mobile Phone Detection in Exam Proctoring", in Computer Vision and Applications Journal, vol. 6, no. 4, pp. 134–142, 2023. doi:10.1016/cvaj.2023.06.007.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Thank You Slide Template Images | Free Photos, PNG Stickers, Wallpapers &amp;  Backgrounds - rawpixel">
            <a:extLst>
              <a:ext uri="{FF2B5EF4-FFF2-40B4-BE49-F238E27FC236}">
                <a16:creationId xmlns:a16="http://schemas.microsoft.com/office/drawing/2014/main" xmlns="" id="{3F1D0E47-0837-A52F-BB59-8DD5AB1D7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43230"/>
            <a:ext cx="49530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812"/>
            <a:ext cx="8229600" cy="781987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8894"/>
            <a:ext cx="8229600" cy="5562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Overview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AI-based system to monitor online exams using real time webcam.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Extracts features like phone use, multiple persons visible and user verification.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Provides portals for both examinees and examiners.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Motivation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COVID-19 accelerated the shift to online education and exams.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Need for affordable, scalable, and effective online exam monitoring.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Problem Definition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Manual remote monitoring is not scalable and prone to cheating.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Requires software that works with built-in real time webcams.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29" y="381000"/>
            <a:ext cx="8229601" cy="453571"/>
          </a:xfrm>
        </p:spPr>
        <p:txBody>
          <a:bodyPr>
            <a:noAutofit/>
          </a:bodyPr>
          <a:lstStyle/>
          <a:p>
            <a:r>
              <a:rPr lang="en-US" sz="2800" b="1">
                <a:latin typeface="Times New Roman"/>
                <a:cs typeface="Times New Roman"/>
              </a:rPr>
              <a:t>LITERATURE SURVEY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3862886"/>
              </p:ext>
            </p:extLst>
          </p:nvPr>
        </p:nvGraphicFramePr>
        <p:xfrm>
          <a:off x="278190" y="919238"/>
          <a:ext cx="8628626" cy="574374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46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01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4221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957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/>
                        </a:rPr>
                        <a:t>S.NO</a:t>
                      </a:r>
                      <a:endParaRPr lang="en-US" sz="20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/>
                        </a:rPr>
                        <a:t>AUTHORS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Times New Roman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48178">
                <a:tc>
                  <a:txBody>
                    <a:bodyPr/>
                    <a:lstStyle/>
                    <a:p>
                      <a:pPr algn="just"/>
                      <a:r>
                        <a:rPr lang="en-US" sz="2000">
                          <a:latin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2000" b="0" i="0" u="none" strike="noStrike" noProof="0">
                          <a:latin typeface="Times New Roman"/>
                        </a:rPr>
                        <a:t>A. Mishra, R. Sen(2024)</a:t>
                      </a:r>
                      <a:endParaRPr lang="en-US" sz="20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2000" b="0" i="0" u="none" strike="noStrike" noProof="0">
                          <a:latin typeface="Times New Roman"/>
                        </a:rPr>
                        <a:t>Used Media Pipe + YOLOv8 for real-time cheating alerts via webcam. No exam UI or report system</a:t>
                      </a:r>
                      <a:endParaRPr lang="en-US" sz="200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64380">
                <a:tc>
                  <a:txBody>
                    <a:bodyPr/>
                    <a:lstStyle/>
                    <a:p>
                      <a:pPr algn="just"/>
                      <a:r>
                        <a:rPr lang="en-US" sz="2000">
                          <a:latin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>
                          <a:latin typeface="Times New Roman"/>
                        </a:rPr>
                        <a:t>K. Singh, P. Mehta(2023)</a:t>
                      </a:r>
                    </a:p>
                    <a:p>
                      <a:pPr lvl="0" algn="just">
                        <a:buNone/>
                      </a:pPr>
                      <a:endParaRPr lang="en-US" sz="20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latin typeface="Times New Roman"/>
                        </a:rPr>
                        <a:t>Detected blinks and mouth movement using Media Pipe. Missed object detection, head pose, and exam integration.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93184">
                <a:tc>
                  <a:txBody>
                    <a:bodyPr/>
                    <a:lstStyle/>
                    <a:p>
                      <a:pPr algn="just"/>
                      <a:r>
                        <a:rPr lang="en-US" sz="2000">
                          <a:latin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2000" b="0" i="0" u="none" strike="noStrike" noProof="0">
                          <a:latin typeface="Times New Roman"/>
                        </a:rPr>
                        <a:t>D. Patel, T. Kaur(2023)</a:t>
                      </a:r>
                      <a:endParaRPr lang="en-US" sz="20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2000" b="0" i="0" u="none" strike="noStrike" noProof="0">
                          <a:latin typeface="Times New Roman"/>
                        </a:rPr>
                        <a:t>Focused only on head pose detection. Lacked full exam link-up, blink/mouth/object tracking, and cheat logic.</a:t>
                      </a:r>
                      <a:endParaRPr lang="en-US" sz="200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31119">
                <a:tc>
                  <a:txBody>
                    <a:bodyPr/>
                    <a:lstStyle/>
                    <a:p>
                      <a:pPr algn="just"/>
                      <a:r>
                        <a:rPr lang="en-US" sz="2000">
                          <a:latin typeface="Times New Roman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2000" b="0" i="0" u="none" strike="noStrike" noProof="0">
                          <a:latin typeface="Times New Roman"/>
                        </a:rPr>
                        <a:t>N. Joshi, A. Deshmukh(2022)</a:t>
                      </a:r>
                      <a:endParaRPr lang="en-US" sz="20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2000" b="0" i="0" u="none" strike="noStrike" noProof="0">
                          <a:latin typeface="Times New Roman"/>
                        </a:rPr>
                        <a:t>Built live webcam view with Flask + OpenCV. Missing cheating detection, count logic, questions, results, and report generation.</a:t>
                      </a:r>
                      <a:endParaRPr lang="en-US" sz="200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9455">
                <a:tc>
                  <a:txBody>
                    <a:bodyPr/>
                    <a:lstStyle/>
                    <a:p>
                      <a:pPr algn="just"/>
                      <a:r>
                        <a:rPr lang="en-US" sz="2000">
                          <a:latin typeface="Times New Roman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</a:rPr>
                        <a:t>L. Zhang, Y. Liu (2022)</a:t>
                      </a:r>
                    </a:p>
                    <a:p>
                      <a:pPr lvl="0" algn="just">
                        <a:buNone/>
                      </a:pPr>
                      <a:endParaRPr lang="en-US" sz="20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just">
                        <a:buNone/>
                      </a:pPr>
                      <a:r>
                        <a:rPr lang="en-US" sz="2000" b="0" i="0" u="none" strike="noStrike" noProof="0">
                          <a:latin typeface="Times New Roman"/>
                        </a:rPr>
                        <a:t>Used YOLOv5 to detect phones in live video. No facial behavior tracking (blinks, mouth, head pose) or complete exam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20441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EXISTING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Traditional exams rely heavily on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manual supervision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(in-person or via webcams).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Manual monitoring is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time-consuming, costly, and prone to human error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Students can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exploit simple systems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by switching tabs or using unauthorized materials.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No real-time alerts or automated responses to suspicious behavior.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Current systems are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not scalable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for large exams and lack strong security protocols.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Overall, these systems are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inefficient, expensive, vulnerable to cheating, and lack automation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b="1">
                <a:latin typeface="Times New Roman" pitchFamily="18" charset="0"/>
                <a:cs typeface="Times New Roman" pitchFamily="18" charset="0"/>
              </a:rPr>
            </a:br>
            <a:r>
              <a:rPr lang="en-US" sz="2800" b="1">
                <a:latin typeface="Times New Roman" pitchFamily="18" charset="0"/>
                <a:cs typeface="Times New Roman" pitchFamily="18" charset="0"/>
              </a:rPr>
              <a:t>OPEN PROBLEMS OF EXISTING SYSTEM</a:t>
            </a:r>
            <a:br>
              <a:rPr lang="en-US" sz="2800" b="1">
                <a:latin typeface="Times New Roman" pitchFamily="18" charset="0"/>
                <a:cs typeface="Times New Roman" pitchFamily="18" charset="0"/>
              </a:rPr>
            </a:b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/>
                <a:cs typeface="Times New Roman"/>
              </a:rPr>
              <a:t>Privacy concerns and data protection.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/>
                <a:cs typeface="Times New Roman"/>
              </a:rPr>
              <a:t>AI bias affecting fairness.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/>
                <a:cs typeface="Times New Roman"/>
              </a:rPr>
              <a:t>False positives/negatives in cheating detection.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/>
                <a:cs typeface="Times New Roman"/>
              </a:rPr>
              <a:t>Need to detect evolving cheating methods.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/>
                <a:cs typeface="Times New Roman"/>
              </a:rPr>
              <a:t>Balancing user experience and monitoring.</a:t>
            </a:r>
            <a:endParaRPr lang="en-US">
              <a:latin typeface="Calibri"/>
              <a:ea typeface="+mn-lt"/>
              <a:cs typeface="Calibri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/>
                <a:ea typeface="+mn-lt"/>
                <a:cs typeface="Times New Roman"/>
              </a:rPr>
              <a:t>No unified admin-student exam portal.</a:t>
            </a:r>
            <a:endParaRPr lang="en-US">
              <a:latin typeface="Calibri"/>
              <a:ea typeface="+mn-lt"/>
              <a:cs typeface="Calibri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/>
                <a:ea typeface="+mn-lt"/>
                <a:cs typeface="Times New Roman"/>
              </a:rPr>
              <a:t>No integration of AI models like YOLO + </a:t>
            </a:r>
            <a:r>
              <a:rPr lang="en-US" sz="2000" err="1">
                <a:latin typeface="Times New Roman"/>
                <a:ea typeface="+mn-lt"/>
                <a:cs typeface="Times New Roman"/>
              </a:rPr>
              <a:t>MediaPipe</a:t>
            </a:r>
            <a:r>
              <a:rPr lang="en-US" sz="2000">
                <a:latin typeface="Times New Roman"/>
                <a:ea typeface="+mn-lt"/>
                <a:cs typeface="Times New Roman"/>
              </a:rPr>
              <a:t>.</a:t>
            </a:r>
            <a:endParaRPr lang="en-US">
              <a:latin typeface="Calibri"/>
              <a:ea typeface="+mn-lt"/>
              <a:cs typeface="Calibri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/>
                <a:ea typeface="+mn-lt"/>
                <a:cs typeface="Times New Roman"/>
              </a:rPr>
              <a:t>No live webcam view directly in the browser</a:t>
            </a:r>
            <a:endParaRPr lang="en-US"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>
              <a:latin typeface="Times New Roman"/>
              <a:ea typeface="Calibri"/>
              <a:cs typeface="Times New Roman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4DBF544-762E-87F3-C767-465A9F6BE75A}"/>
              </a:ext>
            </a:extLst>
          </p:cNvPr>
          <p:cNvSpPr/>
          <p:nvPr/>
        </p:nvSpPr>
        <p:spPr>
          <a:xfrm>
            <a:off x="152400" y="20441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PROPOSED WORK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0906"/>
            <a:ext cx="8229600" cy="45259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How Proposed System Overcomes Existing System Limitations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Uses AI (blink, mouth, head pose, object detection) to monitor students via webcam.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Detects and flags suspicious behavior in real-time.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Automatically ends exam after 3 violations.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Shows live detection labels on screen.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Generates activity report for each student.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Stores data securely using </a:t>
            </a:r>
            <a:r>
              <a:rPr lang="en-US" sz="2000" err="1">
                <a:latin typeface="Times New Roman" pitchFamily="18" charset="0"/>
                <a:cs typeface="Times New Roman" pitchFamily="18" charset="0"/>
              </a:rPr>
              <a:t>SQLite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and Flask backend.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Scalable and more secure than manual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7A2DABA-1CD3-40BA-0D1F-977629557482}"/>
              </a:ext>
            </a:extLst>
          </p:cNvPr>
          <p:cNvSpPr/>
          <p:nvPr/>
        </p:nvSpPr>
        <p:spPr>
          <a:xfrm>
            <a:off x="152400" y="20441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/>
            </a:r>
            <a:br>
              <a:rPr lang="en-US" b="1"/>
            </a:br>
            <a:r>
              <a:rPr lang="en-US" sz="3100" b="1">
                <a:latin typeface="Times New Roman" pitchFamily="18" charset="0"/>
                <a:cs typeface="Times New Roman" pitchFamily="18" charset="0"/>
              </a:rPr>
              <a:t>ADVANTAGES OF THE PROPOSED SYSTEM</a:t>
            </a:r>
            <a:r>
              <a:rPr lang="en-US" b="1"/>
              <a:t/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0906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Prevents cheating effectively.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Saves time and reduces manual effort.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Gives accurate, real-time feedback.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Generates detailed reports.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User-friendly and secure.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Supports large-scale exams.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2A228E3-AAA7-0F7D-17F2-25F2FC659D0B}"/>
              </a:ext>
            </a:extLst>
          </p:cNvPr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PROPOSED WORK MODULES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2B741-EDE5-4797-B77F-F2EEB4EB5C0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7356" y="1143000"/>
            <a:ext cx="8037250" cy="28940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38200" y="4736841"/>
            <a:ext cx="7620000" cy="212006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Blink Detection: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/>
                <a:cs typeface="Times New Roman"/>
              </a:rPr>
              <a:t>Detects eye closure and frequent blinking to flag suspicious behavior.</a:t>
            </a:r>
            <a:endParaRPr lang="en-US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Mouth Tracking: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/>
                <a:cs typeface="Times New Roman"/>
              </a:rPr>
              <a:t>Monitors if mouth is open, indicating possible talking or cheating.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89532EC-E30F-A30A-0167-22D1EB0A3AEC}"/>
              </a:ext>
            </a:extLst>
          </p:cNvPr>
          <p:cNvSpPr txBox="1"/>
          <p:nvPr/>
        </p:nvSpPr>
        <p:spPr>
          <a:xfrm>
            <a:off x="2620804" y="4168882"/>
            <a:ext cx="458599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latin typeface="Times New Roman"/>
                <a:ea typeface="Calibri"/>
                <a:cs typeface="Calibri"/>
              </a:rPr>
              <a:t>Fig: Block Diagram of the Proposed System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B75B162-393F-957B-0FF4-5F78D0186D23}"/>
              </a:ext>
            </a:extLst>
          </p:cNvPr>
          <p:cNvSpPr/>
          <p:nvPr/>
        </p:nvSpPr>
        <p:spPr>
          <a:xfrm>
            <a:off x="152400" y="228600"/>
            <a:ext cx="8839200" cy="647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" y="1047750"/>
          <a:ext cx="8324850" cy="3181350"/>
        </p:xfrm>
        <a:graphic>
          <a:graphicData uri="http://schemas.openxmlformats.org/drawingml/2006/table">
            <a:tbl>
              <a:tblPr/>
              <a:tblGrid>
                <a:gridCol w="8324850"/>
              </a:tblGrid>
              <a:tr h="31813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27</TotalTime>
  <Words>1390</Words>
  <Application>Microsoft Office PowerPoint</Application>
  <PresentationFormat>On-screen Show (4:3)</PresentationFormat>
  <Paragraphs>184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 DEPARTMENT OF INFORMATION TECHNOLOGY    UNIVERSITY COLLEGE OF ENGINEERING, SCIENCE &amp; TECHNOLOGY      JAWAHARLAL NEHRU TECHNOLOGICAL UNIVERSITY HYDERABAD KUKATPALLY, HYDERABAD, TELANGANA, INDIA-500085  </vt:lpstr>
      <vt:lpstr>ABSTRACT</vt:lpstr>
      <vt:lpstr>INTRODUCTION</vt:lpstr>
      <vt:lpstr>LITERATURE SURVEY</vt:lpstr>
      <vt:lpstr>EXISTING WORK</vt:lpstr>
      <vt:lpstr> OPEN PROBLEMS OF EXISTING SYSTEM </vt:lpstr>
      <vt:lpstr>PROPOSED WORK</vt:lpstr>
      <vt:lpstr> ADVANTAGES OF THE PROPOSED SYSTEM </vt:lpstr>
      <vt:lpstr>PROPOSED WORK MODULES</vt:lpstr>
      <vt:lpstr>Slide 10</vt:lpstr>
      <vt:lpstr>PROPOSED ARCHITECTURE</vt:lpstr>
      <vt:lpstr>Slide 12</vt:lpstr>
      <vt:lpstr>PROPOSED ALGORITHMS</vt:lpstr>
      <vt:lpstr>EXPERIMENTAL RESULTS AND ANALYSIS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CONCLUSION</vt:lpstr>
      <vt:lpstr>REFERENCES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INFORMATION TECHNOLOGY UNIVERSITY COLLEGE OF ENGINEERING, SCIENCE &amp; TECHNOLOGY   JNTUH KUKUTAPALLY, HYDERABAD</dc:title>
  <dc:creator>SE017</dc:creator>
  <cp:lastModifiedBy>SE15</cp:lastModifiedBy>
  <cp:revision>158</cp:revision>
  <dcterms:created xsi:type="dcterms:W3CDTF">2024-12-18T22:24:04Z</dcterms:created>
  <dcterms:modified xsi:type="dcterms:W3CDTF">2025-07-30T22:33:49Z</dcterms:modified>
</cp:coreProperties>
</file>