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70" r:id="rId7"/>
    <p:sldId id="275" r:id="rId8"/>
    <p:sldId id="271" r:id="rId9"/>
    <p:sldId id="274" r:id="rId10"/>
    <p:sldId id="262" r:id="rId11"/>
    <p:sldId id="273" r:id="rId12"/>
    <p:sldId id="264" r:id="rId13"/>
    <p:sldId id="265" r:id="rId14"/>
    <p:sldId id="266" r:id="rId15"/>
    <p:sldId id="280" r:id="rId16"/>
    <p:sldId id="277" r:id="rId17"/>
    <p:sldId id="278" r:id="rId18"/>
    <p:sldId id="279" r:id="rId19"/>
    <p:sldId id="281" r:id="rId20"/>
    <p:sldId id="282" r:id="rId21"/>
    <p:sldId id="283" r:id="rId22"/>
    <p:sldId id="267" r:id="rId23"/>
    <p:sldId id="268" r:id="rId24"/>
    <p:sldId id="26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7897FE-854D-DDCF-3E00-FDA56E8C50D1}" v="325" dt="2025-07-22T05:55:04.525"/>
    <p1510:client id="{DB8B1336-4533-F4C2-9D84-5707DA5CFD50}" v="7" dt="2025-07-22T04:31:21.7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41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FF775-967B-40BB-8F1B-8B5D1A431F9E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378ED-FF36-445C-92E5-D40125F7C6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26A1-7FC1-4095-B347-1498FC1EACD2}" type="datetime1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537E-189B-4D72-9B25-6672A3A3FC95}" type="datetime1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3403-CD21-4ACF-96A9-A74F3FEC3D54}" type="datetime1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0971-D20D-49F8-BA51-D86F280B8CED}" type="datetime1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C275-FF1E-4BCC-AACA-6B41D13A3F55}" type="datetime1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54CF-ED4F-4EE3-95AB-8844B96E3226}" type="datetime1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6EA7-BE84-4BC7-936F-65A64D3FDAA3}" type="datetime1">
              <a:rPr lang="en-US" smtClean="0"/>
              <a:pPr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A3D1-69B1-413A-84AE-1BC71C739896}" type="datetime1">
              <a:rPr lang="en-US" smtClean="0"/>
              <a:pPr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5073-A69F-4466-A452-D1A77104934D}" type="datetime1">
              <a:rPr lang="en-US" smtClean="0"/>
              <a:pPr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9971-A5E1-478F-A4A5-50C8260152FA}" type="datetime1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CC47-A3FC-4D06-AE6C-A9405D90BAB2}" type="datetime1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512F-698D-4714-8047-B24172E6C69D}" type="datetime1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B741-EDE5-4797-B77F-F2EEB4EB5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0"/>
            <a:ext cx="8001000" cy="1905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DEPARTMENT OF INFORMATION TECHNOLOGY</a:t>
            </a:r>
            <a:br>
              <a:rPr lang="en-US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b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UNIVERSITY COLLEGE OF ENGINEERING, SCIENCE &amp; TECHNOLOGY </a:t>
            </a:r>
            <a:br>
              <a:rPr lang="en-US" sz="1600" b="1" dirty="0">
                <a:latin typeface="Times New Roman" pitchFamily="18" charset="0"/>
                <a:cs typeface="Times New Roman" pitchFamily="18" charset="0"/>
              </a:rPr>
            </a:b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459515"/>
            <a:ext cx="4391780" cy="14078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 b="1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                          Presented By: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          NAME       :  ERRI SUVARNA</a:t>
            </a:r>
            <a:endParaRPr lang="en-US" dirty="0">
              <a:solidFill>
                <a:schemeClr val="bg2">
                  <a:lumMod val="10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ROLLNO   :  24011D2527</a:t>
            </a:r>
          </a:p>
          <a:p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   BRANCH    :  M.TECH(SE)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2667000"/>
            <a:ext cx="7467600" cy="11339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ONLINE EXAM PROCTORING SYSTEM USING ARTIFICIAL INTELLIGENCE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2286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15413" y="1120877"/>
            <a:ext cx="990600" cy="7472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4996"/>
            <a:ext cx="8229600" cy="62927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latin typeface="Times New Roman"/>
                <a:ea typeface="Calibri"/>
                <a:cs typeface="Calibri"/>
              </a:rPr>
              <a:t>Head Pose Estimation:</a:t>
            </a:r>
            <a:endParaRPr lang="en-US" sz="2000" dirty="0">
              <a:latin typeface="Times New Roman"/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/>
                <a:ea typeface="Calibri"/>
                <a:cs typeface="Calibri"/>
              </a:rPr>
              <a:t>     Tracks gaze direction to identify if student looks away from screen often.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latin typeface="Times New Roman"/>
                <a:cs typeface="Times New Roman"/>
              </a:rPr>
              <a:t>Object Detection (YOLOv5):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/>
                <a:cs typeface="Times New Roman"/>
              </a:rPr>
              <a:t>Detects unauthorized items like phones, books, or extra persons.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latin typeface="Times New Roman"/>
                <a:cs typeface="Times New Roman"/>
              </a:rPr>
              <a:t>Cheating Detection &amp; Exam Termination: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/>
                <a:cs typeface="Times New Roman"/>
              </a:rPr>
              <a:t>Counts violations; auto-terminates exam after 3 offenses.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latin typeface="Times New Roman"/>
                <a:cs typeface="Times New Roman"/>
              </a:rPr>
              <a:t>Live Detection Display: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/>
                <a:cs typeface="Times New Roman"/>
              </a:rPr>
              <a:t>Shows real-time webcam feed with behavior status overlays for transparency.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latin typeface="Times New Roman"/>
                <a:cs typeface="Times New Roman"/>
              </a:rPr>
              <a:t>Detection Report Logging: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/>
                <a:cs typeface="Times New Roman"/>
              </a:rPr>
              <a:t>Creates timestamped logs for post-exam review and audit.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latin typeface="Times New Roman"/>
                <a:cs typeface="Times New Roman"/>
              </a:rPr>
              <a:t>SQLite Database: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/>
                <a:cs typeface="Times New Roman"/>
              </a:rPr>
              <a:t>Stores login info, questions, scores; supports lightweight, scalable backend.</a:t>
            </a:r>
          </a:p>
          <a:p>
            <a:pPr>
              <a:buFont typeface="Wingdings" pitchFamily="34" charset="0"/>
              <a:buChar char="Ø"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2286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PROPOSED ARCHITECTURE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82" y="1037253"/>
            <a:ext cx="7726524" cy="32832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610378" y="4635759"/>
            <a:ext cx="7924800" cy="234532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/>
                <a:cs typeface="Times New Roman"/>
              </a:rPr>
              <a:t>1.System Architecture Overview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latin typeface="Times New Roman"/>
                <a:cs typeface="Times New Roman"/>
              </a:rPr>
              <a:t>Frontend:</a:t>
            </a:r>
            <a:r>
              <a:rPr lang="en-US" sz="2000" dirty="0">
                <a:latin typeface="Times New Roman"/>
                <a:cs typeface="Times New Roman"/>
              </a:rPr>
              <a:t> HTML, CSS, JS with live webcam &amp; real-time AI detection display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latin typeface="Times New Roman"/>
                <a:cs typeface="Times New Roman"/>
              </a:rPr>
              <a:t>Backend:</a:t>
            </a:r>
            <a:r>
              <a:rPr lang="en-US" sz="2000" dirty="0">
                <a:latin typeface="Times New Roman"/>
                <a:cs typeface="Times New Roman"/>
              </a:rPr>
              <a:t> Flask server managing login, exams, SQLite database</a:t>
            </a:r>
          </a:p>
          <a:p>
            <a:pPr marL="457200" indent="-457200" algn="just">
              <a:lnSpc>
                <a:spcPct val="150000"/>
              </a:lnSpc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6169DB-57DF-A268-41CA-D3FCF143EF32}"/>
              </a:ext>
            </a:extLst>
          </p:cNvPr>
          <p:cNvSpPr txBox="1"/>
          <p:nvPr/>
        </p:nvSpPr>
        <p:spPr>
          <a:xfrm>
            <a:off x="2596647" y="4312097"/>
            <a:ext cx="515749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Times New Roman"/>
                <a:ea typeface="Calibri"/>
                <a:cs typeface="Calibri"/>
              </a:rPr>
              <a:t>Fig: System Architecture for AI Based Proctoring System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DE44C7-A5A7-8E62-87BE-B69572188B9B}"/>
              </a:ext>
            </a:extLst>
          </p:cNvPr>
          <p:cNvSpPr/>
          <p:nvPr/>
        </p:nvSpPr>
        <p:spPr>
          <a:xfrm>
            <a:off x="152400" y="2286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2286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8000" b="1" dirty="0">
                <a:latin typeface="Times New Roman"/>
                <a:cs typeface="Times New Roman"/>
              </a:rPr>
              <a:t>2.Workflow</a:t>
            </a:r>
            <a:endParaRPr lang="en-US" sz="8000" dirty="0">
              <a:latin typeface="Times New Roman"/>
              <a:cs typeface="Times New Roman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,Sans-Serif"/>
              <a:buChar char="Ø"/>
            </a:pPr>
            <a:r>
              <a:rPr lang="en-US" sz="8000" dirty="0">
                <a:latin typeface="Times New Roman"/>
                <a:cs typeface="Times New Roman"/>
              </a:rPr>
              <a:t>Student logs in and identity is verified .Admin uploads and assigns exams. Exam starts with live webcam monitoring.</a:t>
            </a:r>
            <a:endParaRPr lang="en-US" dirty="0"/>
          </a:p>
          <a:p>
            <a:pPr algn="just">
              <a:lnSpc>
                <a:spcPct val="170000"/>
              </a:lnSpc>
              <a:buNone/>
            </a:pPr>
            <a:r>
              <a:rPr lang="en-US" sz="8000" b="1" dirty="0">
                <a:latin typeface="Times New Roman"/>
                <a:cs typeface="Times New Roman"/>
              </a:rPr>
              <a:t>3.AI  Detection Modules</a:t>
            </a:r>
            <a:endParaRPr lang="en-US" dirty="0"/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000" dirty="0">
                <a:latin typeface="Times New Roman"/>
                <a:cs typeface="Times New Roman"/>
              </a:rPr>
              <a:t>Blink detection, Mouth tracking ,Head pose estimation (gaze direction)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000" dirty="0">
                <a:latin typeface="Times New Roman"/>
                <a:cs typeface="Times New Roman"/>
              </a:rPr>
              <a:t>Object detection (phones, books, extra people)</a:t>
            </a:r>
          </a:p>
          <a:p>
            <a:pPr algn="just">
              <a:lnSpc>
                <a:spcPct val="170000"/>
              </a:lnSpc>
              <a:buNone/>
            </a:pPr>
            <a:r>
              <a:rPr lang="en-US" sz="8000" b="1" dirty="0">
                <a:latin typeface="Times New Roman"/>
                <a:cs typeface="Times New Roman"/>
              </a:rPr>
              <a:t>4.Cheating Detection &amp; Actions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000" dirty="0">
                <a:latin typeface="Times New Roman"/>
                <a:cs typeface="Times New Roman"/>
              </a:rPr>
              <a:t>Violations counted per suspicious event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000" dirty="0">
                <a:latin typeface="Times New Roman"/>
                <a:cs typeface="Times New Roman"/>
              </a:rPr>
              <a:t>Exam auto-terminates after 3 violations</a:t>
            </a:r>
          </a:p>
          <a:p>
            <a:pPr algn="just">
              <a:lnSpc>
                <a:spcPct val="170000"/>
              </a:lnSpc>
              <a:buNone/>
            </a:pPr>
            <a:r>
              <a:rPr lang="en-US" sz="8000" b="1" dirty="0">
                <a:latin typeface="Times New Roman"/>
                <a:cs typeface="Times New Roman"/>
              </a:rPr>
              <a:t>5. Reports &amp; Database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000" dirty="0">
                <a:latin typeface="Times New Roman"/>
                <a:cs typeface="Times New Roman"/>
              </a:rPr>
              <a:t>Timestamped logs saved per session for review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000" dirty="0">
                <a:latin typeface="Times New Roman"/>
                <a:cs typeface="Times New Roman"/>
              </a:rPr>
              <a:t>Exam results securely stored in SQLite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9566"/>
            <a:ext cx="8229600" cy="633542"/>
          </a:xfrm>
        </p:spPr>
        <p:txBody>
          <a:bodyPr>
            <a:normAutofit/>
          </a:bodyPr>
          <a:lstStyle/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PROPOSED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5940"/>
            <a:ext cx="8229600" cy="5195597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algn="just">
              <a:lnSpc>
                <a:spcPct val="170000"/>
              </a:lnSpc>
              <a:buNone/>
            </a:pPr>
            <a:r>
              <a:rPr lang="en-US" sz="8000" b="1" dirty="0">
                <a:latin typeface="Times New Roman"/>
                <a:cs typeface="Times New Roman"/>
              </a:rPr>
              <a:t>1: YOLO Algorithm in Proctoring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000" dirty="0">
                <a:latin typeface="Times New Roman"/>
                <a:cs typeface="Times New Roman"/>
              </a:rPr>
              <a:t>Detects unauthorized objects (phones, extra people) in exam environment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000" dirty="0">
                <a:latin typeface="Times New Roman"/>
                <a:cs typeface="Times New Roman"/>
              </a:rPr>
              <a:t>Detects faces to verify correct exam taker. Identifies abnormal behavior.</a:t>
            </a:r>
          </a:p>
          <a:p>
            <a:pPr algn="just">
              <a:lnSpc>
                <a:spcPct val="170000"/>
              </a:lnSpc>
              <a:buNone/>
            </a:pPr>
            <a:r>
              <a:rPr lang="en-US" sz="8000" b="1" dirty="0">
                <a:latin typeface="Times New Roman"/>
                <a:cs typeface="Times New Roman"/>
              </a:rPr>
              <a:t>2: Face Recognition &amp; Detection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000" dirty="0">
                <a:latin typeface="Times New Roman"/>
                <a:cs typeface="Times New Roman"/>
              </a:rPr>
              <a:t>Uses OpenCV and </a:t>
            </a:r>
            <a:r>
              <a:rPr lang="en-US" sz="8000" dirty="0" err="1">
                <a:latin typeface="Times New Roman"/>
                <a:cs typeface="Times New Roman"/>
              </a:rPr>
              <a:t>MediaPipe</a:t>
            </a:r>
            <a:r>
              <a:rPr lang="en-US" sz="8000" dirty="0">
                <a:latin typeface="Times New Roman"/>
                <a:cs typeface="Times New Roman"/>
              </a:rPr>
              <a:t> for facial feature tracking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000" dirty="0">
                <a:latin typeface="Times New Roman"/>
                <a:cs typeface="Times New Roman"/>
              </a:rPr>
              <a:t>It detects like : Blink Detection, Mouth Detection, Head Pose Estimation</a:t>
            </a:r>
          </a:p>
          <a:p>
            <a:pPr algn="just">
              <a:lnSpc>
                <a:spcPct val="170000"/>
              </a:lnSpc>
              <a:buNone/>
            </a:pPr>
            <a:r>
              <a:rPr lang="en-US" sz="8000" b="1" dirty="0">
                <a:latin typeface="Times New Roman"/>
                <a:cs typeface="Times New Roman"/>
              </a:rPr>
              <a:t>3: Violation Algorithm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000" dirty="0">
                <a:latin typeface="Times New Roman"/>
                <a:cs typeface="Times New Roman"/>
              </a:rPr>
              <a:t>Violation counter increments on each suspicious event Auto-terminates exam after 3violations.Generates timestamped report (user_&lt;id&gt;_report.txt) for exam review</a:t>
            </a:r>
          </a:p>
          <a:p>
            <a:pPr>
              <a:buFont typeface="Wingdings" pitchFamily="2" charset="2"/>
              <a:buChar char="Ø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2286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EXPERIMENTAL RESULTS AND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2286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000" dirty="0">
                <a:latin typeface="Times New Roman"/>
                <a:cs typeface="Times New Roman"/>
              </a:rPr>
              <a:t> </a:t>
            </a:r>
            <a:r>
              <a:rPr lang="en-US" sz="8000" b="1" dirty="0">
                <a:latin typeface="Times New Roman"/>
                <a:cs typeface="Times New Roman"/>
              </a:rPr>
              <a:t>Login &amp; Registration:</a:t>
            </a:r>
            <a:r>
              <a:rPr lang="en-US" sz="8000" dirty="0">
                <a:latin typeface="Times New Roman"/>
                <a:cs typeface="Times New Roman"/>
              </a:rPr>
              <a:t> Functional with role-based access (Admin/Student).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000" b="1" dirty="0">
                <a:latin typeface="Times New Roman" pitchFamily="18" charset="0"/>
                <a:cs typeface="Times New Roman" pitchFamily="18" charset="0"/>
              </a:rPr>
              <a:t>Admin Dashboard: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Allows adding/viewing questions with proper validation.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000" b="1" dirty="0">
                <a:latin typeface="Times New Roman" pitchFamily="18" charset="0"/>
                <a:cs typeface="Times New Roman" pitchFamily="18" charset="0"/>
              </a:rPr>
              <a:t>Exam Interface: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Displays questions with real-time webcam monitoring.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000" b="1" dirty="0">
                <a:latin typeface="Times New Roman" pitchFamily="18" charset="0"/>
                <a:cs typeface="Times New Roman" pitchFamily="18" charset="0"/>
              </a:rPr>
              <a:t>Webcam Access: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Prompts correctly before starting the exam.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000" dirty="0">
                <a:latin typeface="Times New Roman"/>
                <a:cs typeface="Times New Roman"/>
              </a:rPr>
              <a:t> </a:t>
            </a:r>
            <a:r>
              <a:rPr lang="en-US" sz="8000" b="1" dirty="0">
                <a:latin typeface="Times New Roman"/>
                <a:cs typeface="Times New Roman"/>
              </a:rPr>
              <a:t>AI Monitoring:</a:t>
            </a:r>
            <a:r>
              <a:rPr lang="en-US" sz="8000" dirty="0">
                <a:latin typeface="Times New Roman"/>
                <a:cs typeface="Times New Roman"/>
              </a:rPr>
              <a:t> Detects face, head pose, mouth, blink, and objects live.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000" b="1" dirty="0">
                <a:latin typeface="Times New Roman" pitchFamily="18" charset="0"/>
                <a:cs typeface="Times New Roman" pitchFamily="18" charset="0"/>
              </a:rPr>
              <a:t>Cheating Detection: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Flags violations; auto-terminates exam after 3 alerts.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000" b="1" dirty="0">
                <a:latin typeface="Times New Roman" pitchFamily="18" charset="0"/>
                <a:cs typeface="Times New Roman" pitchFamily="18" charset="0"/>
              </a:rPr>
              <a:t>Real-Time Feedback: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Detection status shown to student during exam.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000" b="1" dirty="0">
                <a:latin typeface="Times New Roman" pitchFamily="18" charset="0"/>
                <a:cs typeface="Times New Roman" pitchFamily="18" charset="0"/>
              </a:rPr>
              <a:t>Result Page: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Displays score, performance stats, and certificate download.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000" b="1" dirty="0">
                <a:latin typeface="Times New Roman"/>
                <a:cs typeface="Times New Roman"/>
              </a:rPr>
              <a:t>Activity Logs:</a:t>
            </a:r>
            <a:r>
              <a:rPr lang="en-US" sz="8000" dirty="0">
                <a:latin typeface="Times New Roman"/>
                <a:cs typeface="Times New Roman"/>
              </a:rPr>
              <a:t> Saves time stamped violation logs for admin review.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55F3BD0C-DB9D-DE66-6AE6-5D0F0D8FF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712" y="258856"/>
            <a:ext cx="7301796" cy="249897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3DF9C-A4C0-D1CD-6B73-CD4DE145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AD3393E6-87D1-B6B0-C53F-7D29F56DA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99" y="3504446"/>
            <a:ext cx="3848100" cy="2276668"/>
          </a:xfrm>
          <a:prstGeom prst="rect">
            <a:avLst/>
          </a:prstGeom>
        </p:spPr>
      </p:pic>
      <p:pic>
        <p:nvPicPr>
          <p:cNvPr id="3" name="Content Placeholder 2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F35BED1F-2700-771B-C02D-8514BCD18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068" y="3489650"/>
            <a:ext cx="3773234" cy="22866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85DA26-99AC-5EE2-F502-F5281E8C928A}"/>
              </a:ext>
            </a:extLst>
          </p:cNvPr>
          <p:cNvSpPr txBox="1"/>
          <p:nvPr/>
        </p:nvSpPr>
        <p:spPr>
          <a:xfrm>
            <a:off x="1631911" y="2749632"/>
            <a:ext cx="630049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Times New Roman"/>
                <a:ea typeface="Calibri"/>
                <a:cs typeface="Calibri"/>
              </a:rPr>
              <a:t>Welcome To Online Exam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2A14A-E962-CB74-5D27-80DC217F0A4E}"/>
              </a:ext>
            </a:extLst>
          </p:cNvPr>
          <p:cNvSpPr txBox="1"/>
          <p:nvPr/>
        </p:nvSpPr>
        <p:spPr>
          <a:xfrm>
            <a:off x="319943" y="5774033"/>
            <a:ext cx="444603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Times New Roman"/>
                <a:ea typeface="Calibri"/>
                <a:cs typeface="Calibri"/>
              </a:rPr>
              <a:t>Registration Page for Admin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4B4624-7103-52AB-F242-1025D0DA6CFE}"/>
              </a:ext>
            </a:extLst>
          </p:cNvPr>
          <p:cNvSpPr txBox="1"/>
          <p:nvPr/>
        </p:nvSpPr>
        <p:spPr>
          <a:xfrm>
            <a:off x="5544675" y="5770777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Times New Roman"/>
                <a:ea typeface="Calibri"/>
                <a:cs typeface="Calibri"/>
              </a:rPr>
              <a:t>Login Page for Admin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995E5D-BFE1-A158-256F-925C4E7A8290}"/>
              </a:ext>
            </a:extLst>
          </p:cNvPr>
          <p:cNvSpPr/>
          <p:nvPr/>
        </p:nvSpPr>
        <p:spPr>
          <a:xfrm>
            <a:off x="152400" y="65314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88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3DB5C-659B-7F55-4665-BD2F19DF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" name="Content Placeholder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01DD454-E073-C9E1-FB47-09F4DD729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094" y="153956"/>
            <a:ext cx="8456800" cy="58555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EF6A39-4A64-BDD6-8390-38A3E15F993A}"/>
              </a:ext>
            </a:extLst>
          </p:cNvPr>
          <p:cNvSpPr txBox="1"/>
          <p:nvPr/>
        </p:nvSpPr>
        <p:spPr>
          <a:xfrm>
            <a:off x="3195796" y="5993620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Times New Roman"/>
                <a:ea typeface="Calibri"/>
                <a:cs typeface="Calibri"/>
              </a:rPr>
              <a:t>Admin </a:t>
            </a:r>
            <a:r>
              <a:rPr lang="en-US" sz="1600" err="1">
                <a:latin typeface="Times New Roman"/>
                <a:ea typeface="Calibri"/>
                <a:cs typeface="Calibri"/>
              </a:rPr>
              <a:t>DashBoard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 Page</a:t>
            </a:r>
            <a:endParaRPr lang="en-US" sz="1600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EC1C92-CA4E-5698-C04E-FFE1307C5184}"/>
              </a:ext>
            </a:extLst>
          </p:cNvPr>
          <p:cNvSpPr/>
          <p:nvPr/>
        </p:nvSpPr>
        <p:spPr>
          <a:xfrm>
            <a:off x="140737" y="65314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06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3D319F0B-202E-9E85-8AA9-F349889CF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416" y="445536"/>
            <a:ext cx="3888648" cy="282312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3A43E-1295-7E6C-0492-BF84BFBD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Content Placeholder 2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499CBF2F-1CB5-4205-808F-243E24EFB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026" y="445537"/>
            <a:ext cx="3633275" cy="2823126"/>
          </a:xfrm>
          <a:prstGeom prst="rect">
            <a:avLst/>
          </a:prstGeom>
        </p:spPr>
      </p:pic>
      <p:pic>
        <p:nvPicPr>
          <p:cNvPr id="9" name="Content Placeholder 4" descr="A screenshot of a chat&#10;&#10;AI-generated content may be incorrect.">
            <a:extLst>
              <a:ext uri="{FF2B5EF4-FFF2-40B4-BE49-F238E27FC236}">
                <a16:creationId xmlns:a16="http://schemas.microsoft.com/office/drawing/2014/main" id="{AD84CF3D-FA81-6A9A-6DB9-399DFE5FC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415" y="4055817"/>
            <a:ext cx="7599783" cy="1854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DACA32-5D51-AC52-C3C4-93D1B9FE2EC9}"/>
              </a:ext>
            </a:extLst>
          </p:cNvPr>
          <p:cNvSpPr txBox="1"/>
          <p:nvPr/>
        </p:nvSpPr>
        <p:spPr>
          <a:xfrm>
            <a:off x="977052" y="3266902"/>
            <a:ext cx="325638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Times New Roman"/>
                <a:ea typeface="Calibri"/>
                <a:cs typeface="Calibri"/>
              </a:rPr>
              <a:t>   Registration Page for Student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1EB2C2-3E6A-EE5F-580E-CA31FF7B6203}"/>
              </a:ext>
            </a:extLst>
          </p:cNvPr>
          <p:cNvSpPr txBox="1"/>
          <p:nvPr/>
        </p:nvSpPr>
        <p:spPr>
          <a:xfrm>
            <a:off x="5504948" y="3262106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Times New Roman"/>
                <a:cs typeface="Times New Roman"/>
              </a:rPr>
              <a:t>Login Page for Student</a:t>
            </a:r>
            <a:endParaRPr lang="en-US" sz="1600" dirty="0">
              <a:ea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5936C0-7FF6-EBD2-4CD4-7610298317A6}"/>
              </a:ext>
            </a:extLst>
          </p:cNvPr>
          <p:cNvSpPr txBox="1"/>
          <p:nvPr/>
        </p:nvSpPr>
        <p:spPr>
          <a:xfrm>
            <a:off x="2811027" y="5985333"/>
            <a:ext cx="406114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Times New Roman"/>
                <a:ea typeface="Calibri"/>
                <a:cs typeface="Calibri"/>
              </a:rPr>
              <a:t>Camera Permission Request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B482F3-3637-4A6E-71C3-F3E3043EB4EA}"/>
              </a:ext>
            </a:extLst>
          </p:cNvPr>
          <p:cNvSpPr/>
          <p:nvPr/>
        </p:nvSpPr>
        <p:spPr>
          <a:xfrm>
            <a:off x="152400" y="2286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82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FFA04-18A1-BB7B-39E5-C9B5B1D1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Content Placeholder 7" descr="A screenshot of a person taking a selfie&#10;&#10;AI-generated content may be incorrect.">
            <a:extLst>
              <a:ext uri="{FF2B5EF4-FFF2-40B4-BE49-F238E27FC236}">
                <a16:creationId xmlns:a16="http://schemas.microsoft.com/office/drawing/2014/main" id="{9F680A4B-3BF5-205A-C84E-9E0C0BB24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754" y="375557"/>
            <a:ext cx="4163023" cy="5447360"/>
          </a:xfrm>
          <a:prstGeom prst="rect">
            <a:avLst/>
          </a:prstGeom>
        </p:spPr>
      </p:pic>
      <p:pic>
        <p:nvPicPr>
          <p:cNvPr id="10" name="Content Placeholder 4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EA04A8A0-C9BD-3646-C623-5B45A0008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594" y="387221"/>
            <a:ext cx="3827525" cy="54356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5095B9-247B-AA7C-B378-EB8F71FBD846}"/>
              </a:ext>
            </a:extLst>
          </p:cNvPr>
          <p:cNvSpPr txBox="1"/>
          <p:nvPr/>
        </p:nvSpPr>
        <p:spPr>
          <a:xfrm>
            <a:off x="1142409" y="5822403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Times New Roman"/>
                <a:ea typeface="Calibri"/>
                <a:cs typeface="Calibri"/>
              </a:rPr>
              <a:t>No Cheating Detected Page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6DFF4C-A093-269E-8F12-1CED127780D5}"/>
              </a:ext>
            </a:extLst>
          </p:cNvPr>
          <p:cNvSpPr txBox="1"/>
          <p:nvPr/>
        </p:nvSpPr>
        <p:spPr>
          <a:xfrm>
            <a:off x="5589315" y="5837500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Times New Roman"/>
                <a:cs typeface="Times New Roman"/>
              </a:rPr>
              <a:t>Cheating Detected Page</a:t>
            </a:r>
            <a:endParaRPr lang="en-US" sz="1600" dirty="0">
              <a:ea typeface="Calibri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E51F72-0A22-4545-9220-3960CD0342E9}"/>
              </a:ext>
            </a:extLst>
          </p:cNvPr>
          <p:cNvSpPr/>
          <p:nvPr/>
        </p:nvSpPr>
        <p:spPr>
          <a:xfrm>
            <a:off x="152400" y="2286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95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A6C97-D2B2-3298-A404-BB3D8CE7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3" name="Content Placeholder 12" descr="A screenshot of a phone&#10;&#10;AI-generated content may be incorrect.">
            <a:extLst>
              <a:ext uri="{FF2B5EF4-FFF2-40B4-BE49-F238E27FC236}">
                <a16:creationId xmlns:a16="http://schemas.microsoft.com/office/drawing/2014/main" id="{E5E75F62-CD17-D532-CCDA-B6677E834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905" y="282252"/>
            <a:ext cx="7972781" cy="57156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BF3F45-01E7-1C4F-1530-D68B87D95BA3}"/>
              </a:ext>
            </a:extLst>
          </p:cNvPr>
          <p:cNvSpPr txBox="1"/>
          <p:nvPr/>
        </p:nvSpPr>
        <p:spPr>
          <a:xfrm>
            <a:off x="3203493" y="5991846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Times New Roman"/>
                <a:ea typeface="Calibri"/>
                <a:cs typeface="Calibri"/>
              </a:rPr>
              <a:t>Online Exam Page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EEB6DD-3E93-2670-6317-753365F06925}"/>
              </a:ext>
            </a:extLst>
          </p:cNvPr>
          <p:cNvSpPr/>
          <p:nvPr/>
        </p:nvSpPr>
        <p:spPr>
          <a:xfrm>
            <a:off x="152400" y="2286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 This project presents an </a:t>
            </a:r>
            <a:r>
              <a:rPr lang="en-US" sz="2000" b="1" dirty="0">
                <a:latin typeface="Times New Roman"/>
                <a:cs typeface="Times New Roman"/>
              </a:rPr>
              <a:t>AI-based Online Exam Proctoring System</a:t>
            </a:r>
            <a:r>
              <a:rPr lang="en-US" sz="2000" dirty="0">
                <a:latin typeface="Times New Roman"/>
                <a:cs typeface="Times New Roman"/>
              </a:rPr>
              <a:t> designed to ensure fairness in remote assessments. Developed using </a:t>
            </a:r>
            <a:r>
              <a:rPr lang="en-US" sz="2000" b="1" dirty="0">
                <a:latin typeface="Times New Roman"/>
                <a:cs typeface="Times New Roman"/>
              </a:rPr>
              <a:t>Python Flask, </a:t>
            </a:r>
            <a:r>
              <a:rPr lang="en-US" sz="2000" b="1" dirty="0" err="1">
                <a:latin typeface="Times New Roman"/>
                <a:cs typeface="Times New Roman"/>
              </a:rPr>
              <a:t>MediaPipe</a:t>
            </a:r>
            <a:r>
              <a:rPr lang="en-US" sz="2000" b="1" dirty="0">
                <a:latin typeface="Times New Roman"/>
                <a:cs typeface="Times New Roman"/>
              </a:rPr>
              <a:t>,  OpenCV, and YOLOv5</a:t>
            </a:r>
            <a:r>
              <a:rPr lang="en-US" sz="2000" dirty="0">
                <a:latin typeface="Times New Roman"/>
                <a:cs typeface="Times New Roman"/>
              </a:rPr>
              <a:t>. The system monitors students in </a:t>
            </a:r>
            <a:r>
              <a:rPr lang="en-US" sz="2000" b="1" dirty="0">
                <a:latin typeface="Times New Roman"/>
                <a:cs typeface="Times New Roman"/>
              </a:rPr>
              <a:t>real-time via webcam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en-US" sz="2000" b="1" dirty="0">
                <a:latin typeface="Times New Roman"/>
                <a:cs typeface="Times New Roman"/>
              </a:rPr>
              <a:t>It detects suspicious activities such as: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Tracking(mouth movements),Frequent eye blinking, Unusual head movements, Presence of unauthorized objects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/>
                <a:cs typeface="Times New Roman"/>
              </a:rPr>
              <a:t> It </a:t>
            </a:r>
            <a:r>
              <a:rPr lang="en-US" sz="2000" b="1" dirty="0">
                <a:latin typeface="Times New Roman"/>
                <a:cs typeface="Times New Roman"/>
              </a:rPr>
              <a:t>automatically logs violations</a:t>
            </a:r>
            <a:r>
              <a:rPr lang="en-US" sz="2000" dirty="0">
                <a:latin typeface="Times New Roman"/>
                <a:cs typeface="Times New Roman"/>
              </a:rPr>
              <a:t>. After repeated offenses, the system can </a:t>
            </a:r>
            <a:r>
              <a:rPr lang="en-US" sz="2000" b="1" dirty="0">
                <a:latin typeface="Times New Roman"/>
                <a:cs typeface="Times New Roman"/>
              </a:rPr>
              <a:t>terminate the exam automatically</a:t>
            </a:r>
            <a:r>
              <a:rPr lang="en-US" sz="2000" dirty="0">
                <a:latin typeface="Times New Roman"/>
                <a:cs typeface="Times New Roman"/>
              </a:rPr>
              <a:t>. This reduces the need for </a:t>
            </a:r>
            <a:r>
              <a:rPr lang="en-US" sz="2000" b="1" dirty="0">
                <a:latin typeface="Times New Roman"/>
                <a:cs typeface="Times New Roman"/>
              </a:rPr>
              <a:t>human invigilators</a:t>
            </a:r>
            <a:r>
              <a:rPr lang="en-US" sz="2000" dirty="0">
                <a:latin typeface="Times New Roman"/>
                <a:cs typeface="Times New Roman"/>
              </a:rPr>
              <a:t>. Enhances the </a:t>
            </a:r>
            <a:r>
              <a:rPr lang="en-US" sz="2000" b="1" dirty="0">
                <a:latin typeface="Times New Roman"/>
                <a:cs typeface="Times New Roman"/>
              </a:rPr>
              <a:t>integrity of online exams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000" b="1" dirty="0">
                <a:latin typeface="Times New Roman"/>
                <a:cs typeface="Times New Roman"/>
              </a:rPr>
              <a:t>Keywords: </a:t>
            </a:r>
            <a:r>
              <a:rPr lang="en-US" sz="2000" dirty="0">
                <a:latin typeface="Times New Roman"/>
                <a:cs typeface="Times New Roman"/>
              </a:rPr>
              <a:t>Online Proctoring, AI-based Monitoring, Remote Exam, YOLOv5, </a:t>
            </a:r>
            <a:r>
              <a:rPr lang="en-US" sz="2000" dirty="0" err="1">
                <a:latin typeface="Times New Roman"/>
                <a:cs typeface="Times New Roman"/>
              </a:rPr>
              <a:t>MediaPipe</a:t>
            </a:r>
            <a:r>
              <a:rPr lang="en-US" sz="2000" dirty="0">
                <a:latin typeface="Times New Roman"/>
                <a:cs typeface="Times New Roman"/>
              </a:rPr>
              <a:t>, Face Detection, Flask Web App.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2286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video chat&#10;&#10;AI-generated content may be incorrect.">
            <a:extLst>
              <a:ext uri="{FF2B5EF4-FFF2-40B4-BE49-F238E27FC236}">
                <a16:creationId xmlns:a16="http://schemas.microsoft.com/office/drawing/2014/main" id="{F8510C6A-69E0-F8E2-DB4B-8C501040D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602" y="305011"/>
            <a:ext cx="3915747" cy="57050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199AB-31BE-EE59-1E27-8494A985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Content Placeholder 4" descr="A screenshot of a phone&#10;&#10;AI-generated content may be incorrect.">
            <a:extLst>
              <a:ext uri="{FF2B5EF4-FFF2-40B4-BE49-F238E27FC236}">
                <a16:creationId xmlns:a16="http://schemas.microsoft.com/office/drawing/2014/main" id="{69D17DF2-7FB4-F88F-212E-38CB5A966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577" y="352232"/>
            <a:ext cx="3909917" cy="56689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B029BA-0A16-AF6A-1FA8-F5EBD3E6EF37}"/>
              </a:ext>
            </a:extLst>
          </p:cNvPr>
          <p:cNvSpPr txBox="1"/>
          <p:nvPr/>
        </p:nvSpPr>
        <p:spPr>
          <a:xfrm>
            <a:off x="918083" y="6023402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Times New Roman"/>
                <a:ea typeface="Calibri"/>
                <a:cs typeface="Calibri"/>
              </a:rPr>
              <a:t>Exam Termination Alert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7286D-2F5A-BFC0-DD42-59CB40E28A61}"/>
              </a:ext>
            </a:extLst>
          </p:cNvPr>
          <p:cNvSpPr txBox="1"/>
          <p:nvPr/>
        </p:nvSpPr>
        <p:spPr>
          <a:xfrm>
            <a:off x="5365344" y="6036960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Times New Roman"/>
                <a:ea typeface="Calibri"/>
                <a:cs typeface="Calibri"/>
              </a:rPr>
              <a:t>Exam Completed Page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4C5138-D6C3-C169-2796-7283AF486643}"/>
              </a:ext>
            </a:extLst>
          </p:cNvPr>
          <p:cNvSpPr/>
          <p:nvPr/>
        </p:nvSpPr>
        <p:spPr>
          <a:xfrm>
            <a:off x="152400" y="2286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98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FDCCC-4CBB-CA2D-B69C-1A2B0466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F8D8DD8-85D2-C0B5-90FB-DCBEE2E58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584" y="506785"/>
            <a:ext cx="8279168" cy="51382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7E4DF7-4C3D-D2A5-A9E6-ED529356376D}"/>
              </a:ext>
            </a:extLst>
          </p:cNvPr>
          <p:cNvSpPr txBox="1"/>
          <p:nvPr/>
        </p:nvSpPr>
        <p:spPr>
          <a:xfrm>
            <a:off x="2826834" y="5653967"/>
            <a:ext cx="430607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Times New Roman"/>
                <a:ea typeface="Calibri"/>
                <a:cs typeface="Calibri"/>
              </a:rPr>
              <a:t>Cheating Detection Log in Report Folder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5B85B6-F425-905B-ADC3-7B42EF63FA11}"/>
              </a:ext>
            </a:extLst>
          </p:cNvPr>
          <p:cNvSpPr/>
          <p:nvPr/>
        </p:nvSpPr>
        <p:spPr>
          <a:xfrm>
            <a:off x="152400" y="2286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11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The AI-based Online Exam Proctoring System ensures secure and fair online exams by using real-time monitoring modules like blink detection, mouth tracking, head pose estimation, and object detection.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Built with lightweight tools like Flask and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, it automatically detects cheating and ends exams on repeated violations. The system is user-friendly, scalable, and protects privacy, making it a practical solution for modern online education.</a:t>
            </a:r>
          </a:p>
          <a:p>
            <a:pPr>
              <a:buNone/>
            </a:pPr>
            <a:endParaRPr lang="en-US" sz="2800"/>
          </a:p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2286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1.Dendir, S., &amp; Maxwell, R. S., "Cheating in online courses: Evidence from online proctoring", Computers in Human Behavior Reports, vol. 2, pp. 100033, 2020,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doi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: 10.1016/j.chbr.2020.100033.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2.P. Gupta and A.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Bansal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, "Face and Eye Detection using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MediaPipe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in Real-Time Applications", in International Conference on Machine Vision, vol. 9, pp. 78–85, 2022. doi:10.1109/ICMV.2022.00019.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3.J. Mathew and D. Roy, "Integration of YOLOv5 for Mobile Phone Detection in Exam Proctoring", in Computer Vision and Applications Journal, vol. 6, no. 4, pp. 134–142, 2023. doi:10.1016/cvaj.2023.06.007.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2286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2286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Thank You Slide Template Images | Free Photos, PNG Stickers, Wallpapers &amp;  Backgrounds - rawpixel">
            <a:extLst>
              <a:ext uri="{FF2B5EF4-FFF2-40B4-BE49-F238E27FC236}">
                <a16:creationId xmlns:a16="http://schemas.microsoft.com/office/drawing/2014/main" id="{3F1D0E47-0837-A52F-BB59-8DD5AB1D7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43230"/>
            <a:ext cx="49530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812"/>
            <a:ext cx="8229600" cy="781987"/>
          </a:xfrm>
        </p:spPr>
        <p:txBody>
          <a:bodyPr>
            <a:normAutofit/>
          </a:bodyPr>
          <a:lstStyle/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Overview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AI-based system to monitor online exams using real time webcam.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Extracts features like phone use, multiple persons visible and user verification.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Provides portals for both examinees and examiners.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Motivation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COVID-19 accelerated the shift to online education and exams.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Need for affordable, scalable, and effective online exam monitoring.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Problem Definition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Manual remote monitoring is not scalable and prone to cheating.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Requires software that works with built-in real time webcams.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2286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829" y="381000"/>
            <a:ext cx="8229601" cy="453571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LITERATURE SURVEY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032103"/>
              </p:ext>
            </p:extLst>
          </p:nvPr>
        </p:nvGraphicFramePr>
        <p:xfrm>
          <a:off x="278190" y="919238"/>
          <a:ext cx="8628626" cy="574374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4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0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2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95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/>
                        </a:rPr>
                        <a:t>S.NO</a:t>
                      </a:r>
                      <a:endParaRPr lang="en-US" sz="20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/>
                        </a:rPr>
                        <a:t>AUTHORS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178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latin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2000" b="0" i="0" u="none" strike="noStrike" noProof="0" dirty="0">
                          <a:latin typeface="Times New Roman"/>
                        </a:rPr>
                        <a:t>A. Mishra, R. Sen(2024)</a:t>
                      </a:r>
                      <a:endParaRPr lang="en-US" sz="20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2000" b="0" i="0" u="none" strike="noStrike" noProof="0" dirty="0">
                          <a:latin typeface="Times New Roman"/>
                        </a:rPr>
                        <a:t>Used </a:t>
                      </a:r>
                      <a:r>
                        <a:rPr lang="en-US" sz="2000" b="0" i="0" u="none" strike="noStrike" noProof="0">
                          <a:latin typeface="Times New Roman"/>
                        </a:rPr>
                        <a:t>MediaPipe</a:t>
                      </a:r>
                      <a:r>
                        <a:rPr lang="en-US" sz="2000" b="0" i="0" u="none" strike="noStrike" noProof="0" dirty="0">
                          <a:latin typeface="Times New Roman"/>
                        </a:rPr>
                        <a:t> + YOLOv8 for real-time cheating alerts via webcam. No exam UI or report system</a:t>
                      </a:r>
                      <a:endParaRPr lang="en-US" sz="20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4380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latin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latin typeface="Times New Roman"/>
                        </a:rPr>
                        <a:t>K. Singh, P. Mehta(2023)</a:t>
                      </a:r>
                      <a:endParaRPr lang="en-US" sz="2000" dirty="0">
                        <a:latin typeface="Times New Roman"/>
                      </a:endParaRPr>
                    </a:p>
                    <a:p>
                      <a:pPr lvl="0" algn="just">
                        <a:buNone/>
                      </a:pPr>
                      <a:endParaRPr lang="en-US" sz="20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latin typeface="Times New Roman"/>
                        </a:rPr>
                        <a:t>Detected blinks and mouth movement using </a:t>
                      </a:r>
                      <a:r>
                        <a:rPr lang="en-US" sz="2000" b="0" i="0" u="none" strike="noStrike" noProof="0" err="1">
                          <a:latin typeface="Times New Roman"/>
                        </a:rPr>
                        <a:t>MediaPipe</a:t>
                      </a:r>
                      <a:r>
                        <a:rPr lang="en-US" sz="2000" b="0" i="0" u="none" strike="noStrike" noProof="0" dirty="0">
                          <a:latin typeface="Times New Roman"/>
                        </a:rPr>
                        <a:t>. Missed object detection, head pose, and exam integration.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3184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latin typeface="Times New Roman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2000" b="0" i="0" u="none" strike="noStrike" noProof="0" dirty="0">
                          <a:latin typeface="Times New Roman"/>
                        </a:rPr>
                        <a:t>D. Patel, T. Kaur(2023)</a:t>
                      </a:r>
                      <a:endParaRPr lang="en-US" sz="20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2000" b="0" i="0" u="none" strike="noStrike" noProof="0" dirty="0">
                          <a:latin typeface="Times New Roman"/>
                        </a:rPr>
                        <a:t>Focused only on head pose detection. Lacked full exam link-up, blink/mouth/object tracking, and cheat logic.</a:t>
                      </a:r>
                      <a:endParaRPr lang="en-US" sz="20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1119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latin typeface="Times New Roman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2000" b="0" i="0" u="none" strike="noStrike" noProof="0" dirty="0">
                          <a:latin typeface="Times New Roman"/>
                        </a:rPr>
                        <a:t>N. Joshi, A. Deshmukh(2022)</a:t>
                      </a:r>
                      <a:endParaRPr lang="en-US" sz="20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2000" b="0" i="0" u="none" strike="noStrike" noProof="0" dirty="0">
                          <a:latin typeface="Times New Roman"/>
                        </a:rPr>
                        <a:t>Built live webcam view with Flask + OpenCV. Missing cheating detection, count logic, questions, results, and report generation.</a:t>
                      </a:r>
                      <a:endParaRPr lang="en-US" sz="20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455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latin typeface="Times New Roman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Times New Roman"/>
                        </a:rPr>
                        <a:t>L. Zhang, Y. Liu (2022)</a:t>
                      </a:r>
                    </a:p>
                    <a:p>
                      <a:pPr lvl="0" algn="just">
                        <a:buNone/>
                      </a:pPr>
                      <a:endParaRPr lang="en-US" sz="20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2000" b="0" i="0" u="none" strike="noStrike" noProof="0" dirty="0">
                          <a:latin typeface="Times New Roman"/>
                        </a:rPr>
                        <a:t>Used YOLOv5 to detect phones in live video. No facial behavior tracking (blinks, mouth, head pose) or complete exam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20441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470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EXISTING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9368"/>
            <a:ext cx="8229600" cy="537399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Traditional exams rely heavily on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manual supervision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(in-person or via webcams).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Manual monitoring is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time-consuming, costly, and prone to human error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Students can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exploit simple systems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by switching tabs or using unauthorized materials.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 real-time alerts or automated responses to suspicious behavior.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Current systems are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not scalable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for large exams and lack strong security protocols.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Overall, these systems are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inefficient, expensive, vulnerable to cheating, and lack automation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2286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2800" b="1">
                <a:latin typeface="Times New Roman" pitchFamily="18" charset="0"/>
                <a:cs typeface="Times New Roman" pitchFamily="18" charset="0"/>
              </a:rPr>
            </a:br>
            <a:r>
              <a:rPr lang="en-US" sz="2800" b="1">
                <a:latin typeface="Times New Roman" pitchFamily="18" charset="0"/>
                <a:cs typeface="Times New Roman" pitchFamily="18" charset="0"/>
              </a:rPr>
              <a:t>OPEN PROBLEMS OF EXISTING SYSTEM</a:t>
            </a:r>
            <a:br>
              <a:rPr lang="en-US" sz="2800" b="1">
                <a:latin typeface="Times New Roman" pitchFamily="18" charset="0"/>
                <a:cs typeface="Times New Roman" pitchFamily="18" charset="0"/>
              </a:rPr>
            </a:b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Privacy concerns and data protection.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AI bias affecting fairness.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False positives/negatives in cheating detection.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Need to detect evolving cheating methods.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Balancing user experience and monitoring.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Student resistance due to privacy worries.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High cost vs. quality trade-off.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Lack of clear feedback to students and instructors.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DBF544-762E-87F3-C767-465A9F6BE75A}"/>
              </a:ext>
            </a:extLst>
          </p:cNvPr>
          <p:cNvSpPr/>
          <p:nvPr/>
        </p:nvSpPr>
        <p:spPr>
          <a:xfrm>
            <a:off x="152400" y="20441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PROPOSED WORK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How Proposed System Overcomes Existing System Limitations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Uses AI (blink, mouth, head pose, object detection) to monitor students via webcam.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Detects and flags suspicious behavior in real-time.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Automatically ends exam after 3 violations.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Shows live detection labels on screen.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Generates activity report for each student.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Stores data securely using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and Flask backend.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Scalable and more secure than manual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A2DABA-1CD3-40BA-0D1F-977629557482}"/>
              </a:ext>
            </a:extLst>
          </p:cNvPr>
          <p:cNvSpPr/>
          <p:nvPr/>
        </p:nvSpPr>
        <p:spPr>
          <a:xfrm>
            <a:off x="152400" y="20441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/>
            </a:br>
            <a:r>
              <a:rPr lang="en-US" sz="3100" b="1">
                <a:latin typeface="Times New Roman" pitchFamily="18" charset="0"/>
                <a:cs typeface="Times New Roman" pitchFamily="18" charset="0"/>
              </a:rPr>
              <a:t>ADVANTAGES OF THE PROPOSED SYSTEM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Prevents cheating effectively.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Saves time and reduces manual effort.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Gives accurate, real-time feedback.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Generates detailed reports.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User-friendly and secure.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Supports large-scale exams.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A228E3-AAA7-0F7D-17F2-25F2FC659D0B}"/>
              </a:ext>
            </a:extLst>
          </p:cNvPr>
          <p:cNvSpPr/>
          <p:nvPr/>
        </p:nvSpPr>
        <p:spPr>
          <a:xfrm>
            <a:off x="152400" y="2286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PROPOSED WORK MODULES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56" y="1143000"/>
            <a:ext cx="8037250" cy="289404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838200" y="4736841"/>
            <a:ext cx="7620000" cy="212006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Blink Detection: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/>
                <a:cs typeface="Times New Roman"/>
              </a:rPr>
              <a:t>Detects eye closure and frequent blinking to flag suspicious behavior.</a:t>
            </a:r>
            <a:endParaRPr lang="en-US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Mouth Tracking: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/>
                <a:cs typeface="Times New Roman"/>
              </a:rPr>
              <a:t>Monitors if mouth is open, indicating possible talking or cheating.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9532EC-E30F-A30A-0167-22D1EB0A3AEC}"/>
              </a:ext>
            </a:extLst>
          </p:cNvPr>
          <p:cNvSpPr txBox="1"/>
          <p:nvPr/>
        </p:nvSpPr>
        <p:spPr>
          <a:xfrm>
            <a:off x="2620804" y="4168882"/>
            <a:ext cx="458599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Times New Roman"/>
                <a:ea typeface="Calibri"/>
                <a:cs typeface="Calibri"/>
              </a:rPr>
              <a:t>Fig: Block Diagram of the Proposed System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75B162-393F-957B-0FF4-5F78D0186D23}"/>
              </a:ext>
            </a:extLst>
          </p:cNvPr>
          <p:cNvSpPr/>
          <p:nvPr/>
        </p:nvSpPr>
        <p:spPr>
          <a:xfrm>
            <a:off x="152400" y="2286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8</TotalTime>
  <Words>1439</Words>
  <Application>Microsoft Office PowerPoint</Application>
  <PresentationFormat>On-screen Show (4:3)</PresentationFormat>
  <Paragraphs>165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Times New Roman</vt:lpstr>
      <vt:lpstr>Wingdings</vt:lpstr>
      <vt:lpstr>Wingdings,Sans-Serif</vt:lpstr>
      <vt:lpstr>Office Theme</vt:lpstr>
      <vt:lpstr>DEPARTMENT OF INFORMATION TECHNOLOGY       UNIVERSITY COLLEGE OF ENGINEERING, SCIENCE &amp; TECHNOLOGY  </vt:lpstr>
      <vt:lpstr>ABSTRACT</vt:lpstr>
      <vt:lpstr>INTRODUCTION</vt:lpstr>
      <vt:lpstr>LITERATURE SURVEY</vt:lpstr>
      <vt:lpstr>EXISTING WORK</vt:lpstr>
      <vt:lpstr> OPEN PROBLEMS OF EXISTING SYSTEM </vt:lpstr>
      <vt:lpstr>PROPOSED WORK</vt:lpstr>
      <vt:lpstr> ADVANTAGES OF THE PROPOSED SYSTEM </vt:lpstr>
      <vt:lpstr>PROPOSED WORK MODULES</vt:lpstr>
      <vt:lpstr>PowerPoint Presentation</vt:lpstr>
      <vt:lpstr>PROPOSED ARCHITECTURE</vt:lpstr>
      <vt:lpstr>PowerPoint Presentation</vt:lpstr>
      <vt:lpstr>PROPOSED ALGORITHMS</vt:lpstr>
      <vt:lpstr>EXPERIMENTAL RESULTS AND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INFORMATION TECHNOLOGY UNIVERSITY COLLEGE OF ENGINEERING, SCIENCE &amp; TECHNOLOGY   JNTUH KUKUTAPALLY, HYDERABAD</dc:title>
  <dc:creator>SE017</dc:creator>
  <cp:lastModifiedBy>INAPANURI REVANTH KUMAR</cp:lastModifiedBy>
  <cp:revision>483</cp:revision>
  <dcterms:created xsi:type="dcterms:W3CDTF">2024-12-18T22:24:04Z</dcterms:created>
  <dcterms:modified xsi:type="dcterms:W3CDTF">2025-07-23T16:59:03Z</dcterms:modified>
</cp:coreProperties>
</file>