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8" r:id="rId3"/>
    <p:sldId id="257" r:id="rId4"/>
    <p:sldId id="259" r:id="rId5"/>
    <p:sldId id="262" r:id="rId6"/>
    <p:sldId id="270" r:id="rId7"/>
    <p:sldId id="271" r:id="rId8"/>
    <p:sldId id="264" r:id="rId9"/>
    <p:sldId id="273" r:id="rId10"/>
    <p:sldId id="268" r:id="rId11"/>
    <p:sldId id="272" r:id="rId12"/>
    <p:sldId id="274" r:id="rId13"/>
    <p:sldId id="266" r:id="rId14"/>
    <p:sldId id="267" r:id="rId15"/>
    <p:sldId id="278" r:id="rId16"/>
    <p:sldId id="263"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53804" autoAdjust="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2B86D-F4C4-432E-B147-DE093914B104}" type="datetimeFigureOut">
              <a:rPr lang="en-US" smtClean="0"/>
              <a:t>4/3/2018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3FDC7D-B6B7-4665-8B58-541CD2E3D77C}" type="slidenum">
              <a:rPr lang="en-US" smtClean="0"/>
              <a:t>‹#›</a:t>
            </a:fld>
            <a:endParaRPr lang="en-US"/>
          </a:p>
        </p:txBody>
      </p:sp>
    </p:spTree>
    <p:extLst>
      <p:ext uri="{BB962C8B-B14F-4D97-AF65-F5344CB8AC3E}">
        <p14:creationId xmlns:p14="http://schemas.microsoft.com/office/powerpoint/2010/main" val="371434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3FDC7D-B6B7-4665-8B58-541CD2E3D77C}" type="slidenum">
              <a:rPr lang="en-US" smtClean="0"/>
              <a:t>2</a:t>
            </a:fld>
            <a:endParaRPr lang="en-US"/>
          </a:p>
        </p:txBody>
      </p:sp>
    </p:spTree>
    <p:extLst>
      <p:ext uri="{BB962C8B-B14F-4D97-AF65-F5344CB8AC3E}">
        <p14:creationId xmlns:p14="http://schemas.microsoft.com/office/powerpoint/2010/main" val="2683758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Diagram to show the efficiency of a program. CISC machines try to reduce the number of instructions per program, where as the RISC machines tries to reduce the number of cycles per instructions.</a:t>
            </a:r>
          </a:p>
        </p:txBody>
      </p:sp>
      <p:sp>
        <p:nvSpPr>
          <p:cNvPr id="4" name="Slide Number Placeholder 3"/>
          <p:cNvSpPr>
            <a:spLocks noGrp="1"/>
          </p:cNvSpPr>
          <p:nvPr>
            <p:ph type="sldNum" sz="quarter" idx="10"/>
          </p:nvPr>
        </p:nvSpPr>
        <p:spPr/>
        <p:txBody>
          <a:bodyPr/>
          <a:lstStyle/>
          <a:p>
            <a:fld id="{E03FDC7D-B6B7-4665-8B58-541CD2E3D77C}" type="slidenum">
              <a:rPr lang="en-US" smtClean="0"/>
              <a:t>12</a:t>
            </a:fld>
            <a:endParaRPr lang="en-US"/>
          </a:p>
        </p:txBody>
      </p:sp>
    </p:spTree>
    <p:extLst>
      <p:ext uri="{BB962C8B-B14F-4D97-AF65-F5344CB8AC3E}">
        <p14:creationId xmlns:p14="http://schemas.microsoft.com/office/powerpoint/2010/main" val="138923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Talking about all the pro’s and con’s makes you think that </a:t>
            </a:r>
            <a:r>
              <a:rPr lang="en-US" dirty="0" err="1"/>
              <a:t>cisc</a:t>
            </a:r>
            <a:r>
              <a:rPr lang="en-US" dirty="0"/>
              <a:t> machines are generally better. Well Here is a list of all the CPU’s that use CISC architecture. It is pretty light but it does make up a significant market share.</a:t>
            </a:r>
          </a:p>
        </p:txBody>
      </p:sp>
      <p:sp>
        <p:nvSpPr>
          <p:cNvPr id="4" name="Slide Number Placeholder 3"/>
          <p:cNvSpPr>
            <a:spLocks noGrp="1"/>
          </p:cNvSpPr>
          <p:nvPr>
            <p:ph type="sldNum" sz="quarter" idx="10"/>
          </p:nvPr>
        </p:nvSpPr>
        <p:spPr/>
        <p:txBody>
          <a:bodyPr/>
          <a:lstStyle/>
          <a:p>
            <a:fld id="{E03FDC7D-B6B7-4665-8B58-541CD2E3D77C}" type="slidenum">
              <a:rPr lang="en-US" smtClean="0"/>
              <a:t>13</a:t>
            </a:fld>
            <a:endParaRPr lang="en-US"/>
          </a:p>
        </p:txBody>
      </p:sp>
    </p:spTree>
    <p:extLst>
      <p:ext uri="{BB962C8B-B14F-4D97-AF65-F5344CB8AC3E}">
        <p14:creationId xmlns:p14="http://schemas.microsoft.com/office/powerpoint/2010/main" val="1164830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Conversely Here are some of the many examples of RISC machines today. We have the arm architecture; which runs on the raspberry pi, most major </a:t>
            </a:r>
            <a:r>
              <a:rPr lang="en-US" dirty="0" err="1"/>
              <a:t>cel</a:t>
            </a:r>
            <a:r>
              <a:rPr lang="en-US" dirty="0"/>
              <a:t> phones including iOS and Android. It also runs on every Nintendo system after the Gameboy </a:t>
            </a:r>
            <a:r>
              <a:rPr lang="en-US" dirty="0" err="1"/>
              <a:t>Andvanced</a:t>
            </a:r>
            <a:r>
              <a:rPr lang="en-US" dirty="0"/>
              <a:t>, and yes that does include  the switch. IBM’s power architecture also runs on RISC architecture which has been in pretty much every game console since the </a:t>
            </a:r>
            <a:r>
              <a:rPr lang="en-US" dirty="0" err="1"/>
              <a:t>gamecube</a:t>
            </a:r>
            <a:r>
              <a:rPr lang="en-US" dirty="0"/>
              <a:t>. Although since the PS4 and Xbox one have switched to a different, but still RISC architecture.</a:t>
            </a:r>
          </a:p>
        </p:txBody>
      </p:sp>
      <p:sp>
        <p:nvSpPr>
          <p:cNvPr id="4" name="Slide Number Placeholder 3"/>
          <p:cNvSpPr>
            <a:spLocks noGrp="1"/>
          </p:cNvSpPr>
          <p:nvPr>
            <p:ph type="sldNum" sz="quarter" idx="10"/>
          </p:nvPr>
        </p:nvSpPr>
        <p:spPr/>
        <p:txBody>
          <a:bodyPr/>
          <a:lstStyle/>
          <a:p>
            <a:fld id="{E03FDC7D-B6B7-4665-8B58-541CD2E3D77C}" type="slidenum">
              <a:rPr lang="en-US" smtClean="0"/>
              <a:t>14</a:t>
            </a:fld>
            <a:endParaRPr lang="en-US"/>
          </a:p>
        </p:txBody>
      </p:sp>
    </p:spTree>
    <p:extLst>
      <p:ext uri="{BB962C8B-B14F-4D97-AF65-F5344CB8AC3E}">
        <p14:creationId xmlns:p14="http://schemas.microsoft.com/office/powerpoint/2010/main" val="1236671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you ever wondered why, your laptop can run the same programs as your desktop; even though they have totally different hardware inside of them. That’s because of ISA, specifically the x86_64 architecture, which we will touch on later. The ISA acts as a bridge between the software and the hardware. This has enabled us to diversify into the families of operating systems we have today. And it is also the reason why two machines running windows can, more or less, run the same software.</a:t>
            </a:r>
          </a:p>
          <a:p>
            <a:endParaRPr lang="en-US" dirty="0"/>
          </a:p>
          <a:p>
            <a:r>
              <a:rPr lang="en-US" dirty="0"/>
              <a:t>Because we can write code for one machine, it means we can spend a lot less time rewriting the same code over and over again. This also allows us to make cheaper machines and still use the same code we have already written, which lowers the barrier of entry to computing.</a:t>
            </a:r>
          </a:p>
        </p:txBody>
      </p:sp>
      <p:sp>
        <p:nvSpPr>
          <p:cNvPr id="4" name="Slide Number Placeholder 3"/>
          <p:cNvSpPr>
            <a:spLocks noGrp="1"/>
          </p:cNvSpPr>
          <p:nvPr>
            <p:ph type="sldNum" sz="quarter" idx="10"/>
          </p:nvPr>
        </p:nvSpPr>
        <p:spPr/>
        <p:txBody>
          <a:bodyPr/>
          <a:lstStyle/>
          <a:p>
            <a:fld id="{E03FDC7D-B6B7-4665-8B58-541CD2E3D77C}" type="slidenum">
              <a:rPr lang="en-US" smtClean="0"/>
              <a:t>3</a:t>
            </a:fld>
            <a:endParaRPr lang="en-US"/>
          </a:p>
        </p:txBody>
      </p:sp>
    </p:spTree>
    <p:extLst>
      <p:ext uri="{BB962C8B-B14F-4D97-AF65-F5344CB8AC3E}">
        <p14:creationId xmlns:p14="http://schemas.microsoft.com/office/powerpoint/2010/main" val="152496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Believe it or not the first talks of an instruction set architecture was by Charles Babbage and Ada Lovelace in 1936</a:t>
            </a:r>
          </a:p>
          <a:p>
            <a:r>
              <a:rPr lang="en-US" dirty="0"/>
              <a:t>Our more common interpretation was in 1945, in a paper written by John Von Neumann. </a:t>
            </a:r>
          </a:p>
          <a:p>
            <a:endParaRPr lang="en-US" dirty="0"/>
          </a:p>
          <a:p>
            <a:r>
              <a:rPr lang="en-US" dirty="0"/>
              <a:t>The current architecture that most systems are running today were started in the early 1960’s with the x86 architecture families.</a:t>
            </a:r>
          </a:p>
          <a:p>
            <a:endParaRPr lang="en-US" dirty="0"/>
          </a:p>
          <a:p>
            <a:r>
              <a:rPr lang="en-US" dirty="0"/>
              <a:t>We are still using the x86 architecture, albeit an extension the x86_64 architecture. AMD actually helped Intel make the 64-bit processors more popular. Intel originally wanted to scrap x86 and move totally on to IA-64 architecture but it failed horribly and AMD decided to just extend the x86 architecture and we now have the x86_64</a:t>
            </a:r>
          </a:p>
        </p:txBody>
      </p:sp>
      <p:sp>
        <p:nvSpPr>
          <p:cNvPr id="4" name="Slide Number Placeholder 3"/>
          <p:cNvSpPr>
            <a:spLocks noGrp="1"/>
          </p:cNvSpPr>
          <p:nvPr>
            <p:ph type="sldNum" sz="quarter" idx="10"/>
          </p:nvPr>
        </p:nvSpPr>
        <p:spPr/>
        <p:txBody>
          <a:bodyPr/>
          <a:lstStyle/>
          <a:p>
            <a:fld id="{E03FDC7D-B6B7-4665-8B58-541CD2E3D77C}" type="slidenum">
              <a:rPr lang="en-US" smtClean="0"/>
              <a:t>4</a:t>
            </a:fld>
            <a:endParaRPr lang="en-US"/>
          </a:p>
        </p:txBody>
      </p:sp>
    </p:spTree>
    <p:extLst>
      <p:ext uri="{BB962C8B-B14F-4D97-AF65-F5344CB8AC3E}">
        <p14:creationId xmlns:p14="http://schemas.microsoft.com/office/powerpoint/2010/main" val="3850204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different types of architectures but the main ones we will be talking about today are CISC and RISC. </a:t>
            </a:r>
          </a:p>
          <a:p>
            <a:endParaRPr lang="en-US" dirty="0"/>
          </a:p>
          <a:p>
            <a:r>
              <a:rPr lang="en-US" dirty="0"/>
              <a:t>The other architectures on this list are more experimental with the last two being pretty much theoretical. </a:t>
            </a:r>
          </a:p>
          <a:p>
            <a:endParaRPr lang="en-US" dirty="0"/>
          </a:p>
          <a:p>
            <a:r>
              <a:rPr lang="en-US" dirty="0"/>
              <a:t>The VLIW, LIW, and the EPIC all seek to exploit parallels in the instructions, by dynamic scheduling of instructions.</a:t>
            </a:r>
          </a:p>
        </p:txBody>
      </p:sp>
      <p:sp>
        <p:nvSpPr>
          <p:cNvPr id="4" name="Slide Number Placeholder 3"/>
          <p:cNvSpPr>
            <a:spLocks noGrp="1"/>
          </p:cNvSpPr>
          <p:nvPr>
            <p:ph type="sldNum" sz="quarter" idx="10"/>
          </p:nvPr>
        </p:nvSpPr>
        <p:spPr/>
        <p:txBody>
          <a:bodyPr/>
          <a:lstStyle/>
          <a:p>
            <a:fld id="{E03FDC7D-B6B7-4665-8B58-541CD2E3D77C}" type="slidenum">
              <a:rPr lang="en-US" smtClean="0"/>
              <a:t>5</a:t>
            </a:fld>
            <a:endParaRPr lang="en-US"/>
          </a:p>
        </p:txBody>
      </p:sp>
    </p:spTree>
    <p:extLst>
      <p:ext uri="{BB962C8B-B14F-4D97-AF65-F5344CB8AC3E}">
        <p14:creationId xmlns:p14="http://schemas.microsoft.com/office/powerpoint/2010/main" val="3814062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 architecture focuses on hardware more than it does software. It Uses a greater amount of transistors than RISC boards due, solely because it needs more space to store its more complex instructions. </a:t>
            </a:r>
          </a:p>
        </p:txBody>
      </p:sp>
      <p:sp>
        <p:nvSpPr>
          <p:cNvPr id="4" name="Slide Number Placeholder 3"/>
          <p:cNvSpPr>
            <a:spLocks noGrp="1"/>
          </p:cNvSpPr>
          <p:nvPr>
            <p:ph type="sldNum" sz="quarter" idx="10"/>
          </p:nvPr>
        </p:nvSpPr>
        <p:spPr/>
        <p:txBody>
          <a:bodyPr/>
          <a:lstStyle/>
          <a:p>
            <a:fld id="{E03FDC7D-B6B7-4665-8B58-541CD2E3D77C}" type="slidenum">
              <a:rPr lang="en-US" smtClean="0"/>
              <a:t>6</a:t>
            </a:fld>
            <a:endParaRPr lang="en-US"/>
          </a:p>
        </p:txBody>
      </p:sp>
    </p:spTree>
    <p:extLst>
      <p:ext uri="{BB962C8B-B14F-4D97-AF65-F5344CB8AC3E}">
        <p14:creationId xmlns:p14="http://schemas.microsoft.com/office/powerpoint/2010/main" val="3407594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RISC systems focus more on software control than it does hardware, which means its usually cheaper to make a RISC board than it does a CISC board</a:t>
            </a:r>
          </a:p>
        </p:txBody>
      </p:sp>
      <p:sp>
        <p:nvSpPr>
          <p:cNvPr id="4" name="Slide Number Placeholder 3"/>
          <p:cNvSpPr>
            <a:spLocks noGrp="1"/>
          </p:cNvSpPr>
          <p:nvPr>
            <p:ph type="sldNum" sz="quarter" idx="10"/>
          </p:nvPr>
        </p:nvSpPr>
        <p:spPr/>
        <p:txBody>
          <a:bodyPr/>
          <a:lstStyle/>
          <a:p>
            <a:fld id="{E03FDC7D-B6B7-4665-8B58-541CD2E3D77C}" type="slidenum">
              <a:rPr lang="en-US" smtClean="0"/>
              <a:t>7</a:t>
            </a:fld>
            <a:endParaRPr lang="en-US"/>
          </a:p>
        </p:txBody>
      </p:sp>
    </p:spTree>
    <p:extLst>
      <p:ext uri="{BB962C8B-B14F-4D97-AF65-F5344CB8AC3E}">
        <p14:creationId xmlns:p14="http://schemas.microsoft.com/office/powerpoint/2010/main" val="1928225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3FDC7D-B6B7-4665-8B58-541CD2E3D77C}" type="slidenum">
              <a:rPr lang="en-US" smtClean="0"/>
              <a:t>8</a:t>
            </a:fld>
            <a:endParaRPr lang="en-US"/>
          </a:p>
        </p:txBody>
      </p:sp>
    </p:spTree>
    <p:extLst>
      <p:ext uri="{BB962C8B-B14F-4D97-AF65-F5344CB8AC3E}">
        <p14:creationId xmlns:p14="http://schemas.microsoft.com/office/powerpoint/2010/main" val="2877631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space to write a program on a CISC machine is usually a lot less than it would be on RISC machine. This means that it does use more hardware costs.</a:t>
            </a:r>
          </a:p>
        </p:txBody>
      </p:sp>
      <p:sp>
        <p:nvSpPr>
          <p:cNvPr id="4" name="Slide Number Placeholder 3"/>
          <p:cNvSpPr>
            <a:spLocks noGrp="1"/>
          </p:cNvSpPr>
          <p:nvPr>
            <p:ph type="sldNum" sz="quarter" idx="10"/>
          </p:nvPr>
        </p:nvSpPr>
        <p:spPr/>
        <p:txBody>
          <a:bodyPr/>
          <a:lstStyle/>
          <a:p>
            <a:fld id="{E03FDC7D-B6B7-4665-8B58-541CD2E3D77C}" type="slidenum">
              <a:rPr lang="en-US" smtClean="0"/>
              <a:t>10</a:t>
            </a:fld>
            <a:endParaRPr lang="en-US"/>
          </a:p>
        </p:txBody>
      </p:sp>
    </p:spTree>
    <p:extLst>
      <p:ext uri="{BB962C8B-B14F-4D97-AF65-F5344CB8AC3E}">
        <p14:creationId xmlns:p14="http://schemas.microsoft.com/office/powerpoint/2010/main" val="2237740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RISC machines do use less memory than CISC machines, mainly because they have less instructions. But since RISC machines do not have as many commands, the code is </a:t>
            </a:r>
            <a:r>
              <a:rPr lang="en-US" dirty="0" err="1"/>
              <a:t>usally</a:t>
            </a:r>
            <a:r>
              <a:rPr lang="en-US" dirty="0"/>
              <a:t> a lot longer. One of the side effects of this is that if you call one of the complex instructions on a CISC machine it does hold the values in registers. Where in a RISC machine it </a:t>
            </a:r>
            <a:r>
              <a:rPr lang="en-US" dirty="0" err="1"/>
              <a:t>ould</a:t>
            </a:r>
            <a:r>
              <a:rPr lang="en-US" dirty="0"/>
              <a:t> store the values in the registers until the are written over, saving the computer work.</a:t>
            </a:r>
          </a:p>
        </p:txBody>
      </p:sp>
      <p:sp>
        <p:nvSpPr>
          <p:cNvPr id="4" name="Slide Number Placeholder 3"/>
          <p:cNvSpPr>
            <a:spLocks noGrp="1"/>
          </p:cNvSpPr>
          <p:nvPr>
            <p:ph type="sldNum" sz="quarter" idx="10"/>
          </p:nvPr>
        </p:nvSpPr>
        <p:spPr/>
        <p:txBody>
          <a:bodyPr/>
          <a:lstStyle/>
          <a:p>
            <a:fld id="{E03FDC7D-B6B7-4665-8B58-541CD2E3D77C}" type="slidenum">
              <a:rPr lang="en-US" smtClean="0"/>
              <a:t>11</a:t>
            </a:fld>
            <a:endParaRPr lang="en-US"/>
          </a:p>
        </p:txBody>
      </p:sp>
    </p:spTree>
    <p:extLst>
      <p:ext uri="{BB962C8B-B14F-4D97-AF65-F5344CB8AC3E}">
        <p14:creationId xmlns:p14="http://schemas.microsoft.com/office/powerpoint/2010/main" val="24506596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4/3/2018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4/3/2018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archive.arstechnica.com/cpu/4q99/risc-cisc/rvc-5.html#Branch" TargetMode="External"/><Relationship Id="rId2" Type="http://schemas.openxmlformats.org/officeDocument/2006/relationships/hyperlink" Target="https://cs.stanford.edu/people/eroberts/courses/soco/projects/risc/risccisc/" TargetMode="External"/><Relationship Id="rId1" Type="http://schemas.openxmlformats.org/officeDocument/2006/relationships/slideLayout" Target="../slideLayouts/slideLayout2.xml"/><Relationship Id="rId4" Type="http://schemas.openxmlformats.org/officeDocument/2006/relationships/hyperlink" Target="https://software.intel.com/en-us/articles/intel-sd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55BCB-D69D-4013-BDD4-A5B46E77817B}"/>
              </a:ext>
            </a:extLst>
          </p:cNvPr>
          <p:cNvSpPr>
            <a:spLocks noGrp="1"/>
          </p:cNvSpPr>
          <p:nvPr>
            <p:ph type="ctrTitle"/>
          </p:nvPr>
        </p:nvSpPr>
        <p:spPr/>
        <p:txBody>
          <a:bodyPr/>
          <a:lstStyle/>
          <a:p>
            <a:r>
              <a:rPr lang="en-US" dirty="0"/>
              <a:t>Instruction Set Architecture</a:t>
            </a:r>
          </a:p>
        </p:txBody>
      </p:sp>
      <p:sp>
        <p:nvSpPr>
          <p:cNvPr id="3" name="Subtitle 2">
            <a:extLst>
              <a:ext uri="{FF2B5EF4-FFF2-40B4-BE49-F238E27FC236}">
                <a16:creationId xmlns:a16="http://schemas.microsoft.com/office/drawing/2014/main" id="{EDF7EE55-B7A6-4DD5-BCD5-CA7570D310CA}"/>
              </a:ext>
            </a:extLst>
          </p:cNvPr>
          <p:cNvSpPr>
            <a:spLocks noGrp="1"/>
          </p:cNvSpPr>
          <p:nvPr>
            <p:ph type="subTitle" idx="1"/>
          </p:nvPr>
        </p:nvSpPr>
        <p:spPr/>
        <p:txBody>
          <a:bodyPr/>
          <a:lstStyle/>
          <a:p>
            <a:r>
              <a:rPr lang="en-US" dirty="0"/>
              <a:t>Eric Oliver</a:t>
            </a:r>
          </a:p>
        </p:txBody>
      </p:sp>
    </p:spTree>
    <p:extLst>
      <p:ext uri="{BB962C8B-B14F-4D97-AF65-F5344CB8AC3E}">
        <p14:creationId xmlns:p14="http://schemas.microsoft.com/office/powerpoint/2010/main" val="3167251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D188B-75A2-4368-8F6E-734C793ABB05}"/>
              </a:ext>
            </a:extLst>
          </p:cNvPr>
          <p:cNvSpPr>
            <a:spLocks noGrp="1"/>
          </p:cNvSpPr>
          <p:nvPr>
            <p:ph type="title"/>
          </p:nvPr>
        </p:nvSpPr>
        <p:spPr/>
        <p:txBody>
          <a:bodyPr/>
          <a:lstStyle/>
          <a:p>
            <a:r>
              <a:rPr lang="en-US" dirty="0"/>
              <a:t>Efficiency</a:t>
            </a:r>
          </a:p>
        </p:txBody>
      </p:sp>
      <p:sp>
        <p:nvSpPr>
          <p:cNvPr id="3" name="Content Placeholder 2">
            <a:extLst>
              <a:ext uri="{FF2B5EF4-FFF2-40B4-BE49-F238E27FC236}">
                <a16:creationId xmlns:a16="http://schemas.microsoft.com/office/drawing/2014/main" id="{9741E031-87A8-47C0-B8BA-FC852F120BFB}"/>
              </a:ext>
            </a:extLst>
          </p:cNvPr>
          <p:cNvSpPr>
            <a:spLocks noGrp="1"/>
          </p:cNvSpPr>
          <p:nvPr>
            <p:ph idx="1"/>
          </p:nvPr>
        </p:nvSpPr>
        <p:spPr>
          <a:xfrm>
            <a:off x="1141413" y="2249487"/>
            <a:ext cx="4937416" cy="3541714"/>
          </a:xfrm>
        </p:spPr>
        <p:txBody>
          <a:bodyPr/>
          <a:lstStyle/>
          <a:p>
            <a:r>
              <a:rPr lang="en-US" dirty="0"/>
              <a:t>CISC</a:t>
            </a:r>
          </a:p>
          <a:p>
            <a:pPr lvl="1"/>
            <a:r>
              <a:rPr lang="en-US" dirty="0"/>
              <a:t>Code is usually smaller</a:t>
            </a:r>
          </a:p>
          <a:p>
            <a:pPr lvl="1"/>
            <a:r>
              <a:rPr lang="en-US" dirty="0"/>
              <a:t>More memory usage</a:t>
            </a:r>
          </a:p>
        </p:txBody>
      </p:sp>
    </p:spTree>
    <p:extLst>
      <p:ext uri="{BB962C8B-B14F-4D97-AF65-F5344CB8AC3E}">
        <p14:creationId xmlns:p14="http://schemas.microsoft.com/office/powerpoint/2010/main" val="490156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D188B-75A2-4368-8F6E-734C793ABB05}"/>
              </a:ext>
            </a:extLst>
          </p:cNvPr>
          <p:cNvSpPr>
            <a:spLocks noGrp="1"/>
          </p:cNvSpPr>
          <p:nvPr>
            <p:ph type="title"/>
          </p:nvPr>
        </p:nvSpPr>
        <p:spPr/>
        <p:txBody>
          <a:bodyPr/>
          <a:lstStyle/>
          <a:p>
            <a:r>
              <a:rPr lang="en-US" dirty="0"/>
              <a:t>Efficiency</a:t>
            </a:r>
          </a:p>
        </p:txBody>
      </p:sp>
      <p:sp>
        <p:nvSpPr>
          <p:cNvPr id="3" name="Content Placeholder 2">
            <a:extLst>
              <a:ext uri="{FF2B5EF4-FFF2-40B4-BE49-F238E27FC236}">
                <a16:creationId xmlns:a16="http://schemas.microsoft.com/office/drawing/2014/main" id="{9741E031-87A8-47C0-B8BA-FC852F120BFB}"/>
              </a:ext>
            </a:extLst>
          </p:cNvPr>
          <p:cNvSpPr>
            <a:spLocks noGrp="1"/>
          </p:cNvSpPr>
          <p:nvPr>
            <p:ph idx="1"/>
          </p:nvPr>
        </p:nvSpPr>
        <p:spPr>
          <a:xfrm>
            <a:off x="1141413" y="2249487"/>
            <a:ext cx="4937416" cy="3541714"/>
          </a:xfrm>
        </p:spPr>
        <p:txBody>
          <a:bodyPr/>
          <a:lstStyle/>
          <a:p>
            <a:r>
              <a:rPr lang="en-US" dirty="0"/>
              <a:t>RISC</a:t>
            </a:r>
          </a:p>
          <a:p>
            <a:pPr lvl="1"/>
            <a:r>
              <a:rPr lang="en-US" dirty="0"/>
              <a:t>Code is larger</a:t>
            </a:r>
          </a:p>
          <a:p>
            <a:pPr lvl="1"/>
            <a:r>
              <a:rPr lang="en-US" dirty="0"/>
              <a:t>Less memory usage</a:t>
            </a:r>
          </a:p>
          <a:p>
            <a:pPr lvl="1"/>
            <a:r>
              <a:rPr lang="en-US" dirty="0"/>
              <a:t>Supports pipelining</a:t>
            </a:r>
          </a:p>
        </p:txBody>
      </p:sp>
    </p:spTree>
    <p:extLst>
      <p:ext uri="{BB962C8B-B14F-4D97-AF65-F5344CB8AC3E}">
        <p14:creationId xmlns:p14="http://schemas.microsoft.com/office/powerpoint/2010/main" val="1518226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8642-699B-46EA-A2A1-E2CF4B7AB526}"/>
              </a:ext>
            </a:extLst>
          </p:cNvPr>
          <p:cNvSpPr>
            <a:spLocks noGrp="1"/>
          </p:cNvSpPr>
          <p:nvPr>
            <p:ph type="title"/>
          </p:nvPr>
        </p:nvSpPr>
        <p:spPr/>
        <p:txBody>
          <a:bodyPr/>
          <a:lstStyle/>
          <a:p>
            <a:r>
              <a:rPr lang="en-US" dirty="0"/>
              <a:t>Efficiency</a:t>
            </a:r>
          </a:p>
        </p:txBody>
      </p:sp>
      <p:pic>
        <p:nvPicPr>
          <p:cNvPr id="5" name="Content Placeholder 4">
            <a:extLst>
              <a:ext uri="{FF2B5EF4-FFF2-40B4-BE49-F238E27FC236}">
                <a16:creationId xmlns:a16="http://schemas.microsoft.com/office/drawing/2014/main" id="{C56B423B-E031-4559-A01F-2B2F437DC03D}"/>
              </a:ext>
            </a:extLst>
          </p:cNvPr>
          <p:cNvPicPr>
            <a:picLocks noGrp="1" noChangeAspect="1"/>
          </p:cNvPicPr>
          <p:nvPr>
            <p:ph idx="1"/>
          </p:nvPr>
        </p:nvPicPr>
        <p:blipFill>
          <a:blip r:embed="rId3"/>
          <a:stretch>
            <a:fillRect/>
          </a:stretch>
        </p:blipFill>
        <p:spPr>
          <a:xfrm>
            <a:off x="3309597" y="2097088"/>
            <a:ext cx="4191000" cy="542925"/>
          </a:xfrm>
        </p:spPr>
      </p:pic>
      <p:sp>
        <p:nvSpPr>
          <p:cNvPr id="6" name="TextBox 5">
            <a:extLst>
              <a:ext uri="{FF2B5EF4-FFF2-40B4-BE49-F238E27FC236}">
                <a16:creationId xmlns:a16="http://schemas.microsoft.com/office/drawing/2014/main" id="{E8439D2E-500B-4819-92FB-720098FAFC38}"/>
              </a:ext>
            </a:extLst>
          </p:cNvPr>
          <p:cNvSpPr txBox="1"/>
          <p:nvPr/>
        </p:nvSpPr>
        <p:spPr>
          <a:xfrm>
            <a:off x="1275008" y="3052293"/>
            <a:ext cx="9994006" cy="923330"/>
          </a:xfrm>
          <a:prstGeom prst="rect">
            <a:avLst/>
          </a:prstGeom>
          <a:noFill/>
        </p:spPr>
        <p:txBody>
          <a:bodyPr wrap="square" rtlCol="0">
            <a:spAutoFit/>
          </a:bodyPr>
          <a:lstStyle/>
          <a:p>
            <a:r>
              <a:rPr lang="en-US" dirty="0"/>
              <a:t>CISC Tries to reduce the instructions per program</a:t>
            </a:r>
          </a:p>
          <a:p>
            <a:endParaRPr lang="en-US" dirty="0"/>
          </a:p>
          <a:p>
            <a:r>
              <a:rPr lang="en-US" dirty="0"/>
              <a:t>Where RISC tries to reduce the number of cycles per instruction</a:t>
            </a:r>
          </a:p>
        </p:txBody>
      </p:sp>
    </p:spTree>
    <p:extLst>
      <p:ext uri="{BB962C8B-B14F-4D97-AF65-F5344CB8AC3E}">
        <p14:creationId xmlns:p14="http://schemas.microsoft.com/office/powerpoint/2010/main" val="2236019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409F4-005B-43D7-A05A-3D27B6366D5F}"/>
              </a:ext>
            </a:extLst>
          </p:cNvPr>
          <p:cNvSpPr>
            <a:spLocks noGrp="1"/>
          </p:cNvSpPr>
          <p:nvPr>
            <p:ph type="title"/>
          </p:nvPr>
        </p:nvSpPr>
        <p:spPr/>
        <p:txBody>
          <a:bodyPr/>
          <a:lstStyle/>
          <a:p>
            <a:r>
              <a:rPr lang="en-US" dirty="0"/>
              <a:t>Examples of CISC Today</a:t>
            </a:r>
          </a:p>
        </p:txBody>
      </p:sp>
      <p:sp>
        <p:nvSpPr>
          <p:cNvPr id="3" name="Content Placeholder 2">
            <a:extLst>
              <a:ext uri="{FF2B5EF4-FFF2-40B4-BE49-F238E27FC236}">
                <a16:creationId xmlns:a16="http://schemas.microsoft.com/office/drawing/2014/main" id="{08773D43-6B02-49E8-9ABD-E1890D8707BC}"/>
              </a:ext>
            </a:extLst>
          </p:cNvPr>
          <p:cNvSpPr>
            <a:spLocks noGrp="1"/>
          </p:cNvSpPr>
          <p:nvPr>
            <p:ph idx="1"/>
          </p:nvPr>
        </p:nvSpPr>
        <p:spPr>
          <a:xfrm>
            <a:off x="1141412" y="2288124"/>
            <a:ext cx="9905999" cy="3541714"/>
          </a:xfrm>
        </p:spPr>
        <p:txBody>
          <a:bodyPr/>
          <a:lstStyle/>
          <a:p>
            <a:r>
              <a:rPr lang="en-US" dirty="0"/>
              <a:t>Any CPU by Intel or AMD</a:t>
            </a:r>
          </a:p>
        </p:txBody>
      </p:sp>
    </p:spTree>
    <p:extLst>
      <p:ext uri="{BB962C8B-B14F-4D97-AF65-F5344CB8AC3E}">
        <p14:creationId xmlns:p14="http://schemas.microsoft.com/office/powerpoint/2010/main" val="32185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F809D-EC2C-40D0-BCF5-75545758FA41}"/>
              </a:ext>
            </a:extLst>
          </p:cNvPr>
          <p:cNvSpPr>
            <a:spLocks noGrp="1"/>
          </p:cNvSpPr>
          <p:nvPr>
            <p:ph type="title"/>
          </p:nvPr>
        </p:nvSpPr>
        <p:spPr/>
        <p:txBody>
          <a:bodyPr/>
          <a:lstStyle/>
          <a:p>
            <a:r>
              <a:rPr lang="en-US" dirty="0"/>
              <a:t>Examples of RISC today</a:t>
            </a:r>
          </a:p>
        </p:txBody>
      </p:sp>
      <p:sp>
        <p:nvSpPr>
          <p:cNvPr id="3" name="Content Placeholder 2">
            <a:extLst>
              <a:ext uri="{FF2B5EF4-FFF2-40B4-BE49-F238E27FC236}">
                <a16:creationId xmlns:a16="http://schemas.microsoft.com/office/drawing/2014/main" id="{DFFA753F-3F16-4655-A54C-43FF79AA4612}"/>
              </a:ext>
            </a:extLst>
          </p:cNvPr>
          <p:cNvSpPr>
            <a:spLocks noGrp="1"/>
          </p:cNvSpPr>
          <p:nvPr>
            <p:ph idx="1"/>
          </p:nvPr>
        </p:nvSpPr>
        <p:spPr/>
        <p:txBody>
          <a:bodyPr/>
          <a:lstStyle/>
          <a:p>
            <a:r>
              <a:rPr lang="en-US" dirty="0"/>
              <a:t>Arm Architecture</a:t>
            </a:r>
          </a:p>
          <a:p>
            <a:pPr lvl="1"/>
            <a:r>
              <a:rPr lang="en-US" dirty="0"/>
              <a:t>Raspberry Pi’s</a:t>
            </a:r>
          </a:p>
          <a:p>
            <a:pPr lvl="1"/>
            <a:r>
              <a:rPr lang="en-US" dirty="0"/>
              <a:t>Cell Phones</a:t>
            </a:r>
          </a:p>
          <a:p>
            <a:pPr lvl="1"/>
            <a:r>
              <a:rPr lang="en-US" dirty="0"/>
              <a:t>Nintendo Handheld consoles since the </a:t>
            </a:r>
            <a:r>
              <a:rPr lang="en-US" dirty="0" err="1"/>
              <a:t>GameBoy</a:t>
            </a:r>
            <a:r>
              <a:rPr lang="en-US" dirty="0"/>
              <a:t> Advanced</a:t>
            </a:r>
          </a:p>
          <a:p>
            <a:r>
              <a:rPr lang="en-US" dirty="0"/>
              <a:t>IBM’s Power Architecture</a:t>
            </a:r>
          </a:p>
          <a:p>
            <a:pPr lvl="1"/>
            <a:r>
              <a:rPr lang="en-US" dirty="0"/>
              <a:t>Found in the GameCube, XBox360, and the PS3</a:t>
            </a:r>
          </a:p>
          <a:p>
            <a:pPr lvl="1"/>
            <a:endParaRPr lang="en-US" dirty="0"/>
          </a:p>
        </p:txBody>
      </p:sp>
    </p:spTree>
    <p:extLst>
      <p:ext uri="{BB962C8B-B14F-4D97-AF65-F5344CB8AC3E}">
        <p14:creationId xmlns:p14="http://schemas.microsoft.com/office/powerpoint/2010/main" val="3395322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B1499-AC72-4D92-9B96-BDE48D89E88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44066C7-5533-42BC-8266-83FD4C96A062}"/>
              </a:ext>
            </a:extLst>
          </p:cNvPr>
          <p:cNvSpPr>
            <a:spLocks noGrp="1"/>
          </p:cNvSpPr>
          <p:nvPr>
            <p:ph idx="1"/>
          </p:nvPr>
        </p:nvSpPr>
        <p:spPr/>
        <p:txBody>
          <a:bodyPr/>
          <a:lstStyle/>
          <a:p>
            <a:r>
              <a:rPr lang="en-US" dirty="0"/>
              <a:t>Without ISA’s we would not have modern computing</a:t>
            </a:r>
          </a:p>
          <a:p>
            <a:r>
              <a:rPr lang="en-US" dirty="0"/>
              <a:t>ISA’s allow us to write code on one machine and use it on other implementations of the same ISA</a:t>
            </a:r>
          </a:p>
        </p:txBody>
      </p:sp>
    </p:spTree>
    <p:extLst>
      <p:ext uri="{BB962C8B-B14F-4D97-AF65-F5344CB8AC3E}">
        <p14:creationId xmlns:p14="http://schemas.microsoft.com/office/powerpoint/2010/main" val="2392560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B8CE2-4A94-4932-B89B-DC88360961C9}"/>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AC806E98-A072-4B4A-ADBB-FF99309F4599}"/>
              </a:ext>
            </a:extLst>
          </p:cNvPr>
          <p:cNvSpPr>
            <a:spLocks noGrp="1"/>
          </p:cNvSpPr>
          <p:nvPr>
            <p:ph idx="1"/>
          </p:nvPr>
        </p:nvSpPr>
        <p:spPr/>
        <p:txBody>
          <a:bodyPr/>
          <a:lstStyle/>
          <a:p>
            <a:r>
              <a:rPr lang="en-US" dirty="0"/>
              <a:t>What are the two most common architectures?</a:t>
            </a:r>
          </a:p>
          <a:p>
            <a:pPr lvl="1"/>
            <a:r>
              <a:rPr lang="en-US" dirty="0"/>
              <a:t>CISC and RISC</a:t>
            </a:r>
          </a:p>
          <a:p>
            <a:r>
              <a:rPr lang="en-US" dirty="0"/>
              <a:t>What Major Company Uses Arm processors in its products?</a:t>
            </a:r>
          </a:p>
          <a:p>
            <a:pPr lvl="1"/>
            <a:r>
              <a:rPr lang="en-US" dirty="0"/>
              <a:t>Nintendo</a:t>
            </a:r>
          </a:p>
          <a:p>
            <a:r>
              <a:rPr lang="en-US" dirty="0"/>
              <a:t>When Was the earliest architecture talked about?</a:t>
            </a:r>
          </a:p>
          <a:p>
            <a:pPr lvl="1"/>
            <a:r>
              <a:rPr lang="en-US" dirty="0"/>
              <a:t>1936</a:t>
            </a:r>
          </a:p>
        </p:txBody>
      </p:sp>
    </p:spTree>
    <p:extLst>
      <p:ext uri="{BB962C8B-B14F-4D97-AF65-F5344CB8AC3E}">
        <p14:creationId xmlns:p14="http://schemas.microsoft.com/office/powerpoint/2010/main" val="2804507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C6D9D-4C16-4B8D-951D-442354AF2E84}"/>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8755CE2E-CA04-435D-8C51-BE603A723CA8}"/>
              </a:ext>
            </a:extLst>
          </p:cNvPr>
          <p:cNvSpPr>
            <a:spLocks noGrp="1"/>
          </p:cNvSpPr>
          <p:nvPr>
            <p:ph idx="1"/>
          </p:nvPr>
        </p:nvSpPr>
        <p:spPr/>
        <p:txBody>
          <a:bodyPr/>
          <a:lstStyle/>
          <a:p>
            <a:r>
              <a:rPr lang="en-US" dirty="0">
                <a:hlinkClick r:id="rId2"/>
              </a:rPr>
              <a:t>https://cs.stanford.edu/people/eroberts/courses/soco/projects/risc/risccisc/</a:t>
            </a:r>
            <a:endParaRPr lang="en-US" dirty="0"/>
          </a:p>
          <a:p>
            <a:r>
              <a:rPr lang="en-US" dirty="0">
                <a:hlinkClick r:id="rId3"/>
              </a:rPr>
              <a:t>http://archive.arstechnica.com/cpu/4q99/risc-cisc/rvc-5.html#Branch</a:t>
            </a:r>
            <a:endParaRPr lang="en-US" dirty="0"/>
          </a:p>
          <a:p>
            <a:r>
              <a:rPr lang="en-US" dirty="0">
                <a:hlinkClick r:id="rId4"/>
              </a:rPr>
              <a:t>https://software.intel.com/en-us/articles/intel-sdm</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959185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C228B-F626-4E78-A651-C7518777EB7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19B0F67-2D02-496C-8BD4-1378BF03113C}"/>
              </a:ext>
            </a:extLst>
          </p:cNvPr>
          <p:cNvSpPr>
            <a:spLocks noGrp="1"/>
          </p:cNvSpPr>
          <p:nvPr>
            <p:ph idx="1"/>
          </p:nvPr>
        </p:nvSpPr>
        <p:spPr/>
        <p:txBody>
          <a:bodyPr/>
          <a:lstStyle/>
          <a:p>
            <a:r>
              <a:rPr lang="en-US" dirty="0"/>
              <a:t>What is an ISA</a:t>
            </a:r>
          </a:p>
          <a:p>
            <a:r>
              <a:rPr lang="en-US" dirty="0"/>
              <a:t>Examples of ISA</a:t>
            </a:r>
          </a:p>
          <a:p>
            <a:r>
              <a:rPr lang="en-US" dirty="0"/>
              <a:t>Why They Are important</a:t>
            </a:r>
          </a:p>
          <a:p>
            <a:endParaRPr lang="en-US" dirty="0"/>
          </a:p>
        </p:txBody>
      </p:sp>
    </p:spTree>
    <p:extLst>
      <p:ext uri="{BB962C8B-B14F-4D97-AF65-F5344CB8AC3E}">
        <p14:creationId xmlns:p14="http://schemas.microsoft.com/office/powerpoint/2010/main" val="1409069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9D8FE-181E-4A23-8D3C-F46DB6A081B8}"/>
              </a:ext>
            </a:extLst>
          </p:cNvPr>
          <p:cNvSpPr>
            <a:spLocks noGrp="1"/>
          </p:cNvSpPr>
          <p:nvPr>
            <p:ph type="title"/>
          </p:nvPr>
        </p:nvSpPr>
        <p:spPr/>
        <p:txBody>
          <a:bodyPr/>
          <a:lstStyle/>
          <a:p>
            <a:pPr algn="ctr"/>
            <a:r>
              <a:rPr lang="en-US" dirty="0"/>
              <a:t>What is an instruction set architecture</a:t>
            </a:r>
          </a:p>
        </p:txBody>
      </p:sp>
      <p:sp>
        <p:nvSpPr>
          <p:cNvPr id="3" name="Content Placeholder 2">
            <a:extLst>
              <a:ext uri="{FF2B5EF4-FFF2-40B4-BE49-F238E27FC236}">
                <a16:creationId xmlns:a16="http://schemas.microsoft.com/office/drawing/2014/main" id="{C2E8EF51-F768-4D32-9BE7-3EDF2D3F1E2F}"/>
              </a:ext>
            </a:extLst>
          </p:cNvPr>
          <p:cNvSpPr>
            <a:spLocks noGrp="1"/>
          </p:cNvSpPr>
          <p:nvPr>
            <p:ph idx="1"/>
          </p:nvPr>
        </p:nvSpPr>
        <p:spPr/>
        <p:txBody>
          <a:bodyPr/>
          <a:lstStyle/>
          <a:p>
            <a:r>
              <a:rPr lang="en-US" dirty="0"/>
              <a:t>It is an abstract model of a computer</a:t>
            </a:r>
          </a:p>
          <a:p>
            <a:r>
              <a:rPr lang="en-US" dirty="0"/>
              <a:t>It allows for code to work on multiple implementations of the same ISA</a:t>
            </a:r>
          </a:p>
          <a:p>
            <a:r>
              <a:rPr lang="en-US" dirty="0"/>
              <a:t>An ISA defines everything a machine language programmer needs to know in order to program a computer</a:t>
            </a:r>
          </a:p>
          <a:p>
            <a:endParaRPr lang="en-US" dirty="0"/>
          </a:p>
        </p:txBody>
      </p:sp>
    </p:spTree>
    <p:extLst>
      <p:ext uri="{BB962C8B-B14F-4D97-AF65-F5344CB8AC3E}">
        <p14:creationId xmlns:p14="http://schemas.microsoft.com/office/powerpoint/2010/main" val="3030028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A0C53-BDAE-4EAA-ACB8-948D613EBA60}"/>
              </a:ext>
            </a:extLst>
          </p:cNvPr>
          <p:cNvSpPr>
            <a:spLocks noGrp="1"/>
          </p:cNvSpPr>
          <p:nvPr>
            <p:ph type="title"/>
          </p:nvPr>
        </p:nvSpPr>
        <p:spPr/>
        <p:txBody>
          <a:bodyPr/>
          <a:lstStyle/>
          <a:p>
            <a:pPr algn="ctr"/>
            <a:r>
              <a:rPr lang="en-US" dirty="0"/>
              <a:t>History</a:t>
            </a:r>
          </a:p>
        </p:txBody>
      </p:sp>
      <p:sp>
        <p:nvSpPr>
          <p:cNvPr id="3" name="Content Placeholder 2">
            <a:extLst>
              <a:ext uri="{FF2B5EF4-FFF2-40B4-BE49-F238E27FC236}">
                <a16:creationId xmlns:a16="http://schemas.microsoft.com/office/drawing/2014/main" id="{CA58FB5D-8E57-4C72-8FD1-AEB5F02F4B82}"/>
              </a:ext>
            </a:extLst>
          </p:cNvPr>
          <p:cNvSpPr>
            <a:spLocks noGrp="1"/>
          </p:cNvSpPr>
          <p:nvPr>
            <p:ph idx="1"/>
          </p:nvPr>
        </p:nvSpPr>
        <p:spPr>
          <a:xfrm>
            <a:off x="1141413" y="2288123"/>
            <a:ext cx="9905999" cy="3541714"/>
          </a:xfrm>
        </p:spPr>
        <p:txBody>
          <a:bodyPr/>
          <a:lstStyle/>
          <a:p>
            <a:r>
              <a:rPr lang="en-US" dirty="0"/>
              <a:t>Starting in the 1936</a:t>
            </a:r>
          </a:p>
          <a:p>
            <a:r>
              <a:rPr lang="en-US" dirty="0"/>
              <a:t>More known start date of 1945</a:t>
            </a:r>
          </a:p>
          <a:p>
            <a:r>
              <a:rPr lang="en-US" dirty="0"/>
              <a:t>John von Neumann's First Draft of a Report on the EDVAC</a:t>
            </a:r>
          </a:p>
          <a:p>
            <a:r>
              <a:rPr lang="en-US" dirty="0"/>
              <a:t>x86</a:t>
            </a:r>
          </a:p>
          <a:p>
            <a:r>
              <a:rPr lang="en-US" dirty="0"/>
              <a:t>x86_64</a:t>
            </a:r>
          </a:p>
        </p:txBody>
      </p:sp>
    </p:spTree>
    <p:extLst>
      <p:ext uri="{BB962C8B-B14F-4D97-AF65-F5344CB8AC3E}">
        <p14:creationId xmlns:p14="http://schemas.microsoft.com/office/powerpoint/2010/main" val="1423181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E2203-8410-4C46-A810-E8BA7A952BF2}"/>
              </a:ext>
            </a:extLst>
          </p:cNvPr>
          <p:cNvSpPr>
            <a:spLocks noGrp="1"/>
          </p:cNvSpPr>
          <p:nvPr>
            <p:ph type="title"/>
          </p:nvPr>
        </p:nvSpPr>
        <p:spPr/>
        <p:txBody>
          <a:bodyPr/>
          <a:lstStyle/>
          <a:p>
            <a:r>
              <a:rPr lang="en-US" dirty="0"/>
              <a:t>Types of Architectures</a:t>
            </a:r>
          </a:p>
        </p:txBody>
      </p:sp>
      <p:sp>
        <p:nvSpPr>
          <p:cNvPr id="3" name="Content Placeholder 2">
            <a:extLst>
              <a:ext uri="{FF2B5EF4-FFF2-40B4-BE49-F238E27FC236}">
                <a16:creationId xmlns:a16="http://schemas.microsoft.com/office/drawing/2014/main" id="{B18B9D60-CAAA-4DA0-BBF8-6E1717C04248}"/>
              </a:ext>
            </a:extLst>
          </p:cNvPr>
          <p:cNvSpPr>
            <a:spLocks noGrp="1"/>
          </p:cNvSpPr>
          <p:nvPr>
            <p:ph idx="1"/>
          </p:nvPr>
        </p:nvSpPr>
        <p:spPr/>
        <p:txBody>
          <a:bodyPr>
            <a:normAutofit fontScale="92500" lnSpcReduction="10000"/>
          </a:bodyPr>
          <a:lstStyle/>
          <a:p>
            <a:r>
              <a:rPr lang="en-US" dirty="0"/>
              <a:t>complex instruction set computer (CISC)</a:t>
            </a:r>
          </a:p>
          <a:p>
            <a:r>
              <a:rPr lang="en-US" dirty="0"/>
              <a:t>reduced instruction set computer (RISC)</a:t>
            </a:r>
          </a:p>
          <a:p>
            <a:r>
              <a:rPr lang="en-US" dirty="0"/>
              <a:t>very long instruction word (VLIW)</a:t>
            </a:r>
          </a:p>
          <a:p>
            <a:r>
              <a:rPr lang="en-US" dirty="0"/>
              <a:t>long instruction word (LIW)</a:t>
            </a:r>
          </a:p>
          <a:p>
            <a:r>
              <a:rPr lang="en-US" dirty="0"/>
              <a:t>explicitly parallel instruction computing (EPIC) </a:t>
            </a:r>
          </a:p>
          <a:p>
            <a:r>
              <a:rPr lang="en-US" dirty="0"/>
              <a:t>minimal instruction set computer (MISC)</a:t>
            </a:r>
          </a:p>
          <a:p>
            <a:r>
              <a:rPr lang="en-US" dirty="0"/>
              <a:t>one instruction set computer (OISC)</a:t>
            </a:r>
          </a:p>
        </p:txBody>
      </p:sp>
    </p:spTree>
    <p:extLst>
      <p:ext uri="{BB962C8B-B14F-4D97-AF65-F5344CB8AC3E}">
        <p14:creationId xmlns:p14="http://schemas.microsoft.com/office/powerpoint/2010/main" val="1452509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A1E88-61F5-4A8C-B271-1FDB7EAAA643}"/>
              </a:ext>
            </a:extLst>
          </p:cNvPr>
          <p:cNvSpPr>
            <a:spLocks noGrp="1"/>
          </p:cNvSpPr>
          <p:nvPr>
            <p:ph type="title"/>
          </p:nvPr>
        </p:nvSpPr>
        <p:spPr/>
        <p:txBody>
          <a:bodyPr/>
          <a:lstStyle/>
          <a:p>
            <a:pPr algn="ctr"/>
            <a:r>
              <a:rPr lang="en-US" dirty="0"/>
              <a:t>CISC vs RISC</a:t>
            </a:r>
          </a:p>
        </p:txBody>
      </p:sp>
      <p:sp>
        <p:nvSpPr>
          <p:cNvPr id="3" name="Content Placeholder 2">
            <a:extLst>
              <a:ext uri="{FF2B5EF4-FFF2-40B4-BE49-F238E27FC236}">
                <a16:creationId xmlns:a16="http://schemas.microsoft.com/office/drawing/2014/main" id="{00D5F30E-32F4-4BA6-9971-57B4F6F6947E}"/>
              </a:ext>
            </a:extLst>
          </p:cNvPr>
          <p:cNvSpPr>
            <a:spLocks noGrp="1"/>
          </p:cNvSpPr>
          <p:nvPr>
            <p:ph idx="1"/>
          </p:nvPr>
        </p:nvSpPr>
        <p:spPr/>
        <p:txBody>
          <a:bodyPr/>
          <a:lstStyle/>
          <a:p>
            <a:r>
              <a:rPr lang="en-US" dirty="0"/>
              <a:t>CISC</a:t>
            </a:r>
          </a:p>
          <a:p>
            <a:pPr lvl="1"/>
            <a:r>
              <a:rPr lang="en-US" dirty="0"/>
              <a:t>Focus on hardware</a:t>
            </a:r>
          </a:p>
          <a:p>
            <a:pPr lvl="1"/>
            <a:r>
              <a:rPr lang="en-US" dirty="0"/>
              <a:t>Registers to load and store are incorporated into complex commands</a:t>
            </a:r>
          </a:p>
          <a:p>
            <a:pPr lvl="1"/>
            <a:r>
              <a:rPr lang="en-US" dirty="0"/>
              <a:t>More transistors to store complex commands</a:t>
            </a:r>
          </a:p>
          <a:p>
            <a:pPr lvl="1"/>
            <a:endParaRPr lang="en-US" dirty="0"/>
          </a:p>
          <a:p>
            <a:pPr lvl="1"/>
            <a:endParaRPr lang="en-US" dirty="0"/>
          </a:p>
        </p:txBody>
      </p:sp>
    </p:spTree>
    <p:extLst>
      <p:ext uri="{BB962C8B-B14F-4D97-AF65-F5344CB8AC3E}">
        <p14:creationId xmlns:p14="http://schemas.microsoft.com/office/powerpoint/2010/main" val="3991588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0FFD-9C84-4EC6-A691-6CA8E0998FFB}"/>
              </a:ext>
            </a:extLst>
          </p:cNvPr>
          <p:cNvSpPr>
            <a:spLocks noGrp="1"/>
          </p:cNvSpPr>
          <p:nvPr>
            <p:ph type="title"/>
          </p:nvPr>
        </p:nvSpPr>
        <p:spPr/>
        <p:txBody>
          <a:bodyPr/>
          <a:lstStyle/>
          <a:p>
            <a:pPr algn="ctr"/>
            <a:r>
              <a:rPr lang="en-US" dirty="0"/>
              <a:t>CISC vs RISC</a:t>
            </a:r>
          </a:p>
        </p:txBody>
      </p:sp>
      <p:sp>
        <p:nvSpPr>
          <p:cNvPr id="3" name="Content Placeholder 2">
            <a:extLst>
              <a:ext uri="{FF2B5EF4-FFF2-40B4-BE49-F238E27FC236}">
                <a16:creationId xmlns:a16="http://schemas.microsoft.com/office/drawing/2014/main" id="{B0602E27-820C-472F-B18C-BDF67A0504A1}"/>
              </a:ext>
            </a:extLst>
          </p:cNvPr>
          <p:cNvSpPr>
            <a:spLocks noGrp="1"/>
          </p:cNvSpPr>
          <p:nvPr>
            <p:ph idx="1"/>
          </p:nvPr>
        </p:nvSpPr>
        <p:spPr/>
        <p:txBody>
          <a:bodyPr/>
          <a:lstStyle/>
          <a:p>
            <a:r>
              <a:rPr lang="en-US" dirty="0"/>
              <a:t>RISC</a:t>
            </a:r>
          </a:p>
          <a:p>
            <a:pPr lvl="1"/>
            <a:r>
              <a:rPr lang="en-US" dirty="0"/>
              <a:t>Focus on software</a:t>
            </a:r>
          </a:p>
          <a:p>
            <a:pPr lvl="1"/>
            <a:r>
              <a:rPr lang="en-US" dirty="0"/>
              <a:t>Registers to load and store are independent</a:t>
            </a:r>
          </a:p>
          <a:p>
            <a:pPr lvl="1"/>
            <a:r>
              <a:rPr lang="en-US" dirty="0"/>
              <a:t>More transistors for memory</a:t>
            </a:r>
          </a:p>
          <a:p>
            <a:pPr lvl="1"/>
            <a:endParaRPr lang="en-US" dirty="0"/>
          </a:p>
        </p:txBody>
      </p:sp>
    </p:spTree>
    <p:extLst>
      <p:ext uri="{BB962C8B-B14F-4D97-AF65-F5344CB8AC3E}">
        <p14:creationId xmlns:p14="http://schemas.microsoft.com/office/powerpoint/2010/main" val="2154913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0A75F-F30A-46A0-A8C9-EFC32110AC7C}"/>
              </a:ext>
            </a:extLst>
          </p:cNvPr>
          <p:cNvSpPr>
            <a:spLocks noGrp="1"/>
          </p:cNvSpPr>
          <p:nvPr>
            <p:ph type="title"/>
          </p:nvPr>
        </p:nvSpPr>
        <p:spPr/>
        <p:txBody>
          <a:bodyPr/>
          <a:lstStyle/>
          <a:p>
            <a:r>
              <a:rPr lang="en-US" dirty="0"/>
              <a:t>Example (RISC)</a:t>
            </a:r>
          </a:p>
        </p:txBody>
      </p:sp>
      <p:pic>
        <p:nvPicPr>
          <p:cNvPr id="5" name="Content Placeholder 4">
            <a:extLst>
              <a:ext uri="{FF2B5EF4-FFF2-40B4-BE49-F238E27FC236}">
                <a16:creationId xmlns:a16="http://schemas.microsoft.com/office/drawing/2014/main" id="{5CE03006-2490-42E9-A985-76E92618C788}"/>
              </a:ext>
            </a:extLst>
          </p:cNvPr>
          <p:cNvPicPr>
            <a:picLocks noGrp="1" noChangeAspect="1"/>
          </p:cNvPicPr>
          <p:nvPr>
            <p:ph idx="1"/>
          </p:nvPr>
        </p:nvPicPr>
        <p:blipFill>
          <a:blip r:embed="rId3"/>
          <a:stretch>
            <a:fillRect/>
          </a:stretch>
        </p:blipFill>
        <p:spPr>
          <a:xfrm>
            <a:off x="1141413" y="2097088"/>
            <a:ext cx="2672811" cy="3541712"/>
          </a:xfrm>
        </p:spPr>
      </p:pic>
      <p:sp>
        <p:nvSpPr>
          <p:cNvPr id="7" name="TextBox 6">
            <a:extLst>
              <a:ext uri="{FF2B5EF4-FFF2-40B4-BE49-F238E27FC236}">
                <a16:creationId xmlns:a16="http://schemas.microsoft.com/office/drawing/2014/main" id="{75C2A82A-452F-4729-A6F2-92C7CF05540C}"/>
              </a:ext>
            </a:extLst>
          </p:cNvPr>
          <p:cNvSpPr txBox="1"/>
          <p:nvPr/>
        </p:nvSpPr>
        <p:spPr>
          <a:xfrm>
            <a:off x="4134118" y="2097088"/>
            <a:ext cx="6913293" cy="646331"/>
          </a:xfrm>
          <a:prstGeom prst="rect">
            <a:avLst/>
          </a:prstGeom>
          <a:noFill/>
        </p:spPr>
        <p:txBody>
          <a:bodyPr wrap="square" rtlCol="0">
            <a:spAutoFit/>
          </a:bodyPr>
          <a:lstStyle/>
          <a:p>
            <a:r>
              <a:rPr lang="en-US" dirty="0"/>
              <a:t>Problem: multiply positions (2,5) by (5,3) and store the result back into 2,5</a:t>
            </a:r>
          </a:p>
        </p:txBody>
      </p:sp>
      <p:sp>
        <p:nvSpPr>
          <p:cNvPr id="8" name="TextBox 7">
            <a:extLst>
              <a:ext uri="{FF2B5EF4-FFF2-40B4-BE49-F238E27FC236}">
                <a16:creationId xmlns:a16="http://schemas.microsoft.com/office/drawing/2014/main" id="{8F7D378B-12F5-4F69-A018-C6D379FB7F22}"/>
              </a:ext>
            </a:extLst>
          </p:cNvPr>
          <p:cNvSpPr txBox="1"/>
          <p:nvPr/>
        </p:nvSpPr>
        <p:spPr>
          <a:xfrm>
            <a:off x="4134118" y="3361385"/>
            <a:ext cx="7134897" cy="1477328"/>
          </a:xfrm>
          <a:prstGeom prst="rect">
            <a:avLst/>
          </a:prstGeom>
          <a:noFill/>
        </p:spPr>
        <p:txBody>
          <a:bodyPr wrap="square" rtlCol="0">
            <a:spAutoFit/>
          </a:bodyPr>
          <a:lstStyle/>
          <a:p>
            <a:r>
              <a:rPr lang="en-US" dirty="0"/>
              <a:t>RISC Approach:</a:t>
            </a:r>
          </a:p>
          <a:p>
            <a:pPr marL="285750" indent="-285750">
              <a:buFont typeface="Arial" panose="020B0604020202020204" pitchFamily="34" charset="0"/>
              <a:buChar char="•"/>
            </a:pPr>
            <a:r>
              <a:rPr lang="en-US" dirty="0"/>
              <a:t>LOAD A,(2,5)</a:t>
            </a:r>
          </a:p>
          <a:p>
            <a:pPr marL="285750" indent="-285750">
              <a:buFont typeface="Arial" panose="020B0604020202020204" pitchFamily="34" charset="0"/>
              <a:buChar char="•"/>
            </a:pPr>
            <a:r>
              <a:rPr lang="en-US" dirty="0"/>
              <a:t>LOAD B,(5,3)</a:t>
            </a:r>
          </a:p>
          <a:p>
            <a:pPr marL="285750" indent="-285750">
              <a:buFont typeface="Arial" panose="020B0604020202020204" pitchFamily="34" charset="0"/>
              <a:buChar char="•"/>
            </a:pPr>
            <a:r>
              <a:rPr lang="en-US" dirty="0"/>
              <a:t>PROD A,B</a:t>
            </a:r>
          </a:p>
          <a:p>
            <a:pPr marL="285750" indent="-285750">
              <a:buFont typeface="Arial" panose="020B0604020202020204" pitchFamily="34" charset="0"/>
              <a:buChar char="•"/>
            </a:pPr>
            <a:r>
              <a:rPr lang="en-US" dirty="0"/>
              <a:t>STORE (2,5),A</a:t>
            </a:r>
          </a:p>
        </p:txBody>
      </p:sp>
    </p:spTree>
    <p:extLst>
      <p:ext uri="{BB962C8B-B14F-4D97-AF65-F5344CB8AC3E}">
        <p14:creationId xmlns:p14="http://schemas.microsoft.com/office/powerpoint/2010/main" val="3141573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0A75F-F30A-46A0-A8C9-EFC32110AC7C}"/>
              </a:ext>
            </a:extLst>
          </p:cNvPr>
          <p:cNvSpPr>
            <a:spLocks noGrp="1"/>
          </p:cNvSpPr>
          <p:nvPr>
            <p:ph type="title"/>
          </p:nvPr>
        </p:nvSpPr>
        <p:spPr/>
        <p:txBody>
          <a:bodyPr/>
          <a:lstStyle/>
          <a:p>
            <a:r>
              <a:rPr lang="en-US" dirty="0"/>
              <a:t>Example (CISC)</a:t>
            </a:r>
          </a:p>
        </p:txBody>
      </p:sp>
      <p:pic>
        <p:nvPicPr>
          <p:cNvPr id="5" name="Content Placeholder 4">
            <a:extLst>
              <a:ext uri="{FF2B5EF4-FFF2-40B4-BE49-F238E27FC236}">
                <a16:creationId xmlns:a16="http://schemas.microsoft.com/office/drawing/2014/main" id="{5CE03006-2490-42E9-A985-76E92618C788}"/>
              </a:ext>
            </a:extLst>
          </p:cNvPr>
          <p:cNvPicPr>
            <a:picLocks noGrp="1" noChangeAspect="1"/>
          </p:cNvPicPr>
          <p:nvPr>
            <p:ph idx="1"/>
          </p:nvPr>
        </p:nvPicPr>
        <p:blipFill>
          <a:blip r:embed="rId2"/>
          <a:stretch>
            <a:fillRect/>
          </a:stretch>
        </p:blipFill>
        <p:spPr>
          <a:xfrm>
            <a:off x="1141413" y="2097088"/>
            <a:ext cx="2672811" cy="3541712"/>
          </a:xfrm>
        </p:spPr>
      </p:pic>
      <p:sp>
        <p:nvSpPr>
          <p:cNvPr id="6" name="TextBox 5">
            <a:extLst>
              <a:ext uri="{FF2B5EF4-FFF2-40B4-BE49-F238E27FC236}">
                <a16:creationId xmlns:a16="http://schemas.microsoft.com/office/drawing/2014/main" id="{0F6126F0-5A76-43A9-BE22-47846D369561}"/>
              </a:ext>
            </a:extLst>
          </p:cNvPr>
          <p:cNvSpPr txBox="1"/>
          <p:nvPr/>
        </p:nvSpPr>
        <p:spPr>
          <a:xfrm>
            <a:off x="4134117" y="3867944"/>
            <a:ext cx="6913293" cy="646331"/>
          </a:xfrm>
          <a:prstGeom prst="rect">
            <a:avLst/>
          </a:prstGeom>
          <a:noFill/>
        </p:spPr>
        <p:txBody>
          <a:bodyPr wrap="square" rtlCol="0">
            <a:spAutoFit/>
          </a:bodyPr>
          <a:lstStyle/>
          <a:p>
            <a:r>
              <a:rPr lang="en-US" dirty="0"/>
              <a:t>CISC Approach:</a:t>
            </a:r>
          </a:p>
          <a:p>
            <a:pPr marL="285750" indent="-285750">
              <a:buFont typeface="Arial" panose="020B0604020202020204" pitchFamily="34" charset="0"/>
              <a:buChar char="•"/>
            </a:pPr>
            <a:r>
              <a:rPr lang="en-US" dirty="0"/>
              <a:t>MULT (2,5),(5,3)</a:t>
            </a:r>
          </a:p>
        </p:txBody>
      </p:sp>
      <p:sp>
        <p:nvSpPr>
          <p:cNvPr id="7" name="TextBox 6">
            <a:extLst>
              <a:ext uri="{FF2B5EF4-FFF2-40B4-BE49-F238E27FC236}">
                <a16:creationId xmlns:a16="http://schemas.microsoft.com/office/drawing/2014/main" id="{75C2A82A-452F-4729-A6F2-92C7CF05540C}"/>
              </a:ext>
            </a:extLst>
          </p:cNvPr>
          <p:cNvSpPr txBox="1"/>
          <p:nvPr/>
        </p:nvSpPr>
        <p:spPr>
          <a:xfrm>
            <a:off x="4134118" y="2097088"/>
            <a:ext cx="6913293" cy="646331"/>
          </a:xfrm>
          <a:prstGeom prst="rect">
            <a:avLst/>
          </a:prstGeom>
          <a:noFill/>
        </p:spPr>
        <p:txBody>
          <a:bodyPr wrap="square" rtlCol="0">
            <a:spAutoFit/>
          </a:bodyPr>
          <a:lstStyle/>
          <a:p>
            <a:r>
              <a:rPr lang="en-US" dirty="0"/>
              <a:t>Problem: multiply positions (2,5) by (5,3) and store the result back into 2,5</a:t>
            </a:r>
          </a:p>
        </p:txBody>
      </p:sp>
    </p:spTree>
    <p:extLst>
      <p:ext uri="{BB962C8B-B14F-4D97-AF65-F5344CB8AC3E}">
        <p14:creationId xmlns:p14="http://schemas.microsoft.com/office/powerpoint/2010/main" val="13213539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DCDCDC"/>
      </a:dk1>
      <a:lt1>
        <a:sysClr val="window" lastClr="2D2D2D"/>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DCDCDC"/>
      </a:dk1>
      <a:lt1>
        <a:sysClr val="window" lastClr="2D2D2D"/>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7232</TotalTime>
  <Words>1130</Words>
  <Application>Microsoft Office PowerPoint</Application>
  <PresentationFormat>Widescreen</PresentationFormat>
  <Paragraphs>115</Paragraphs>
  <Slides>17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Trebuchet MS</vt:lpstr>
      <vt:lpstr>Tw Cen MT</vt:lpstr>
      <vt:lpstr>Circuit</vt:lpstr>
      <vt:lpstr>Instruction Set Architecture</vt:lpstr>
      <vt:lpstr>Introduction</vt:lpstr>
      <vt:lpstr>What is an instruction set architecture</vt:lpstr>
      <vt:lpstr>History</vt:lpstr>
      <vt:lpstr>Types of Architectures</vt:lpstr>
      <vt:lpstr>CISC vs RISC</vt:lpstr>
      <vt:lpstr>CISC vs RISC</vt:lpstr>
      <vt:lpstr>Example (RISC)</vt:lpstr>
      <vt:lpstr>Example (CISC)</vt:lpstr>
      <vt:lpstr>Efficiency</vt:lpstr>
      <vt:lpstr>Efficiency</vt:lpstr>
      <vt:lpstr>Efficiency</vt:lpstr>
      <vt:lpstr>Examples of CISC Today</vt:lpstr>
      <vt:lpstr>Examples of RISC today</vt:lpstr>
      <vt:lpstr>Conclusion</vt:lpstr>
      <vt:lpstr>Questions</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Set Architecture</dc:title>
  <dc:creator>Oliver, Eric</dc:creator>
  <cp:lastModifiedBy>Oliver, Eric</cp:lastModifiedBy>
  <cp:revision>25</cp:revision>
  <dcterms:created xsi:type="dcterms:W3CDTF">2018-03-29T18:59:18Z</dcterms:created>
  <dcterms:modified xsi:type="dcterms:W3CDTF">2018-04-03T19:33:18Z</dcterms:modified>
</cp:coreProperties>
</file>