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62" r:id="rId5"/>
    <p:sldId id="259" r:id="rId6"/>
    <p:sldId id="260" r:id="rId7"/>
    <p:sldId id="261" r:id="rId8"/>
    <p:sldId id="264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28595" y="1357298"/>
            <a:ext cx="5286413" cy="1071562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>
                <a:solidFill>
                  <a:sysClr val="windowText" lastClr="000000"/>
                </a:solidFill>
              </a:rPr>
              <a:t>Проведение расчета с автоматической передачей целевых навесок на дозаторы. Прессование электрода.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2844" y="4643446"/>
            <a:ext cx="2571768" cy="8572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 smtClean="0">
                <a:solidFill>
                  <a:sysClr val="windowText" lastClr="000000"/>
                </a:solidFill>
              </a:rPr>
              <a:t>База данных с шихтовыми материалами</a:t>
            </a:r>
            <a:endParaRPr lang="ru-RU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28596" y="3000372"/>
            <a:ext cx="5286412" cy="1071562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b="1" dirty="0" smtClean="0">
                <a:solidFill>
                  <a:sysClr val="windowText" lastClr="000000"/>
                </a:solidFill>
              </a:rPr>
              <a:t>Загрузка шихтовых материалов на пресс</a:t>
            </a:r>
            <a:endParaRPr lang="ru-RU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500826" y="3429000"/>
            <a:ext cx="2357438" cy="10001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>
                <a:solidFill>
                  <a:sysClr val="windowText" lastClr="000000"/>
                </a:solidFill>
              </a:rPr>
              <a:t>Оптимизатор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429388" y="1428736"/>
            <a:ext cx="1214446" cy="15716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ysClr val="windowText" lastClr="000000"/>
                </a:solidFill>
              </a:rPr>
              <a:t>Сменное задание </a:t>
            </a:r>
            <a:r>
              <a:rPr lang="ru-RU" sz="1600" dirty="0">
                <a:solidFill>
                  <a:sysClr val="windowText" lastClr="000000"/>
                </a:solidFill>
              </a:rPr>
              <a:t>от ПДБ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7715272" y="1428736"/>
            <a:ext cx="1285884" cy="15716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ysClr val="windowText" lastClr="000000"/>
                </a:solidFill>
              </a:rPr>
              <a:t>Входные требования для работы оптимизатора</a:t>
            </a:r>
            <a:endParaRPr lang="ru-RU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Прямая со стрелкой 21"/>
          <p:cNvCxnSpPr>
            <a:stCxn id="15" idx="2"/>
          </p:cNvCxnSpPr>
          <p:nvPr/>
        </p:nvCxnSpPr>
        <p:spPr>
          <a:xfrm rot="16200000" flipH="1">
            <a:off x="7090188" y="2946794"/>
            <a:ext cx="428630" cy="535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rot="5400000">
            <a:off x="8001025" y="3143250"/>
            <a:ext cx="428630" cy="1428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0" y="0"/>
            <a:ext cx="9144000" cy="6429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/>
              <a:t>Общая </a:t>
            </a:r>
            <a:r>
              <a:rPr lang="ru-RU" b="1" dirty="0" smtClean="0"/>
              <a:t>структура </a:t>
            </a:r>
            <a:r>
              <a:rPr lang="ru-RU" b="1" dirty="0"/>
              <a:t>работы системы автоматического расчета задания на прессование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428596" y="3429000"/>
            <a:ext cx="1428760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Скипы: ТГ,ВШМ</a:t>
            </a:r>
            <a:endParaRPr lang="ru-RU" sz="14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857356" y="3429000"/>
            <a:ext cx="2071702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Верхняя площадка </a:t>
            </a:r>
            <a:r>
              <a:rPr lang="ru-RU" sz="1200" dirty="0" smtClean="0"/>
              <a:t>пресса: лигатуры и чистые металлы</a:t>
            </a:r>
            <a:endParaRPr lang="ru-RU" sz="1200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3929058" y="3429000"/>
            <a:ext cx="1785950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Площадка перед прессом: ручные навески</a:t>
            </a:r>
            <a:endParaRPr lang="ru-RU" sz="14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5286380" y="2857496"/>
            <a:ext cx="428628" cy="5000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II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5429256" y="1214422"/>
            <a:ext cx="428628" cy="5000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429144" y="4857768"/>
            <a:ext cx="2786082" cy="5000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 smtClean="0">
                <a:solidFill>
                  <a:sysClr val="windowText" lastClr="000000"/>
                </a:solidFill>
              </a:rPr>
              <a:t>Задание на прессование</a:t>
            </a:r>
            <a:endParaRPr lang="ru-RU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Прямая со стрелкой 24"/>
          <p:cNvCxnSpPr>
            <a:stCxn id="14" idx="2"/>
          </p:cNvCxnSpPr>
          <p:nvPr/>
        </p:nvCxnSpPr>
        <p:spPr>
          <a:xfrm rot="5400000">
            <a:off x="6804433" y="3982647"/>
            <a:ext cx="428631" cy="132159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8" idx="1"/>
            <a:endCxn id="13" idx="2"/>
          </p:cNvCxnSpPr>
          <p:nvPr/>
        </p:nvCxnSpPr>
        <p:spPr>
          <a:xfrm rot="10800000">
            <a:off x="3071802" y="4071934"/>
            <a:ext cx="1357342" cy="1035874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858036" y="4714892"/>
            <a:ext cx="428628" cy="5000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III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8572528" y="1357298"/>
            <a:ext cx="428628" cy="5000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IV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7143768" y="1357298"/>
            <a:ext cx="428628" cy="5000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8429652" y="3286124"/>
            <a:ext cx="428628" cy="5000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IV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2357422" y="4572008"/>
            <a:ext cx="428628" cy="5000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214282" y="6072206"/>
            <a:ext cx="2357454" cy="642942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b="1" dirty="0" smtClean="0"/>
              <a:t>ТГ</a:t>
            </a:r>
            <a:r>
              <a:rPr lang="ru-RU" dirty="0" smtClean="0"/>
              <a:t> </a:t>
            </a:r>
          </a:p>
          <a:p>
            <a:r>
              <a:rPr lang="ru-RU" sz="1100" dirty="0" smtClean="0"/>
              <a:t>АВИСМА-</a:t>
            </a:r>
            <a:r>
              <a:rPr lang="en-US" sz="1100" dirty="0" smtClean="0"/>
              <a:t>QR-</a:t>
            </a:r>
            <a:r>
              <a:rPr lang="ru-RU" sz="1100" dirty="0" smtClean="0"/>
              <a:t>код, </a:t>
            </a:r>
          </a:p>
          <a:p>
            <a:r>
              <a:rPr lang="ru-RU" sz="1100" dirty="0" smtClean="0"/>
              <a:t>УКТМК –ручной ввод.</a:t>
            </a:r>
            <a:endParaRPr lang="ru-RU" sz="1100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2643174" y="6072206"/>
            <a:ext cx="2643206" cy="642942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b="1" dirty="0" smtClean="0"/>
              <a:t>Лигатуры и чистые металлы </a:t>
            </a:r>
          </a:p>
          <a:p>
            <a:r>
              <a:rPr lang="ru-RU" sz="1000" dirty="0" smtClean="0"/>
              <a:t>УРМ-</a:t>
            </a:r>
            <a:r>
              <a:rPr lang="en-US" sz="1000" dirty="0" smtClean="0"/>
              <a:t>QR-</a:t>
            </a:r>
            <a:r>
              <a:rPr lang="ru-RU" sz="1000" dirty="0" smtClean="0"/>
              <a:t>код, </a:t>
            </a:r>
          </a:p>
          <a:p>
            <a:r>
              <a:rPr lang="ru-RU" sz="1000" dirty="0" smtClean="0"/>
              <a:t>Другие поставщики –ручной ввод.</a:t>
            </a:r>
            <a:endParaRPr lang="ru-RU" sz="10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5357818" y="6072206"/>
            <a:ext cx="2643206" cy="642942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b="1" dirty="0" smtClean="0"/>
              <a:t>ВШМ</a:t>
            </a:r>
          </a:p>
          <a:p>
            <a:r>
              <a:rPr lang="ru-RU" sz="1000" dirty="0" smtClean="0"/>
              <a:t>ВСМПО–ручной ввод,</a:t>
            </a:r>
          </a:p>
          <a:p>
            <a:r>
              <a:rPr lang="ru-RU" sz="1000" dirty="0" smtClean="0"/>
              <a:t>Другие поставщики-</a:t>
            </a:r>
            <a:r>
              <a:rPr lang="en-US" sz="1000" dirty="0" smtClean="0"/>
              <a:t>QR-</a:t>
            </a:r>
            <a:r>
              <a:rPr lang="ru-RU" sz="1000" dirty="0" smtClean="0"/>
              <a:t>код или ручной ввод, </a:t>
            </a:r>
          </a:p>
          <a:p>
            <a:endParaRPr lang="ru-RU" sz="1000" dirty="0"/>
          </a:p>
        </p:txBody>
      </p:sp>
      <p:sp>
        <p:nvSpPr>
          <p:cNvPr id="68" name="Прямоугольник 67"/>
          <p:cNvSpPr/>
          <p:nvPr/>
        </p:nvSpPr>
        <p:spPr>
          <a:xfrm>
            <a:off x="4143372" y="500042"/>
            <a:ext cx="4857784" cy="785818"/>
          </a:xfrm>
          <a:prstGeom prst="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b="1" dirty="0" smtClean="0"/>
              <a:t>Формирование паспорта электрода и базы данных с хранением трендов по следующим параметрам: </a:t>
            </a:r>
            <a:r>
              <a:rPr lang="ru-RU" sz="1200" dirty="0" smtClean="0"/>
              <a:t>диаграммы навесок всех шихтовых материалов, диаграммы температур контейнера пресса, диаграмма давления, диаграмма перемещения траверсы.</a:t>
            </a:r>
            <a:endParaRPr lang="ru-RU" sz="1200" dirty="0"/>
          </a:p>
        </p:txBody>
      </p:sp>
      <p:cxnSp>
        <p:nvCxnSpPr>
          <p:cNvPr id="72" name="Прямая со стрелкой 71"/>
          <p:cNvCxnSpPr>
            <a:stCxn id="52" idx="0"/>
            <a:endCxn id="7" idx="2"/>
          </p:cNvCxnSpPr>
          <p:nvPr/>
        </p:nvCxnSpPr>
        <p:spPr>
          <a:xfrm rot="5400000" flipH="1" flipV="1">
            <a:off x="1125123" y="5768602"/>
            <a:ext cx="571490" cy="35719"/>
          </a:xfrm>
          <a:prstGeom prst="straightConnector1">
            <a:avLst/>
          </a:prstGeom>
          <a:ln w="952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53" idx="0"/>
            <a:endCxn id="7" idx="2"/>
          </p:cNvCxnSpPr>
          <p:nvPr/>
        </p:nvCxnSpPr>
        <p:spPr>
          <a:xfrm rot="16200000" flipV="1">
            <a:off x="2411008" y="4518436"/>
            <a:ext cx="571490" cy="2536049"/>
          </a:xfrm>
          <a:prstGeom prst="straightConnector1">
            <a:avLst/>
          </a:prstGeom>
          <a:ln w="952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54" idx="0"/>
            <a:endCxn id="7" idx="2"/>
          </p:cNvCxnSpPr>
          <p:nvPr/>
        </p:nvCxnSpPr>
        <p:spPr>
          <a:xfrm rot="16200000" flipV="1">
            <a:off x="3768330" y="3161114"/>
            <a:ext cx="571490" cy="5250693"/>
          </a:xfrm>
          <a:prstGeom prst="straightConnector1">
            <a:avLst/>
          </a:prstGeom>
          <a:ln w="952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6" idx="0"/>
            <a:endCxn id="68" idx="1"/>
          </p:cNvCxnSpPr>
          <p:nvPr/>
        </p:nvCxnSpPr>
        <p:spPr>
          <a:xfrm rot="5400000" flipH="1" flipV="1">
            <a:off x="3375414" y="589340"/>
            <a:ext cx="464347" cy="1071570"/>
          </a:xfrm>
          <a:prstGeom prst="straightConnector1">
            <a:avLst/>
          </a:prstGeom>
          <a:ln w="190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13" idx="0"/>
            <a:endCxn id="6" idx="2"/>
          </p:cNvCxnSpPr>
          <p:nvPr/>
        </p:nvCxnSpPr>
        <p:spPr>
          <a:xfrm rot="5400000" flipH="1" flipV="1">
            <a:off x="2786046" y="2714616"/>
            <a:ext cx="5715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hape 114"/>
          <p:cNvCxnSpPr>
            <a:endCxn id="6" idx="3"/>
          </p:cNvCxnSpPr>
          <p:nvPr/>
        </p:nvCxnSpPr>
        <p:spPr>
          <a:xfrm rot="16200000" flipV="1">
            <a:off x="4375544" y="3232543"/>
            <a:ext cx="2964682" cy="285754"/>
          </a:xfrm>
          <a:prstGeom prst="bentConnector2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214282" y="500042"/>
            <a:ext cx="3000396" cy="642942"/>
          </a:xfrm>
          <a:prstGeom prst="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Подготовка</a:t>
            </a:r>
            <a:r>
              <a:rPr lang="en-US" sz="1400" dirty="0" smtClean="0"/>
              <a:t> </a:t>
            </a:r>
            <a:r>
              <a:rPr lang="ru-RU" sz="1400" dirty="0" smtClean="0"/>
              <a:t>данных по расходу шихтовых материалов и печать новых бирок</a:t>
            </a:r>
            <a:endParaRPr lang="ru-RU" sz="1400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8643966" y="428604"/>
            <a:ext cx="500034" cy="5000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VII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2786050" y="357166"/>
            <a:ext cx="500066" cy="5000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VIII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56" name="Прямая со стрелкой 55"/>
          <p:cNvCxnSpPr/>
          <p:nvPr/>
        </p:nvCxnSpPr>
        <p:spPr>
          <a:xfrm rot="5400000">
            <a:off x="-1464511" y="2893215"/>
            <a:ext cx="35004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 62"/>
          <p:cNvSpPr/>
          <p:nvPr/>
        </p:nvSpPr>
        <p:spPr>
          <a:xfrm>
            <a:off x="0" y="1285860"/>
            <a:ext cx="500034" cy="314327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ru-RU" sz="1100" dirty="0" smtClean="0"/>
              <a:t>Корректировка данных по результатам прессования в БД с ШМ</a:t>
            </a:r>
            <a:endParaRPr lang="ru-RU" sz="1100" dirty="0"/>
          </a:p>
        </p:txBody>
      </p:sp>
      <p:cxnSp>
        <p:nvCxnSpPr>
          <p:cNvPr id="67" name="Прямая соединительная линия 66"/>
          <p:cNvCxnSpPr/>
          <p:nvPr/>
        </p:nvCxnSpPr>
        <p:spPr>
          <a:xfrm>
            <a:off x="2714612" y="5429264"/>
            <a:ext cx="5143536" cy="3571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rot="5400000" flipH="1" flipV="1">
            <a:off x="7215206" y="5072074"/>
            <a:ext cx="1357322" cy="714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57158" y="285728"/>
            <a:ext cx="8501122" cy="6143668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I</a:t>
            </a:r>
            <a:endParaRPr lang="ru-RU" dirty="0" smtClean="0"/>
          </a:p>
          <a:p>
            <a:r>
              <a:rPr lang="ru-RU" sz="3200" dirty="0" smtClean="0"/>
              <a:t>Первоочередная цель проекта - реализовать автоматизированный расчет задания на дозаторы по каждому шихтовому материалу.</a:t>
            </a:r>
          </a:p>
          <a:p>
            <a:r>
              <a:rPr lang="ru-RU" dirty="0" smtClean="0"/>
              <a:t> </a:t>
            </a:r>
          </a:p>
          <a:p>
            <a:r>
              <a:rPr lang="ru-RU" dirty="0" smtClean="0"/>
              <a:t>Расчет производится на основании:</a:t>
            </a:r>
          </a:p>
          <a:p>
            <a:pPr>
              <a:buFontTx/>
              <a:buChar char="-"/>
            </a:pPr>
            <a:r>
              <a:rPr lang="ru-RU" dirty="0" smtClean="0"/>
              <a:t>задания на прессование;</a:t>
            </a:r>
          </a:p>
          <a:p>
            <a:pPr>
              <a:buFontTx/>
              <a:buChar char="-"/>
            </a:pPr>
            <a:r>
              <a:rPr lang="ru-RU" dirty="0" smtClean="0"/>
              <a:t>фактически загруженных партий шихтовых материалов на пресс.</a:t>
            </a:r>
          </a:p>
          <a:p>
            <a:endParaRPr lang="ru-RU" dirty="0" smtClean="0"/>
          </a:p>
          <a:p>
            <a:r>
              <a:rPr lang="ru-RU" dirty="0" smtClean="0"/>
              <a:t>*Сам процесс дозирования менять не нужно. (Реализована  автоматическая система  САДКО.) Нужно проработать вопрос автоматической передачи данных в САДКО.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543956" cy="5768997"/>
          </a:xfrm>
        </p:spPr>
        <p:txBody>
          <a:bodyPr/>
          <a:lstStyle/>
          <a:p>
            <a:pPr algn="ctr">
              <a:buNone/>
            </a:pPr>
            <a:endParaRPr lang="ru-RU" sz="1800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57200" y="0"/>
            <a:ext cx="8229600" cy="61261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Загрузка ШМ на пресс.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 основании задания на прессование </a:t>
            </a:r>
            <a:r>
              <a:rPr kumimoji="0" 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шихтовщик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подготавливает ШМ для загрузки на пресс.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Загрузка ШМ на пресс производится в трех местах: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ТГ и ВШМ загружаются через скиповые подъемники. Происходит это следующим образом: </a:t>
            </a:r>
            <a:r>
              <a:rPr kumimoji="0" 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шихтовщик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подвозит ШМ к скиповым подъемникам, затем считывает сканером информацию с бирки (которая попадает на пресс для проведения расчета и получения разрешения на загрузку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</a:t>
            </a: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результатам сравнения с заданием </a:t>
            </a:r>
            <a:r>
              <a:rPr lang="ru-RU" sz="1600" dirty="0" smtClean="0"/>
              <a:t>на прессование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). В случае получения разрешения на загрузку производится активация соответствующего скипового подъемника и дозатора. Далее происходит загрузка материала в скип и подъем шихтового материала на пресс.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Лигатуры и чистые металлы загружаются через верхнюю площадку пресса. По заданию на прессование осуществляется подбор необходимых партий лигатур и чистых металлов. После чего шихтовые материалы загружаются на верхнюю площадку пресса. Сканером считывается информация с бирки (которая попадает на пресс для проведения расчета и получения разрешения на загрузку по</a:t>
            </a: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результатам сравнения с заданием на прессование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). При соответствии заданию на прессование происходит разблокирование </a:t>
            </a:r>
            <a:r>
              <a:rPr lang="ru-RU" sz="1600" dirty="0" smtClean="0"/>
              <a:t>соответствующего дозатора.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Ручные навески загружаются с площадки перед прессом. Подбор лигатур осуществляется аналогичным пункту 2 образом.  Но в данном случае задание выдается не на дозаторы, а </a:t>
            </a:r>
            <a:r>
              <a:rPr kumimoji="0" 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шихтовщику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(распечатка или электронный вид).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После автоматизации ручных навесок задание будет выдаваться на дозаторы ручных навесок.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71472" y="357166"/>
            <a:ext cx="8143932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3200" dirty="0" smtClean="0"/>
              <a:t>III</a:t>
            </a:r>
            <a:endParaRPr lang="ru-RU" sz="3200" dirty="0" smtClean="0"/>
          </a:p>
          <a:p>
            <a:pPr algn="ctr">
              <a:buNone/>
            </a:pPr>
            <a:r>
              <a:rPr lang="ru-RU" sz="3200" dirty="0" smtClean="0"/>
              <a:t>Задание на прессование</a:t>
            </a:r>
          </a:p>
          <a:p>
            <a:r>
              <a:rPr lang="ru-RU" dirty="0" smtClean="0"/>
              <a:t>Задание на прессование формируется на основании сменного задания от ПДБ с учетом требований оптимизатора.</a:t>
            </a:r>
          </a:p>
          <a:p>
            <a:r>
              <a:rPr lang="ru-RU" dirty="0" smtClean="0"/>
              <a:t>Содержит:</a:t>
            </a:r>
          </a:p>
          <a:p>
            <a:pPr>
              <a:buFontTx/>
              <a:buChar char="-"/>
            </a:pPr>
            <a:r>
              <a:rPr lang="ru-RU" dirty="0" smtClean="0"/>
              <a:t>Данные, необходимые для проведения расчета на прессе: целевой расчетный состав, вес, диаметр, диапазон веса порций (на основании сменного задания ПДБ),</a:t>
            </a:r>
          </a:p>
          <a:p>
            <a:pPr>
              <a:buFontTx/>
              <a:buChar char="-"/>
            </a:pPr>
            <a:r>
              <a:rPr lang="ru-RU" dirty="0" smtClean="0"/>
              <a:t>Задание на подбор шихтовых материалов ,очередность загрузки на пресс и местонахождение тарного места шихтового материала, номер дозатора, на который будет производиться загрузка каждого тарного места шихтового материала,</a:t>
            </a:r>
          </a:p>
          <a:p>
            <a:pPr>
              <a:buFontTx/>
              <a:buChar char="-"/>
            </a:pPr>
            <a:r>
              <a:rPr lang="ru-RU" dirty="0" smtClean="0"/>
              <a:t>№ пресса.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472518" cy="5840435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dirty="0" smtClean="0"/>
              <a:t>IV</a:t>
            </a:r>
            <a:endParaRPr lang="ru-RU" dirty="0" smtClean="0"/>
          </a:p>
          <a:p>
            <a:pPr algn="ctr">
              <a:buNone/>
            </a:pPr>
            <a:r>
              <a:rPr lang="ru-RU" dirty="0" smtClean="0"/>
              <a:t>Оптимизатор</a:t>
            </a:r>
          </a:p>
          <a:p>
            <a:pPr marL="0" indent="0">
              <a:buNone/>
            </a:pPr>
            <a:r>
              <a:rPr lang="ru-RU" sz="1800" dirty="0" smtClean="0"/>
              <a:t>Функцией оптимизатора является сформировать задание на прессование на основании сменного задания ПДБ и обозначенных ниже требований.</a:t>
            </a:r>
          </a:p>
          <a:p>
            <a:pPr marL="0" indent="0">
              <a:buNone/>
            </a:pPr>
            <a:r>
              <a:rPr lang="ru-RU" sz="1800" dirty="0" smtClean="0"/>
              <a:t>Входные требования для работы оптимизатора:</a:t>
            </a:r>
          </a:p>
          <a:p>
            <a:pPr marL="0" indent="0">
              <a:buNone/>
            </a:pPr>
            <a:r>
              <a:rPr lang="ru-RU" sz="1800" dirty="0" smtClean="0"/>
              <a:t>-требования НД. (требования ИЛ, </a:t>
            </a:r>
            <a:r>
              <a:rPr lang="ru-RU" sz="1800" dirty="0" err="1" smtClean="0"/>
              <a:t>УиС</a:t>
            </a:r>
            <a:r>
              <a:rPr lang="ru-RU" sz="1800" dirty="0" smtClean="0"/>
              <a:t>, ШН, ТИ-32-004, ТИ-32-003, ТИ-СГТ-172-СВ, методов производства, ОСТ, распоряжений по цеху, распоряжений по корпорации, ТР, временных служебных записок),</a:t>
            </a:r>
          </a:p>
          <a:p>
            <a:pPr marL="0" indent="0">
              <a:buFontTx/>
              <a:buChar char="-"/>
            </a:pPr>
            <a:r>
              <a:rPr lang="ru-RU" sz="1800" dirty="0" smtClean="0"/>
              <a:t> нормы на вовлечение шихтовых материалов,</a:t>
            </a:r>
          </a:p>
          <a:p>
            <a:pPr marL="0" indent="0">
              <a:buFontTx/>
              <a:buChar char="-"/>
            </a:pPr>
            <a:r>
              <a:rPr lang="ru-RU" sz="1800" dirty="0" smtClean="0"/>
              <a:t> оптимальное использование партий шихтовых материалов (в первую очередь использование партий с малым весом/остатков),</a:t>
            </a:r>
          </a:p>
          <a:p>
            <a:pPr marL="0" indent="0">
              <a:buFontTx/>
              <a:buChar char="-"/>
            </a:pPr>
            <a:r>
              <a:rPr lang="ru-RU" sz="1800" dirty="0" smtClean="0"/>
              <a:t>стоимость шихтовых материалов (в первую очередь  использование материалов с низкой стоимостью),</a:t>
            </a:r>
          </a:p>
          <a:p>
            <a:pPr marL="0" indent="0">
              <a:buFontTx/>
              <a:buChar char="-"/>
            </a:pPr>
            <a:r>
              <a:rPr lang="ru-RU" sz="1800" dirty="0" smtClean="0"/>
              <a:t>наличие шихтовых материалов на складе, химический состав (из базы данных</a:t>
            </a:r>
          </a:p>
          <a:p>
            <a:pPr marL="0" indent="0">
              <a:buNone/>
            </a:pPr>
            <a:r>
              <a:rPr lang="ru-RU" sz="1800" dirty="0" smtClean="0"/>
              <a:t>Ввод и корректировка перечисленных выше требований для работы оптимизатора  осуществляется технологом на рабочем месте.</a:t>
            </a:r>
            <a:endParaRPr lang="en-US" sz="1800" dirty="0" smtClean="0"/>
          </a:p>
          <a:p>
            <a:pPr marL="0" indent="0">
              <a:buNone/>
            </a:pPr>
            <a:r>
              <a:rPr lang="ru-RU" sz="1800" dirty="0" smtClean="0"/>
              <a:t>Оптимизатор должен производить предварительный расчет для того, что бы убедиться, что подобранные шихтовые материалы обеспечат требуемый химический состав.</a:t>
            </a:r>
          </a:p>
          <a:p>
            <a:pPr>
              <a:buNone/>
            </a:pPr>
            <a:endParaRPr lang="ru-RU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401080" cy="5840435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V</a:t>
            </a:r>
            <a:endParaRPr lang="ru-RU" dirty="0" smtClean="0"/>
          </a:p>
          <a:p>
            <a:pPr algn="ctr">
              <a:buNone/>
            </a:pPr>
            <a:r>
              <a:rPr lang="ru-RU" dirty="0" smtClean="0"/>
              <a:t>Сменное задание ПДБ.</a:t>
            </a:r>
          </a:p>
          <a:p>
            <a:pPr marL="0" indent="0">
              <a:buNone/>
            </a:pPr>
            <a:r>
              <a:rPr lang="ru-RU" sz="1800" dirty="0" smtClean="0"/>
              <a:t>Формируется инженером ПДБ в программе </a:t>
            </a:r>
            <a:r>
              <a:rPr lang="en-US" sz="1800" dirty="0" smtClean="0"/>
              <a:t>Access </a:t>
            </a:r>
            <a:r>
              <a:rPr lang="ru-RU" sz="1800" dirty="0" smtClean="0"/>
              <a:t>ежедневно, на основе ПЗ. Готовое сменное задание передается в оптимизатор.</a:t>
            </a:r>
          </a:p>
          <a:p>
            <a:pPr marL="0" indent="0">
              <a:buNone/>
            </a:pPr>
            <a:r>
              <a:rPr lang="ru-RU" sz="1800" dirty="0" smtClean="0"/>
              <a:t>Сменное задание содержит :</a:t>
            </a:r>
          </a:p>
          <a:p>
            <a:pPr marL="0" indent="0">
              <a:buFontTx/>
              <a:buChar char="-"/>
            </a:pPr>
            <a:r>
              <a:rPr lang="ru-RU" sz="1800" dirty="0" smtClean="0"/>
              <a:t>информацию о количестве электродов, которое необходимо отпрессовать за смену,</a:t>
            </a:r>
          </a:p>
          <a:p>
            <a:pPr marL="0" indent="0">
              <a:buFontTx/>
              <a:buChar char="-"/>
            </a:pPr>
            <a:r>
              <a:rPr lang="ru-RU" sz="1800" dirty="0" smtClean="0"/>
              <a:t> диаметр электродов,</a:t>
            </a:r>
          </a:p>
          <a:p>
            <a:pPr marL="0" indent="0">
              <a:buFontTx/>
              <a:buChar char="-"/>
            </a:pPr>
            <a:r>
              <a:rPr lang="ru-RU" sz="1800" dirty="0" smtClean="0"/>
              <a:t>сплав,</a:t>
            </a:r>
          </a:p>
          <a:p>
            <a:pPr marL="0" indent="0">
              <a:buFontTx/>
              <a:buChar char="-"/>
            </a:pPr>
            <a:r>
              <a:rPr lang="ru-RU" sz="1800" dirty="0" smtClean="0"/>
              <a:t>масса,</a:t>
            </a:r>
          </a:p>
          <a:p>
            <a:pPr marL="0" indent="0">
              <a:buFontTx/>
              <a:buChar char="-"/>
            </a:pPr>
            <a:r>
              <a:rPr lang="ru-RU" sz="1800" dirty="0" smtClean="0"/>
              <a:t>расчетный состав, ИЛ, </a:t>
            </a:r>
            <a:r>
              <a:rPr lang="ru-RU" sz="1800" dirty="0" err="1" smtClean="0"/>
              <a:t>УиС</a:t>
            </a:r>
            <a:r>
              <a:rPr lang="ru-RU" sz="1800" dirty="0" smtClean="0"/>
              <a:t>, ШН.</a:t>
            </a:r>
          </a:p>
          <a:p>
            <a:pPr marL="0" indent="0">
              <a:buFontTx/>
              <a:buChar char="-"/>
            </a:pPr>
            <a:r>
              <a:rPr lang="ru-RU" sz="1800" dirty="0" smtClean="0"/>
              <a:t>наличие работоспособного  прессового оборудования и диаметр инструментов, установленных на пресс.</a:t>
            </a:r>
          </a:p>
          <a:p>
            <a:pPr marL="0" indent="0">
              <a:buNone/>
            </a:pPr>
            <a:r>
              <a:rPr lang="ru-RU" sz="1800" dirty="0" smtClean="0"/>
              <a:t> </a:t>
            </a:r>
            <a:endParaRPr lang="ru-RU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FontTx/>
              <a:buChar char="-"/>
            </a:pPr>
            <a:endParaRPr lang="ru-RU" sz="1800" dirty="0" smtClean="0"/>
          </a:p>
          <a:p>
            <a:pPr marL="0" indent="0">
              <a:buFontTx/>
              <a:buChar char="-"/>
            </a:pPr>
            <a:endParaRPr lang="ru-RU" sz="1800" dirty="0" smtClean="0"/>
          </a:p>
          <a:p>
            <a:pPr marL="0" indent="0">
              <a:buFontTx/>
              <a:buChar char="-"/>
            </a:pPr>
            <a:endParaRPr lang="ru-RU" sz="1800" dirty="0" smtClean="0"/>
          </a:p>
          <a:p>
            <a:pPr marL="0" indent="0">
              <a:buFontTx/>
              <a:buChar char="-"/>
            </a:pPr>
            <a:endParaRPr lang="ru-RU" sz="1800" dirty="0" smtClean="0"/>
          </a:p>
          <a:p>
            <a:pPr marL="0" indent="0">
              <a:buFontTx/>
              <a:buChar char="-"/>
            </a:pPr>
            <a:endParaRPr lang="ru-RU" sz="1800" dirty="0" smtClean="0"/>
          </a:p>
          <a:p>
            <a:pPr marL="0" indent="0">
              <a:buFontTx/>
              <a:buChar char="-"/>
            </a:pPr>
            <a:endParaRPr lang="ru-RU" sz="1800" dirty="0" smtClean="0"/>
          </a:p>
          <a:p>
            <a:pPr>
              <a:buNone/>
            </a:pPr>
            <a:endParaRPr lang="ru-RU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401080" cy="5840435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dirty="0" smtClean="0"/>
              <a:t>VI</a:t>
            </a:r>
            <a:endParaRPr lang="ru-RU" dirty="0" smtClean="0"/>
          </a:p>
          <a:p>
            <a:pPr algn="ctr">
              <a:buNone/>
            </a:pPr>
            <a:r>
              <a:rPr lang="ru-RU" dirty="0" smtClean="0"/>
              <a:t>База данных о шихтовых материалах.</a:t>
            </a:r>
          </a:p>
          <a:p>
            <a:pPr>
              <a:buNone/>
            </a:pPr>
            <a:r>
              <a:rPr lang="ru-RU" sz="1600" dirty="0" smtClean="0"/>
              <a:t>База данных должна содержать следующую информацию:</a:t>
            </a:r>
          </a:p>
          <a:p>
            <a:pPr>
              <a:buFontTx/>
              <a:buChar char="-"/>
            </a:pPr>
            <a:r>
              <a:rPr lang="ru-RU" sz="1600" dirty="0" smtClean="0"/>
              <a:t>Номер партии</a:t>
            </a:r>
          </a:p>
          <a:p>
            <a:pPr>
              <a:buFontTx/>
              <a:buChar char="-"/>
            </a:pPr>
            <a:r>
              <a:rPr lang="ru-RU" sz="1600" dirty="0" smtClean="0"/>
              <a:t>Вид шихтового материала</a:t>
            </a:r>
          </a:p>
          <a:p>
            <a:pPr>
              <a:buFontTx/>
              <a:buChar char="-"/>
            </a:pPr>
            <a:r>
              <a:rPr lang="ru-RU" sz="1600" dirty="0" smtClean="0"/>
              <a:t>Вес</a:t>
            </a:r>
          </a:p>
          <a:p>
            <a:pPr>
              <a:buFontTx/>
              <a:buChar char="-"/>
            </a:pPr>
            <a:r>
              <a:rPr lang="ru-RU" sz="1600" dirty="0" smtClean="0"/>
              <a:t>Количество тарных мест в партии</a:t>
            </a:r>
          </a:p>
          <a:p>
            <a:pPr>
              <a:buFontTx/>
              <a:buChar char="-"/>
            </a:pPr>
            <a:r>
              <a:rPr lang="ru-RU" sz="1600" dirty="0" smtClean="0"/>
              <a:t>Химический состав</a:t>
            </a:r>
          </a:p>
          <a:p>
            <a:pPr>
              <a:buFontTx/>
              <a:buChar char="-"/>
            </a:pPr>
            <a:r>
              <a:rPr lang="ru-RU" sz="1600" dirty="0" smtClean="0"/>
              <a:t>Индекс</a:t>
            </a:r>
          </a:p>
          <a:p>
            <a:pPr>
              <a:buFontTx/>
              <a:buChar char="-"/>
            </a:pPr>
            <a:r>
              <a:rPr lang="ru-RU" sz="1600" dirty="0" smtClean="0"/>
              <a:t>Поставщик</a:t>
            </a:r>
          </a:p>
          <a:p>
            <a:pPr>
              <a:buFontTx/>
              <a:buChar char="-"/>
            </a:pPr>
            <a:r>
              <a:rPr lang="ru-RU" sz="1600" dirty="0" smtClean="0"/>
              <a:t>Степень контроля</a:t>
            </a:r>
          </a:p>
          <a:p>
            <a:pPr>
              <a:buFontTx/>
              <a:buChar char="-"/>
            </a:pPr>
            <a:r>
              <a:rPr lang="ru-RU" sz="1600" dirty="0" smtClean="0"/>
              <a:t>Индекс качества поверхности</a:t>
            </a:r>
          </a:p>
          <a:p>
            <a:pPr>
              <a:buNone/>
            </a:pPr>
            <a:r>
              <a:rPr lang="ru-RU" sz="1600" dirty="0" smtClean="0"/>
              <a:t>-       Геометрические размеры (фракция, толщина для </a:t>
            </a:r>
            <a:r>
              <a:rPr lang="ru-RU" sz="1600" dirty="0" err="1" smtClean="0"/>
              <a:t>обрези</a:t>
            </a:r>
            <a:r>
              <a:rPr lang="ru-RU" sz="1600" dirty="0" smtClean="0"/>
              <a:t>….)</a:t>
            </a:r>
          </a:p>
          <a:p>
            <a:pPr>
              <a:buFontTx/>
              <a:buChar char="-"/>
            </a:pPr>
            <a:r>
              <a:rPr lang="ru-RU" sz="1600" dirty="0" smtClean="0"/>
              <a:t>Наличие на шихтовом дворе цеха №32</a:t>
            </a:r>
          </a:p>
          <a:p>
            <a:pPr marL="0" indent="0">
              <a:buNone/>
            </a:pPr>
            <a:r>
              <a:rPr lang="ru-RU" sz="1600" dirty="0" smtClean="0"/>
              <a:t>Информация, находящаяся в базе данных о шихтовых материалах, используется системой для  расчета задания дозаторам на прессе и оптимизатором для подбора материала .</a:t>
            </a:r>
          </a:p>
          <a:p>
            <a:pPr marL="0" indent="0">
              <a:buNone/>
            </a:pPr>
            <a:r>
              <a:rPr lang="ru-RU" sz="1600" dirty="0" smtClean="0"/>
              <a:t>Наполнение базы данных о шихтовых материалах осуществляется при поступлении материала на ВСМПО через считывание </a:t>
            </a:r>
            <a:r>
              <a:rPr lang="en-US" sz="1600" dirty="0" smtClean="0"/>
              <a:t>QR</a:t>
            </a:r>
            <a:r>
              <a:rPr lang="ru-RU" sz="1600" dirty="0" smtClean="0"/>
              <a:t>-кода (</a:t>
            </a:r>
            <a:r>
              <a:rPr lang="en-US" sz="1600" dirty="0" smtClean="0"/>
              <a:t>QR</a:t>
            </a:r>
            <a:r>
              <a:rPr lang="ru-RU" sz="1600" dirty="0" smtClean="0"/>
              <a:t> – поступает с сопроводительными документами от поставщика).  </a:t>
            </a:r>
          </a:p>
          <a:p>
            <a:pPr marL="0" indent="0">
              <a:buNone/>
            </a:pPr>
            <a:r>
              <a:rPr lang="ru-RU" sz="1600" dirty="0" smtClean="0"/>
              <a:t>Информация о шихтовых материалов, поступающих на ВСМПО без </a:t>
            </a:r>
            <a:r>
              <a:rPr lang="en-US" sz="1600" dirty="0" smtClean="0"/>
              <a:t>QR</a:t>
            </a:r>
            <a:r>
              <a:rPr lang="ru-RU" sz="1600" dirty="0" smtClean="0"/>
              <a:t>-кода вносится оператором вручную. Для данных ШМ </a:t>
            </a:r>
            <a:r>
              <a:rPr lang="en-US" sz="1600" dirty="0" smtClean="0"/>
              <a:t>QR-</a:t>
            </a:r>
            <a:r>
              <a:rPr lang="ru-RU" sz="1600" dirty="0" smtClean="0"/>
              <a:t>код (или штрих-код) формируется на ВСМПО.</a:t>
            </a:r>
          </a:p>
          <a:p>
            <a:pPr marL="0" indent="0">
              <a:buNone/>
            </a:pPr>
            <a:r>
              <a:rPr lang="ru-RU" sz="1600" dirty="0" smtClean="0"/>
              <a:t>Информация по ВШМ производства ВСМПО вносится в базу о шихтовых материалах в цехе №41 или №32 и формируется </a:t>
            </a:r>
            <a:r>
              <a:rPr lang="en-US" sz="1600" dirty="0" smtClean="0"/>
              <a:t>QR-</a:t>
            </a:r>
            <a:r>
              <a:rPr lang="ru-RU" sz="1600" dirty="0" smtClean="0"/>
              <a:t>код (или </a:t>
            </a:r>
            <a:r>
              <a:rPr lang="ru-RU" sz="1600" dirty="0" err="1" smtClean="0"/>
              <a:t>шрих-код</a:t>
            </a:r>
            <a:r>
              <a:rPr lang="ru-RU" sz="1600" dirty="0" smtClean="0"/>
              <a:t>).</a:t>
            </a: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401080" cy="5768997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VII</a:t>
            </a:r>
          </a:p>
          <a:p>
            <a:pPr algn="ctr">
              <a:buNone/>
            </a:pPr>
            <a:r>
              <a:rPr lang="ru-RU" dirty="0" smtClean="0"/>
              <a:t>Формирование паспорта электрода и базы данных для хранения трендов по параметрам прессования.</a:t>
            </a:r>
          </a:p>
          <a:p>
            <a:pPr algn="ctr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sz="1800" dirty="0" smtClean="0"/>
              <a:t>Для проведения анализа и в перспективе для автоматизации самого процесса прессования необходимо формирование паспорта электрода и базы данных с хранением следующих трендов :</a:t>
            </a:r>
          </a:p>
          <a:p>
            <a:pPr>
              <a:buFontTx/>
              <a:buChar char="-"/>
            </a:pPr>
            <a:r>
              <a:rPr lang="ru-RU" sz="1800" dirty="0" smtClean="0"/>
              <a:t>Диаграмм навесок всех шихтовых материалов,</a:t>
            </a:r>
          </a:p>
          <a:p>
            <a:pPr>
              <a:buFontTx/>
              <a:buChar char="-"/>
            </a:pPr>
            <a:r>
              <a:rPr lang="ru-RU" sz="1800" dirty="0" smtClean="0"/>
              <a:t>Диаграммы температуры контейнера пресса, </a:t>
            </a:r>
          </a:p>
          <a:p>
            <a:pPr>
              <a:buFontTx/>
              <a:buChar char="-"/>
            </a:pPr>
            <a:r>
              <a:rPr lang="ru-RU" sz="1800" dirty="0" smtClean="0"/>
              <a:t>Диаграммы давления,</a:t>
            </a:r>
          </a:p>
          <a:p>
            <a:pPr>
              <a:buFontTx/>
              <a:buChar char="-"/>
            </a:pPr>
            <a:r>
              <a:rPr lang="ru-RU" sz="1800" dirty="0" smtClean="0"/>
              <a:t>Диаграммы перемещения траверсы пресса (положение).</a:t>
            </a:r>
          </a:p>
          <a:p>
            <a:pPr>
              <a:buFontTx/>
              <a:buChar char="-"/>
            </a:pPr>
            <a:endParaRPr lang="ru-RU" sz="1800" dirty="0" smtClean="0"/>
          </a:p>
          <a:p>
            <a:pPr>
              <a:buNone/>
            </a:pPr>
            <a:endParaRPr lang="ru-RU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VIII</a:t>
            </a:r>
          </a:p>
          <a:p>
            <a:pPr algn="ctr">
              <a:buNone/>
            </a:pPr>
            <a:r>
              <a:rPr lang="ru-RU" dirty="0" smtClean="0"/>
              <a:t>Подготовка</a:t>
            </a:r>
            <a:r>
              <a:rPr lang="en-US" dirty="0" smtClean="0"/>
              <a:t> </a:t>
            </a:r>
            <a:r>
              <a:rPr lang="ru-RU" dirty="0" smtClean="0"/>
              <a:t>данных по расходу шихтовых материалов и печать новых бирок</a:t>
            </a:r>
          </a:p>
          <a:p>
            <a:pPr marL="0" indent="358775">
              <a:buNone/>
            </a:pPr>
            <a:r>
              <a:rPr lang="ru-RU" sz="1800" dirty="0" smtClean="0"/>
              <a:t>По результатам прессования должна осуществляться подготовка данных  по расходу шихтовых материалов и передача в базу данных о шихтовых материалах для проведения коррекции. </a:t>
            </a:r>
          </a:p>
          <a:p>
            <a:pPr marL="0" indent="358775">
              <a:buNone/>
            </a:pPr>
            <a:r>
              <a:rPr lang="ru-RU" sz="1800" dirty="0" smtClean="0"/>
              <a:t>При неполном расходовании шихтового материала – печать новой бирки.</a:t>
            </a:r>
            <a:endParaRPr lang="en-US" sz="1800" dirty="0" smtClean="0"/>
          </a:p>
          <a:p>
            <a:pPr algn="ctr">
              <a:buNone/>
            </a:pP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985</Words>
  <Application>Microsoft Office PowerPoint</Application>
  <PresentationFormat>Экран (4:3)</PresentationFormat>
  <Paragraphs>112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60</cp:revision>
  <dcterms:created xsi:type="dcterms:W3CDTF">2020-09-09T11:36:34Z</dcterms:created>
  <dcterms:modified xsi:type="dcterms:W3CDTF">2020-10-19T04:52:21Z</dcterms:modified>
</cp:coreProperties>
</file>