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750" y="642938"/>
            <a:ext cx="1857375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ysClr val="windowText" lastClr="000000"/>
                </a:solidFill>
              </a:rPr>
              <a:t>Т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i</a:t>
            </a:r>
            <a:r>
              <a:rPr lang="en-US" sz="1400" b="1" dirty="0">
                <a:solidFill>
                  <a:sysClr val="windowText" lastClr="000000"/>
                </a:solidFill>
              </a:rPr>
              <a:t> </a:t>
            </a:r>
            <a:r>
              <a:rPr lang="ru-RU" sz="1400" b="1" dirty="0">
                <a:solidFill>
                  <a:sysClr val="windowText" lastClr="000000"/>
                </a:solidFill>
              </a:rPr>
              <a:t>губка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solidFill>
                  <a:sysClr val="windowText" lastClr="000000"/>
                </a:solidFill>
              </a:rPr>
              <a:t>С электронной биркой от поставщика, содержащей информацию  о партии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4313" y="2357438"/>
            <a:ext cx="5857875" cy="10715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ysClr val="windowText" lastClr="000000"/>
                </a:solidFill>
              </a:rPr>
              <a:t>База данных с шихтовыми материалами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ysClr val="windowText" lastClr="000000"/>
                </a:solidFill>
              </a:rPr>
              <a:t> (включает в себя все шихтовые материалы, находящиеся в шихтовом дворе и всю информацию по каждой партии шихтовых материалов - вес, хим.состав, партия, вид)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5750" y="5500688"/>
            <a:ext cx="2143125" cy="1071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ysClr val="windowText" lastClr="000000"/>
                </a:solidFill>
              </a:rPr>
              <a:t>Задание на каждый дозатор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643563" y="5357813"/>
            <a:ext cx="2786062" cy="1285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ysClr val="windowText" lastClr="000000"/>
                </a:solidFill>
              </a:rPr>
              <a:t>Задание на загрузку шихтовых материалов персоналу</a:t>
            </a:r>
          </a:p>
        </p:txBody>
      </p:sp>
      <p:cxnSp>
        <p:nvCxnSpPr>
          <p:cNvPr id="9" name="Прямая со стрелкой 8"/>
          <p:cNvCxnSpPr>
            <a:stCxn id="5" idx="2"/>
            <a:endCxn id="6" idx="0"/>
          </p:cNvCxnSpPr>
          <p:nvPr/>
        </p:nvCxnSpPr>
        <p:spPr>
          <a:xfrm rot="16200000" flipH="1">
            <a:off x="1893094" y="1107282"/>
            <a:ext cx="571500" cy="19288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214563" y="642938"/>
            <a:ext cx="1500187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ysClr val="windowText" lastClr="000000"/>
                </a:solidFill>
              </a:rPr>
              <a:t>Лигатуры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>
                <a:solidFill>
                  <a:sysClr val="windowText" lastClr="000000"/>
                </a:solidFill>
              </a:rPr>
              <a:t>С электронной биркой от поставщика, содержащей информацию  о партии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786188" y="642938"/>
            <a:ext cx="1500187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ysClr val="windowText" lastClr="000000"/>
                </a:solidFill>
              </a:rPr>
              <a:t>Чистые металлы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>
                <a:solidFill>
                  <a:sysClr val="windowText" lastClr="000000"/>
                </a:solidFill>
              </a:rPr>
              <a:t>С электронной биркой, содержащей информацию  о партии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429250" y="642938"/>
            <a:ext cx="1500188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ysClr val="windowText" lastClr="000000"/>
                </a:solidFill>
              </a:rPr>
              <a:t>ВШМ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>
                <a:solidFill>
                  <a:sysClr val="windowText" lastClr="000000"/>
                </a:solidFill>
              </a:rPr>
              <a:t>С электронной биркой, содержащей информацию  о партии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14313" y="3929063"/>
            <a:ext cx="5857875" cy="10715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ysClr val="windowText" lastClr="000000"/>
                </a:solidFill>
              </a:rPr>
              <a:t>Программа расчета задания на прессование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572250" y="3214688"/>
            <a:ext cx="2357438" cy="15001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ysClr val="windowText" lastClr="000000"/>
                </a:solidFill>
              </a:rPr>
              <a:t>Оптимизатор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357938" y="1857375"/>
            <a:ext cx="1214437" cy="1000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ysClr val="windowText" lastClr="000000"/>
                </a:solidFill>
              </a:rPr>
              <a:t>Задание от ПДБ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715250" y="1857375"/>
            <a:ext cx="1214438" cy="1000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ysClr val="windowText" lastClr="000000"/>
                </a:solidFill>
              </a:rPr>
              <a:t>Требования НД</a:t>
            </a:r>
          </a:p>
        </p:txBody>
      </p:sp>
      <p:cxnSp>
        <p:nvCxnSpPr>
          <p:cNvPr id="17" name="Прямая со стрелкой 16"/>
          <p:cNvCxnSpPr>
            <a:stCxn id="10" idx="2"/>
            <a:endCxn id="6" idx="0"/>
          </p:cNvCxnSpPr>
          <p:nvPr/>
        </p:nvCxnSpPr>
        <p:spPr>
          <a:xfrm rot="16200000" flipH="1">
            <a:off x="2767807" y="1981994"/>
            <a:ext cx="571500" cy="1793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2"/>
            <a:endCxn id="6" idx="0"/>
          </p:cNvCxnSpPr>
          <p:nvPr/>
        </p:nvCxnSpPr>
        <p:spPr>
          <a:xfrm rot="5400000">
            <a:off x="3553619" y="1375569"/>
            <a:ext cx="571500" cy="13922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2" idx="2"/>
            <a:endCxn id="6" idx="0"/>
          </p:cNvCxnSpPr>
          <p:nvPr/>
        </p:nvCxnSpPr>
        <p:spPr>
          <a:xfrm rot="5400000">
            <a:off x="4375944" y="553244"/>
            <a:ext cx="571500" cy="3036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2"/>
            <a:endCxn id="13" idx="0"/>
          </p:cNvCxnSpPr>
          <p:nvPr/>
        </p:nvCxnSpPr>
        <p:spPr>
          <a:xfrm rot="5400000">
            <a:off x="2891632" y="3679031"/>
            <a:ext cx="501650" cy="158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2"/>
            <a:endCxn id="7" idx="0"/>
          </p:cNvCxnSpPr>
          <p:nvPr/>
        </p:nvCxnSpPr>
        <p:spPr>
          <a:xfrm rot="5400000">
            <a:off x="2000250" y="4357688"/>
            <a:ext cx="500063" cy="178593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5" idx="2"/>
            <a:endCxn id="14" idx="0"/>
          </p:cNvCxnSpPr>
          <p:nvPr/>
        </p:nvCxnSpPr>
        <p:spPr>
          <a:xfrm rot="16200000" flipH="1">
            <a:off x="7180263" y="2643187"/>
            <a:ext cx="357188" cy="785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6" idx="2"/>
            <a:endCxn id="14" idx="0"/>
          </p:cNvCxnSpPr>
          <p:nvPr/>
        </p:nvCxnSpPr>
        <p:spPr>
          <a:xfrm rot="5400000">
            <a:off x="7858919" y="2750344"/>
            <a:ext cx="357188" cy="571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4" idx="1"/>
            <a:endCxn id="13" idx="3"/>
          </p:cNvCxnSpPr>
          <p:nvPr/>
        </p:nvCxnSpPr>
        <p:spPr>
          <a:xfrm rot="10800000" flipV="1">
            <a:off x="6072188" y="3963988"/>
            <a:ext cx="500062" cy="5016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4" idx="2"/>
            <a:endCxn id="8" idx="0"/>
          </p:cNvCxnSpPr>
          <p:nvPr/>
        </p:nvCxnSpPr>
        <p:spPr>
          <a:xfrm rot="5400000">
            <a:off x="7073107" y="4679156"/>
            <a:ext cx="642938" cy="7143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8" idx="1"/>
            <a:endCxn id="13" idx="2"/>
          </p:cNvCxnSpPr>
          <p:nvPr/>
        </p:nvCxnSpPr>
        <p:spPr>
          <a:xfrm rot="10800000">
            <a:off x="3143250" y="5000625"/>
            <a:ext cx="2500313" cy="100012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4" idx="1"/>
            <a:endCxn id="6" idx="3"/>
          </p:cNvCxnSpPr>
          <p:nvPr/>
        </p:nvCxnSpPr>
        <p:spPr>
          <a:xfrm rot="10800000">
            <a:off x="6072188" y="2892425"/>
            <a:ext cx="500062" cy="10715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0" y="0"/>
            <a:ext cx="9144000" cy="6429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b="1" dirty="0"/>
              <a:t>Общая схема работы системы автоматического расчета задания на прессование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</p:spPr>
        <p:txBody>
          <a:bodyPr>
            <a:noAutofit/>
          </a:bodyPr>
          <a:lstStyle/>
          <a:p>
            <a:r>
              <a:rPr lang="ru-RU" sz="3600" u="sng" dirty="0" smtClean="0"/>
              <a:t>1 этап: </a:t>
            </a:r>
            <a:r>
              <a:rPr lang="ru-RU" sz="3600" dirty="0" smtClean="0"/>
              <a:t>Создание базы данных с шихтовыми материалами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4348" y="5572140"/>
            <a:ext cx="5857875" cy="10715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ysClr val="windowText" lastClr="000000"/>
                </a:solidFill>
              </a:rPr>
              <a:t>База данных с шихтовыми материалами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ysClr val="windowText" lastClr="000000"/>
                </a:solidFill>
              </a:rPr>
              <a:t> (включает в себя все шихтовые материалы, находящиеся в шихтовом дворе и всю информацию по каждой партии шихтовых материалов - вес, хим.состав, партия, вид)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28662" y="4286256"/>
            <a:ext cx="535785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Электронные бирки/</a:t>
            </a:r>
            <a:r>
              <a:rPr lang="ru-RU" dirty="0" err="1" smtClean="0"/>
              <a:t>штрихкод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5000636"/>
            <a:ext cx="6929486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Считыватель информации с электронной бирки/</a:t>
            </a:r>
            <a:r>
              <a:rPr lang="ru-RU" dirty="0" err="1" smtClean="0"/>
              <a:t>штрихкода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072066" y="1142984"/>
            <a:ext cx="2071702" cy="3000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>
                <a:solidFill>
                  <a:sysClr val="windowText" lastClr="000000"/>
                </a:solidFill>
              </a:rPr>
              <a:t>Т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ru-RU" b="1" dirty="0" smtClean="0">
                <a:solidFill>
                  <a:sysClr val="windowText" lastClr="000000"/>
                </a:solidFill>
              </a:rPr>
              <a:t>губка</a:t>
            </a:r>
          </a:p>
          <a:p>
            <a:pPr algn="ctr"/>
            <a:r>
              <a:rPr lang="ru-RU" sz="1400" dirty="0" smtClean="0">
                <a:solidFill>
                  <a:sysClr val="windowText" lastClr="000000"/>
                </a:solidFill>
              </a:rPr>
              <a:t>Приходит с электронной биркой и </a:t>
            </a:r>
            <a:r>
              <a:rPr lang="ru-RU" sz="1400" dirty="0" err="1" smtClean="0">
                <a:solidFill>
                  <a:sysClr val="windowText" lastClr="000000"/>
                </a:solidFill>
              </a:rPr>
              <a:t>штрихкодом</a:t>
            </a:r>
            <a:r>
              <a:rPr lang="ru-RU" sz="1400" dirty="0" smtClean="0">
                <a:solidFill>
                  <a:sysClr val="windowText" lastClr="000000"/>
                </a:solidFill>
              </a:rPr>
              <a:t> от поставщика.</a:t>
            </a:r>
            <a:r>
              <a:rPr lang="ru-RU" sz="1400" dirty="0" smtClean="0"/>
              <a:t> Электронная бирка содержит информацию:</a:t>
            </a:r>
          </a:p>
          <a:p>
            <a:pPr algn="ctr"/>
            <a:r>
              <a:rPr lang="ru-RU" sz="1400" dirty="0" smtClean="0"/>
              <a:t>вес, хим.состав, № партии, № тарного места, кол-во тарных мест в партии, твердость, марка, индекс, размер, дата изготовления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857488" y="1214422"/>
            <a:ext cx="2071702" cy="2714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Лигатуры </a:t>
            </a:r>
            <a:r>
              <a:rPr lang="ru-RU" sz="1400" dirty="0" smtClean="0"/>
              <a:t>приходит с электронной биркой от поставщика со </a:t>
            </a:r>
            <a:r>
              <a:rPr lang="ru-RU" sz="1400" dirty="0" err="1" smtClean="0"/>
              <a:t>штрихкодом</a:t>
            </a:r>
            <a:r>
              <a:rPr lang="ru-RU" sz="1400" dirty="0" smtClean="0"/>
              <a:t>.</a:t>
            </a:r>
          </a:p>
          <a:p>
            <a:pPr algn="ctr"/>
            <a:r>
              <a:rPr lang="ru-RU" sz="1400" dirty="0" smtClean="0"/>
              <a:t>Электронная бирка содержит информацию:</a:t>
            </a:r>
          </a:p>
          <a:p>
            <a:pPr algn="ctr"/>
            <a:r>
              <a:rPr lang="ru-RU" sz="1400" dirty="0" smtClean="0"/>
              <a:t>вес, хим.состав, № партии, фракция, № тарного места, данные о поставщике, информация о контроле ( УФО, рентген)</a:t>
            </a:r>
            <a:endParaRPr lang="ru-RU" sz="1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215206" y="1071546"/>
            <a:ext cx="1785918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ВШМ</a:t>
            </a:r>
            <a:endParaRPr lang="ru-RU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7215206" y="1643050"/>
            <a:ext cx="1785918" cy="785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Определяется  хим.состав в цехе 41,32</a:t>
            </a:r>
            <a:endParaRPr lang="ru-RU" sz="14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7215206" y="2500306"/>
            <a:ext cx="178591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АИС ЛКП, ПРИС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18" idx="2"/>
            <a:endCxn id="19" idx="0"/>
          </p:cNvCxnSpPr>
          <p:nvPr/>
        </p:nvCxnSpPr>
        <p:spPr>
          <a:xfrm rot="5400000">
            <a:off x="8036727" y="1571612"/>
            <a:ext cx="142876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9" idx="2"/>
            <a:endCxn id="45" idx="0"/>
          </p:cNvCxnSpPr>
          <p:nvPr/>
        </p:nvCxnSpPr>
        <p:spPr>
          <a:xfrm rot="5400000">
            <a:off x="8072446" y="2464587"/>
            <a:ext cx="71438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7" idx="2"/>
            <a:endCxn id="8" idx="0"/>
          </p:cNvCxnSpPr>
          <p:nvPr/>
        </p:nvCxnSpPr>
        <p:spPr>
          <a:xfrm rot="5400000">
            <a:off x="3536149" y="4929198"/>
            <a:ext cx="142876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142844" y="1000108"/>
            <a:ext cx="2643206" cy="3000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b="1" dirty="0" smtClean="0">
                <a:solidFill>
                  <a:sysClr val="windowText" lastClr="000000"/>
                </a:solidFill>
              </a:rPr>
              <a:t>Чистые металлы </a:t>
            </a:r>
          </a:p>
          <a:p>
            <a:pPr algn="ctr">
              <a:defRPr/>
            </a:pPr>
            <a:r>
              <a:rPr lang="ru-RU" sz="1400" dirty="0" smtClean="0">
                <a:solidFill>
                  <a:sysClr val="windowText" lastClr="000000"/>
                </a:solidFill>
              </a:rPr>
              <a:t>приходят от поставщика с сертификатом, который содержит информацию </a:t>
            </a:r>
            <a:r>
              <a:rPr lang="ru-RU" sz="1400" dirty="0" smtClean="0"/>
              <a:t>вес, хим.состав, № партии, </a:t>
            </a:r>
            <a:r>
              <a:rPr lang="ru-RU" sz="1400" dirty="0" err="1" smtClean="0"/>
              <a:t>кол.во</a:t>
            </a:r>
            <a:r>
              <a:rPr lang="ru-RU" sz="1400" dirty="0" smtClean="0"/>
              <a:t> тарных мест, данные о поставщике.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 smtClean="0">
                <a:solidFill>
                  <a:sysClr val="windowText" lastClr="000000"/>
                </a:solidFill>
              </a:rPr>
              <a:t>В прессовом отделе при входном контроле данные с сертификатов заносятся в базу данных. Откуда распечатывается электронная бирка со </a:t>
            </a:r>
            <a:r>
              <a:rPr lang="ru-RU" sz="1400" dirty="0" err="1" smtClean="0">
                <a:solidFill>
                  <a:sysClr val="windowText" lastClr="000000"/>
                </a:solidFill>
              </a:rPr>
              <a:t>штрихкодом</a:t>
            </a:r>
            <a:r>
              <a:rPr lang="ru-RU" sz="1400" dirty="0" smtClean="0">
                <a:solidFill>
                  <a:sysClr val="windowText" lastClr="000000"/>
                </a:solidFill>
              </a:rPr>
              <a:t> и клеится на каждое тарное место</a:t>
            </a:r>
          </a:p>
        </p:txBody>
      </p:sp>
      <p:cxnSp>
        <p:nvCxnSpPr>
          <p:cNvPr id="54" name="Прямая со стрелкой 53"/>
          <p:cNvCxnSpPr>
            <a:stCxn id="8" idx="2"/>
            <a:endCxn id="6" idx="0"/>
          </p:cNvCxnSpPr>
          <p:nvPr/>
        </p:nvCxnSpPr>
        <p:spPr>
          <a:xfrm rot="16200000" flipH="1">
            <a:off x="3518279" y="5447133"/>
            <a:ext cx="214314" cy="3569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7215206" y="3143248"/>
            <a:ext cx="1785950" cy="2786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Печать электронной бирки со </a:t>
            </a:r>
            <a:r>
              <a:rPr lang="ru-RU" sz="1400" dirty="0" err="1" smtClean="0"/>
              <a:t>штрихкодом</a:t>
            </a:r>
            <a:r>
              <a:rPr lang="ru-RU" sz="1400" dirty="0" smtClean="0"/>
              <a:t>. Электронная бирка содержит информацию:</a:t>
            </a:r>
          </a:p>
          <a:p>
            <a:pPr algn="ctr"/>
            <a:r>
              <a:rPr lang="ru-RU" sz="1400" dirty="0" smtClean="0"/>
              <a:t>вес, хим.состав, № партии, марка сплава, вид ВШМ, индекс качества поверхности, степень контроля, производитель.</a:t>
            </a:r>
          </a:p>
          <a:p>
            <a:pPr algn="ctr"/>
            <a:endParaRPr lang="ru-RU" sz="1400" dirty="0"/>
          </a:p>
        </p:txBody>
      </p:sp>
      <p:cxnSp>
        <p:nvCxnSpPr>
          <p:cNvPr id="117" name="Прямая со стрелкой 116"/>
          <p:cNvCxnSpPr>
            <a:stCxn id="45" idx="2"/>
            <a:endCxn id="110" idx="0"/>
          </p:cNvCxnSpPr>
          <p:nvPr/>
        </p:nvCxnSpPr>
        <p:spPr>
          <a:xfrm rot="16200000" flipH="1">
            <a:off x="8036735" y="3071802"/>
            <a:ext cx="142876" cy="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110" idx="2"/>
            <a:endCxn id="154" idx="0"/>
          </p:cNvCxnSpPr>
          <p:nvPr/>
        </p:nvCxnSpPr>
        <p:spPr>
          <a:xfrm rot="5400000">
            <a:off x="8018876" y="5982901"/>
            <a:ext cx="142876" cy="357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154" idx="1"/>
            <a:endCxn id="6" idx="3"/>
          </p:cNvCxnSpPr>
          <p:nvPr/>
        </p:nvCxnSpPr>
        <p:spPr>
          <a:xfrm rot="10800000">
            <a:off x="6572224" y="6107921"/>
            <a:ext cx="857297" cy="2857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>
            <a:stCxn id="14" idx="2"/>
            <a:endCxn id="7" idx="0"/>
          </p:cNvCxnSpPr>
          <p:nvPr/>
        </p:nvCxnSpPr>
        <p:spPr>
          <a:xfrm rot="5400000">
            <a:off x="4786314" y="2964653"/>
            <a:ext cx="142876" cy="250033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16" idx="2"/>
            <a:endCxn id="7" idx="0"/>
          </p:cNvCxnSpPr>
          <p:nvPr/>
        </p:nvCxnSpPr>
        <p:spPr>
          <a:xfrm rot="5400000">
            <a:off x="3571868" y="3964785"/>
            <a:ext cx="357190" cy="28575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/>
          <p:cNvCxnSpPr>
            <a:stCxn id="38" idx="2"/>
            <a:endCxn id="7" idx="0"/>
          </p:cNvCxnSpPr>
          <p:nvPr/>
        </p:nvCxnSpPr>
        <p:spPr>
          <a:xfrm rot="16200000" flipH="1">
            <a:off x="2393141" y="3071810"/>
            <a:ext cx="285752" cy="21431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/>
          <p:cNvSpPr/>
          <p:nvPr/>
        </p:nvSpPr>
        <p:spPr>
          <a:xfrm>
            <a:off x="7429520" y="6072206"/>
            <a:ext cx="1285852" cy="64294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Отправляется в прессовый отдел</a:t>
            </a:r>
            <a:endParaRPr lang="ru-RU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u="sng" dirty="0" smtClean="0"/>
              <a:t>2 этап: </a:t>
            </a:r>
            <a:r>
              <a:rPr lang="ru-RU" dirty="0" smtClean="0"/>
              <a:t>Создать программу расчета на прессах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72066" y="1571612"/>
            <a:ext cx="3786214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Задание на прессование от оптимизатора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71670" y="2786058"/>
            <a:ext cx="5072098" cy="1143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Программа производит расчет задания на дозатор основанный на данных из «Базы с шихтовыми материалами»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71670" y="4500570"/>
            <a:ext cx="5072098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Автоматическая ссыпка шихтового материала по рассчитанному заданию на каждый дозатор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5" idx="2"/>
            <a:endCxn id="6" idx="0"/>
          </p:cNvCxnSpPr>
          <p:nvPr/>
        </p:nvCxnSpPr>
        <p:spPr>
          <a:xfrm rot="5400000">
            <a:off x="5536413" y="1357298"/>
            <a:ext cx="500066" cy="2357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2"/>
            <a:endCxn id="7" idx="0"/>
          </p:cNvCxnSpPr>
          <p:nvPr/>
        </p:nvCxnSpPr>
        <p:spPr>
          <a:xfrm rot="5400000">
            <a:off x="4321967" y="421481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42844" y="1571612"/>
            <a:ext cx="4500562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Считать № партии, загруженной на пресс, с электронной бирки/</a:t>
            </a:r>
            <a:r>
              <a:rPr lang="ru-RU" dirty="0" err="1" smtClean="0"/>
              <a:t>штрихкода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2" idx="2"/>
            <a:endCxn id="6" idx="0"/>
          </p:cNvCxnSpPr>
          <p:nvPr/>
        </p:nvCxnSpPr>
        <p:spPr>
          <a:xfrm rot="16200000" flipH="1">
            <a:off x="3250389" y="1428728"/>
            <a:ext cx="500066" cy="2214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u="sng" dirty="0" smtClean="0"/>
              <a:t>3 этап: </a:t>
            </a:r>
            <a:r>
              <a:rPr lang="ru-RU" dirty="0" smtClean="0"/>
              <a:t>Создать « Оптимизатор»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57356" y="1357298"/>
            <a:ext cx="3429024" cy="9286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Оптимизатор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3000372"/>
            <a:ext cx="1928826" cy="3571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smtClean="0"/>
              <a:t>Задание от ПДБ ц.32</a:t>
            </a:r>
          </a:p>
          <a:p>
            <a:r>
              <a:rPr lang="ru-RU" sz="1600" dirty="0" smtClean="0"/>
              <a:t> со следующими данными:</a:t>
            </a:r>
          </a:p>
          <a:p>
            <a:r>
              <a:rPr lang="ru-RU" sz="1600" dirty="0" smtClean="0"/>
              <a:t>-ИЛ/</a:t>
            </a:r>
            <a:r>
              <a:rPr lang="ru-RU" sz="1600" dirty="0" err="1" smtClean="0"/>
              <a:t>УиС</a:t>
            </a:r>
            <a:r>
              <a:rPr lang="ru-RU" sz="1600" dirty="0" smtClean="0"/>
              <a:t>/ШН</a:t>
            </a:r>
          </a:p>
          <a:p>
            <a:pPr>
              <a:buFontTx/>
              <a:buChar char="-"/>
            </a:pPr>
            <a:r>
              <a:rPr lang="ru-RU" sz="1600" dirty="0" smtClean="0"/>
              <a:t>Вес,</a:t>
            </a:r>
          </a:p>
          <a:p>
            <a:pPr>
              <a:buFontTx/>
              <a:buChar char="-"/>
            </a:pPr>
            <a:r>
              <a:rPr lang="ru-RU" sz="1600" dirty="0" smtClean="0"/>
              <a:t>Количество электродов</a:t>
            </a:r>
          </a:p>
          <a:p>
            <a:pPr>
              <a:buFontTx/>
              <a:buChar char="-"/>
            </a:pPr>
            <a:r>
              <a:rPr lang="ru-RU" sz="1600" dirty="0" smtClean="0"/>
              <a:t>Сплав </a:t>
            </a:r>
          </a:p>
          <a:p>
            <a:pPr>
              <a:buFontTx/>
              <a:buChar char="-"/>
            </a:pPr>
            <a:r>
              <a:rPr lang="ru-RU" sz="1600" dirty="0" smtClean="0"/>
              <a:t>Диаметр электрода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29058" y="3000372"/>
            <a:ext cx="2643206" cy="1143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«База данных  с шихтовыми материалами»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14546" y="3000372"/>
            <a:ext cx="1357322" cy="1143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Требования НД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14546" y="5357826"/>
            <a:ext cx="135732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«ИЛ и Указаний»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5" idx="0"/>
            <a:endCxn id="4" idx="2"/>
          </p:cNvCxnSpPr>
          <p:nvPr/>
        </p:nvCxnSpPr>
        <p:spPr>
          <a:xfrm rot="5400000" flipH="1" flipV="1">
            <a:off x="1982372" y="1410877"/>
            <a:ext cx="714380" cy="2464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0"/>
            <a:endCxn id="4" idx="2"/>
          </p:cNvCxnSpPr>
          <p:nvPr/>
        </p:nvCxnSpPr>
        <p:spPr>
          <a:xfrm rot="5400000" flipH="1" flipV="1">
            <a:off x="2875347" y="2303852"/>
            <a:ext cx="714380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0"/>
            <a:endCxn id="4" idx="2"/>
          </p:cNvCxnSpPr>
          <p:nvPr/>
        </p:nvCxnSpPr>
        <p:spPr>
          <a:xfrm rot="16200000" flipV="1">
            <a:off x="4054075" y="1803785"/>
            <a:ext cx="714380" cy="1678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2"/>
            <a:endCxn id="9" idx="0"/>
          </p:cNvCxnSpPr>
          <p:nvPr/>
        </p:nvCxnSpPr>
        <p:spPr>
          <a:xfrm rot="5400000">
            <a:off x="2285984" y="4750603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3"/>
          </p:cNvCxnSpPr>
          <p:nvPr/>
        </p:nvCxnSpPr>
        <p:spPr>
          <a:xfrm>
            <a:off x="5286380" y="1821645"/>
            <a:ext cx="1714512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7000892" y="1142984"/>
            <a:ext cx="2000264" cy="3929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smtClean="0"/>
              <a:t>Задание на загрузку шихтовых материалов.</a:t>
            </a:r>
          </a:p>
          <a:p>
            <a:pPr algn="ctr"/>
            <a:r>
              <a:rPr lang="ru-RU" sz="1400" dirty="0" smtClean="0"/>
              <a:t>Оптимизатор формирует задание с учетом следующих требований:</a:t>
            </a:r>
          </a:p>
          <a:p>
            <a:pPr algn="ctr"/>
            <a:r>
              <a:rPr lang="ru-RU" sz="1400" dirty="0" smtClean="0"/>
              <a:t>-оптимальное сочетание ШМ,</a:t>
            </a:r>
          </a:p>
          <a:p>
            <a:pPr algn="ctr">
              <a:buFontTx/>
              <a:buChar char="-"/>
            </a:pPr>
            <a:r>
              <a:rPr lang="ru-RU" sz="1400" dirty="0" smtClean="0"/>
              <a:t>На каждый шихтовой материал несколько вариантов партий ШМ ( или тарных мест)</a:t>
            </a:r>
          </a:p>
          <a:p>
            <a:pPr algn="ctr">
              <a:buFontTx/>
              <a:buChar char="-"/>
            </a:pPr>
            <a:r>
              <a:rPr lang="ru-RU" sz="1400" dirty="0" smtClean="0"/>
              <a:t>Использование в первую очередь партий с малым весом</a:t>
            </a:r>
          </a:p>
          <a:p>
            <a:pPr algn="ctr">
              <a:buFontTx/>
              <a:buChar char="-"/>
            </a:pPr>
            <a:r>
              <a:rPr lang="ru-RU" sz="1400" dirty="0" smtClean="0"/>
              <a:t> место хранение ШМ</a:t>
            </a:r>
            <a:endParaRPr lang="ru-RU" sz="1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929058" y="5357826"/>
            <a:ext cx="2214578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Требования ТИ, МП, ТР, </a:t>
            </a:r>
            <a:r>
              <a:rPr lang="ru-RU" dirty="0" err="1" smtClean="0"/>
              <a:t>миним</a:t>
            </a:r>
            <a:r>
              <a:rPr lang="ru-RU" dirty="0" smtClean="0"/>
              <a:t>. вовлечение ВШМ и </a:t>
            </a:r>
            <a:r>
              <a:rPr lang="ru-RU" dirty="0" err="1" smtClean="0"/>
              <a:t>др.НД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8" idx="2"/>
            <a:endCxn id="27" idx="0"/>
          </p:cNvCxnSpPr>
          <p:nvPr/>
        </p:nvCxnSpPr>
        <p:spPr>
          <a:xfrm rot="16200000" flipH="1">
            <a:off x="3357554" y="3679033"/>
            <a:ext cx="1214446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939916"/>
          </a:xfrm>
        </p:spPr>
        <p:txBody>
          <a:bodyPr>
            <a:normAutofit fontScale="90000"/>
          </a:bodyPr>
          <a:lstStyle/>
          <a:p>
            <a:r>
              <a:rPr lang="ru-RU" u="sng" dirty="0" smtClean="0"/>
              <a:t>4 этап: </a:t>
            </a:r>
            <a:r>
              <a:rPr lang="ru-RU" dirty="0" smtClean="0"/>
              <a:t>Создать систему автоматического поиска тарного места.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501</Words>
  <Application>Microsoft Office PowerPoint</Application>
  <PresentationFormat>Экран (4:3)</PresentationFormat>
  <Paragraphs>65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1 этап: Создание базы данных с шихтовыми материалами</vt:lpstr>
      <vt:lpstr>2 этап: Создать программу расчета на прессах</vt:lpstr>
      <vt:lpstr>3 этап: Создать « Оптимизатор»</vt:lpstr>
      <vt:lpstr>4 этап: Создать систему автоматического поиска тарного места.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57</cp:revision>
  <dcterms:created xsi:type="dcterms:W3CDTF">2018-12-18T09:32:52Z</dcterms:created>
  <dcterms:modified xsi:type="dcterms:W3CDTF">2019-01-21T04:52:17Z</dcterms:modified>
</cp:coreProperties>
</file>