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6854A-FD57-4338-9529-94697F33B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433F5-213D-4F82-9808-31017F8EE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1867F-3D19-479F-BB65-F1D509B48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33DD2-5B6A-49D5-8B43-FB3B15ED8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1751D-0DAE-4737-9620-893D6525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988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306C-24DE-419E-9C32-F57D82461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EA776-2704-4F7E-A6D7-F1ABC44F9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A5705-15F3-4690-A2A4-A81025CE1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2610E-91E9-4703-B552-F283EEAF5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19AAC-902A-4E82-8AA7-21A7744AD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84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E7D738-F5DA-44E8-8FA2-126CACC2B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E9B19-AD8E-45B7-8D62-403CA5CF5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83A32-467D-401F-B3F1-1FF996F9B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C78EB-ACA1-483B-80CE-8BAF5E672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2B564-F090-41A0-985E-4C7414F1A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597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C3AFB-90B4-473F-98BB-B33DC9693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D5D1F-04BA-4049-8795-EF01C989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0C2EF-AC30-49D5-B819-7CFD74C82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BEF4B-52C5-448E-A4DF-D55CD330B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5850F-537C-4266-BBC5-EA21B054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94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83132-A852-440D-A2C5-904690567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547CB-BAA6-4B61-8480-86A4119B2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11052-1847-430F-AB11-49768515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8A1FF-F12C-49B6-986B-5D7540883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0AEB8-0E68-4C50-83B9-7656CE7F9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58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95E3F-2310-4805-8119-495222DE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D094C-4119-4D6B-A28C-088339F4B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50CC5-5C0D-49FA-92CF-0095EC333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14EFE-A608-474B-87D8-FE747181E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0174A-323B-4A9B-B256-6E2B1BA7B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02ECA-AD73-4E2D-92C6-5AC580BB1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6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08A43-AD81-4FCE-A7E3-69F89DD0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70836-7FE6-4098-89DF-F92EE280F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8B421-5142-4C92-8C6E-936276C2C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E57852-8F68-4138-8C36-29A6B2809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19D1A0-7589-4342-848C-2947EDEF01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41F95C-75BB-48C5-A10F-ADC61F666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139381-00EA-4F14-8A79-8293D985E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B17957-481A-4E9B-9B40-739AC4099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27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48265-D7DB-4546-B57C-D13742C3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D697D1-0E83-4464-AE23-4BC8BABF1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76397-4D90-45A1-AE56-E1014D404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17E55-9CA8-4439-ABBA-90E73E34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62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4D5F3E-357D-44AC-BC86-DD19751CA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192EA6-C4E5-4503-BDD5-89C2A2DFF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6C1F0-E5AC-4E09-8C8A-3A49B352A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347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C1A4C-E93E-4E56-8069-83B608F37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EAF01-DBC7-42F5-AE8F-C8057A8B1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36875-2B84-4D6F-BE3C-B8C6F1443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D244E-FB46-407C-B7AA-5C15523F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0CBFF-F8EF-466D-8349-3C6BA21C9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A7D31-B269-4890-8177-2122B4EBA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77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71C0B-3780-44DF-BD0A-A213DB953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88C4EB-912C-4162-815E-F4C8213AA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53D51-AAA7-4E6B-B884-A8A352DE3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8B809-169E-43B5-8646-1E026840D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10641-3049-4BDB-8B4C-907FD39C4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8E272-D2F2-4E83-A812-E7370255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893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DDA7A1-897D-4437-8E98-F183ECB64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52561-0D76-4440-9535-B8433E467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CEF76-3F79-44E7-83D5-D791638821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D959B-00DB-4953-B5C8-84334DC8C2A3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7C980-92C9-4DCC-BF23-78A773A8F4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C9135-F745-424A-AC88-F3D9E2515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85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FB02-8F80-47C4-A532-AB336827F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6200" y="355600"/>
            <a:ext cx="9321800" cy="3073399"/>
          </a:xfrm>
        </p:spPr>
        <p:txBody>
          <a:bodyPr>
            <a:noAutofit/>
          </a:bodyPr>
          <a:lstStyle/>
          <a:p>
            <a:pPr indent="457200" algn="ctr" fontAlgn="base">
              <a:lnSpc>
                <a:spcPct val="150000"/>
              </a:lnSpc>
            </a:pP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Дипломная работа студента группы ИСП-301</a:t>
            </a:r>
            <a:b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Лунева Л.М.</a:t>
            </a:r>
            <a:b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Специальность 09.02.07 </a:t>
            </a:r>
            <a:b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Информационные технологии и программирование</a:t>
            </a:r>
            <a:b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Научный руководитель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Федюкович</a:t>
            </a: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С.В.</a:t>
            </a:r>
            <a:endParaRPr lang="ru-RU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16FAC4-F9F2-4FE3-886E-7ACFC72D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7800" y="3602038"/>
            <a:ext cx="9220200" cy="3128962"/>
          </a:xfrm>
        </p:spPr>
        <p:txBody>
          <a:bodyPr>
            <a:noAutofit/>
          </a:bodyPr>
          <a:lstStyle/>
          <a:p>
            <a: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автоматизированной информационной системы </a:t>
            </a:r>
            <a:b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«Формирование междисциплинарных тестовых заданий»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842675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4CE6563-F6F3-4C56-BE5F-1E8FD2CB2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513" y="1393622"/>
            <a:ext cx="9714450" cy="54643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7B84A0-5ACD-4704-B964-55085761FF08}"/>
              </a:ext>
            </a:extLst>
          </p:cNvPr>
          <p:cNvSpPr txBox="1"/>
          <p:nvPr/>
        </p:nvSpPr>
        <p:spPr>
          <a:xfrm>
            <a:off x="880844" y="360727"/>
            <a:ext cx="10486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Основные элементы интерфейса: Лента </a:t>
            </a:r>
            <a:r>
              <a:rPr lang="en-US" sz="3600" dirty="0"/>
              <a:t>Ribbon</a:t>
            </a:r>
            <a:r>
              <a:rPr lang="ru-RU" sz="3600" dirty="0"/>
              <a:t> и Набор вкладок </a:t>
            </a:r>
            <a:r>
              <a:rPr lang="en-US" sz="3600" dirty="0" err="1"/>
              <a:t>TabControl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515853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FBBEFD-8F78-41FD-A2EF-8A34D4511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77799"/>
            <a:ext cx="9144000" cy="641525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Информационная безопасность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AE782E-30C1-42FC-A11F-5145D1966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425" y="819324"/>
            <a:ext cx="7169150" cy="573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28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3F218-383D-4BCC-BFCB-FFF01122C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1163"/>
            <a:ext cx="9144000" cy="1036637"/>
          </a:xfrm>
        </p:spPr>
        <p:txBody>
          <a:bodyPr/>
          <a:lstStyle/>
          <a:p>
            <a:r>
              <a:rPr lang="ru-RU" dirty="0"/>
              <a:t>Основные выводы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5B3EA-D598-4910-B08A-F9472AA125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47800"/>
            <a:ext cx="9283700" cy="4559300"/>
          </a:xfrm>
        </p:spPr>
        <p:txBody>
          <a:bodyPr>
            <a:noAutofit/>
          </a:bodyPr>
          <a:lstStyle/>
          <a:p>
            <a:pPr algn="l"/>
            <a:r>
              <a:rPr lang="ru-RU" sz="2800" dirty="0"/>
              <a:t>В результате выполнения дипломного проекта:</a:t>
            </a:r>
          </a:p>
          <a:p>
            <a:pPr algn="l"/>
            <a:r>
              <a:rPr lang="ru-RU" sz="2800" dirty="0"/>
              <a:t>1. На языке </a:t>
            </a:r>
            <a:r>
              <a:rPr lang="en-US" sz="2800" dirty="0"/>
              <a:t>C# </a:t>
            </a:r>
            <a:r>
              <a:rPr lang="ru-RU" sz="2800" dirty="0"/>
              <a:t>запрограммированы основные элементы системы тестирования по учебным предметам колледжа</a:t>
            </a:r>
            <a:r>
              <a:rPr lang="en-US" sz="2800" dirty="0"/>
              <a:t>.</a:t>
            </a:r>
            <a:endParaRPr lang="ru-RU" sz="2800" dirty="0"/>
          </a:p>
          <a:p>
            <a:pPr algn="l"/>
            <a:r>
              <a:rPr lang="en-US" sz="2800" dirty="0"/>
              <a:t>2</a:t>
            </a:r>
            <a:r>
              <a:rPr lang="ru-RU" sz="2800" dirty="0"/>
              <a:t>. В ходе работы применены передовые технологии создания программного обеспечения, использована итерационная модель проектирования, современный графический интерфейс, система управления версиями </a:t>
            </a:r>
            <a:r>
              <a:rPr lang="en-US" sz="2800" dirty="0"/>
              <a:t>Git.</a:t>
            </a:r>
          </a:p>
          <a:p>
            <a:pPr algn="l"/>
            <a:r>
              <a:rPr lang="en-US" sz="2800" dirty="0"/>
              <a:t>3</a:t>
            </a:r>
            <a:r>
              <a:rPr lang="ru-RU" sz="2800" dirty="0"/>
              <a:t>. Код программы выложен в открытый доступ для дальнейшего совершенствования и использования в учебном процессе</a:t>
            </a:r>
            <a:r>
              <a:rPr lang="en-US" sz="2800" dirty="0"/>
              <a:t>.</a:t>
            </a:r>
            <a:endParaRPr lang="ru-RU" sz="2800" dirty="0"/>
          </a:p>
          <a:p>
            <a:pPr algn="l"/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144744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5EE2D-93C7-4979-8BC0-F12263709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и цель работы: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AADCB-2287-4ECF-AB55-511BE2663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Обеспечить учебный процесс собственными уникальными средствами тестирования, проверки знаний учащихся</a:t>
            </a:r>
          </a:p>
          <a:p>
            <a:r>
              <a:rPr lang="ru-RU" dirty="0"/>
              <a:t>Разработать процедуры итеративного создания программного обеспечения с помощью интегрированной среды разработки </a:t>
            </a:r>
            <a:r>
              <a:rPr lang="en-US" dirty="0"/>
              <a:t>Visual Studio </a:t>
            </a:r>
            <a:r>
              <a:rPr lang="ru-RU" dirty="0"/>
              <a:t>и системы управления версиями </a:t>
            </a:r>
            <a:r>
              <a:rPr lang="en-US" dirty="0"/>
              <a:t>Git</a:t>
            </a:r>
            <a:endParaRPr lang="ru-RU" dirty="0"/>
          </a:p>
          <a:p>
            <a:r>
              <a:rPr lang="ru-RU" dirty="0"/>
              <a:t>Освоить механизмы сотрудничества для разработки программ через сайт </a:t>
            </a:r>
            <a:r>
              <a:rPr lang="en-US" dirty="0"/>
              <a:t>GitHub</a:t>
            </a:r>
          </a:p>
          <a:p>
            <a:r>
              <a:rPr lang="ru-RU" dirty="0"/>
              <a:t>Освоить дистанционные методы работы, становящиеся всё более актуальными, особенно в период пандемии</a:t>
            </a:r>
          </a:p>
        </p:txBody>
      </p:sp>
    </p:spTree>
    <p:extLst>
      <p:ext uri="{BB962C8B-B14F-4D97-AF65-F5344CB8AC3E}">
        <p14:creationId xmlns:p14="http://schemas.microsoft.com/office/powerpoint/2010/main" val="3966133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66BB23-DE1C-4C59-854A-E56FC1B9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задачи Дипломного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0AF635-E66C-499C-89AA-7AA61EDDF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Начать разработку оригинального программного обеспечения, предназначенного для проверки знаний учащихся колледжа и работников предприятий с целью повышения качества учебного процесса</a:t>
            </a:r>
          </a:p>
          <a:p>
            <a:r>
              <a:rPr lang="ru-RU" dirty="0"/>
              <a:t>Освоить среду разработки с открытым кодом, позволяющую вести совместную разработку студентам колледжа и всем заинтересованным в данном виде программного обеспечения лицам</a:t>
            </a:r>
          </a:p>
          <a:p>
            <a:r>
              <a:rPr lang="ru-RU" dirty="0"/>
              <a:t>Оставить задел в виде кода программы на ресурсе </a:t>
            </a:r>
            <a:r>
              <a:rPr lang="en-US" dirty="0"/>
              <a:t>GitHub </a:t>
            </a:r>
            <a:r>
              <a:rPr lang="ru-RU" dirty="0"/>
              <a:t>для доработки программного обеспечения следующими поколениями студентов</a:t>
            </a:r>
          </a:p>
        </p:txBody>
      </p:sp>
    </p:spTree>
    <p:extLst>
      <p:ext uri="{BB962C8B-B14F-4D97-AF65-F5344CB8AC3E}">
        <p14:creationId xmlns:p14="http://schemas.microsoft.com/office/powerpoint/2010/main" val="2467426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865A1C-E1DC-4003-8002-ECA71B785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Краткое описание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ABBDF5-3576-4659-9C58-78F107A48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Вопрос – ответ, общепринятая форма усвоения знаний</a:t>
            </a:r>
          </a:p>
          <a:p>
            <a:r>
              <a:rPr lang="ru-RU" dirty="0"/>
              <a:t>Повторенье – мать ученья</a:t>
            </a:r>
          </a:p>
          <a:p>
            <a:r>
              <a:rPr lang="ru-RU" dirty="0"/>
              <a:t>Широкое практическое использование тестов, ЕГЭ для школьников, изучение правил дорожного движения, правил техники безопасности, опросных листов, анкет</a:t>
            </a:r>
          </a:p>
          <a:p>
            <a:r>
              <a:rPr lang="ru-RU" dirty="0"/>
              <a:t>Широкая распространённость  компьютерных устройств, повсеместное наличие Интернета, наличие практических навыков использования компьютерного оборудования и сетей.</a:t>
            </a:r>
          </a:p>
          <a:p>
            <a:r>
              <a:rPr lang="ru-RU" dirty="0"/>
              <a:t>Установка на цифровизацию образования</a:t>
            </a:r>
          </a:p>
        </p:txBody>
      </p:sp>
    </p:spTree>
    <p:extLst>
      <p:ext uri="{BB962C8B-B14F-4D97-AF65-F5344CB8AC3E}">
        <p14:creationId xmlns:p14="http://schemas.microsoft.com/office/powerpoint/2010/main" val="1341287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F347B8-8A18-495B-A15D-4408BFCBE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систем-аналогов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1FA0F7-50B2-4C30-8117-451BD56FA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Поисковые строки «Программы для составления тестов», «</a:t>
            </a:r>
            <a:r>
              <a:rPr lang="en-US" dirty="0"/>
              <a:t>test generator software</a:t>
            </a:r>
            <a:r>
              <a:rPr lang="ru-RU" dirty="0"/>
              <a:t>» дают множество ссылок</a:t>
            </a:r>
          </a:p>
          <a:p>
            <a:r>
              <a:rPr lang="ru-RU" dirty="0"/>
              <a:t>Программы, доступные для скачивания, онлайн тестирования</a:t>
            </a:r>
          </a:p>
          <a:p>
            <a:r>
              <a:rPr lang="ru-RU" dirty="0"/>
              <a:t>Для тестирования используются простые текстовые вопросы, изображения, видео</a:t>
            </a:r>
          </a:p>
          <a:p>
            <a:r>
              <a:rPr lang="ru-RU" dirty="0"/>
              <a:t>Варианты тестов с выбором правильного ответа, ввода нужных слов</a:t>
            </a:r>
          </a:p>
          <a:p>
            <a:r>
              <a:rPr lang="ru-RU" dirty="0"/>
              <a:t>Общий недостаток : для расширенной функциональности платные, изначально не предназначены для специализаций колледжа и завода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7563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3BCC85-CD65-413C-9BA3-D91ACEDB8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Каскадное  проектирование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F253E-EC33-4E67-9614-4836122DB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Каскадное проектирование включает в себя стадии: </a:t>
            </a:r>
          </a:p>
          <a:p>
            <a:r>
              <a:rPr lang="ru-RU" dirty="0"/>
              <a:t> Полный анализ всех требований к программе </a:t>
            </a:r>
          </a:p>
          <a:p>
            <a:r>
              <a:rPr lang="ru-RU" dirty="0"/>
              <a:t> Составление полного проекта, с учётом всех требований</a:t>
            </a:r>
          </a:p>
          <a:p>
            <a:r>
              <a:rPr lang="ru-RU" dirty="0"/>
              <a:t> Кодирование всего проекта, согласно полной спецификации</a:t>
            </a:r>
          </a:p>
          <a:p>
            <a:r>
              <a:rPr lang="ru-RU" dirty="0"/>
              <a:t> Тестирование всего проекта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Мы прибегнем к итеративному проектированию</a:t>
            </a:r>
            <a:r>
              <a:rPr lang="en-US" dirty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9188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EF55F-F57F-4C78-8CFF-E70932B8B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Итеративное проектирование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D2F97-3A1D-406B-B6BF-BCF63569E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Задача  первой итерации: </a:t>
            </a:r>
            <a:br>
              <a:rPr lang="ru-RU" dirty="0"/>
            </a:br>
            <a:r>
              <a:rPr lang="ru-RU" dirty="0"/>
              <a:t>сделать работоспособную программу, которая воплотит основополагающую часть заявленных требований к программе,</a:t>
            </a:r>
            <a:br>
              <a:rPr lang="ru-RU" dirty="0"/>
            </a:br>
            <a:r>
              <a:rPr lang="ru-RU" dirty="0"/>
              <a:t>обеспечит  возможность вставлять, удалять и корректировать тесты, то есть наборы вопросов и ответов на них по разным учебным дисциплинам</a:t>
            </a:r>
          </a:p>
          <a:p>
            <a:r>
              <a:rPr lang="ru-RU" dirty="0"/>
              <a:t>Задача последующих итераций:</a:t>
            </a:r>
            <a:br>
              <a:rPr lang="ru-RU" dirty="0"/>
            </a:br>
            <a:r>
              <a:rPr lang="ru-RU" dirty="0"/>
              <a:t>на основе первой итерации обеспечить вход в программу по логину/паролю, проставлять, хранить и просматривать оценки по тестам, формировать ведомость группы в документах </a:t>
            </a:r>
            <a:r>
              <a:rPr lang="en-US" dirty="0"/>
              <a:t>Word/Excel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3525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трелка: вниз 4">
            <a:extLst>
              <a:ext uri="{FF2B5EF4-FFF2-40B4-BE49-F238E27FC236}">
                <a16:creationId xmlns:a16="http://schemas.microsoft.com/office/drawing/2014/main" id="{66FDA226-6AF8-46DC-BEC0-29FC62672243}"/>
              </a:ext>
            </a:extLst>
          </p:cNvPr>
          <p:cNvSpPr/>
          <p:nvPr/>
        </p:nvSpPr>
        <p:spPr>
          <a:xfrm>
            <a:off x="5854815" y="2754248"/>
            <a:ext cx="208722" cy="5466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: вниз 5">
            <a:extLst>
              <a:ext uri="{FF2B5EF4-FFF2-40B4-BE49-F238E27FC236}">
                <a16:creationId xmlns:a16="http://schemas.microsoft.com/office/drawing/2014/main" id="{C715F120-AA89-4BF4-A90D-C1165029C119}"/>
              </a:ext>
            </a:extLst>
          </p:cNvPr>
          <p:cNvSpPr/>
          <p:nvPr/>
        </p:nvSpPr>
        <p:spPr>
          <a:xfrm rot="10800000">
            <a:off x="6205998" y="2754248"/>
            <a:ext cx="208722" cy="5466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BEFB00A5-DE2B-4F61-B1F3-892D7B012056}"/>
              </a:ext>
            </a:extLst>
          </p:cNvPr>
          <p:cNvSpPr/>
          <p:nvPr/>
        </p:nvSpPr>
        <p:spPr>
          <a:xfrm>
            <a:off x="5854815" y="4778518"/>
            <a:ext cx="208722" cy="5466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: вниз 7">
            <a:extLst>
              <a:ext uri="{FF2B5EF4-FFF2-40B4-BE49-F238E27FC236}">
                <a16:creationId xmlns:a16="http://schemas.microsoft.com/office/drawing/2014/main" id="{D3BE75DD-79CF-404D-97E5-BADDDE418EEE}"/>
              </a:ext>
            </a:extLst>
          </p:cNvPr>
          <p:cNvSpPr/>
          <p:nvPr/>
        </p:nvSpPr>
        <p:spPr>
          <a:xfrm rot="10800000">
            <a:off x="6205998" y="4778518"/>
            <a:ext cx="208722" cy="5466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8608C4-8A35-4BEC-A65E-C0BBEFEC9150}"/>
              </a:ext>
            </a:extLst>
          </p:cNvPr>
          <p:cNvSpPr txBox="1"/>
          <p:nvPr/>
        </p:nvSpPr>
        <p:spPr>
          <a:xfrm>
            <a:off x="1151283" y="178904"/>
            <a:ext cx="98894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Структурная схема программного обеспечения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AA14D3-8E74-4300-A5C9-9EA8044F9A7C}"/>
              </a:ext>
            </a:extLst>
          </p:cNvPr>
          <p:cNvSpPr txBox="1"/>
          <p:nvPr/>
        </p:nvSpPr>
        <p:spPr>
          <a:xfrm>
            <a:off x="1808922" y="1580397"/>
            <a:ext cx="8334765" cy="10772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Графический интерфейс пользователя:</a:t>
            </a:r>
            <a:br>
              <a:rPr lang="ru-RU" sz="3200" dirty="0"/>
            </a:br>
            <a:r>
              <a:rPr lang="ru-RU" sz="3200" dirty="0"/>
              <a:t>форма </a:t>
            </a:r>
            <a:r>
              <a:rPr lang="en-US" sz="3200" dirty="0"/>
              <a:t>WPF </a:t>
            </a:r>
            <a:r>
              <a:rPr lang="ru-RU" sz="3200" dirty="0"/>
              <a:t>с элементами управления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739074-245E-4458-AD6B-1F99C269E2F0}"/>
              </a:ext>
            </a:extLst>
          </p:cNvPr>
          <p:cNvSpPr txBox="1"/>
          <p:nvPr/>
        </p:nvSpPr>
        <p:spPr>
          <a:xfrm>
            <a:off x="1808921" y="3557101"/>
            <a:ext cx="8334765" cy="10772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Пользовательские классы сущностей :</a:t>
            </a:r>
            <a:br>
              <a:rPr lang="ru-RU" sz="3200" dirty="0"/>
            </a:br>
            <a:r>
              <a:rPr lang="ru-RU" sz="3200" dirty="0"/>
              <a:t>файлы с классами на языке </a:t>
            </a:r>
            <a:r>
              <a:rPr lang="en-US" sz="3200" dirty="0"/>
              <a:t>C#</a:t>
            </a:r>
            <a:endParaRPr lang="ru-RU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B51A0A-7DC1-4A4C-AE0B-1ACE7352430E}"/>
              </a:ext>
            </a:extLst>
          </p:cNvPr>
          <p:cNvSpPr txBox="1"/>
          <p:nvPr/>
        </p:nvSpPr>
        <p:spPr>
          <a:xfrm>
            <a:off x="1808921" y="5634969"/>
            <a:ext cx="8334765" cy="10772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База данных </a:t>
            </a:r>
            <a:r>
              <a:rPr lang="en-US" sz="3200" dirty="0"/>
              <a:t>SQLite</a:t>
            </a:r>
            <a:r>
              <a:rPr lang="ru-RU" sz="3200" dirty="0"/>
              <a:t>:</a:t>
            </a:r>
            <a:br>
              <a:rPr lang="ru-RU" sz="3200" dirty="0"/>
            </a:br>
            <a:r>
              <a:rPr lang="ru-RU" sz="3200" dirty="0"/>
              <a:t>таблицы с вопросами, ответами, предметами</a:t>
            </a:r>
          </a:p>
        </p:txBody>
      </p:sp>
    </p:spTree>
    <p:extLst>
      <p:ext uri="{BB962C8B-B14F-4D97-AF65-F5344CB8AC3E}">
        <p14:creationId xmlns:p14="http://schemas.microsoft.com/office/powerpoint/2010/main" val="2270588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AD10-AD32-4F8E-9C5D-42561F8A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Схема базы данных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412F771-5539-4369-ADED-168867C89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" y="1257300"/>
            <a:ext cx="12135742" cy="4234657"/>
          </a:xfrm>
        </p:spPr>
      </p:pic>
    </p:spTree>
    <p:extLst>
      <p:ext uri="{BB962C8B-B14F-4D97-AF65-F5344CB8AC3E}">
        <p14:creationId xmlns:p14="http://schemas.microsoft.com/office/powerpoint/2010/main" val="753848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392</Words>
  <Application>Microsoft Office PowerPoint</Application>
  <PresentationFormat>Широкоэкранный</PresentationFormat>
  <Paragraphs>44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Дипломная работа студента группы ИСП-301 Лунева Л.М. Специальность 09.02.07  Информационные технологии и программирование Научный руководитель Федюкович С.В.</vt:lpstr>
      <vt:lpstr>Актуальность и цель работы:</vt:lpstr>
      <vt:lpstr>Основные задачи Дипломного проекта</vt:lpstr>
      <vt:lpstr>Краткое описание предметной области</vt:lpstr>
      <vt:lpstr>Анализ систем-аналогов</vt:lpstr>
      <vt:lpstr>Каскадное  проектирование</vt:lpstr>
      <vt:lpstr>Итеративное проектирование</vt:lpstr>
      <vt:lpstr>Презентация PowerPoint</vt:lpstr>
      <vt:lpstr>Схема базы данных </vt:lpstr>
      <vt:lpstr>Презентация PowerPoint</vt:lpstr>
      <vt:lpstr>Информационная безопасность</vt:lpstr>
      <vt:lpstr>Основные 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Дипломная работа Лунева Л.М. </dc:title>
  <dc:creator>Salda-Laird</dc:creator>
  <cp:lastModifiedBy>Романовский Владимир</cp:lastModifiedBy>
  <cp:revision>30</cp:revision>
  <dcterms:created xsi:type="dcterms:W3CDTF">2021-05-30T08:03:47Z</dcterms:created>
  <dcterms:modified xsi:type="dcterms:W3CDTF">2021-06-08T08:55:12Z</dcterms:modified>
</cp:coreProperties>
</file>