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3" r:id="rId6"/>
    <p:sldId id="264" r:id="rId7"/>
    <p:sldId id="267" r:id="rId8"/>
    <p:sldId id="268" r:id="rId9"/>
    <p:sldId id="269" r:id="rId10"/>
    <p:sldId id="289" r:id="rId11"/>
    <p:sldId id="290" r:id="rId12"/>
    <p:sldId id="291" r:id="rId13"/>
    <p:sldId id="303" r:id="rId14"/>
    <p:sldId id="304" r:id="rId15"/>
    <p:sldId id="292" r:id="rId16"/>
    <p:sldId id="293" r:id="rId17"/>
    <p:sldId id="294" r:id="rId18"/>
    <p:sldId id="295" r:id="rId19"/>
    <p:sldId id="296" r:id="rId20"/>
    <p:sldId id="297" r:id="rId21"/>
    <p:sldId id="271" r:id="rId22"/>
    <p:sldId id="272" r:id="rId23"/>
    <p:sldId id="273" r:id="rId24"/>
    <p:sldId id="298" r:id="rId25"/>
    <p:sldId id="275" r:id="rId26"/>
    <p:sldId id="276" r:id="rId27"/>
    <p:sldId id="279" r:id="rId28"/>
    <p:sldId id="280" r:id="rId29"/>
    <p:sldId id="306" r:id="rId30"/>
    <p:sldId id="301" r:id="rId31"/>
    <p:sldId id="305" r:id="rId32"/>
    <p:sldId id="302" r:id="rId33"/>
    <p:sldId id="288" r:id="rId34"/>
    <p:sldId id="287" r:id="rId35"/>
    <p:sldId id="283" r:id="rId36"/>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userDrawn="1">
          <p15:clr>
            <a:srgbClr val="A4A3A4"/>
          </p15:clr>
        </p15:guide>
        <p15:guide id="2" pos="28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2" autoAdjust="0"/>
  </p:normalViewPr>
  <p:slideViewPr>
    <p:cSldViewPr showGuides="1">
      <p:cViewPr varScale="1">
        <p:scale>
          <a:sx n="96" d="100"/>
          <a:sy n="96" d="100"/>
        </p:scale>
        <p:origin x="88" y="240"/>
      </p:cViewPr>
      <p:guideLst>
        <p:guide orient="horz" pos="2174"/>
        <p:guide pos="289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2024/7/6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18.jpeg"/><Relationship Id="rId2" Type="http://schemas.openxmlformats.org/officeDocument/2006/relationships/tags" Target="../tags/tag7.xml"/><Relationship Id="rId16" Type="http://schemas.openxmlformats.org/officeDocument/2006/relationships/image" Target="../media/image2.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7.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www.poi86.com/" TargetMode="External"/><Relationship Id="rId4" Type="http://schemas.openxmlformats.org/officeDocument/2006/relationships/hyperlink" Target="https://www.gscloud.cn/"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blog.csdn.net/u014444411/article/details/108357109" TargetMode="External"/><Relationship Id="rId2" Type="http://schemas.openxmlformats.org/officeDocument/2006/relationships/hyperlink" Target="https://www.zhihu.com/column/c_1641448508350812161" TargetMode="External"/><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hyperlink" Target="https://github.com/luolingchun/PyQGIS"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62416" y="1525651"/>
            <a:ext cx="7153124" cy="2085975"/>
          </a:xfrm>
          <a:prstGeom prst="rect">
            <a:avLst/>
          </a:prstGeom>
        </p:spPr>
        <p:txBody>
          <a:bodyPr vert="horz" wrap="square" lIns="114300" tIns="57150" rIns="114300" bIns="57150" rtlCol="0" anchor="ctr" anchorCtr="0">
            <a:normAutofit/>
          </a:bodyPr>
          <a:lstStyle/>
          <a:p>
            <a:pPr>
              <a:lnSpc>
                <a:spcPct val="115000"/>
              </a:lnSpc>
            </a:pPr>
            <a:r>
              <a:rPr lang="en-US" sz="5400" b="1" dirty="0">
                <a:solidFill>
                  <a:srgbClr val="669B51">
                    <a:alpha val="100000"/>
                  </a:srgbClr>
                </a:solidFill>
                <a:latin typeface="微软雅黑" panose="020B0503020204020204" charset="-122"/>
                <a:ea typeface="微软雅黑" panose="020B0503020204020204" charset="-122"/>
                <a:cs typeface="微软雅黑" panose="020B0503020204020204" charset="-122"/>
              </a:rPr>
              <a:t>GIS</a:t>
            </a:r>
            <a:r>
              <a:rPr lang="zh-CN" altLang="en-US" sz="5400" b="1" dirty="0">
                <a:solidFill>
                  <a:srgbClr val="669B51">
                    <a:alpha val="100000"/>
                  </a:srgbClr>
                </a:solidFill>
                <a:latin typeface="微软雅黑" panose="020B0503020204020204" charset="-122"/>
                <a:ea typeface="微软雅黑" panose="020B0503020204020204" charset="-122"/>
                <a:cs typeface="微软雅黑" panose="020B0503020204020204" charset="-122"/>
              </a:rPr>
              <a:t>课程设计汇报</a:t>
            </a:r>
          </a:p>
        </p:txBody>
      </p:sp>
      <p:sp>
        <p:nvSpPr>
          <p:cNvPr id="3" name="TextBox 3"/>
          <p:cNvSpPr txBox="1"/>
          <p:nvPr/>
        </p:nvSpPr>
        <p:spPr>
          <a:xfrm>
            <a:off x="681466" y="4885552"/>
            <a:ext cx="2800350" cy="504825"/>
          </a:xfrm>
          <a:prstGeom prst="rect">
            <a:avLst/>
          </a:prstGeom>
        </p:spPr>
        <p:txBody>
          <a:bodyPr vert="horz" wrap="square" lIns="114300" tIns="57150" rIns="114300" bIns="57150" rtlCol="0" anchor="t" anchorCtr="0">
            <a:normAutofit/>
          </a:bodyPr>
          <a:lstStyle/>
          <a:p>
            <a:pPr>
              <a:lnSpc>
                <a:spcPct val="120000"/>
              </a:lnSpc>
            </a:pPr>
            <a:r>
              <a:rPr lang="en-US" sz="2025" dirty="0" err="1">
                <a:solidFill>
                  <a:srgbClr val="669B51">
                    <a:alpha val="100000"/>
                  </a:srgbClr>
                </a:solidFill>
                <a:latin typeface="微软雅黑" panose="020B0503020204020204" charset="-122"/>
                <a:ea typeface="微软雅黑" panose="020B0503020204020204" charset="-122"/>
                <a:cs typeface="微软雅黑" panose="020B0503020204020204" charset="-122"/>
              </a:rPr>
              <a:t>汇报人</a:t>
            </a:r>
            <a:r>
              <a:rPr lang="en-US" sz="2025" dirty="0">
                <a:solidFill>
                  <a:srgbClr val="669B51">
                    <a:alpha val="100000"/>
                  </a:srgbClr>
                </a:solidFill>
                <a:latin typeface="微软雅黑" panose="020B0503020204020204" charset="-122"/>
                <a:ea typeface="微软雅黑" panose="020B0503020204020204" charset="-122"/>
                <a:cs typeface="微软雅黑" panose="020B0503020204020204" charset="-122"/>
              </a:rPr>
              <a:t>：</a:t>
            </a:r>
            <a:r>
              <a:rPr lang="zh-CN" altLang="en-US" sz="2025" dirty="0">
                <a:solidFill>
                  <a:srgbClr val="669B51">
                    <a:alpha val="100000"/>
                  </a:srgbClr>
                </a:solidFill>
                <a:latin typeface="微软雅黑" panose="020B0503020204020204" charset="-122"/>
                <a:ea typeface="微软雅黑" panose="020B0503020204020204" charset="-122"/>
                <a:cs typeface="微软雅黑" panose="020B0503020204020204" charset="-122"/>
              </a:rPr>
              <a:t>周泽同</a:t>
            </a:r>
          </a:p>
        </p:txBody>
      </p:sp>
      <p:sp>
        <p:nvSpPr>
          <p:cNvPr id="4" name="TextBox 4"/>
          <p:cNvSpPr txBox="1"/>
          <p:nvPr/>
        </p:nvSpPr>
        <p:spPr>
          <a:xfrm>
            <a:off x="681466" y="5416866"/>
            <a:ext cx="3371850" cy="504825"/>
          </a:xfrm>
          <a:prstGeom prst="rect">
            <a:avLst/>
          </a:prstGeom>
        </p:spPr>
        <p:txBody>
          <a:bodyPr vert="horz" wrap="square" lIns="114300" tIns="57150" rIns="114300" bIns="57150" rtlCol="0" anchor="t" anchorCtr="0">
            <a:normAutofit/>
          </a:bodyPr>
          <a:lstStyle/>
          <a:p>
            <a:pPr>
              <a:lnSpc>
                <a:spcPct val="120000"/>
              </a:lnSpc>
            </a:pPr>
            <a:r>
              <a:rPr lang="zh-CN" altLang="en-US" sz="2025" dirty="0">
                <a:solidFill>
                  <a:srgbClr val="669B51">
                    <a:alpha val="100000"/>
                  </a:srgbClr>
                </a:solidFill>
                <a:latin typeface="微软雅黑" panose="020B0503020204020204" charset="-122"/>
                <a:ea typeface="微软雅黑" panose="020B0503020204020204" charset="-122"/>
                <a:cs typeface="微软雅黑" panose="020B0503020204020204" charset="-122"/>
              </a:rPr>
              <a:t>汇报时间：</a:t>
            </a:r>
            <a:r>
              <a:rPr lang="en-US" sz="2025" dirty="0">
                <a:solidFill>
                  <a:srgbClr val="669B51">
                    <a:alpha val="100000"/>
                  </a:srgbClr>
                </a:solidFill>
                <a:latin typeface="微软雅黑" panose="020B0503020204020204" charset="-122"/>
                <a:ea typeface="微软雅黑" panose="020B0503020204020204" charset="-122"/>
                <a:cs typeface="微软雅黑" panose="020B0503020204020204" charset="-122"/>
              </a:rPr>
              <a:t>2024.07.06</a:t>
            </a:r>
          </a:p>
        </p:txBody>
      </p:sp>
      <p:sp>
        <p:nvSpPr>
          <p:cNvPr id="5" name="TextBox 3"/>
          <p:cNvSpPr txBox="1"/>
          <p:nvPr/>
        </p:nvSpPr>
        <p:spPr>
          <a:xfrm>
            <a:off x="681355" y="4354830"/>
            <a:ext cx="4491355" cy="504825"/>
          </a:xfrm>
          <a:prstGeom prst="rect">
            <a:avLst/>
          </a:prstGeom>
        </p:spPr>
        <p:txBody>
          <a:bodyPr vert="horz" wrap="square" lIns="114300" tIns="57150" rIns="114300" bIns="57150" rtlCol="0" anchor="t" anchorCtr="0">
            <a:normAutofit/>
          </a:bodyPr>
          <a:lstStyle/>
          <a:p>
            <a:pPr>
              <a:lnSpc>
                <a:spcPct val="120000"/>
              </a:lnSpc>
            </a:pPr>
            <a:r>
              <a:rPr lang="zh-CN" sz="2025" dirty="0">
                <a:solidFill>
                  <a:srgbClr val="669B51">
                    <a:alpha val="100000"/>
                  </a:srgbClr>
                </a:solidFill>
                <a:latin typeface="微软雅黑" panose="020B0503020204020204" charset="-122"/>
                <a:ea typeface="微软雅黑" panose="020B0503020204020204" charset="-122"/>
                <a:cs typeface="微软雅黑" panose="020B0503020204020204" charset="-122"/>
              </a:rPr>
              <a:t>小组成员：周泽同，李普通，罗祥澄</a:t>
            </a:r>
          </a:p>
        </p:txBody>
      </p:sp>
      <p:sp>
        <p:nvSpPr>
          <p:cNvPr id="6" name="TextBox 2">
            <a:extLst>
              <a:ext uri="{FF2B5EF4-FFF2-40B4-BE49-F238E27FC236}">
                <a16:creationId xmlns:a16="http://schemas.microsoft.com/office/drawing/2014/main" id="{5A403246-9792-523F-E8A3-4F16442900DD}"/>
              </a:ext>
            </a:extLst>
          </p:cNvPr>
          <p:cNvSpPr txBox="1"/>
          <p:nvPr/>
        </p:nvSpPr>
        <p:spPr>
          <a:xfrm>
            <a:off x="4800600" y="0"/>
            <a:ext cx="7391400" cy="453457"/>
          </a:xfrm>
          <a:prstGeom prst="rect">
            <a:avLst/>
          </a:prstGeom>
        </p:spPr>
        <p:txBody>
          <a:bodyPr vert="horz" wrap="square" lIns="114300" tIns="57150" rIns="114300" bIns="57150" rtlCol="0" anchor="t" anchorCtr="0">
            <a:spAutoFit/>
          </a:bodyPr>
          <a:lstStyle/>
          <a:p>
            <a:pPr>
              <a:lnSpc>
                <a:spcPct val="120000"/>
              </a:lnSpc>
            </a:pPr>
            <a:r>
              <a:rPr lang="en-US" sz="1900" b="1" dirty="0">
                <a:solidFill>
                  <a:srgbClr val="669B51">
                    <a:alpha val="100000"/>
                  </a:srgbClr>
                </a:solidFill>
                <a:latin typeface="微软雅黑" panose="020B0503020204020204" charset="-122"/>
                <a:ea typeface="微软雅黑" panose="020B0503020204020204" charset="-122"/>
                <a:cs typeface="微软雅黑" panose="020B0503020204020204" charset="-122"/>
              </a:rPr>
              <a:t>A</a:t>
            </a:r>
            <a:r>
              <a:rPr lang="en-US" altLang="zh-CN" sz="1900" b="1" dirty="0">
                <a:solidFill>
                  <a:srgbClr val="669B51">
                    <a:alpha val="100000"/>
                  </a:srgbClr>
                </a:solidFill>
                <a:latin typeface="微软雅黑" panose="020B0503020204020204" charset="-122"/>
                <a:ea typeface="微软雅黑" panose="020B0503020204020204" charset="-122"/>
                <a:cs typeface="微软雅黑" panose="020B0503020204020204" charset="-122"/>
              </a:rPr>
              <a:t>ll rights reserved by the development team of RSSC MGIS.</a:t>
            </a:r>
            <a:endParaRPr lang="en-US" sz="19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TextBox 3">
            <a:extLst>
              <a:ext uri="{FF2B5EF4-FFF2-40B4-BE49-F238E27FC236}">
                <a16:creationId xmlns:a16="http://schemas.microsoft.com/office/drawing/2014/main" id="{CB858489-EA63-131D-AB6E-F6D590823F45}"/>
              </a:ext>
            </a:extLst>
          </p:cNvPr>
          <p:cNvSpPr txBox="1"/>
          <p:nvPr/>
        </p:nvSpPr>
        <p:spPr>
          <a:xfrm>
            <a:off x="681355" y="3849709"/>
            <a:ext cx="4491355" cy="504825"/>
          </a:xfrm>
          <a:prstGeom prst="rect">
            <a:avLst/>
          </a:prstGeom>
        </p:spPr>
        <p:txBody>
          <a:bodyPr vert="horz" wrap="square" lIns="114300" tIns="57150" rIns="114300" bIns="57150" rtlCol="0" anchor="t" anchorCtr="0">
            <a:normAutofit/>
          </a:bodyPr>
          <a:lstStyle/>
          <a:p>
            <a:pPr>
              <a:lnSpc>
                <a:spcPct val="120000"/>
              </a:lnSpc>
            </a:pPr>
            <a:r>
              <a:rPr lang="zh-CN" altLang="en-US" sz="2025" dirty="0">
                <a:solidFill>
                  <a:srgbClr val="669B51">
                    <a:alpha val="100000"/>
                  </a:srgbClr>
                </a:solidFill>
                <a:latin typeface="微软雅黑" panose="020B0503020204020204" charset="-122"/>
                <a:ea typeface="微软雅黑" panose="020B0503020204020204" charset="-122"/>
                <a:cs typeface="微软雅黑" panose="020B0503020204020204" charset="-122"/>
              </a:rPr>
              <a:t>系统名称：</a:t>
            </a:r>
            <a:r>
              <a:rPr lang="en-US" altLang="zh-CN" sz="2025" dirty="0">
                <a:solidFill>
                  <a:srgbClr val="669B51">
                    <a:alpha val="100000"/>
                  </a:srgbClr>
                </a:solidFill>
                <a:latin typeface="微软雅黑" panose="020B0503020204020204" charset="-122"/>
                <a:ea typeface="微软雅黑" panose="020B0503020204020204" charset="-122"/>
                <a:cs typeface="微软雅黑" panose="020B0503020204020204" charset="-122"/>
              </a:rPr>
              <a:t>RSSC MGIS</a:t>
            </a:r>
            <a:endParaRPr lang="zh-CN" sz="2025"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基础功能实现</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4" name="图片 3">
            <a:extLst>
              <a:ext uri="{FF2B5EF4-FFF2-40B4-BE49-F238E27FC236}">
                <a16:creationId xmlns:a16="http://schemas.microsoft.com/office/drawing/2014/main" id="{79A322AD-210B-37EA-CD07-01181A592F38}"/>
              </a:ext>
            </a:extLst>
          </p:cNvPr>
          <p:cNvPicPr>
            <a:picLocks noChangeAspect="1"/>
          </p:cNvPicPr>
          <p:nvPr/>
        </p:nvPicPr>
        <p:blipFill>
          <a:blip r:embed="rId2"/>
          <a:stretch>
            <a:fillRect/>
          </a:stretch>
        </p:blipFill>
        <p:spPr>
          <a:xfrm>
            <a:off x="476023" y="1179728"/>
            <a:ext cx="11239500" cy="5297272"/>
          </a:xfrm>
          <a:prstGeom prst="rect">
            <a:avLst/>
          </a:prstGeom>
        </p:spPr>
      </p:pic>
    </p:spTree>
    <p:extLst>
      <p:ext uri="{BB962C8B-B14F-4D97-AF65-F5344CB8AC3E}">
        <p14:creationId xmlns:p14="http://schemas.microsoft.com/office/powerpoint/2010/main" val="2484172429"/>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基础功能实现</a:t>
            </a:r>
            <a:r>
              <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a:t>
            </a: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部分代码</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4" name="图片 3">
            <a:extLst>
              <a:ext uri="{FF2B5EF4-FFF2-40B4-BE49-F238E27FC236}">
                <a16:creationId xmlns:a16="http://schemas.microsoft.com/office/drawing/2014/main" id="{79A322AD-210B-37EA-CD07-01181A592F38}"/>
              </a:ext>
            </a:extLst>
          </p:cNvPr>
          <p:cNvPicPr>
            <a:picLocks/>
          </p:cNvPicPr>
          <p:nvPr/>
        </p:nvPicPr>
        <p:blipFill>
          <a:blip r:embed="rId2"/>
          <a:stretch>
            <a:fillRect/>
          </a:stretch>
        </p:blipFill>
        <p:spPr>
          <a:xfrm>
            <a:off x="476023" y="1179728"/>
            <a:ext cx="11239500" cy="5297272"/>
          </a:xfrm>
          <a:prstGeom prst="rect">
            <a:avLst/>
          </a:prstGeom>
        </p:spPr>
      </p:pic>
    </p:spTree>
    <p:extLst>
      <p:ext uri="{BB962C8B-B14F-4D97-AF65-F5344CB8AC3E}">
        <p14:creationId xmlns:p14="http://schemas.microsoft.com/office/powerpoint/2010/main" val="2271748807"/>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基础功能实现</a:t>
            </a:r>
            <a:r>
              <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a:t>
            </a: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图层右键菜单</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a:extLst>
              <a:ext uri="{FF2B5EF4-FFF2-40B4-BE49-F238E27FC236}">
                <a16:creationId xmlns:a16="http://schemas.microsoft.com/office/drawing/2014/main" id="{7A4FD7B3-8156-3489-D702-0D7D867D880C}"/>
              </a:ext>
            </a:extLst>
          </p:cNvPr>
          <p:cNvPicPr>
            <a:picLocks/>
          </p:cNvPicPr>
          <p:nvPr/>
        </p:nvPicPr>
        <p:blipFill>
          <a:blip r:embed="rId2"/>
          <a:stretch>
            <a:fillRect/>
          </a:stretch>
        </p:blipFill>
        <p:spPr>
          <a:xfrm>
            <a:off x="476022" y="1179729"/>
            <a:ext cx="11239499" cy="5297272"/>
          </a:xfrm>
          <a:prstGeom prst="rect">
            <a:avLst/>
          </a:prstGeom>
        </p:spPr>
      </p:pic>
    </p:spTree>
    <p:extLst>
      <p:ext uri="{BB962C8B-B14F-4D97-AF65-F5344CB8AC3E}">
        <p14:creationId xmlns:p14="http://schemas.microsoft.com/office/powerpoint/2010/main" val="3878800654"/>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altLang="zh-CN" sz="3000" b="1" dirty="0" err="1">
                <a:solidFill>
                  <a:schemeClr val="dk2">
                    <a:alpha val="100000"/>
                  </a:schemeClr>
                </a:solidFill>
                <a:latin typeface="微软雅黑" panose="020B0503020204020204" charset="-122"/>
                <a:ea typeface="微软雅黑" panose="020B0503020204020204" charset="-122"/>
                <a:cs typeface="微软雅黑" panose="020B0503020204020204" charset="-122"/>
              </a:rPr>
              <a:t>rasterio</a:t>
            </a:r>
            <a:endParaRPr 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76023" y="2009775"/>
            <a:ext cx="7086600" cy="2514600"/>
          </a:xfrm>
          <a:prstGeom prst="rect">
            <a:avLst/>
          </a:prstGeom>
          <a:noFill/>
        </p:spPr>
        <p:txBody>
          <a:bodyPr wrap="square" rtlCol="0">
            <a:noAutofit/>
          </a:bodyPr>
          <a:lstStyle/>
          <a:p>
            <a:pPr indent="252000" algn="just">
              <a:lnSpc>
                <a:spcPts val="4400"/>
              </a:lnSpc>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Rasterio</a:t>
            </a:r>
            <a:r>
              <a:rPr lang="zh-CN" altLang="en-US" kern="100" dirty="0">
                <a:latin typeface="Calibri" panose="020F0502020204030204" pitchFamily="34" charset="0"/>
                <a:ea typeface="宋体" panose="02010600030101010101" pitchFamily="2" charset="-122"/>
                <a:cs typeface="Times New Roman" panose="02020603050405020304" pitchFamily="18" charset="0"/>
              </a:rPr>
              <a:t>是一个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库，专门用于栅格数据的读写操作。 它支持多种栅格数据格式，如</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GeoTIFF</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ENVI</a:t>
            </a:r>
            <a:r>
              <a:rPr lang="zh-CN" altLang="en-US"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HDF5</a:t>
            </a:r>
            <a:r>
              <a:rPr lang="zh-CN" altLang="en-US" kern="100" dirty="0">
                <a:latin typeface="Calibri" panose="020F0502020204030204" pitchFamily="34" charset="0"/>
                <a:ea typeface="宋体" panose="02010600030101010101" pitchFamily="2" charset="-122"/>
                <a:cs typeface="Times New Roman" panose="02020603050405020304" pitchFamily="18" charset="0"/>
              </a:rPr>
              <a:t>，为处理和分析栅格数据提供了强大的工具。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RasterIO</a:t>
            </a:r>
            <a:r>
              <a:rPr lang="zh-CN" altLang="en-US" kern="100" dirty="0">
                <a:latin typeface="Calibri" panose="020F0502020204030204" pitchFamily="34" charset="0"/>
                <a:ea typeface="宋体" panose="02010600030101010101" pitchFamily="2" charset="-122"/>
                <a:cs typeface="Times New Roman" panose="02020603050405020304" pitchFamily="18" charset="0"/>
              </a:rPr>
              <a:t>适用于各种栅格数据应用，如卫星遥感、地图制作等。</a:t>
            </a:r>
          </a:p>
        </p:txBody>
      </p:sp>
      <p:pic>
        <p:nvPicPr>
          <p:cNvPr id="4100" name="Picture 4" descr="rasterio图标 的图像结果">
            <a:extLst>
              <a:ext uri="{FF2B5EF4-FFF2-40B4-BE49-F238E27FC236}">
                <a16:creationId xmlns:a16="http://schemas.microsoft.com/office/drawing/2014/main" id="{DCC508B9-FA05-7724-129B-2C1D852AE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209800"/>
            <a:ext cx="2095500" cy="2114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1915601"/>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scikit-learn</a:t>
            </a:r>
            <a:endParaRPr 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76023" y="2105025"/>
            <a:ext cx="7086600" cy="2647950"/>
          </a:xfrm>
          <a:prstGeom prst="rect">
            <a:avLst/>
          </a:prstGeom>
          <a:noFill/>
        </p:spPr>
        <p:txBody>
          <a:bodyPr wrap="square" rtlCol="0">
            <a:noAutofit/>
          </a:bodyPr>
          <a:lstStyle/>
          <a:p>
            <a:pPr indent="252000" algn="just">
              <a:lnSpc>
                <a:spcPts val="4400"/>
              </a:lnSpc>
            </a:pPr>
            <a:r>
              <a:rPr lang="en-US" altLang="zh-CN" kern="100" dirty="0">
                <a:latin typeface="Calibri" panose="020F0502020204030204" pitchFamily="34" charset="0"/>
                <a:ea typeface="宋体" panose="02010600030101010101" pitchFamily="2" charset="-122"/>
                <a:cs typeface="Times New Roman" panose="02020603050405020304" pitchFamily="18" charset="0"/>
              </a:rPr>
              <a:t>Scikit-learn</a:t>
            </a:r>
            <a:r>
              <a:rPr lang="zh-CN" altLang="en-US" kern="100" dirty="0">
                <a:latin typeface="Calibri" panose="020F0502020204030204" pitchFamily="34" charset="0"/>
                <a:ea typeface="宋体" panose="02010600030101010101" pitchFamily="2" charset="-122"/>
                <a:cs typeface="Times New Roman" panose="02020603050405020304" pitchFamily="18" charset="0"/>
              </a:rPr>
              <a:t>（以前称为</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scikits.learn</a:t>
            </a:r>
            <a:r>
              <a:rPr lang="zh-CN" altLang="en-US" kern="100" dirty="0">
                <a:latin typeface="Calibri" panose="020F0502020204030204" pitchFamily="34" charset="0"/>
                <a:ea typeface="宋体" panose="02010600030101010101" pitchFamily="2" charset="-122"/>
                <a:cs typeface="Times New Roman" panose="02020603050405020304" pitchFamily="18" charset="0"/>
              </a:rPr>
              <a:t>，也称为</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sklearn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）是针对</a:t>
            </a:r>
            <a:r>
              <a:rPr lang="en-US" altLang="zh-CN" kern="100" dirty="0">
                <a:latin typeface="Calibri" panose="020F0502020204030204" pitchFamily="34" charset="0"/>
                <a:ea typeface="宋体" panose="02010600030101010101" pitchFamily="2" charset="-122"/>
                <a:cs typeface="Times New Roman" panose="02020603050405020304" pitchFamily="18" charset="0"/>
              </a:rPr>
              <a:t>Python </a:t>
            </a:r>
            <a:r>
              <a:rPr lang="zh-CN" altLang="en-US" kern="100" dirty="0">
                <a:latin typeface="Calibri" panose="020F0502020204030204" pitchFamily="34" charset="0"/>
                <a:ea typeface="宋体" panose="02010600030101010101" pitchFamily="2" charset="-122"/>
                <a:cs typeface="Times New Roman" panose="02020603050405020304" pitchFamily="18" charset="0"/>
              </a:rPr>
              <a:t>编程语言的免费软件机器学习库 。它具有各种分类，回归和聚类算法，包括支持向量机，随机森林，梯度提升，</a:t>
            </a:r>
            <a:r>
              <a:rPr lang="en-US" altLang="zh-CN" kern="100" dirty="0">
                <a:latin typeface="Calibri" panose="020F0502020204030204" pitchFamily="34" charset="0"/>
                <a:ea typeface="宋体" panose="02010600030101010101" pitchFamily="2" charset="-122"/>
                <a:cs typeface="Times New Roman" panose="02020603050405020304" pitchFamily="18" charset="0"/>
              </a:rPr>
              <a:t>k</a:t>
            </a:r>
            <a:r>
              <a:rPr lang="zh-CN" altLang="en-US" kern="100" dirty="0">
                <a:latin typeface="Calibri" panose="020F0502020204030204" pitchFamily="34" charset="0"/>
                <a:ea typeface="宋体" panose="02010600030101010101" pitchFamily="2" charset="-122"/>
                <a:cs typeface="Times New Roman" panose="02020603050405020304" pitchFamily="18" charset="0"/>
              </a:rPr>
              <a:t>均值和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DBSCAN</a:t>
            </a:r>
            <a:r>
              <a:rPr lang="zh-CN" altLang="en-US" kern="100" dirty="0">
                <a:latin typeface="Calibri" panose="020F0502020204030204" pitchFamily="34" charset="0"/>
                <a:ea typeface="宋体" panose="02010600030101010101" pitchFamily="2" charset="-122"/>
                <a:cs typeface="Times New Roman" panose="02020603050405020304" pitchFamily="18" charset="0"/>
              </a:rPr>
              <a:t>，并且旨在与</a:t>
            </a:r>
            <a:r>
              <a:rPr lang="en-US" altLang="zh-CN"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数值科学库</a:t>
            </a:r>
            <a:r>
              <a:rPr lang="en-US" altLang="zh-CN" kern="100" dirty="0">
                <a:latin typeface="Calibri" panose="020F0502020204030204" pitchFamily="34" charset="0"/>
                <a:ea typeface="宋体" panose="02010600030101010101" pitchFamily="2" charset="-122"/>
                <a:cs typeface="Times New Roman" panose="02020603050405020304" pitchFamily="18" charset="0"/>
              </a:rPr>
              <a:t>NumPy</a:t>
            </a:r>
            <a:r>
              <a:rPr lang="zh-CN" altLang="en-US"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SciPy</a:t>
            </a:r>
            <a:r>
              <a:rPr lang="zh-CN" altLang="en-US" kern="100" dirty="0">
                <a:latin typeface="Calibri" panose="020F0502020204030204" pitchFamily="34" charset="0"/>
                <a:ea typeface="宋体" panose="02010600030101010101" pitchFamily="2" charset="-122"/>
                <a:cs typeface="Times New Roman" panose="02020603050405020304" pitchFamily="18" charset="0"/>
              </a:rPr>
              <a:t>联合使用。</a:t>
            </a:r>
          </a:p>
        </p:txBody>
      </p:sp>
      <p:pic>
        <p:nvPicPr>
          <p:cNvPr id="3074" name="Picture 2" descr="scikit-learn 的图像结果">
            <a:extLst>
              <a:ext uri="{FF2B5EF4-FFF2-40B4-BE49-F238E27FC236}">
                <a16:creationId xmlns:a16="http://schemas.microsoft.com/office/drawing/2014/main" id="{24A49B25-FD76-6AD9-BD8C-41E18F865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148" y="2162175"/>
            <a:ext cx="3762375" cy="2533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8452898"/>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NDVI</a:t>
            </a: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算法原理</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文本框 2">
            <a:extLst>
              <a:ext uri="{FF2B5EF4-FFF2-40B4-BE49-F238E27FC236}">
                <a16:creationId xmlns:a16="http://schemas.microsoft.com/office/drawing/2014/main" id="{A00E1721-44E8-627A-D9FD-FFB2AA0761E8}"/>
              </a:ext>
            </a:extLst>
          </p:cNvPr>
          <p:cNvSpPr txBox="1"/>
          <p:nvPr/>
        </p:nvSpPr>
        <p:spPr>
          <a:xfrm>
            <a:off x="476022" y="1205668"/>
            <a:ext cx="11239499" cy="5505353"/>
          </a:xfrm>
          <a:prstGeom prst="rect">
            <a:avLst/>
          </a:prstGeom>
          <a:noFill/>
        </p:spPr>
        <p:txBody>
          <a:bodyPr wrap="square" rtlCol="0">
            <a:spAutoFit/>
          </a:bodyPr>
          <a:lstStyle/>
          <a:p>
            <a:pPr indent="266700" algn="just">
              <a:lnSpc>
                <a:spcPct val="125000"/>
              </a:lnSpc>
            </a:pPr>
            <a:r>
              <a:rPr lang="en-US" altLang="zh-CN" sz="1500" dirty="0">
                <a:solidFill>
                  <a:schemeClr val="dk1">
                    <a:alpha val="100000"/>
                  </a:schemeClr>
                </a:solidFill>
                <a:latin typeface="微软雅黑" panose="020B0503020204020204" charset="-122"/>
                <a:ea typeface="微软雅黑" panose="020B0503020204020204" charset="-122"/>
              </a:rPr>
              <a:t>1</a:t>
            </a:r>
            <a:r>
              <a:rPr lang="zh-CN" altLang="zh-CN" sz="1500" dirty="0">
                <a:solidFill>
                  <a:schemeClr val="dk1">
                    <a:alpha val="100000"/>
                  </a:schemeClr>
                </a:solidFill>
                <a:latin typeface="微软雅黑" panose="020B0503020204020204" charset="-122"/>
                <a:ea typeface="微软雅黑" panose="020B0503020204020204" charset="-122"/>
              </a:rPr>
              <a:t>）原理：</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是通过遥感图像技术来评估植被健康的指标。它基于植被在可见光和红外光波段的反射特性差异来计算。具体来说，植被吸收红光（</a:t>
            </a:r>
            <a:r>
              <a:rPr lang="en-US" altLang="zh-CN" sz="1500" dirty="0">
                <a:solidFill>
                  <a:schemeClr val="dk1">
                    <a:alpha val="100000"/>
                  </a:schemeClr>
                </a:solidFill>
                <a:latin typeface="微软雅黑" panose="020B0503020204020204" charset="-122"/>
                <a:ea typeface="微软雅黑" panose="020B0503020204020204" charset="-122"/>
              </a:rPr>
              <a:t>RED</a:t>
            </a:r>
            <a:r>
              <a:rPr lang="zh-CN" altLang="zh-CN" sz="1500" dirty="0">
                <a:solidFill>
                  <a:schemeClr val="dk1">
                    <a:alpha val="100000"/>
                  </a:schemeClr>
                </a:solidFill>
                <a:latin typeface="微软雅黑" panose="020B0503020204020204" charset="-122"/>
                <a:ea typeface="微软雅黑" panose="020B0503020204020204" charset="-122"/>
              </a:rPr>
              <a:t>）而反射近红外光（</a:t>
            </a:r>
            <a:r>
              <a:rPr lang="en-US" altLang="zh-CN" sz="1500" dirty="0">
                <a:solidFill>
                  <a:schemeClr val="dk1">
                    <a:alpha val="100000"/>
                  </a:schemeClr>
                </a:solidFill>
                <a:latin typeface="微软雅黑" panose="020B0503020204020204" charset="-122"/>
                <a:ea typeface="微软雅黑" panose="020B0503020204020204" charset="-122"/>
              </a:rPr>
              <a:t>NIR</a:t>
            </a:r>
            <a:r>
              <a:rPr lang="zh-CN" altLang="zh-CN" sz="1500" dirty="0">
                <a:solidFill>
                  <a:schemeClr val="dk1">
                    <a:alpha val="100000"/>
                  </a:schemeClr>
                </a:solidFill>
                <a:latin typeface="微软雅黑" panose="020B0503020204020204" charset="-122"/>
                <a:ea typeface="微软雅黑" panose="020B0503020204020204" charset="-122"/>
              </a:rPr>
              <a:t>）。因此，在一个健康的植被区域中，反射红外光的相对强度会比红光更强。</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的计算公式为：</a:t>
            </a:r>
          </a:p>
          <a:p>
            <a:pPr indent="1865630" algn="just"/>
            <a:r>
              <a:rPr lang="en-US" altLang="zh-CN" sz="1500" dirty="0">
                <a:solidFill>
                  <a:schemeClr val="dk1">
                    <a:alpha val="100000"/>
                  </a:schemeClr>
                </a:solidFill>
                <a:latin typeface="微软雅黑" panose="020B0503020204020204" charset="-122"/>
                <a:ea typeface="微软雅黑" panose="020B0503020204020204" charset="-122"/>
              </a:rPr>
              <a:t>NDVI=(NIR-R)/(NIR+R)</a:t>
            </a:r>
            <a:endParaRPr lang="zh-CN" altLang="zh-CN" sz="1500" dirty="0">
              <a:solidFill>
                <a:schemeClr val="dk1">
                  <a:alpha val="100000"/>
                </a:schemeClr>
              </a:solidFill>
              <a:latin typeface="微软雅黑" panose="020B0503020204020204" charset="-122"/>
              <a:ea typeface="微软雅黑" panose="020B0503020204020204" charset="-122"/>
            </a:endParaRPr>
          </a:p>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注：</a:t>
            </a:r>
            <a:r>
              <a:rPr lang="en-US" altLang="zh-CN" sz="1500" dirty="0">
                <a:solidFill>
                  <a:schemeClr val="dk1">
                    <a:alpha val="100000"/>
                  </a:schemeClr>
                </a:solidFill>
                <a:latin typeface="微软雅黑" panose="020B0503020204020204" charset="-122"/>
                <a:ea typeface="微软雅黑" panose="020B0503020204020204" charset="-122"/>
              </a:rPr>
              <a:t>NIR</a:t>
            </a:r>
            <a:r>
              <a:rPr lang="zh-CN" altLang="zh-CN" sz="1500" dirty="0">
                <a:solidFill>
                  <a:schemeClr val="dk1">
                    <a:alpha val="100000"/>
                  </a:schemeClr>
                </a:solidFill>
                <a:latin typeface="微软雅黑" panose="020B0503020204020204" charset="-122"/>
                <a:ea typeface="微软雅黑" panose="020B0503020204020204" charset="-122"/>
              </a:rPr>
              <a:t>是近红外波段，</a:t>
            </a:r>
            <a:r>
              <a:rPr lang="en-US" altLang="zh-CN" sz="1500" dirty="0">
                <a:solidFill>
                  <a:schemeClr val="dk1">
                    <a:alpha val="100000"/>
                  </a:schemeClr>
                </a:solidFill>
                <a:latin typeface="微软雅黑" panose="020B0503020204020204" charset="-122"/>
                <a:ea typeface="微软雅黑" panose="020B0503020204020204" charset="-122"/>
              </a:rPr>
              <a:t>R</a:t>
            </a:r>
            <a:r>
              <a:rPr lang="zh-CN" altLang="zh-CN" sz="1500" dirty="0">
                <a:solidFill>
                  <a:schemeClr val="dk1">
                    <a:alpha val="100000"/>
                  </a:schemeClr>
                </a:solidFill>
                <a:latin typeface="微软雅黑" panose="020B0503020204020204" charset="-122"/>
                <a:ea typeface="微软雅黑" panose="020B0503020204020204" charset="-122"/>
              </a:rPr>
              <a:t>是红外波段</a:t>
            </a:r>
          </a:p>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这个公式反映了近红外波段与红光波段的反射率差异，从而可以评估植被的生长状况和健康程度 。</a:t>
            </a:r>
          </a:p>
          <a:p>
            <a:pPr indent="266700" algn="just">
              <a:lnSpc>
                <a:spcPct val="125000"/>
              </a:lnSpc>
            </a:pPr>
            <a:r>
              <a:rPr lang="en-US" altLang="zh-CN" sz="1500" dirty="0">
                <a:solidFill>
                  <a:schemeClr val="dk1">
                    <a:alpha val="100000"/>
                  </a:schemeClr>
                </a:solidFill>
                <a:latin typeface="微软雅黑" panose="020B0503020204020204" charset="-122"/>
                <a:ea typeface="微软雅黑" panose="020B0503020204020204" charset="-122"/>
              </a:rPr>
              <a:t>2</a:t>
            </a:r>
            <a:r>
              <a:rPr lang="zh-CN" altLang="zh-CN" sz="1500" dirty="0">
                <a:solidFill>
                  <a:schemeClr val="dk1">
                    <a:alpha val="100000"/>
                  </a:schemeClr>
                </a:solidFill>
                <a:latin typeface="微软雅黑" panose="020B0503020204020204" charset="-122"/>
                <a:ea typeface="微软雅黑" panose="020B0503020204020204" charset="-122"/>
              </a:rPr>
              <a:t>）计算步骤：</a:t>
            </a:r>
          </a:p>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数据准备：首先需要准备红光波段和近红外波段的遥感影像数据。这些数据通常以图像文件（如</a:t>
            </a:r>
            <a:r>
              <a:rPr lang="en-US" altLang="zh-CN" sz="1500" dirty="0" err="1">
                <a:solidFill>
                  <a:schemeClr val="dk1">
                    <a:alpha val="100000"/>
                  </a:schemeClr>
                </a:solidFill>
                <a:latin typeface="微软雅黑" panose="020B0503020204020204" charset="-122"/>
                <a:ea typeface="微软雅黑" panose="020B0503020204020204" charset="-122"/>
              </a:rPr>
              <a:t>GeoTIFF</a:t>
            </a:r>
            <a:r>
              <a:rPr lang="zh-CN" altLang="zh-CN" sz="1500" dirty="0">
                <a:solidFill>
                  <a:schemeClr val="dk1">
                    <a:alpha val="100000"/>
                  </a:schemeClr>
                </a:solidFill>
                <a:latin typeface="微软雅黑" panose="020B0503020204020204" charset="-122"/>
                <a:ea typeface="微软雅黑" panose="020B0503020204020204" charset="-122"/>
              </a:rPr>
              <a:t>）的形式存在。</a:t>
            </a:r>
          </a:p>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读取数据：使用</a:t>
            </a:r>
            <a:r>
              <a:rPr lang="en-US" altLang="zh-CN" sz="1500" dirty="0">
                <a:solidFill>
                  <a:schemeClr val="dk1">
                    <a:alpha val="100000"/>
                  </a:schemeClr>
                </a:solidFill>
                <a:latin typeface="微软雅黑" panose="020B0503020204020204" charset="-122"/>
                <a:ea typeface="微软雅黑" panose="020B0503020204020204" charset="-122"/>
              </a:rPr>
              <a:t>Python</a:t>
            </a:r>
            <a:r>
              <a:rPr lang="zh-CN" altLang="zh-CN" sz="1500" dirty="0">
                <a:solidFill>
                  <a:schemeClr val="dk1">
                    <a:alpha val="100000"/>
                  </a:schemeClr>
                </a:solidFill>
                <a:latin typeface="微软雅黑" panose="020B0503020204020204" charset="-122"/>
                <a:ea typeface="微软雅黑" panose="020B0503020204020204" charset="-122"/>
              </a:rPr>
              <a:t>中的库（如</a:t>
            </a:r>
            <a:r>
              <a:rPr lang="en-US" altLang="zh-CN" sz="1500" dirty="0" err="1">
                <a:solidFill>
                  <a:schemeClr val="dk1">
                    <a:alpha val="100000"/>
                  </a:schemeClr>
                </a:solidFill>
                <a:latin typeface="微软雅黑" panose="020B0503020204020204" charset="-122"/>
                <a:ea typeface="微软雅黑" panose="020B0503020204020204" charset="-122"/>
              </a:rPr>
              <a:t>rasterio</a:t>
            </a:r>
            <a:r>
              <a:rPr lang="zh-CN" altLang="zh-CN" sz="1500" dirty="0">
                <a:solidFill>
                  <a:schemeClr val="dk1">
                    <a:alpha val="100000"/>
                  </a:schemeClr>
                </a:solidFill>
                <a:latin typeface="微软雅黑" panose="020B0503020204020204" charset="-122"/>
                <a:ea typeface="微软雅黑" panose="020B0503020204020204" charset="-122"/>
              </a:rPr>
              <a:t>、</a:t>
            </a:r>
            <a:r>
              <a:rPr lang="en-US" altLang="zh-CN" sz="1500" dirty="0" err="1">
                <a:solidFill>
                  <a:schemeClr val="dk1">
                    <a:alpha val="100000"/>
                  </a:schemeClr>
                </a:solidFill>
                <a:latin typeface="微软雅黑" panose="020B0503020204020204" charset="-122"/>
                <a:ea typeface="微软雅黑" panose="020B0503020204020204" charset="-122"/>
              </a:rPr>
              <a:t>gdal</a:t>
            </a:r>
            <a:r>
              <a:rPr lang="zh-CN" altLang="zh-CN" sz="1500" dirty="0">
                <a:solidFill>
                  <a:schemeClr val="dk1">
                    <a:alpha val="100000"/>
                  </a:schemeClr>
                </a:solidFill>
                <a:latin typeface="微软雅黑" panose="020B0503020204020204" charset="-122"/>
                <a:ea typeface="微软雅黑" panose="020B0503020204020204" charset="-122"/>
              </a:rPr>
              <a:t>等）读取红光波段和近红外波段的遥感影像数据。这些库能够处理多种格式的遥感图像，并方便地读取图像的波段数据。</a:t>
            </a:r>
          </a:p>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数据处理：将读取的波段数据转换为</a:t>
            </a:r>
            <a:r>
              <a:rPr lang="en-US" altLang="zh-CN" sz="1500" dirty="0">
                <a:solidFill>
                  <a:schemeClr val="dk1">
                    <a:alpha val="100000"/>
                  </a:schemeClr>
                </a:solidFill>
                <a:latin typeface="微软雅黑" panose="020B0503020204020204" charset="-122"/>
                <a:ea typeface="微软雅黑" panose="020B0503020204020204" charset="-122"/>
              </a:rPr>
              <a:t>NumPy</a:t>
            </a:r>
            <a:r>
              <a:rPr lang="zh-CN" altLang="zh-CN" sz="1500" dirty="0">
                <a:solidFill>
                  <a:schemeClr val="dk1">
                    <a:alpha val="100000"/>
                  </a:schemeClr>
                </a:solidFill>
                <a:latin typeface="微软雅黑" panose="020B0503020204020204" charset="-122"/>
                <a:ea typeface="微软雅黑" panose="020B0503020204020204" charset="-122"/>
              </a:rPr>
              <a:t>数组，以便进行数值计算。在转换过程中，可能需要进行一些预处理操作，如去噪、裁剪等。</a:t>
            </a:r>
          </a:p>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计算</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：根据</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的计算公式，对红光波段和近红外波段的数据进行计算，得到</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值。这个计算过程通常涉及到数组的逐元素运算。</a:t>
            </a:r>
          </a:p>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结果可视化：将计算得到的</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值映射到图像上，并使用适当的颜色映射表（</a:t>
            </a:r>
            <a:r>
              <a:rPr lang="en-US" altLang="zh-CN" sz="1500" dirty="0">
                <a:solidFill>
                  <a:schemeClr val="dk1">
                    <a:alpha val="100000"/>
                  </a:schemeClr>
                </a:solidFill>
                <a:latin typeface="微软雅黑" panose="020B0503020204020204" charset="-122"/>
                <a:ea typeface="微软雅黑" panose="020B0503020204020204" charset="-122"/>
              </a:rPr>
              <a:t>colormap</a:t>
            </a:r>
            <a:r>
              <a:rPr lang="zh-CN" altLang="zh-CN" sz="1500" dirty="0">
                <a:solidFill>
                  <a:schemeClr val="dk1">
                    <a:alpha val="100000"/>
                  </a:schemeClr>
                </a:solidFill>
                <a:latin typeface="微软雅黑" panose="020B0503020204020204" charset="-122"/>
                <a:ea typeface="微软雅黑" panose="020B0503020204020204" charset="-122"/>
              </a:rPr>
              <a:t>）进行可视化。这有助于直观地展示植被的分布和生长状况。</a:t>
            </a:r>
          </a:p>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结果分析：对可视化后的</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图像进行分析，评估植被的覆盖情况、生长状态以及可能的生态环境变化。</a:t>
            </a:r>
          </a:p>
          <a:p>
            <a:pPr indent="266700" algn="just">
              <a:lnSpc>
                <a:spcPct val="125000"/>
              </a:lnSpc>
            </a:pPr>
            <a:r>
              <a:rPr lang="en-US" altLang="zh-CN" sz="1500" dirty="0">
                <a:solidFill>
                  <a:schemeClr val="dk1">
                    <a:alpha val="100000"/>
                  </a:schemeClr>
                </a:solidFill>
                <a:latin typeface="微软雅黑" panose="020B0503020204020204" charset="-122"/>
                <a:ea typeface="微软雅黑" panose="020B0503020204020204" charset="-122"/>
              </a:rPr>
              <a:t>3</a:t>
            </a:r>
            <a:r>
              <a:rPr lang="zh-CN" altLang="zh-CN" sz="1500" dirty="0">
                <a:solidFill>
                  <a:schemeClr val="dk1">
                    <a:alpha val="100000"/>
                  </a:schemeClr>
                </a:solidFill>
                <a:latin typeface="微软雅黑" panose="020B0503020204020204" charset="-122"/>
                <a:ea typeface="微软雅黑" panose="020B0503020204020204" charset="-122"/>
              </a:rPr>
              <a:t>）</a:t>
            </a:r>
            <a:r>
              <a:rPr lang="en-US" altLang="zh-CN" sz="1500" dirty="0">
                <a:solidFill>
                  <a:schemeClr val="dk1">
                    <a:alpha val="100000"/>
                  </a:schemeClr>
                </a:solidFill>
                <a:latin typeface="微软雅黑" panose="020B0503020204020204" charset="-122"/>
                <a:ea typeface="微软雅黑" panose="020B0503020204020204" charset="-122"/>
              </a:rPr>
              <a:t>Python</a:t>
            </a:r>
            <a:r>
              <a:rPr lang="zh-CN" altLang="zh-CN" sz="1500" dirty="0">
                <a:solidFill>
                  <a:schemeClr val="dk1">
                    <a:alpha val="100000"/>
                  </a:schemeClr>
                </a:solidFill>
                <a:latin typeface="微软雅黑" panose="020B0503020204020204" charset="-122"/>
                <a:ea typeface="微软雅黑" panose="020B0503020204020204" charset="-122"/>
              </a:rPr>
              <a:t>算法实现：在</a:t>
            </a:r>
            <a:r>
              <a:rPr lang="en-US" altLang="zh-CN" sz="1500" dirty="0">
                <a:solidFill>
                  <a:schemeClr val="dk1">
                    <a:alpha val="100000"/>
                  </a:schemeClr>
                </a:solidFill>
                <a:latin typeface="微软雅黑" panose="020B0503020204020204" charset="-122"/>
                <a:ea typeface="微软雅黑" panose="020B0503020204020204" charset="-122"/>
              </a:rPr>
              <a:t>Python</a:t>
            </a:r>
            <a:r>
              <a:rPr lang="zh-CN" altLang="zh-CN" sz="1500" dirty="0">
                <a:solidFill>
                  <a:schemeClr val="dk1">
                    <a:alpha val="100000"/>
                  </a:schemeClr>
                </a:solidFill>
                <a:latin typeface="微软雅黑" panose="020B0503020204020204" charset="-122"/>
                <a:ea typeface="微软雅黑" panose="020B0503020204020204" charset="-122"/>
              </a:rPr>
              <a:t>中，可以使用</a:t>
            </a:r>
            <a:r>
              <a:rPr lang="en-US" altLang="zh-CN" sz="1500" dirty="0" err="1">
                <a:solidFill>
                  <a:schemeClr val="dk1">
                    <a:alpha val="100000"/>
                  </a:schemeClr>
                </a:solidFill>
                <a:latin typeface="微软雅黑" panose="020B0503020204020204" charset="-122"/>
                <a:ea typeface="微软雅黑" panose="020B0503020204020204" charset="-122"/>
              </a:rPr>
              <a:t>rasterio</a:t>
            </a:r>
            <a:r>
              <a:rPr lang="zh-CN" altLang="zh-CN" sz="1500" dirty="0">
                <a:solidFill>
                  <a:schemeClr val="dk1">
                    <a:alpha val="100000"/>
                  </a:schemeClr>
                </a:solidFill>
                <a:latin typeface="微软雅黑" panose="020B0503020204020204" charset="-122"/>
                <a:ea typeface="微软雅黑" panose="020B0503020204020204" charset="-122"/>
              </a:rPr>
              <a:t>和</a:t>
            </a:r>
            <a:r>
              <a:rPr lang="en-US" altLang="zh-CN" sz="1500" dirty="0" err="1">
                <a:solidFill>
                  <a:schemeClr val="dk1">
                    <a:alpha val="100000"/>
                  </a:schemeClr>
                </a:solidFill>
                <a:latin typeface="微软雅黑" panose="020B0503020204020204" charset="-122"/>
                <a:ea typeface="微软雅黑" panose="020B0503020204020204" charset="-122"/>
              </a:rPr>
              <a:t>numpy</a:t>
            </a:r>
            <a:r>
              <a:rPr lang="zh-CN" altLang="zh-CN" sz="1500" dirty="0">
                <a:solidFill>
                  <a:schemeClr val="dk1">
                    <a:alpha val="100000"/>
                  </a:schemeClr>
                </a:solidFill>
                <a:latin typeface="微软雅黑" panose="020B0503020204020204" charset="-122"/>
                <a:ea typeface="微软雅黑" panose="020B0503020204020204" charset="-122"/>
              </a:rPr>
              <a:t>库来实现</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的计算</a:t>
            </a:r>
            <a:r>
              <a:rPr lang="zh-CN" altLang="en-US" sz="1500" dirty="0">
                <a:solidFill>
                  <a:schemeClr val="dk1">
                    <a:alpha val="100000"/>
                  </a:schemeClr>
                </a:solidFill>
                <a:latin typeface="微软雅黑" panose="020B0503020204020204" charset="-122"/>
                <a:ea typeface="微软雅黑" panose="020B0503020204020204" charset="-122"/>
              </a:rPr>
              <a:t>。</a:t>
            </a:r>
            <a:endParaRPr lang="zh-CN" altLang="zh-CN" sz="1500" dirty="0">
              <a:solidFill>
                <a:schemeClr val="dk1">
                  <a:alpha val="100000"/>
                </a:schemeClr>
              </a:solidFill>
              <a:latin typeface="微软雅黑" panose="020B0503020204020204" charset="-122"/>
              <a:ea typeface="微软雅黑" panose="020B0503020204020204" charset="-122"/>
            </a:endParaRPr>
          </a:p>
          <a:p>
            <a:endParaRPr lang="zh-CN" altLang="en-US" dirty="0"/>
          </a:p>
        </p:txBody>
      </p:sp>
    </p:spTree>
    <p:extLst>
      <p:ext uri="{BB962C8B-B14F-4D97-AF65-F5344CB8AC3E}">
        <p14:creationId xmlns:p14="http://schemas.microsoft.com/office/powerpoint/2010/main" val="1211677322"/>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NDVI</a:t>
            </a: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算法实现代码</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a:extLst>
              <a:ext uri="{FF2B5EF4-FFF2-40B4-BE49-F238E27FC236}">
                <a16:creationId xmlns:a16="http://schemas.microsoft.com/office/drawing/2014/main" id="{643F7DFC-F2EC-E351-4F01-5127C88F19EE}"/>
              </a:ext>
            </a:extLst>
          </p:cNvPr>
          <p:cNvPicPr>
            <a:picLocks/>
          </p:cNvPicPr>
          <p:nvPr/>
        </p:nvPicPr>
        <p:blipFill>
          <a:blip r:embed="rId2"/>
          <a:stretch>
            <a:fillRect/>
          </a:stretch>
        </p:blipFill>
        <p:spPr>
          <a:xfrm>
            <a:off x="476023" y="1066800"/>
            <a:ext cx="11239200" cy="5299200"/>
          </a:xfrm>
          <a:prstGeom prst="rect">
            <a:avLst/>
          </a:prstGeom>
        </p:spPr>
      </p:pic>
    </p:spTree>
    <p:extLst>
      <p:ext uri="{BB962C8B-B14F-4D97-AF65-F5344CB8AC3E}">
        <p14:creationId xmlns:p14="http://schemas.microsoft.com/office/powerpoint/2010/main" val="1211251301"/>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NDVI</a:t>
            </a: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重分类</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a:extLst>
              <a:ext uri="{FF2B5EF4-FFF2-40B4-BE49-F238E27FC236}">
                <a16:creationId xmlns:a16="http://schemas.microsoft.com/office/drawing/2014/main" id="{5068A51B-A8FF-38F9-C182-DEA8C27B6BAC}"/>
              </a:ext>
            </a:extLst>
          </p:cNvPr>
          <p:cNvPicPr>
            <a:picLocks/>
          </p:cNvPicPr>
          <p:nvPr/>
        </p:nvPicPr>
        <p:blipFill>
          <a:blip r:embed="rId2"/>
          <a:stretch>
            <a:fillRect/>
          </a:stretch>
        </p:blipFill>
        <p:spPr>
          <a:xfrm>
            <a:off x="476023" y="1066801"/>
            <a:ext cx="11239499" cy="5299200"/>
          </a:xfrm>
          <a:prstGeom prst="rect">
            <a:avLst/>
          </a:prstGeom>
        </p:spPr>
      </p:pic>
    </p:spTree>
    <p:extLst>
      <p:ext uri="{BB962C8B-B14F-4D97-AF65-F5344CB8AC3E}">
        <p14:creationId xmlns:p14="http://schemas.microsoft.com/office/powerpoint/2010/main" val="1795974122"/>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非监督分类</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3" name="图片 2">
            <a:extLst>
              <a:ext uri="{FF2B5EF4-FFF2-40B4-BE49-F238E27FC236}">
                <a16:creationId xmlns:a16="http://schemas.microsoft.com/office/drawing/2014/main" id="{49EFCB05-AE40-F37E-2CF8-548B4E9CA759}"/>
              </a:ext>
            </a:extLst>
          </p:cNvPr>
          <p:cNvPicPr>
            <a:picLocks/>
          </p:cNvPicPr>
          <p:nvPr/>
        </p:nvPicPr>
        <p:blipFill>
          <a:blip r:embed="rId2"/>
          <a:stretch>
            <a:fillRect/>
          </a:stretch>
        </p:blipFill>
        <p:spPr>
          <a:xfrm>
            <a:off x="476323" y="1066800"/>
            <a:ext cx="11239200" cy="5299200"/>
          </a:xfrm>
          <a:prstGeom prst="rect">
            <a:avLst/>
          </a:prstGeom>
        </p:spPr>
      </p:pic>
    </p:spTree>
    <p:extLst>
      <p:ext uri="{BB962C8B-B14F-4D97-AF65-F5344CB8AC3E}">
        <p14:creationId xmlns:p14="http://schemas.microsoft.com/office/powerpoint/2010/main" val="3333591588"/>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随机森林分类</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a:extLst>
              <a:ext uri="{FF2B5EF4-FFF2-40B4-BE49-F238E27FC236}">
                <a16:creationId xmlns:a16="http://schemas.microsoft.com/office/drawing/2014/main" id="{17BC7A55-8726-CF5E-6F05-25C29018566C}"/>
              </a:ext>
            </a:extLst>
          </p:cNvPr>
          <p:cNvPicPr>
            <a:picLocks/>
          </p:cNvPicPr>
          <p:nvPr/>
        </p:nvPicPr>
        <p:blipFill>
          <a:blip r:embed="rId2"/>
          <a:stretch>
            <a:fillRect/>
          </a:stretch>
        </p:blipFill>
        <p:spPr>
          <a:xfrm>
            <a:off x="476323" y="1179728"/>
            <a:ext cx="11239200" cy="5299200"/>
          </a:xfrm>
          <a:prstGeom prst="rect">
            <a:avLst/>
          </a:prstGeom>
        </p:spPr>
      </p:pic>
    </p:spTree>
    <p:extLst>
      <p:ext uri="{BB962C8B-B14F-4D97-AF65-F5344CB8AC3E}">
        <p14:creationId xmlns:p14="http://schemas.microsoft.com/office/powerpoint/2010/main" val="108065062"/>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3" name="TextBox 3"/>
          <p:cNvSpPr txBox="1"/>
          <p:nvPr/>
        </p:nvSpPr>
        <p:spPr>
          <a:xfrm>
            <a:off x="9952213" y="353793"/>
            <a:ext cx="1764635" cy="977265"/>
          </a:xfrm>
          <a:prstGeom prst="rect">
            <a:avLst/>
          </a:prstGeom>
        </p:spPr>
        <p:txBody>
          <a:bodyPr vert="horz" wrap="square" lIns="91440" tIns="45720" rIns="91440" bIns="45720" rtlCol="0" anchor="ctr" anchorCtr="0">
            <a:normAutofit/>
          </a:bodyPr>
          <a:lstStyle/>
          <a:p>
            <a:pPr algn="r">
              <a:lnSpc>
                <a:spcPct val="100000"/>
              </a:lnSpc>
              <a:spcBef>
                <a:spcPts val="375"/>
              </a:spcBef>
            </a:pPr>
            <a:r>
              <a:rPr lang="en-US" sz="5400" b="1">
                <a:solidFill>
                  <a:srgbClr val="669B51">
                    <a:alpha val="100000"/>
                  </a:srgbClr>
                </a:solidFill>
                <a:latin typeface="微软雅黑" panose="020B0503020204020204" charset="-122"/>
                <a:ea typeface="微软雅黑" panose="020B0503020204020204" charset="-122"/>
                <a:cs typeface="微软雅黑" panose="020B0503020204020204" charset="-122"/>
              </a:rPr>
              <a:t>目录</a:t>
            </a:r>
          </a:p>
        </p:txBody>
      </p:sp>
      <p:sp>
        <p:nvSpPr>
          <p:cNvPr id="4" name="TextBox 4"/>
          <p:cNvSpPr txBox="1"/>
          <p:nvPr/>
        </p:nvSpPr>
        <p:spPr>
          <a:xfrm>
            <a:off x="5909683" y="535595"/>
            <a:ext cx="4070350" cy="766889"/>
          </a:xfrm>
          <a:prstGeom prst="rect">
            <a:avLst/>
          </a:prstGeom>
        </p:spPr>
        <p:txBody>
          <a:bodyPr vert="horz" wrap="square" lIns="114300" tIns="57150" rIns="114300" bIns="57150" rtlCol="0" anchor="ctr" anchorCtr="0">
            <a:normAutofit/>
          </a:bodyPr>
          <a:lstStyle/>
          <a:p>
            <a:pPr algn="r">
              <a:lnSpc>
                <a:spcPct val="120000"/>
              </a:lnSpc>
            </a:pPr>
            <a:r>
              <a:rPr lang="en-US" sz="2700">
                <a:solidFill>
                  <a:srgbClr val="232323">
                    <a:alpha val="86667"/>
                    <a:alpha val="87000"/>
                  </a:srgbClr>
                </a:solidFill>
                <a:latin typeface="微软雅黑" panose="020B0503020204020204" charset="-122"/>
                <a:ea typeface="微软雅黑" panose="020B0503020204020204" charset="-122"/>
                <a:cs typeface="微软雅黑" panose="020B0503020204020204" charset="-122"/>
              </a:rPr>
              <a:t>CATALOGUE</a:t>
            </a:r>
          </a:p>
        </p:txBody>
      </p:sp>
      <p:sp>
        <p:nvSpPr>
          <p:cNvPr id="5" name="TextBox 5"/>
          <p:cNvSpPr txBox="1"/>
          <p:nvPr/>
        </p:nvSpPr>
        <p:spPr>
          <a:xfrm>
            <a:off x="5909683" y="1382853"/>
            <a:ext cx="5483793" cy="5121354"/>
          </a:xfrm>
          <a:prstGeom prst="rect">
            <a:avLst/>
          </a:prstGeom>
        </p:spPr>
        <p:txBody>
          <a:bodyPr vert="horz" wrap="square" lIns="91440" tIns="45720" rIns="91440" bIns="45720" rtlCol="0" anchor="ctr" anchorCtr="0">
            <a:noAutofit/>
          </a:bodyPr>
          <a:lstStyle/>
          <a:p>
            <a:pPr marL="203200" lvl="0" indent="-203200" algn="l">
              <a:lnSpc>
                <a:spcPct val="150000"/>
              </a:lnSpc>
              <a:spcBef>
                <a:spcPts val="375"/>
              </a:spcBef>
              <a:buFont typeface="Arial" panose="020B0604020202020204"/>
              <a:buChar char="•"/>
            </a:pPr>
            <a:r>
              <a:rPr lang="zh-CN" alt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rPr>
              <a:t>一、系统背景分析</a:t>
            </a:r>
            <a:endParaRPr 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gn="l">
              <a:lnSpc>
                <a:spcPct val="150000"/>
              </a:lnSpc>
              <a:spcBef>
                <a:spcPts val="375"/>
              </a:spcBef>
              <a:buFont typeface="Arial" panose="020B0604020202020204"/>
              <a:buChar char="•"/>
            </a:pPr>
            <a:r>
              <a:rPr lang="zh-CN" alt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rPr>
              <a:t>二、系统技术分析</a:t>
            </a:r>
            <a:endParaRPr 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gn="l">
              <a:lnSpc>
                <a:spcPct val="150000"/>
              </a:lnSpc>
              <a:spcBef>
                <a:spcPts val="375"/>
              </a:spcBef>
              <a:buFont typeface="Arial" panose="020B0604020202020204"/>
              <a:buChar char="•"/>
            </a:pPr>
            <a:r>
              <a:rPr lang="zh-CN" alt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rPr>
              <a:t>三、系统实现过程</a:t>
            </a:r>
            <a:endParaRPr lang="en-US" altLang="zh-CN" sz="2400" dirty="0">
              <a:solidFill>
                <a:srgbClr val="232323">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gn="l">
              <a:lnSpc>
                <a:spcPct val="150000"/>
              </a:lnSpc>
              <a:spcBef>
                <a:spcPts val="375"/>
              </a:spcBef>
              <a:buFont typeface="Arial" panose="020B0604020202020204"/>
              <a:buChar char="•"/>
            </a:pPr>
            <a:r>
              <a:rPr lang="zh-CN" alt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rPr>
              <a:t>四、界面设计</a:t>
            </a:r>
            <a:endParaRPr lang="en-US" altLang="zh-CN" sz="2400" dirty="0">
              <a:solidFill>
                <a:srgbClr val="232323">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gn="l">
              <a:lnSpc>
                <a:spcPct val="150000"/>
              </a:lnSpc>
              <a:spcBef>
                <a:spcPts val="375"/>
              </a:spcBef>
              <a:buFont typeface="Arial" panose="020B0604020202020204"/>
              <a:buChar char="•"/>
            </a:pPr>
            <a:r>
              <a:rPr lang="zh-CN" alt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rPr>
              <a:t>五、数据来源</a:t>
            </a:r>
            <a:endParaRPr lang="en-US" altLang="zh-CN" sz="2400" dirty="0">
              <a:solidFill>
                <a:srgbClr val="232323">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gn="l">
              <a:lnSpc>
                <a:spcPct val="150000"/>
              </a:lnSpc>
              <a:spcBef>
                <a:spcPts val="375"/>
              </a:spcBef>
              <a:buFont typeface="Arial" panose="020B0604020202020204"/>
              <a:buChar char="•"/>
            </a:pPr>
            <a:r>
              <a:rPr lang="zh-CN" alt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rPr>
              <a:t>六、系统总结</a:t>
            </a:r>
            <a:endParaRPr lang="en-US" altLang="zh-CN" sz="2400" dirty="0">
              <a:solidFill>
                <a:srgbClr val="232323">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gn="l">
              <a:lnSpc>
                <a:spcPct val="150000"/>
              </a:lnSpc>
              <a:spcBef>
                <a:spcPts val="375"/>
              </a:spcBef>
              <a:buFont typeface="Arial" panose="020B0604020202020204"/>
              <a:buChar char="•"/>
            </a:pPr>
            <a:r>
              <a:rPr lang="zh-CN" alt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rPr>
              <a:t>七、独立应用打包测试</a:t>
            </a:r>
            <a:endParaRPr lang="en-US" altLang="zh-CN" sz="2400" dirty="0">
              <a:solidFill>
                <a:srgbClr val="232323">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gn="l">
              <a:lnSpc>
                <a:spcPct val="150000"/>
              </a:lnSpc>
              <a:spcBef>
                <a:spcPts val="375"/>
              </a:spcBef>
              <a:buFont typeface="Arial" panose="020B0604020202020204"/>
              <a:buChar char="•"/>
            </a:pPr>
            <a:r>
              <a:rPr lang="zh-CN" alt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rPr>
              <a:t>八、参考文献</a:t>
            </a:r>
            <a:endParaRPr lang="en-US" altLang="zh-CN" sz="2400" dirty="0">
              <a:solidFill>
                <a:srgbClr val="232323">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gn="l">
              <a:lnSpc>
                <a:spcPct val="150000"/>
              </a:lnSpc>
              <a:spcBef>
                <a:spcPts val="375"/>
              </a:spcBef>
              <a:buFont typeface="Arial" panose="020B0604020202020204"/>
              <a:buChar char="•"/>
            </a:pPr>
            <a:r>
              <a:rPr lang="zh-CN" altLang="en-US" sz="2400" dirty="0">
                <a:solidFill>
                  <a:srgbClr val="232323">
                    <a:alpha val="100000"/>
                  </a:srgbClr>
                </a:solidFill>
                <a:latin typeface="微软雅黑" panose="020B0503020204020204" charset="-122"/>
                <a:ea typeface="微软雅黑" panose="020B0503020204020204" charset="-122"/>
                <a:cs typeface="微软雅黑" panose="020B0503020204020204" charset="-122"/>
              </a:rPr>
              <a:t>九、小组成员和分工</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遥感影像的裁剪</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3" name="图片 2">
            <a:extLst>
              <a:ext uri="{FF2B5EF4-FFF2-40B4-BE49-F238E27FC236}">
                <a16:creationId xmlns:a16="http://schemas.microsoft.com/office/drawing/2014/main" id="{E5206811-DF6A-16AD-22BE-CB9E92BA8F34}"/>
              </a:ext>
            </a:extLst>
          </p:cNvPr>
          <p:cNvPicPr>
            <a:picLocks/>
          </p:cNvPicPr>
          <p:nvPr/>
        </p:nvPicPr>
        <p:blipFill>
          <a:blip r:embed="rId2"/>
          <a:stretch>
            <a:fillRect/>
          </a:stretch>
        </p:blipFill>
        <p:spPr>
          <a:xfrm>
            <a:off x="404323" y="1066800"/>
            <a:ext cx="11311200" cy="5299200"/>
          </a:xfrm>
          <a:prstGeom prst="rect">
            <a:avLst/>
          </a:prstGeom>
        </p:spPr>
      </p:pic>
    </p:spTree>
    <p:extLst>
      <p:ext uri="{BB962C8B-B14F-4D97-AF65-F5344CB8AC3E}">
        <p14:creationId xmlns:p14="http://schemas.microsoft.com/office/powerpoint/2010/main" val="2258021306"/>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2009" y="632268"/>
            <a:ext cx="5981700" cy="1371600"/>
          </a:xfrm>
          <a:prstGeom prst="rect">
            <a:avLst/>
          </a:prstGeom>
        </p:spPr>
        <p:txBody>
          <a:bodyPr vert="horz" wrap="square" lIns="114300" tIns="57150" rIns="114300" bIns="57150" rtlCol="0" anchor="t" anchorCtr="0">
            <a:spAutoFit/>
          </a:bodyPr>
          <a:lstStyle/>
          <a:p>
            <a:pPr algn="l">
              <a:lnSpc>
                <a:spcPct val="120000"/>
              </a:lnSpc>
            </a:pPr>
            <a:r>
              <a:rPr lang="en-US" sz="6600" b="1">
                <a:solidFill>
                  <a:srgbClr val="669B51">
                    <a:alpha val="100000"/>
                  </a:srgbClr>
                </a:solidFill>
                <a:latin typeface="微软雅黑" panose="020B0503020204020204" charset="-122"/>
                <a:ea typeface="微软雅黑" panose="020B0503020204020204" charset="-122"/>
                <a:cs typeface="微软雅黑" panose="020B0503020204020204" charset="-122"/>
              </a:rPr>
              <a:t>04</a:t>
            </a:r>
          </a:p>
        </p:txBody>
      </p:sp>
      <p:sp>
        <p:nvSpPr>
          <p:cNvPr id="3" name="TextBox 3"/>
          <p:cNvSpPr txBox="1"/>
          <p:nvPr/>
        </p:nvSpPr>
        <p:spPr>
          <a:xfrm>
            <a:off x="652009" y="2003869"/>
            <a:ext cx="10484808" cy="1798058"/>
          </a:xfrm>
          <a:prstGeom prst="rect">
            <a:avLst/>
          </a:prstGeom>
        </p:spPr>
        <p:txBody>
          <a:bodyPr vert="horz" wrap="square" lIns="114300" tIns="57150" rIns="114300" bIns="57150" rtlCol="0" anchor="t" anchorCtr="0">
            <a:normAutofit/>
          </a:bodyPr>
          <a:lstStyle/>
          <a:p>
            <a:pPr algn="l">
              <a:lnSpc>
                <a:spcPct val="120000"/>
              </a:lnSpc>
            </a:pPr>
            <a:r>
              <a:rPr lang="zh-CN" alt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rPr>
              <a:t>界面</a:t>
            </a:r>
            <a:r>
              <a:rPr lang="en-US" sz="4500" b="1" dirty="0" err="1">
                <a:solidFill>
                  <a:srgbClr val="669B51">
                    <a:alpha val="100000"/>
                  </a:srgbClr>
                </a:solidFill>
                <a:latin typeface="微软雅黑" panose="020B0503020204020204" charset="-122"/>
                <a:ea typeface="微软雅黑" panose="020B0503020204020204" charset="-122"/>
                <a:cs typeface="微软雅黑" panose="020B0503020204020204" charset="-122"/>
              </a:rPr>
              <a:t>设计</a:t>
            </a:r>
            <a:endParaRPr 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6">
            <a:alphaModFix/>
          </a:blip>
          <a:srcRect/>
          <a:stretch>
            <a:fillRect/>
          </a:stretch>
        </a:blipFill>
        <a:effectLst/>
      </p:bgPr>
    </p:bg>
    <p:spTree>
      <p:nvGrpSpPr>
        <p:cNvPr id="1" name=""/>
        <p:cNvGrpSpPr/>
        <p:nvPr/>
      </p:nvGrpSpPr>
      <p:grpSpPr>
        <a:xfrm>
          <a:off x="0" y="0"/>
          <a:ext cx="0" cy="0"/>
          <a:chOff x="0" y="0"/>
          <a:chExt cx="0" cy="0"/>
        </a:xfrm>
      </p:grpSpPr>
      <p:sp>
        <p:nvSpPr>
          <p:cNvPr id="2" name="Freeform 2"/>
          <p:cNvSpPr/>
          <p:nvPr>
            <p:custDataLst>
              <p:tags r:id="rId1"/>
            </p:custDataLst>
          </p:nvPr>
        </p:nvSpPr>
        <p:spPr>
          <a:xfrm>
            <a:off x="4394200" y="1962150"/>
            <a:ext cx="1685925" cy="1676400"/>
          </a:xfrm>
          <a:custGeom>
            <a:avLst/>
            <a:gdLst/>
            <a:ahLst/>
            <a:cxnLst/>
            <a:rect l="l" t="t" r="r" b="b"/>
            <a:pathLst>
              <a:path w="1685845" h="1676401">
                <a:moveTo>
                  <a:pt x="1685845" y="27"/>
                </a:move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ubicBezTo>
                  <a:pt x="0" y="1341716"/>
                  <a:pt x="100080" y="1017391"/>
                  <a:pt x="283614" y="743402"/>
                </a:cubicBezTo>
                <a:lnTo>
                  <a:pt x="326098" y="686287"/>
                </a:lnTo>
                <a:lnTo>
                  <a:pt x="222801" y="399824"/>
                </a:lnTo>
                <a:lnTo>
                  <a:pt x="531767" y="453989"/>
                </a:lnTo>
                <a:lnTo>
                  <a:pt x="618095" y="376276"/>
                </a:lnTo>
                <a:cubicBezTo>
                  <a:pt x="918260" y="131924"/>
                  <a:pt x="1295386" y="-2173"/>
                  <a:pt x="1685845" y="27"/>
                </a:cubicBezTo>
                <a:close/>
              </a:path>
            </a:pathLst>
          </a:custGeom>
          <a:solidFill>
            <a:schemeClr val="accent1">
              <a:alpha val="100000"/>
            </a:schemeClr>
          </a:solidFill>
        </p:spPr>
      </p:sp>
      <p:sp>
        <p:nvSpPr>
          <p:cNvPr id="3" name="Freeform 3"/>
          <p:cNvSpPr/>
          <p:nvPr>
            <p:custDataLst>
              <p:tags r:id="rId2"/>
            </p:custDataLst>
          </p:nvPr>
        </p:nvSpPr>
        <p:spPr>
          <a:xfrm rot="5400000">
            <a:off x="6143625" y="1966913"/>
            <a:ext cx="1685925" cy="1676400"/>
          </a:xfrm>
          <a:custGeom>
            <a:avLst/>
            <a:gdLst/>
            <a:ahLst/>
            <a:cxnLst/>
            <a:rect l="l" t="t" r="r" b="b"/>
            <a:pathLst>
              <a:path w="1685845" h="1676401">
                <a:moveTo>
                  <a:pt x="0" y="1676400"/>
                </a:moveTo>
                <a:cubicBezTo>
                  <a:pt x="0" y="1285935"/>
                  <a:pt x="136219" y="909570"/>
                  <a:pt x="382258" y="610787"/>
                </a:cubicBezTo>
                <a:lnTo>
                  <a:pt x="437390" y="550233"/>
                </a:lnTo>
                <a:lnTo>
                  <a:pt x="357434" y="249447"/>
                </a:lnTo>
                <a:lnTo>
                  <a:pt x="675579" y="334017"/>
                </a:lnTo>
                <a:lnTo>
                  <a:pt x="751263" y="278380"/>
                </a:lnTo>
                <a:cubicBezTo>
                  <a:pt x="1026282" y="96392"/>
                  <a:pt x="1351166" y="-1859"/>
                  <a:pt x="1685845" y="27"/>
                </a:cubicBezTo>
                <a:cubicBezTo>
                  <a:pt x="1684537" y="232115"/>
                  <a:pt x="1683230" y="464204"/>
                  <a:pt x="1681922" y="696292"/>
                </a:cubicBezTo>
                <a:cubicBezTo>
                  <a:pt x="1421024" y="694822"/>
                  <a:pt x="1170307" y="797433"/>
                  <a:pt x="985303" y="981399"/>
                </a:cubicBezTo>
                <a:cubicBezTo>
                  <a:pt x="800299" y="1165364"/>
                  <a:pt x="696276" y="1415499"/>
                  <a:pt x="696276" y="1676401"/>
                </a:cubicBezTo>
                <a:close/>
              </a:path>
            </a:pathLst>
          </a:custGeom>
          <a:solidFill>
            <a:schemeClr val="accent1">
              <a:alpha val="100000"/>
            </a:schemeClr>
          </a:solidFill>
        </p:spPr>
      </p:sp>
      <p:sp>
        <p:nvSpPr>
          <p:cNvPr id="4" name="Freeform 4"/>
          <p:cNvSpPr/>
          <p:nvPr>
            <p:custDataLst>
              <p:tags r:id="rId3"/>
            </p:custDataLst>
          </p:nvPr>
        </p:nvSpPr>
        <p:spPr>
          <a:xfrm rot="10800000">
            <a:off x="6138863" y="3733800"/>
            <a:ext cx="1685925" cy="1676400"/>
          </a:xfrm>
          <a:custGeom>
            <a:avLst/>
            <a:gdLst/>
            <a:ahLst/>
            <a:cxnLst/>
            <a:rect l="l" t="t" r="r" b="b"/>
            <a:pathLst>
              <a:path w="1685845" h="1676401">
                <a:moveTo>
                  <a:pt x="696276" y="1676401"/>
                </a:moveTo>
                <a:lnTo>
                  <a:pt x="0" y="1676400"/>
                </a:lnTo>
                <a:cubicBezTo>
                  <a:pt x="0" y="1341716"/>
                  <a:pt x="100080" y="1017391"/>
                  <a:pt x="283614" y="743402"/>
                </a:cubicBezTo>
                <a:lnTo>
                  <a:pt x="284783" y="741830"/>
                </a:lnTo>
                <a:lnTo>
                  <a:pt x="159770" y="469217"/>
                </a:lnTo>
                <a:lnTo>
                  <a:pt x="484566" y="498419"/>
                </a:lnTo>
                <a:lnTo>
                  <a:pt x="494350" y="487672"/>
                </a:lnTo>
                <a:cubicBezTo>
                  <a:pt x="810781" y="173019"/>
                  <a:pt x="1239606" y="-2487"/>
                  <a:pt x="1685845" y="27"/>
                </a:cubicBezTo>
                <a:cubicBezTo>
                  <a:pt x="1684537" y="232115"/>
                  <a:pt x="1683230" y="464204"/>
                  <a:pt x="1681922" y="696292"/>
                </a:cubicBezTo>
                <a:cubicBezTo>
                  <a:pt x="1421024" y="694822"/>
                  <a:pt x="1170307" y="797433"/>
                  <a:pt x="985303" y="981399"/>
                </a:cubicBezTo>
                <a:cubicBezTo>
                  <a:pt x="800299" y="1165364"/>
                  <a:pt x="696276" y="1415499"/>
                  <a:pt x="696276" y="1676401"/>
                </a:cubicBezTo>
                <a:close/>
              </a:path>
            </a:pathLst>
          </a:custGeom>
          <a:solidFill>
            <a:schemeClr val="accent1">
              <a:alpha val="100000"/>
            </a:schemeClr>
          </a:solidFill>
        </p:spPr>
      </p:sp>
      <p:sp>
        <p:nvSpPr>
          <p:cNvPr id="5" name="Freeform 5"/>
          <p:cNvSpPr/>
          <p:nvPr>
            <p:custDataLst>
              <p:tags r:id="rId4"/>
            </p:custDataLst>
          </p:nvPr>
        </p:nvSpPr>
        <p:spPr>
          <a:xfrm rot="16200000">
            <a:off x="4389437" y="3729038"/>
            <a:ext cx="1685925" cy="1676400"/>
          </a:xfrm>
          <a:custGeom>
            <a:avLst/>
            <a:gdLst/>
            <a:ahLst/>
            <a:cxnLst/>
            <a:rect l="l" t="t" r="r" b="b"/>
            <a:pathLst>
              <a:path w="1685845" h="1676401">
                <a:moveTo>
                  <a:pt x="1685845" y="27"/>
                </a:move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ubicBezTo>
                  <a:pt x="0" y="1230154"/>
                  <a:pt x="177919" y="802325"/>
                  <a:pt x="494350" y="487672"/>
                </a:cubicBezTo>
                <a:lnTo>
                  <a:pt x="548831" y="438628"/>
                </a:lnTo>
                <a:lnTo>
                  <a:pt x="466941" y="130569"/>
                </a:lnTo>
                <a:lnTo>
                  <a:pt x="835339" y="228498"/>
                </a:lnTo>
                <a:lnTo>
                  <a:pt x="892743" y="194440"/>
                </a:lnTo>
                <a:cubicBezTo>
                  <a:pt x="1134849" y="66424"/>
                  <a:pt x="1406946" y="-1544"/>
                  <a:pt x="1685845" y="27"/>
                </a:cubicBezTo>
                <a:close/>
              </a:path>
            </a:pathLst>
          </a:custGeom>
          <a:solidFill>
            <a:schemeClr val="accent1">
              <a:alpha val="100000"/>
            </a:schemeClr>
          </a:solidFill>
        </p:spPr>
      </p:sp>
      <p:pic>
        <p:nvPicPr>
          <p:cNvPr id="6" name="Picture 6"/>
          <p:cNvPicPr>
            <a:picLocks noChangeAspect="1"/>
          </p:cNvPicPr>
          <p:nvPr>
            <p:custDataLst>
              <p:tags r:id="rId5"/>
            </p:custDataLst>
          </p:nvPr>
        </p:nvPicPr>
        <p:blipFill>
          <a:blip r:embed="rId17"/>
          <a:srcRect t="24" b="24"/>
          <a:stretch>
            <a:fillRect/>
          </a:stretch>
        </p:blipFill>
        <p:spPr>
          <a:xfrm>
            <a:off x="5175250" y="2743200"/>
            <a:ext cx="1885950" cy="1885950"/>
          </a:xfrm>
          <a:prstGeom prst="ellipse">
            <a:avLst/>
          </a:prstGeom>
          <a:noFill/>
        </p:spPr>
      </p:pic>
      <p:sp>
        <p:nvSpPr>
          <p:cNvPr id="7" name="TextBox 7"/>
          <p:cNvSpPr txBox="1"/>
          <p:nvPr/>
        </p:nvSpPr>
        <p:spPr>
          <a:xfrm>
            <a:off x="476023" y="265328"/>
            <a:ext cx="1123950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GIS地图功能</a:t>
            </a: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分析</a:t>
            </a:r>
          </a:p>
        </p:txBody>
      </p:sp>
      <p:sp>
        <p:nvSpPr>
          <p:cNvPr id="8" name="TextBox 8"/>
          <p:cNvSpPr txBox="1"/>
          <p:nvPr>
            <p:custDataLst>
              <p:tags r:id="rId6"/>
            </p:custDataLst>
          </p:nvPr>
        </p:nvSpPr>
        <p:spPr>
          <a:xfrm>
            <a:off x="1234830" y="1962150"/>
            <a:ext cx="3313333" cy="490334"/>
          </a:xfrm>
          <a:prstGeom prst="rect">
            <a:avLst/>
          </a:prstGeom>
        </p:spPr>
        <p:txBody>
          <a:bodyPr vert="horz" wrap="square" lIns="66008" tIns="33052" rIns="66008" bIns="33052" rtlCol="0" anchor="ctr" anchorCtr="0">
            <a:normAutofit/>
          </a:bodyPr>
          <a:lstStyle/>
          <a:p>
            <a:pPr algn="r">
              <a:lnSpc>
                <a:spcPct val="120000"/>
              </a:lnSpc>
            </a:pPr>
            <a:r>
              <a:rPr lang="zh-CN" alt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系统图标设计</a:t>
            </a:r>
          </a:p>
        </p:txBody>
      </p:sp>
      <p:sp>
        <p:nvSpPr>
          <p:cNvPr id="10" name="TextBox 10"/>
          <p:cNvSpPr txBox="1"/>
          <p:nvPr>
            <p:custDataLst>
              <p:tags r:id="rId7"/>
            </p:custDataLst>
          </p:nvPr>
        </p:nvSpPr>
        <p:spPr>
          <a:xfrm>
            <a:off x="6723094" y="2303033"/>
            <a:ext cx="792249" cy="792480"/>
          </a:xfrm>
          <a:prstGeom prst="rect">
            <a:avLst/>
          </a:prstGeom>
        </p:spPr>
        <p:txBody>
          <a:bodyPr vert="horz" wrap="square" lIns="66008" tIns="33052" rIns="66008" bIns="33052" rtlCol="0" anchor="ctr" anchorCtr="1">
            <a:normAutofit/>
          </a:bodyPr>
          <a:lstStyle/>
          <a:p>
            <a:pPr algn="ctr">
              <a:lnSpc>
                <a:spcPct val="140000"/>
              </a:lnSpc>
            </a:pPr>
            <a:r>
              <a:rPr lang="en-US" sz="2975" b="1">
                <a:solidFill>
                  <a:srgbClr val="FDFEFF">
                    <a:alpha val="100000"/>
                  </a:srgbClr>
                </a:solidFill>
                <a:latin typeface="微软雅黑" panose="020B0503020204020204" charset="-122"/>
                <a:ea typeface="微软雅黑" panose="020B0503020204020204" charset="-122"/>
                <a:cs typeface="微软雅黑" panose="020B0503020204020204" charset="-122"/>
              </a:rPr>
              <a:t>02</a:t>
            </a:r>
          </a:p>
        </p:txBody>
      </p:sp>
      <p:sp>
        <p:nvSpPr>
          <p:cNvPr id="11" name="TextBox 11"/>
          <p:cNvSpPr txBox="1"/>
          <p:nvPr>
            <p:custDataLst>
              <p:tags r:id="rId8"/>
            </p:custDataLst>
          </p:nvPr>
        </p:nvSpPr>
        <p:spPr>
          <a:xfrm>
            <a:off x="6770719" y="4166235"/>
            <a:ext cx="792249" cy="792480"/>
          </a:xfrm>
          <a:prstGeom prst="rect">
            <a:avLst/>
          </a:prstGeom>
        </p:spPr>
        <p:txBody>
          <a:bodyPr vert="horz" wrap="square" lIns="66008" tIns="33052" rIns="66008" bIns="33052" rtlCol="0" anchor="ctr" anchorCtr="1">
            <a:normAutofit/>
          </a:bodyPr>
          <a:lstStyle/>
          <a:p>
            <a:pPr algn="ctr">
              <a:lnSpc>
                <a:spcPct val="140000"/>
              </a:lnSpc>
            </a:pPr>
            <a:r>
              <a:rPr lang="en-US" sz="2975" b="1">
                <a:solidFill>
                  <a:srgbClr val="FDFEFF">
                    <a:alpha val="100000"/>
                  </a:srgbClr>
                </a:solidFill>
                <a:latin typeface="微软雅黑" panose="020B0503020204020204" charset="-122"/>
                <a:ea typeface="微软雅黑" panose="020B0503020204020204" charset="-122"/>
                <a:cs typeface="微软雅黑" panose="020B0503020204020204" charset="-122"/>
              </a:rPr>
              <a:t>04</a:t>
            </a:r>
          </a:p>
        </p:txBody>
      </p:sp>
      <p:sp>
        <p:nvSpPr>
          <p:cNvPr id="12" name="TextBox 12"/>
          <p:cNvSpPr txBox="1"/>
          <p:nvPr>
            <p:custDataLst>
              <p:tags r:id="rId9"/>
            </p:custDataLst>
          </p:nvPr>
        </p:nvSpPr>
        <p:spPr>
          <a:xfrm>
            <a:off x="4624560" y="4097553"/>
            <a:ext cx="792249" cy="792480"/>
          </a:xfrm>
          <a:prstGeom prst="rect">
            <a:avLst/>
          </a:prstGeom>
        </p:spPr>
        <p:txBody>
          <a:bodyPr vert="horz" wrap="square" lIns="66008" tIns="33052" rIns="66008" bIns="33052" rtlCol="0" anchor="ctr" anchorCtr="1">
            <a:normAutofit/>
          </a:bodyPr>
          <a:lstStyle/>
          <a:p>
            <a:pPr algn="ctr">
              <a:lnSpc>
                <a:spcPct val="140000"/>
              </a:lnSpc>
            </a:pPr>
            <a:r>
              <a:rPr lang="en-US" sz="2975" b="1">
                <a:solidFill>
                  <a:srgbClr val="FDFEFF">
                    <a:alpha val="100000"/>
                  </a:srgbClr>
                </a:solidFill>
                <a:latin typeface="微软雅黑" panose="020B0503020204020204" charset="-122"/>
                <a:ea typeface="微软雅黑" panose="020B0503020204020204" charset="-122"/>
                <a:cs typeface="微软雅黑" panose="020B0503020204020204" charset="-122"/>
              </a:rPr>
              <a:t>03</a:t>
            </a:r>
          </a:p>
        </p:txBody>
      </p:sp>
      <p:sp>
        <p:nvSpPr>
          <p:cNvPr id="13" name="TextBox 13"/>
          <p:cNvSpPr txBox="1"/>
          <p:nvPr>
            <p:custDataLst>
              <p:tags r:id="rId10"/>
            </p:custDataLst>
          </p:nvPr>
        </p:nvSpPr>
        <p:spPr>
          <a:xfrm>
            <a:off x="4702127" y="2312558"/>
            <a:ext cx="792249" cy="792480"/>
          </a:xfrm>
          <a:prstGeom prst="rect">
            <a:avLst/>
          </a:prstGeom>
        </p:spPr>
        <p:txBody>
          <a:bodyPr vert="horz" wrap="square" lIns="66008" tIns="33052" rIns="66008" bIns="33052" rtlCol="0" anchor="ctr" anchorCtr="1">
            <a:normAutofit/>
          </a:bodyPr>
          <a:lstStyle/>
          <a:p>
            <a:pPr algn="ctr">
              <a:lnSpc>
                <a:spcPct val="140000"/>
              </a:lnSpc>
            </a:pPr>
            <a:r>
              <a:rPr lang="en-US" sz="2975" b="1">
                <a:solidFill>
                  <a:srgbClr val="FDFEFF">
                    <a:alpha val="100000"/>
                  </a:srgbClr>
                </a:solidFill>
                <a:latin typeface="微软雅黑" panose="020B0503020204020204" charset="-122"/>
                <a:ea typeface="微软雅黑" panose="020B0503020204020204" charset="-122"/>
                <a:cs typeface="微软雅黑" panose="020B0503020204020204" charset="-122"/>
              </a:rPr>
              <a:t>01</a:t>
            </a:r>
          </a:p>
        </p:txBody>
      </p:sp>
      <p:sp>
        <p:nvSpPr>
          <p:cNvPr id="14" name="TextBox 14"/>
          <p:cNvSpPr txBox="1"/>
          <p:nvPr>
            <p:custDataLst>
              <p:tags r:id="rId11"/>
            </p:custDataLst>
          </p:nvPr>
        </p:nvSpPr>
        <p:spPr>
          <a:xfrm>
            <a:off x="1108428" y="4796007"/>
            <a:ext cx="3313333" cy="490334"/>
          </a:xfrm>
          <a:prstGeom prst="rect">
            <a:avLst/>
          </a:prstGeom>
        </p:spPr>
        <p:txBody>
          <a:bodyPr vert="horz" wrap="square" lIns="66008" tIns="33052" rIns="66008" bIns="33052" rtlCol="0" anchor="ctr" anchorCtr="0">
            <a:normAutofit/>
          </a:bodyPr>
          <a:lstStyle/>
          <a:p>
            <a:pPr algn="r">
              <a:lnSpc>
                <a:spcPct val="120000"/>
              </a:lnSpc>
            </a:pPr>
            <a:r>
              <a:rPr lang="zh-CN" alt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主界面设计</a:t>
            </a:r>
          </a:p>
        </p:txBody>
      </p:sp>
      <p:sp>
        <p:nvSpPr>
          <p:cNvPr id="16" name="TextBox 16"/>
          <p:cNvSpPr txBox="1"/>
          <p:nvPr>
            <p:custDataLst>
              <p:tags r:id="rId12"/>
            </p:custDataLst>
          </p:nvPr>
        </p:nvSpPr>
        <p:spPr>
          <a:xfrm>
            <a:off x="7707533" y="1966563"/>
            <a:ext cx="3313333" cy="490334"/>
          </a:xfrm>
          <a:prstGeom prst="rect">
            <a:avLst/>
          </a:prstGeom>
        </p:spPr>
        <p:txBody>
          <a:bodyPr vert="horz" wrap="square" lIns="66008" tIns="33052" rIns="66008" bIns="33052" rtlCol="0" anchor="ctr" anchorCtr="0">
            <a:normAutofit/>
          </a:bodyPr>
          <a:lstStyle/>
          <a:p>
            <a:pPr algn="l">
              <a:lnSpc>
                <a:spcPct val="120000"/>
              </a:lnSpc>
            </a:pPr>
            <a:r>
              <a:rPr lang="zh-CN" alt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启动画面设计</a:t>
            </a:r>
            <a:endParaRPr lang="en-US" altLang="zh-CN"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custDataLst>
              <p:tags r:id="rId13"/>
            </p:custDataLst>
          </p:nvPr>
        </p:nvSpPr>
        <p:spPr>
          <a:xfrm>
            <a:off x="7983514" y="2265819"/>
            <a:ext cx="3313333" cy="1143633"/>
          </a:xfrm>
          <a:prstGeom prst="rect">
            <a:avLst/>
          </a:prstGeom>
        </p:spPr>
        <p:txBody>
          <a:bodyPr vert="horz" wrap="square" lIns="66008" tIns="33052" rIns="66008" bIns="33052" rtlCol="0" anchor="t" anchorCtr="0">
            <a:normAutofit/>
          </a:bodyPr>
          <a:lstStyle/>
          <a:p>
            <a:pPr algn="l">
              <a:lnSpc>
                <a:spcPct val="140000"/>
              </a:lnSpc>
            </a:pP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custDataLst>
              <p:tags r:id="rId14"/>
            </p:custDataLst>
          </p:nvPr>
        </p:nvSpPr>
        <p:spPr>
          <a:xfrm>
            <a:off x="7747541" y="4738463"/>
            <a:ext cx="3313333" cy="490334"/>
          </a:xfrm>
          <a:prstGeom prst="rect">
            <a:avLst/>
          </a:prstGeom>
        </p:spPr>
        <p:txBody>
          <a:bodyPr vert="horz" wrap="square" lIns="66008" tIns="33052" rIns="66008" bIns="33052" rtlCol="0" anchor="ctr" anchorCtr="0">
            <a:normAutofit/>
          </a:bodyPr>
          <a:lstStyle/>
          <a:p>
            <a:pPr algn="l">
              <a:lnSpc>
                <a:spcPct val="120000"/>
              </a:lnSpc>
            </a:pPr>
            <a:r>
              <a:rPr lang="zh-CN" alt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部分功能的</a:t>
            </a:r>
            <a:r>
              <a:rPr lang="en-US" altLang="zh-CN"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UI</a:t>
            </a:r>
            <a:r>
              <a:rPr lang="zh-CN" alt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设计</a:t>
            </a:r>
            <a:endParaRPr lang="en-US" altLang="zh-CN"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0" name="TextBox 2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系统图标设计和启动画面设计</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21" name="图片 20">
            <a:extLst>
              <a:ext uri="{FF2B5EF4-FFF2-40B4-BE49-F238E27FC236}">
                <a16:creationId xmlns:a16="http://schemas.microsoft.com/office/drawing/2014/main" id="{24C16E5C-B319-7DB6-5B23-237CFB236F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1905000"/>
            <a:ext cx="1752600" cy="1752600"/>
          </a:xfrm>
          <a:prstGeom prst="rect">
            <a:avLst/>
          </a:prstGeom>
        </p:spPr>
      </p:pic>
      <p:pic>
        <p:nvPicPr>
          <p:cNvPr id="22" name="图片 21">
            <a:extLst>
              <a:ext uri="{FF2B5EF4-FFF2-40B4-BE49-F238E27FC236}">
                <a16:creationId xmlns:a16="http://schemas.microsoft.com/office/drawing/2014/main" id="{0C89C9BB-A41D-D281-A3A9-379B5F36C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752600"/>
            <a:ext cx="5486400" cy="3657600"/>
          </a:xfrm>
          <a:prstGeom prst="rect">
            <a:avLst/>
          </a:prstGeom>
        </p:spPr>
      </p:pic>
      <p:sp>
        <p:nvSpPr>
          <p:cNvPr id="23" name="文本框 22">
            <a:extLst>
              <a:ext uri="{FF2B5EF4-FFF2-40B4-BE49-F238E27FC236}">
                <a16:creationId xmlns:a16="http://schemas.microsoft.com/office/drawing/2014/main" id="{3B84BF1E-D5AF-5BF0-8D1A-FC34E4994A1D}"/>
              </a:ext>
            </a:extLst>
          </p:cNvPr>
          <p:cNvSpPr txBox="1"/>
          <p:nvPr/>
        </p:nvSpPr>
        <p:spPr>
          <a:xfrm>
            <a:off x="2381250" y="3657600"/>
            <a:ext cx="1409700" cy="369332"/>
          </a:xfrm>
          <a:prstGeom prst="rect">
            <a:avLst/>
          </a:prstGeom>
          <a:noFill/>
        </p:spPr>
        <p:txBody>
          <a:bodyPr wrap="square" rtlCol="0">
            <a:spAutoFit/>
          </a:bodyPr>
          <a:lstStyle/>
          <a:p>
            <a:pPr algn="ctr"/>
            <a:r>
              <a:rPr lang="zh-CN" altLang="en-US" b="1" dirty="0">
                <a:latin typeface="幼圆" panose="02010509060101010101" pitchFamily="49" charset="-122"/>
                <a:ea typeface="幼圆" panose="02010509060101010101" pitchFamily="49" charset="-122"/>
              </a:rPr>
              <a:t>系统图标</a:t>
            </a:r>
          </a:p>
        </p:txBody>
      </p:sp>
      <p:sp>
        <p:nvSpPr>
          <p:cNvPr id="24" name="文本框 23">
            <a:extLst>
              <a:ext uri="{FF2B5EF4-FFF2-40B4-BE49-F238E27FC236}">
                <a16:creationId xmlns:a16="http://schemas.microsoft.com/office/drawing/2014/main" id="{4E903910-981E-E244-C0FA-CA4FB5781CCC}"/>
              </a:ext>
            </a:extLst>
          </p:cNvPr>
          <p:cNvSpPr txBox="1"/>
          <p:nvPr/>
        </p:nvSpPr>
        <p:spPr>
          <a:xfrm>
            <a:off x="7448550" y="5410200"/>
            <a:ext cx="1409700" cy="369332"/>
          </a:xfrm>
          <a:prstGeom prst="rect">
            <a:avLst/>
          </a:prstGeom>
          <a:noFill/>
        </p:spPr>
        <p:txBody>
          <a:bodyPr wrap="square" rtlCol="0">
            <a:spAutoFit/>
          </a:bodyPr>
          <a:lstStyle/>
          <a:p>
            <a:pPr algn="ctr"/>
            <a:r>
              <a:rPr lang="zh-CN" altLang="en-US" b="1" dirty="0">
                <a:latin typeface="幼圆" panose="02010509060101010101" pitchFamily="49" charset="-122"/>
                <a:ea typeface="幼圆" panose="02010509060101010101" pitchFamily="49" charset="-122"/>
              </a:rPr>
              <a:t>启动画面</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0" name="TextBox 2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主界面和部分功能</a:t>
            </a:r>
            <a:r>
              <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UI</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a:extLst>
              <a:ext uri="{FF2B5EF4-FFF2-40B4-BE49-F238E27FC236}">
                <a16:creationId xmlns:a16="http://schemas.microsoft.com/office/drawing/2014/main" id="{EC1831F4-F6CE-1E51-C372-7517153D3389}"/>
              </a:ext>
            </a:extLst>
          </p:cNvPr>
          <p:cNvPicPr>
            <a:picLocks noChangeAspect="1"/>
          </p:cNvPicPr>
          <p:nvPr/>
        </p:nvPicPr>
        <p:blipFill>
          <a:blip r:embed="rId3"/>
          <a:stretch>
            <a:fillRect/>
          </a:stretch>
        </p:blipFill>
        <p:spPr>
          <a:xfrm>
            <a:off x="609600" y="1179728"/>
            <a:ext cx="4983125" cy="3558704"/>
          </a:xfrm>
          <a:prstGeom prst="rect">
            <a:avLst/>
          </a:prstGeom>
        </p:spPr>
      </p:pic>
      <p:pic>
        <p:nvPicPr>
          <p:cNvPr id="3" name="图片 2">
            <a:extLst>
              <a:ext uri="{FF2B5EF4-FFF2-40B4-BE49-F238E27FC236}">
                <a16:creationId xmlns:a16="http://schemas.microsoft.com/office/drawing/2014/main" id="{10F8C41B-0991-A1B2-EE95-815F879F6768}"/>
              </a:ext>
            </a:extLst>
          </p:cNvPr>
          <p:cNvPicPr>
            <a:picLocks noChangeAspect="1"/>
          </p:cNvPicPr>
          <p:nvPr/>
        </p:nvPicPr>
        <p:blipFill>
          <a:blip r:embed="rId4"/>
          <a:stretch>
            <a:fillRect/>
          </a:stretch>
        </p:blipFill>
        <p:spPr>
          <a:xfrm>
            <a:off x="5641790" y="1179728"/>
            <a:ext cx="3012334" cy="1903628"/>
          </a:xfrm>
          <a:prstGeom prst="rect">
            <a:avLst/>
          </a:prstGeom>
        </p:spPr>
      </p:pic>
      <p:pic>
        <p:nvPicPr>
          <p:cNvPr id="4" name="图片 3">
            <a:extLst>
              <a:ext uri="{FF2B5EF4-FFF2-40B4-BE49-F238E27FC236}">
                <a16:creationId xmlns:a16="http://schemas.microsoft.com/office/drawing/2014/main" id="{34850C71-88D4-3F76-1747-AB5277D4E1EE}"/>
              </a:ext>
            </a:extLst>
          </p:cNvPr>
          <p:cNvPicPr>
            <a:picLocks noChangeAspect="1"/>
          </p:cNvPicPr>
          <p:nvPr/>
        </p:nvPicPr>
        <p:blipFill>
          <a:blip r:embed="rId5"/>
          <a:stretch>
            <a:fillRect/>
          </a:stretch>
        </p:blipFill>
        <p:spPr>
          <a:xfrm>
            <a:off x="7351677" y="3774645"/>
            <a:ext cx="3012334" cy="1903627"/>
          </a:xfrm>
          <a:prstGeom prst="rect">
            <a:avLst/>
          </a:prstGeom>
        </p:spPr>
      </p:pic>
      <p:pic>
        <p:nvPicPr>
          <p:cNvPr id="5" name="图片 4">
            <a:extLst>
              <a:ext uri="{FF2B5EF4-FFF2-40B4-BE49-F238E27FC236}">
                <a16:creationId xmlns:a16="http://schemas.microsoft.com/office/drawing/2014/main" id="{99E0A612-3DF3-FED9-304D-493BFAB76F24}"/>
              </a:ext>
            </a:extLst>
          </p:cNvPr>
          <p:cNvPicPr>
            <a:picLocks noChangeAspect="1"/>
          </p:cNvPicPr>
          <p:nvPr/>
        </p:nvPicPr>
        <p:blipFill>
          <a:blip r:embed="rId6"/>
          <a:stretch>
            <a:fillRect/>
          </a:stretch>
        </p:blipFill>
        <p:spPr>
          <a:xfrm>
            <a:off x="8836766" y="1179728"/>
            <a:ext cx="3012334" cy="1903628"/>
          </a:xfrm>
          <a:prstGeom prst="rect">
            <a:avLst/>
          </a:prstGeom>
        </p:spPr>
      </p:pic>
      <p:sp>
        <p:nvSpPr>
          <p:cNvPr id="6" name="文本框 5">
            <a:extLst>
              <a:ext uri="{FF2B5EF4-FFF2-40B4-BE49-F238E27FC236}">
                <a16:creationId xmlns:a16="http://schemas.microsoft.com/office/drawing/2014/main" id="{DF89775B-9F05-7E58-0D6C-F0CCC2A5CF3E}"/>
              </a:ext>
            </a:extLst>
          </p:cNvPr>
          <p:cNvSpPr txBox="1"/>
          <p:nvPr/>
        </p:nvSpPr>
        <p:spPr>
          <a:xfrm>
            <a:off x="2396312" y="4876800"/>
            <a:ext cx="1409700" cy="369332"/>
          </a:xfrm>
          <a:prstGeom prst="rect">
            <a:avLst/>
          </a:prstGeom>
          <a:noFill/>
        </p:spPr>
        <p:txBody>
          <a:bodyPr wrap="square" rtlCol="0">
            <a:spAutoFit/>
          </a:bodyPr>
          <a:lstStyle/>
          <a:p>
            <a:pPr algn="ctr"/>
            <a:r>
              <a:rPr lang="zh-CN" altLang="en-US" b="1" dirty="0">
                <a:latin typeface="幼圆" panose="02010509060101010101" pitchFamily="49" charset="-122"/>
                <a:ea typeface="幼圆" panose="02010509060101010101" pitchFamily="49" charset="-122"/>
              </a:rPr>
              <a:t>主界面</a:t>
            </a:r>
            <a:r>
              <a:rPr lang="en-US" altLang="zh-CN" b="1" dirty="0">
                <a:latin typeface="幼圆" panose="02010509060101010101" pitchFamily="49" charset="-122"/>
                <a:ea typeface="幼圆" panose="02010509060101010101" pitchFamily="49" charset="-122"/>
              </a:rPr>
              <a:t>UI</a:t>
            </a:r>
            <a:endParaRPr lang="zh-CN" altLang="en-US" b="1" dirty="0">
              <a:latin typeface="幼圆" panose="02010509060101010101" pitchFamily="49" charset="-122"/>
              <a:ea typeface="幼圆" panose="02010509060101010101" pitchFamily="49" charset="-122"/>
            </a:endParaRPr>
          </a:p>
        </p:txBody>
      </p:sp>
      <p:sp>
        <p:nvSpPr>
          <p:cNvPr id="7" name="文本框 6">
            <a:extLst>
              <a:ext uri="{FF2B5EF4-FFF2-40B4-BE49-F238E27FC236}">
                <a16:creationId xmlns:a16="http://schemas.microsoft.com/office/drawing/2014/main" id="{FFE2D71D-2868-BC4B-CE9A-1B3785D5D2FA}"/>
              </a:ext>
            </a:extLst>
          </p:cNvPr>
          <p:cNvSpPr txBox="1"/>
          <p:nvPr/>
        </p:nvSpPr>
        <p:spPr>
          <a:xfrm>
            <a:off x="6443107" y="3244334"/>
            <a:ext cx="1409700" cy="369332"/>
          </a:xfrm>
          <a:prstGeom prst="rect">
            <a:avLst/>
          </a:prstGeom>
          <a:noFill/>
        </p:spPr>
        <p:txBody>
          <a:bodyPr wrap="square" rtlCol="0">
            <a:spAutoFit/>
          </a:bodyPr>
          <a:lstStyle/>
          <a:p>
            <a:pPr algn="ctr"/>
            <a:r>
              <a:rPr lang="zh-CN" altLang="en-US" b="1" dirty="0">
                <a:latin typeface="幼圆" panose="02010509060101010101" pitchFamily="49" charset="-122"/>
                <a:ea typeface="幼圆" panose="02010509060101010101" pitchFamily="49" charset="-122"/>
              </a:rPr>
              <a:t>裁剪</a:t>
            </a:r>
            <a:r>
              <a:rPr lang="en-US" altLang="zh-CN" b="1" dirty="0">
                <a:latin typeface="幼圆" panose="02010509060101010101" pitchFamily="49" charset="-122"/>
                <a:ea typeface="幼圆" panose="02010509060101010101" pitchFamily="49" charset="-122"/>
              </a:rPr>
              <a:t>UI</a:t>
            </a:r>
            <a:endParaRPr lang="zh-CN" altLang="en-US" b="1" dirty="0">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03AB596D-5A6F-4506-0BDA-A9669E278067}"/>
              </a:ext>
            </a:extLst>
          </p:cNvPr>
          <p:cNvSpPr txBox="1"/>
          <p:nvPr/>
        </p:nvSpPr>
        <p:spPr>
          <a:xfrm>
            <a:off x="9180274" y="3244334"/>
            <a:ext cx="2325317" cy="369332"/>
          </a:xfrm>
          <a:prstGeom prst="rect">
            <a:avLst/>
          </a:prstGeom>
          <a:noFill/>
        </p:spPr>
        <p:txBody>
          <a:bodyPr wrap="square" rtlCol="0">
            <a:spAutoFit/>
          </a:bodyPr>
          <a:lstStyle/>
          <a:p>
            <a:pPr algn="ctr"/>
            <a:r>
              <a:rPr lang="zh-CN" altLang="en-US" b="1" dirty="0">
                <a:latin typeface="幼圆" panose="02010509060101010101" pitchFamily="49" charset="-122"/>
                <a:ea typeface="幼圆" panose="02010509060101010101" pitchFamily="49" charset="-122"/>
              </a:rPr>
              <a:t>随机森林监督分类</a:t>
            </a:r>
            <a:r>
              <a:rPr lang="en-US" altLang="zh-CN" b="1" dirty="0">
                <a:latin typeface="幼圆" panose="02010509060101010101" pitchFamily="49" charset="-122"/>
                <a:ea typeface="幼圆" panose="02010509060101010101" pitchFamily="49" charset="-122"/>
              </a:rPr>
              <a:t>UI</a:t>
            </a:r>
            <a:endParaRPr lang="zh-CN" altLang="en-US" b="1" dirty="0">
              <a:latin typeface="幼圆" panose="02010509060101010101" pitchFamily="49" charset="-122"/>
              <a:ea typeface="幼圆" panose="02010509060101010101" pitchFamily="49" charset="-122"/>
            </a:endParaRPr>
          </a:p>
        </p:txBody>
      </p:sp>
      <p:sp>
        <p:nvSpPr>
          <p:cNvPr id="9" name="文本框 8">
            <a:extLst>
              <a:ext uri="{FF2B5EF4-FFF2-40B4-BE49-F238E27FC236}">
                <a16:creationId xmlns:a16="http://schemas.microsoft.com/office/drawing/2014/main" id="{2CA07028-740B-1D2E-584D-35173E50C796}"/>
              </a:ext>
            </a:extLst>
          </p:cNvPr>
          <p:cNvSpPr txBox="1"/>
          <p:nvPr/>
        </p:nvSpPr>
        <p:spPr>
          <a:xfrm>
            <a:off x="8008902" y="5839251"/>
            <a:ext cx="1697884" cy="369332"/>
          </a:xfrm>
          <a:prstGeom prst="rect">
            <a:avLst/>
          </a:prstGeom>
          <a:noFill/>
        </p:spPr>
        <p:txBody>
          <a:bodyPr wrap="square" rtlCol="0">
            <a:spAutoFit/>
          </a:bodyPr>
          <a:lstStyle/>
          <a:p>
            <a:pPr algn="ctr"/>
            <a:r>
              <a:rPr lang="zh-CN" altLang="en-US" b="1" dirty="0">
                <a:latin typeface="幼圆" panose="02010509060101010101" pitchFamily="49" charset="-122"/>
                <a:ea typeface="幼圆" panose="02010509060101010101" pitchFamily="49" charset="-122"/>
              </a:rPr>
              <a:t>非监督分类</a:t>
            </a:r>
            <a:r>
              <a:rPr lang="en-US" altLang="zh-CN" b="1" dirty="0">
                <a:latin typeface="幼圆" panose="02010509060101010101" pitchFamily="49" charset="-122"/>
                <a:ea typeface="幼圆" panose="02010509060101010101" pitchFamily="49" charset="-122"/>
              </a:rPr>
              <a:t>UI</a:t>
            </a:r>
            <a:endParaRPr lang="zh-CN" alt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08761319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2009" y="632268"/>
            <a:ext cx="5981700" cy="1371600"/>
          </a:xfrm>
          <a:prstGeom prst="rect">
            <a:avLst/>
          </a:prstGeom>
        </p:spPr>
        <p:txBody>
          <a:bodyPr vert="horz" wrap="square" lIns="114300" tIns="57150" rIns="114300" bIns="57150" rtlCol="0" anchor="t" anchorCtr="0">
            <a:spAutoFit/>
          </a:bodyPr>
          <a:lstStyle/>
          <a:p>
            <a:pPr algn="l">
              <a:lnSpc>
                <a:spcPct val="120000"/>
              </a:lnSpc>
            </a:pPr>
            <a:r>
              <a:rPr lang="en-US" sz="6600" b="1">
                <a:solidFill>
                  <a:srgbClr val="669B51">
                    <a:alpha val="100000"/>
                  </a:srgbClr>
                </a:solidFill>
                <a:latin typeface="微软雅黑" panose="020B0503020204020204" charset="-122"/>
                <a:ea typeface="微软雅黑" panose="020B0503020204020204" charset="-122"/>
                <a:cs typeface="微软雅黑" panose="020B0503020204020204" charset="-122"/>
              </a:rPr>
              <a:t>05</a:t>
            </a:r>
          </a:p>
        </p:txBody>
      </p:sp>
      <p:sp>
        <p:nvSpPr>
          <p:cNvPr id="3" name="TextBox 3"/>
          <p:cNvSpPr txBox="1"/>
          <p:nvPr/>
        </p:nvSpPr>
        <p:spPr>
          <a:xfrm>
            <a:off x="652009" y="2003869"/>
            <a:ext cx="10484808" cy="1798058"/>
          </a:xfrm>
          <a:prstGeom prst="rect">
            <a:avLst/>
          </a:prstGeom>
        </p:spPr>
        <p:txBody>
          <a:bodyPr vert="horz" wrap="square" lIns="114300" tIns="57150" rIns="114300" bIns="57150" rtlCol="0" anchor="t" anchorCtr="0">
            <a:normAutofit/>
          </a:bodyPr>
          <a:lstStyle/>
          <a:p>
            <a:pPr algn="l">
              <a:lnSpc>
                <a:spcPct val="120000"/>
              </a:lnSpc>
            </a:pPr>
            <a:r>
              <a:rPr lang="zh-CN" alt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rPr>
              <a:t>数据来源</a:t>
            </a:r>
            <a:endParaRPr 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3">
            <a:alphaModFix/>
          </a:blip>
          <a:srcRect/>
          <a:stretch>
            <a:fillRect/>
          </a:stretch>
        </p:blipFill>
        <p:spPr>
          <a:xfrm>
            <a:off x="327025" y="2167890"/>
            <a:ext cx="3421380" cy="3421380"/>
          </a:xfrm>
          <a:prstGeom prst="ellipse">
            <a:avLst/>
          </a:prstGeom>
        </p:spPr>
      </p:pic>
      <p:sp>
        <p:nvSpPr>
          <p:cNvPr id="13" name="TextBox 13"/>
          <p:cNvSpPr txBox="1"/>
          <p:nvPr/>
        </p:nvSpPr>
        <p:spPr>
          <a:xfrm>
            <a:off x="476023" y="265328"/>
            <a:ext cx="1123950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数据来源</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4">
            <a:extLst>
              <a:ext uri="{FF2B5EF4-FFF2-40B4-BE49-F238E27FC236}">
                <a16:creationId xmlns:a16="http://schemas.microsoft.com/office/drawing/2014/main" id="{64C118BD-5C66-D1F7-81A4-3A0E4F4E9DF3}"/>
              </a:ext>
            </a:extLst>
          </p:cNvPr>
          <p:cNvSpPr txBox="1"/>
          <p:nvPr/>
        </p:nvSpPr>
        <p:spPr>
          <a:xfrm>
            <a:off x="4636726" y="1463721"/>
            <a:ext cx="6886575" cy="765904"/>
          </a:xfrm>
          <a:prstGeom prst="rect">
            <a:avLst/>
          </a:prstGeom>
        </p:spPr>
        <p:txBody>
          <a:bodyPr vert="horz" wrap="square" lIns="123825" tIns="123825" rIns="57150" bIns="123825" rtlCol="0" anchor="b" anchorCtr="0">
            <a:noAutofit/>
          </a:bodyPr>
          <a:lstStyle/>
          <a:p>
            <a:pPr>
              <a:lnSpc>
                <a:spcPct val="140000"/>
              </a:lnSpc>
            </a:pP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4">
            <a:extLst>
              <a:ext uri="{FF2B5EF4-FFF2-40B4-BE49-F238E27FC236}">
                <a16:creationId xmlns:a16="http://schemas.microsoft.com/office/drawing/2014/main" id="{D0776367-A00C-F0E4-BABA-386A302E98C3}"/>
              </a:ext>
            </a:extLst>
          </p:cNvPr>
          <p:cNvSpPr txBox="1"/>
          <p:nvPr/>
        </p:nvSpPr>
        <p:spPr>
          <a:xfrm>
            <a:off x="4419600" y="3429000"/>
            <a:ext cx="6886575" cy="765904"/>
          </a:xfrm>
          <a:prstGeom prst="rect">
            <a:avLst/>
          </a:prstGeom>
        </p:spPr>
        <p:txBody>
          <a:bodyPr vert="horz" wrap="square" lIns="123825" tIns="123825" rIns="57150" bIns="123825" rtlCol="0" anchor="b" anchorCtr="0">
            <a:noAutofit/>
          </a:bodyPr>
          <a:lstStyle/>
          <a:p>
            <a:pPr>
              <a:lnSpc>
                <a:spcPct val="140000"/>
              </a:lnSpc>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本软件使用的遥感影像数据和裁剪数据均来自于“地理空间数据云”网站：</a:t>
            </a:r>
            <a:r>
              <a:rPr lang="zh-CN" altLang="en-US" sz="2400" dirty="0">
                <a:hlinkClick r:id="rId4"/>
              </a:rPr>
              <a:t>地理空间数据云 </a:t>
            </a:r>
            <a:r>
              <a:rPr lang="en-US" altLang="zh-CN" sz="2400" dirty="0">
                <a:hlinkClick r:id="rId4"/>
              </a:rPr>
              <a:t>(gscloud.cn)</a:t>
            </a:r>
            <a:r>
              <a:rPr lang="zh-CN" altLang="en-US" sz="2400" b="1" dirty="0">
                <a:solidFill>
                  <a:schemeClr val="accent1">
                    <a:alpha val="100000"/>
                  </a:schemeClr>
                </a:solidFill>
                <a:latin typeface="微软雅黑" panose="020B0503020204020204" charset="-122"/>
                <a:ea typeface="微软雅黑" panose="020B0503020204020204" charset="-122"/>
              </a:rPr>
              <a:t>和</a:t>
            </a:r>
            <a:r>
              <a:rPr lang="en-US" altLang="zh-CN" sz="2400" dirty="0">
                <a:hlinkClick r:id="rId5"/>
              </a:rPr>
              <a:t>www.poi86.com</a:t>
            </a:r>
            <a:r>
              <a:rPr lang="zh-CN" altLang="en-US" sz="2400" b="1" dirty="0">
                <a:solidFill>
                  <a:schemeClr val="accent1">
                    <a:alpha val="100000"/>
                  </a:schemeClr>
                </a:solidFill>
                <a:latin typeface="微软雅黑" panose="020B0503020204020204" charset="-122"/>
                <a:ea typeface="微软雅黑" panose="020B0503020204020204" charset="-122"/>
              </a:rPr>
              <a:t>数据网站。</a:t>
            </a:r>
            <a:endParaRPr lang="en-US" altLang="zh-CN" sz="2400" b="1" dirty="0">
              <a:solidFill>
                <a:schemeClr val="accent1">
                  <a:alpha val="10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2009" y="632268"/>
            <a:ext cx="5981700" cy="1371600"/>
          </a:xfrm>
          <a:prstGeom prst="rect">
            <a:avLst/>
          </a:prstGeom>
        </p:spPr>
        <p:txBody>
          <a:bodyPr vert="horz" wrap="square" lIns="114300" tIns="57150" rIns="114300" bIns="57150" rtlCol="0" anchor="t" anchorCtr="0">
            <a:spAutoFit/>
          </a:bodyPr>
          <a:lstStyle/>
          <a:p>
            <a:pPr algn="l">
              <a:lnSpc>
                <a:spcPct val="120000"/>
              </a:lnSpc>
            </a:pPr>
            <a:r>
              <a:rPr lang="en-US" sz="6600" b="1" dirty="0">
                <a:solidFill>
                  <a:srgbClr val="669B51">
                    <a:alpha val="100000"/>
                  </a:srgbClr>
                </a:solidFill>
                <a:latin typeface="微软雅黑" panose="020B0503020204020204" charset="-122"/>
                <a:ea typeface="微软雅黑" panose="020B0503020204020204" charset="-122"/>
                <a:cs typeface="微软雅黑" panose="020B0503020204020204" charset="-122"/>
              </a:rPr>
              <a:t>06</a:t>
            </a:r>
          </a:p>
        </p:txBody>
      </p:sp>
      <p:sp>
        <p:nvSpPr>
          <p:cNvPr id="3" name="TextBox 3"/>
          <p:cNvSpPr txBox="1"/>
          <p:nvPr/>
        </p:nvSpPr>
        <p:spPr>
          <a:xfrm>
            <a:off x="652009" y="2003869"/>
            <a:ext cx="10484808" cy="1798058"/>
          </a:xfrm>
          <a:prstGeom prst="rect">
            <a:avLst/>
          </a:prstGeom>
        </p:spPr>
        <p:txBody>
          <a:bodyPr vert="horz" wrap="square" lIns="114300" tIns="57150" rIns="114300" bIns="57150" rtlCol="0" anchor="t" anchorCtr="0">
            <a:normAutofit/>
          </a:bodyPr>
          <a:lstStyle/>
          <a:p>
            <a:pPr algn="l">
              <a:lnSpc>
                <a:spcPct val="120000"/>
              </a:lnSpc>
            </a:pPr>
            <a:r>
              <a:rPr lang="zh-CN" alt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rPr>
              <a:t>系统总结</a:t>
            </a:r>
            <a:endParaRPr 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https://photo-static-api.fotomore.com/creative/vcg/veer/400/new/VCG41N640298762.jpg?uid=386&amp;timestamp=1720152417&amp;sign=e3de03f0999b98d2439584448d2d4a9f" descr="在旧木桌旁工作的妇女。"/>
          <p:cNvPicPr>
            <a:picLocks noChangeAspect="1"/>
          </p:cNvPicPr>
          <p:nvPr/>
        </p:nvPicPr>
        <p:blipFill>
          <a:blip r:embed="rId3"/>
          <a:srcRect l="20456" r="20456"/>
          <a:stretch>
            <a:fillRect/>
          </a:stretch>
        </p:blipFill>
        <p:spPr>
          <a:xfrm>
            <a:off x="6920794" y="1179728"/>
            <a:ext cx="4502871" cy="5087505"/>
          </a:xfrm>
          <a:prstGeom prst="rect">
            <a:avLst/>
          </a:prstGeom>
        </p:spPr>
      </p:pic>
      <p:sp>
        <p:nvSpPr>
          <p:cNvPr id="3" name="AutoShape 3"/>
          <p:cNvSpPr/>
          <p:nvPr/>
        </p:nvSpPr>
        <p:spPr>
          <a:xfrm>
            <a:off x="624216" y="1683936"/>
            <a:ext cx="7039534" cy="4239495"/>
          </a:xfrm>
          <a:prstGeom prst="roundRect">
            <a:avLst>
              <a:gd name="adj" fmla="val 7364"/>
            </a:avLst>
          </a:prstGeom>
          <a:solidFill>
            <a:srgbClr val="FFFFFF">
              <a:alpha val="100000"/>
            </a:srgbClr>
          </a:solidFill>
          <a:effectLst>
            <a:outerShdw blurRad="342900">
              <a:srgbClr val="000000">
                <a:alpha val="7000"/>
              </a:srgbClr>
            </a:outerShdw>
          </a:effectLst>
        </p:spPr>
      </p:sp>
      <p:sp>
        <p:nvSpPr>
          <p:cNvPr id="4" name="TextBox 4"/>
          <p:cNvSpPr txBox="1"/>
          <p:nvPr/>
        </p:nvSpPr>
        <p:spPr>
          <a:xfrm>
            <a:off x="1431913" y="2167472"/>
            <a:ext cx="6129566" cy="774364"/>
          </a:xfrm>
          <a:prstGeom prst="rect">
            <a:avLst/>
          </a:prstGeom>
        </p:spPr>
        <p:txBody>
          <a:bodyPr vert="horz" wrap="square" lIns="114300" tIns="57150" rIns="114300" bIns="57150" rtlCol="0" anchor="ctr" anchorCtr="0">
            <a:noAutofit/>
          </a:bodyPr>
          <a:lstStyle/>
          <a:p>
            <a:pPr indent="360000">
              <a:lnSpc>
                <a:spcPct val="140000"/>
              </a:lnSpc>
            </a:pPr>
            <a:r>
              <a:rPr lang="zh-CN" altLang="zh-CN" sz="1500" dirty="0">
                <a:solidFill>
                  <a:schemeClr val="dk1">
                    <a:alpha val="100000"/>
                  </a:schemeClr>
                </a:solidFill>
                <a:latin typeface="微软雅黑" panose="020B0503020204020204" charset="-122"/>
                <a:ea typeface="微软雅黑" panose="020B0503020204020204" charset="-122"/>
              </a:rPr>
              <a:t>本系统实现了</a:t>
            </a:r>
            <a:r>
              <a:rPr lang="en-US" altLang="zh-CN" sz="1500" dirty="0">
                <a:solidFill>
                  <a:schemeClr val="dk1">
                    <a:alpha val="100000"/>
                  </a:schemeClr>
                </a:solidFill>
                <a:latin typeface="微软雅黑" panose="020B0503020204020204" charset="-122"/>
                <a:ea typeface="微软雅黑" panose="020B0503020204020204" charset="-122"/>
              </a:rPr>
              <a:t>QGIS</a:t>
            </a:r>
            <a:r>
              <a:rPr lang="zh-CN" altLang="zh-CN" sz="1500" dirty="0">
                <a:solidFill>
                  <a:schemeClr val="dk1">
                    <a:alpha val="100000"/>
                  </a:schemeClr>
                </a:solidFill>
                <a:latin typeface="微软雅黑" panose="020B0503020204020204" charset="-122"/>
                <a:ea typeface="微软雅黑" panose="020B0503020204020204" charset="-122"/>
              </a:rPr>
              <a:t>的部分基础功能，以及实现了定制化的遥感图像识别分类核心高级分析功能，包括</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提取、</a:t>
            </a:r>
            <a:r>
              <a:rPr lang="en-US" altLang="zh-CN" sz="1500" dirty="0">
                <a:solidFill>
                  <a:schemeClr val="dk1">
                    <a:alpha val="100000"/>
                  </a:schemeClr>
                </a:solidFill>
                <a:latin typeface="微软雅黑" panose="020B0503020204020204" charset="-122"/>
                <a:ea typeface="微软雅黑" panose="020B0503020204020204" charset="-122"/>
              </a:rPr>
              <a:t>NDVI</a:t>
            </a:r>
            <a:r>
              <a:rPr lang="zh-CN" altLang="zh-CN" sz="1500" dirty="0">
                <a:solidFill>
                  <a:schemeClr val="dk1">
                    <a:alpha val="100000"/>
                  </a:schemeClr>
                </a:solidFill>
                <a:latin typeface="微软雅黑" panose="020B0503020204020204" charset="-122"/>
                <a:ea typeface="微软雅黑" panose="020B0503020204020204" charset="-122"/>
              </a:rPr>
              <a:t>重分类、非监督分类、遥感影像裁剪、随机森林监督分类算法。</a:t>
            </a:r>
            <a:endParaRPr lang="zh-CN" altLang="en-US" sz="1500" dirty="0">
              <a:solidFill>
                <a:schemeClr val="dk1">
                  <a:alpha val="100000"/>
                </a:schemeClr>
              </a:solidFill>
              <a:latin typeface="微软雅黑" panose="020B0503020204020204" charset="-122"/>
              <a:ea typeface="微软雅黑" panose="020B0503020204020204" charset="-122"/>
            </a:endParaRPr>
          </a:p>
        </p:txBody>
      </p:sp>
      <p:sp>
        <p:nvSpPr>
          <p:cNvPr id="5" name="TextBox 5"/>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系统总结</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1431913" y="3132456"/>
            <a:ext cx="6129566" cy="1342454"/>
          </a:xfrm>
          <a:prstGeom prst="rect">
            <a:avLst/>
          </a:prstGeom>
        </p:spPr>
        <p:txBody>
          <a:bodyPr vert="horz" wrap="square" lIns="114300" tIns="57150" rIns="114300" bIns="57150" rtlCol="0" anchor="ctr" anchorCtr="0">
            <a:noAutofit/>
          </a:bodyPr>
          <a:lstStyle/>
          <a:p>
            <a:pPr indent="360000">
              <a:lnSpc>
                <a:spcPct val="140000"/>
              </a:lnSpc>
            </a:pPr>
            <a:r>
              <a:rPr lang="zh-CN" altLang="zh-CN" sz="1500" dirty="0">
                <a:solidFill>
                  <a:schemeClr val="dk1">
                    <a:alpha val="100000"/>
                  </a:schemeClr>
                </a:solidFill>
                <a:latin typeface="微软雅黑" panose="020B0503020204020204" charset="-122"/>
                <a:ea typeface="微软雅黑" panose="020B0503020204020204" charset="-122"/>
              </a:rPr>
              <a:t>本系统界面整体采用简洁的设计风格，使用户使用时可以享受简单愉快的视觉体验。启动界面和应用图标采用蓝青渐变色风格和白色字体，简约的同时体现出一种轻量化的架构设计。主界面采用蓝紫配色的轻量化设计，子界面采用纯白配色简约风格。</a:t>
            </a:r>
            <a:endParaRPr lang="en-US" sz="1500" dirty="0">
              <a:solidFill>
                <a:schemeClr val="dk1">
                  <a:alpha val="100000"/>
                </a:schemeClr>
              </a:solidFill>
              <a:latin typeface="微软雅黑" panose="020B0503020204020204" charset="-122"/>
              <a:ea typeface="微软雅黑" panose="020B0503020204020204" charset="-122"/>
            </a:endParaRPr>
          </a:p>
        </p:txBody>
      </p:sp>
      <p:sp>
        <p:nvSpPr>
          <p:cNvPr id="7" name="TextBox 7"/>
          <p:cNvSpPr txBox="1"/>
          <p:nvPr/>
        </p:nvSpPr>
        <p:spPr>
          <a:xfrm>
            <a:off x="1431913" y="4690360"/>
            <a:ext cx="5845181" cy="774364"/>
          </a:xfrm>
          <a:prstGeom prst="rect">
            <a:avLst/>
          </a:prstGeom>
        </p:spPr>
        <p:txBody>
          <a:bodyPr vert="horz" wrap="square" lIns="114300" tIns="57150" rIns="114300" bIns="57150" rtlCol="0" anchor="ctr" anchorCtr="0">
            <a:noAutofit/>
          </a:bodyPr>
          <a:lstStyle/>
          <a:p>
            <a:pPr indent="360000">
              <a:lnSpc>
                <a:spcPct val="140000"/>
              </a:lnSpc>
            </a:pPr>
            <a:r>
              <a:rPr lang="zh-CN" altLang="zh-CN" sz="1500" dirty="0">
                <a:solidFill>
                  <a:schemeClr val="dk1">
                    <a:alpha val="100000"/>
                  </a:schemeClr>
                </a:solidFill>
                <a:latin typeface="微软雅黑" panose="020B0503020204020204" charset="-122"/>
                <a:ea typeface="微软雅黑" panose="020B0503020204020204" charset="-122"/>
              </a:rPr>
              <a:t>本系统执行相关分类算法的处理时间整体较为迅速，但需要根据数据处理的数据量来进行动态分析和调整。</a:t>
            </a:r>
          </a:p>
        </p:txBody>
      </p:sp>
      <p:sp>
        <p:nvSpPr>
          <p:cNvPr id="8" name="AutoShape 8"/>
          <p:cNvSpPr/>
          <p:nvPr/>
        </p:nvSpPr>
        <p:spPr>
          <a:xfrm>
            <a:off x="979151" y="2377187"/>
            <a:ext cx="285750" cy="285750"/>
          </a:xfrm>
          <a:prstGeom prst="rect">
            <a:avLst/>
          </a:prstGeom>
          <a:solidFill>
            <a:schemeClr val="accent1">
              <a:alpha val="100000"/>
            </a:schemeClr>
          </a:solidFill>
        </p:spPr>
      </p:sp>
      <p:sp>
        <p:nvSpPr>
          <p:cNvPr id="9" name="AutoShape 9"/>
          <p:cNvSpPr/>
          <p:nvPr/>
        </p:nvSpPr>
        <p:spPr>
          <a:xfrm>
            <a:off x="979151" y="3605797"/>
            <a:ext cx="285750" cy="285750"/>
          </a:xfrm>
          <a:prstGeom prst="rect">
            <a:avLst/>
          </a:prstGeom>
          <a:solidFill>
            <a:schemeClr val="accent1">
              <a:alpha val="100000"/>
            </a:schemeClr>
          </a:solidFill>
        </p:spPr>
      </p:sp>
      <p:sp>
        <p:nvSpPr>
          <p:cNvPr id="10" name="AutoShape 10"/>
          <p:cNvSpPr/>
          <p:nvPr/>
        </p:nvSpPr>
        <p:spPr>
          <a:xfrm>
            <a:off x="979151" y="4799815"/>
            <a:ext cx="285750" cy="285750"/>
          </a:xfrm>
          <a:prstGeom prst="rect">
            <a:avLst/>
          </a:prstGeom>
          <a:solidFill>
            <a:schemeClr val="accent1">
              <a:alpha val="100000"/>
            </a:schemeClr>
          </a:solidFill>
        </p:spPr>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2009" y="632268"/>
            <a:ext cx="5981700" cy="1230914"/>
          </a:xfrm>
          <a:prstGeom prst="rect">
            <a:avLst/>
          </a:prstGeom>
        </p:spPr>
        <p:txBody>
          <a:bodyPr vert="horz" wrap="square" lIns="114300" tIns="57150" rIns="114300" bIns="57150" rtlCol="0" anchor="t" anchorCtr="0">
            <a:spAutoFit/>
          </a:bodyPr>
          <a:lstStyle/>
          <a:p>
            <a:pPr algn="l">
              <a:lnSpc>
                <a:spcPct val="120000"/>
              </a:lnSpc>
            </a:pPr>
            <a:r>
              <a:rPr lang="en-US" sz="6600" b="1" dirty="0">
                <a:solidFill>
                  <a:srgbClr val="669B51">
                    <a:alpha val="100000"/>
                  </a:srgbClr>
                </a:solidFill>
                <a:latin typeface="微软雅黑" panose="020B0503020204020204" charset="-122"/>
                <a:ea typeface="微软雅黑" panose="020B0503020204020204" charset="-122"/>
                <a:cs typeface="微软雅黑" panose="020B0503020204020204" charset="-122"/>
              </a:rPr>
              <a:t>07</a:t>
            </a:r>
          </a:p>
        </p:txBody>
      </p:sp>
      <p:sp>
        <p:nvSpPr>
          <p:cNvPr id="3" name="TextBox 3"/>
          <p:cNvSpPr txBox="1"/>
          <p:nvPr/>
        </p:nvSpPr>
        <p:spPr>
          <a:xfrm>
            <a:off x="652009" y="2003869"/>
            <a:ext cx="10484808" cy="1798058"/>
          </a:xfrm>
          <a:prstGeom prst="rect">
            <a:avLst/>
          </a:prstGeom>
        </p:spPr>
        <p:txBody>
          <a:bodyPr vert="horz" wrap="square" lIns="114300" tIns="57150" rIns="114300" bIns="57150" rtlCol="0" anchor="t" anchorCtr="0">
            <a:normAutofit/>
          </a:bodyPr>
          <a:lstStyle/>
          <a:p>
            <a:pPr algn="l">
              <a:lnSpc>
                <a:spcPct val="120000"/>
              </a:lnSpc>
            </a:pPr>
            <a:r>
              <a:rPr lang="zh-CN" alt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rPr>
              <a:t>独立应用打包测试</a:t>
            </a:r>
            <a:endParaRPr lang="zh-CN" sz="45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4032324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2009" y="632268"/>
            <a:ext cx="5981700" cy="1371600"/>
          </a:xfrm>
          <a:prstGeom prst="rect">
            <a:avLst/>
          </a:prstGeom>
        </p:spPr>
        <p:txBody>
          <a:bodyPr vert="horz" wrap="square" lIns="114300" tIns="57150" rIns="114300" bIns="57150" rtlCol="0" anchor="t" anchorCtr="0">
            <a:spAutoFit/>
          </a:bodyPr>
          <a:lstStyle/>
          <a:p>
            <a:pPr algn="l">
              <a:lnSpc>
                <a:spcPct val="120000"/>
              </a:lnSpc>
            </a:pPr>
            <a:r>
              <a:rPr lang="en-US" sz="6600" b="1">
                <a:solidFill>
                  <a:srgbClr val="669B51">
                    <a:alpha val="100000"/>
                  </a:srgbClr>
                </a:solidFill>
                <a:latin typeface="微软雅黑" panose="020B0503020204020204" charset="-122"/>
                <a:ea typeface="微软雅黑" panose="020B0503020204020204" charset="-122"/>
                <a:cs typeface="微软雅黑" panose="020B0503020204020204" charset="-122"/>
              </a:rPr>
              <a:t>01</a:t>
            </a:r>
          </a:p>
        </p:txBody>
      </p:sp>
      <p:sp>
        <p:nvSpPr>
          <p:cNvPr id="3" name="TextBox 3"/>
          <p:cNvSpPr txBox="1"/>
          <p:nvPr/>
        </p:nvSpPr>
        <p:spPr>
          <a:xfrm>
            <a:off x="652009" y="2003869"/>
            <a:ext cx="10484808" cy="1798058"/>
          </a:xfrm>
          <a:prstGeom prst="rect">
            <a:avLst/>
          </a:prstGeom>
        </p:spPr>
        <p:txBody>
          <a:bodyPr vert="horz" wrap="square" lIns="114300" tIns="57150" rIns="114300" bIns="57150" rtlCol="0" anchor="t" anchorCtr="0">
            <a:normAutofit/>
          </a:bodyPr>
          <a:lstStyle/>
          <a:p>
            <a:pPr algn="l">
              <a:lnSpc>
                <a:spcPct val="120000"/>
              </a:lnSpc>
            </a:pPr>
            <a:r>
              <a:rPr lang="zh-CN" alt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rPr>
              <a:t>系统背景分析</a:t>
            </a:r>
            <a:endParaRPr 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独立应用打包测试</a:t>
            </a:r>
            <a:endParaRPr 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76023" y="1905000"/>
            <a:ext cx="7086600" cy="3048000"/>
          </a:xfrm>
          <a:prstGeom prst="rect">
            <a:avLst/>
          </a:prstGeom>
          <a:noFill/>
        </p:spPr>
        <p:txBody>
          <a:bodyPr wrap="square" rtlCol="0">
            <a:noAutofit/>
          </a:bodyPr>
          <a:lstStyle/>
          <a:p>
            <a:pPr indent="252000" algn="just">
              <a:lnSpc>
                <a:spcPts val="44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为了使不具备相关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Python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QGIS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环境和库的客户机上能够运行该应用程序，本系统使用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pyinstaller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进行可执行程序的打包，并使用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Inno</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Setup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打包工具制作成安装包发布给电脑上无相关环境的客户进行使用测试，结果表明，该应用程序打包后可以在不具备相关环境的客户机上独立运行和使用。</a:t>
            </a:r>
          </a:p>
        </p:txBody>
      </p:sp>
      <p:pic>
        <p:nvPicPr>
          <p:cNvPr id="1026" name="Picture 2" descr="pyinstaller 的图像结果">
            <a:extLst>
              <a:ext uri="{FF2B5EF4-FFF2-40B4-BE49-F238E27FC236}">
                <a16:creationId xmlns:a16="http://schemas.microsoft.com/office/drawing/2014/main" id="{6ABA3E0E-1643-D148-9AD0-4C3903104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981200"/>
            <a:ext cx="3352800" cy="2571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inno setup 的图像结果">
            <a:extLst>
              <a:ext uri="{FF2B5EF4-FFF2-40B4-BE49-F238E27FC236}">
                <a16:creationId xmlns:a16="http://schemas.microsoft.com/office/drawing/2014/main" id="{211194CF-A1AA-CBDC-5DF6-635D7D3CD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9" y="4552950"/>
            <a:ext cx="1728788" cy="1763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5820164"/>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2009" y="632268"/>
            <a:ext cx="5981700" cy="1230914"/>
          </a:xfrm>
          <a:prstGeom prst="rect">
            <a:avLst/>
          </a:prstGeom>
        </p:spPr>
        <p:txBody>
          <a:bodyPr vert="horz" wrap="square" lIns="114300" tIns="57150" rIns="114300" bIns="57150" rtlCol="0" anchor="t" anchorCtr="0">
            <a:spAutoFit/>
          </a:bodyPr>
          <a:lstStyle/>
          <a:p>
            <a:pPr algn="l">
              <a:lnSpc>
                <a:spcPct val="120000"/>
              </a:lnSpc>
            </a:pPr>
            <a:r>
              <a:rPr lang="en-US" sz="6600" b="1" dirty="0">
                <a:solidFill>
                  <a:srgbClr val="669B51">
                    <a:alpha val="100000"/>
                  </a:srgbClr>
                </a:solidFill>
                <a:latin typeface="微软雅黑" panose="020B0503020204020204" charset="-122"/>
                <a:ea typeface="微软雅黑" panose="020B0503020204020204" charset="-122"/>
                <a:cs typeface="微软雅黑" panose="020B0503020204020204" charset="-122"/>
              </a:rPr>
              <a:t>08</a:t>
            </a:r>
          </a:p>
        </p:txBody>
      </p:sp>
      <p:sp>
        <p:nvSpPr>
          <p:cNvPr id="3" name="TextBox 3"/>
          <p:cNvSpPr txBox="1"/>
          <p:nvPr/>
        </p:nvSpPr>
        <p:spPr>
          <a:xfrm>
            <a:off x="652009" y="2003869"/>
            <a:ext cx="10484808" cy="1798058"/>
          </a:xfrm>
          <a:prstGeom prst="rect">
            <a:avLst/>
          </a:prstGeom>
        </p:spPr>
        <p:txBody>
          <a:bodyPr vert="horz" wrap="square" lIns="114300" tIns="57150" rIns="114300" bIns="57150" rtlCol="0" anchor="t" anchorCtr="0">
            <a:normAutofit/>
          </a:bodyPr>
          <a:lstStyle/>
          <a:p>
            <a:pPr algn="l">
              <a:lnSpc>
                <a:spcPct val="120000"/>
              </a:lnSpc>
            </a:pPr>
            <a:r>
              <a:rPr lang="zh-CN" alt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rPr>
              <a:t>参考文献</a:t>
            </a:r>
            <a:endParaRPr lang="zh-CN" sz="45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22828321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参考文献</a:t>
            </a:r>
            <a:endParaRPr 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89275" y="1427582"/>
            <a:ext cx="7609205" cy="5165090"/>
          </a:xfrm>
          <a:prstGeom prst="rect">
            <a:avLst/>
          </a:prstGeom>
          <a:noFill/>
        </p:spPr>
        <p:txBody>
          <a:bodyPr wrap="square" rtlCol="0">
            <a:noAutofit/>
          </a:bodyPr>
          <a:lstStyle/>
          <a:p>
            <a:pPr marL="342900" lvl="0" indent="-342900" algn="just">
              <a:lnSpc>
                <a:spcPts val="2160"/>
              </a:lnSpc>
              <a:spcAft>
                <a:spcPts val="800"/>
              </a:spcAft>
              <a:buFont typeface="+mj-lt"/>
              <a:buAutoNum type="arabicPeriod"/>
            </a:pPr>
            <a:r>
              <a:rPr lang="zh-CN" altLang="zh-CN" sz="1800" u="sng" kern="100" dirty="0">
                <a:solidFill>
                  <a:srgbClr val="0026E5"/>
                </a:solidFill>
                <a:effectLst/>
                <a:latin typeface="Calibri" panose="020F0502020204030204" pitchFamily="34" charset="0"/>
                <a:ea typeface="宋体" panose="02010600030101010101" pitchFamily="2" charset="-122"/>
                <a:cs typeface="Times New Roman" panose="02020603050405020304" pitchFamily="18" charset="0"/>
              </a:rPr>
              <a:t>李红霞</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石云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沈爱红</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基于随机森林算法的贺兰山东麓洪积扇微地形分类研究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[J/OL].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第四纪研究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,1-13[2024-07-05].http://kns.cnki.net/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kcms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/detail/11.2708.P.20240701.1519.002.html.</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160"/>
              </a:lnSpc>
              <a:spcAft>
                <a:spcPts val="800"/>
              </a:spcAft>
              <a:buFont typeface="+mj-lt"/>
              <a:buAutoNum type="arabicPeriod"/>
            </a:pPr>
            <a:r>
              <a:rPr lang="zh-CN" altLang="zh-CN" sz="1800" u="sng" kern="100" dirty="0">
                <a:solidFill>
                  <a:srgbClr val="0026E5"/>
                </a:solidFill>
                <a:effectLst/>
                <a:latin typeface="Calibri" panose="020F0502020204030204" pitchFamily="34" charset="0"/>
                <a:ea typeface="宋体" panose="02010600030101010101" pitchFamily="2" charset="-122"/>
                <a:cs typeface="Times New Roman" panose="02020603050405020304" pitchFamily="18" charset="0"/>
              </a:rPr>
              <a:t>常婉秋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姚宇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席晓杰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综合迁移学习和非监督分类的制种玉米遥感识别方法研究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[J/OL].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农业机械学报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,1-20[2024-07-05].http://kns.cnki.net/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kcms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/detail/11.1964.s.20240624.1526.019.html.</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160"/>
              </a:lnSpc>
              <a:spcAft>
                <a:spcPts val="800"/>
              </a:spcAft>
              <a:buFont typeface="+mj-lt"/>
              <a:buAutoNum type="arabicPeriod"/>
            </a:pPr>
            <a:r>
              <a:rPr lang="zh-CN" altLang="zh-CN" sz="1800" u="sng" kern="100" dirty="0">
                <a:solidFill>
                  <a:srgbClr val="0026E5"/>
                </a:solidFill>
                <a:effectLst/>
                <a:latin typeface="Calibri" panose="020F0502020204030204" pitchFamily="34" charset="0"/>
                <a:ea typeface="宋体" panose="02010600030101010101" pitchFamily="2" charset="-122"/>
                <a:cs typeface="Times New Roman" panose="02020603050405020304" pitchFamily="18" charset="0"/>
              </a:rPr>
              <a:t>马靖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孙桂丽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禹明柱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基于植被指数的昌吉州荒漠化时空变化监测与评价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防护林科技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,2024,(04):36-43+81.DOI:10.13601/j.issn.1005-5215.2024.04.010.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160"/>
              </a:lnSpc>
              <a:spcAft>
                <a:spcPts val="800"/>
              </a:spcAft>
              <a:buFont typeface="+mj-lt"/>
              <a:buAutoNum type="arabicPeriod"/>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PyQGIS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环境配置参考网址：</a:t>
            </a:r>
            <a:r>
              <a:rPr lang="en-US" altLang="zh-CN" sz="1800" u="none" strike="noStrike" kern="100" dirty="0">
                <a:solidFill>
                  <a:srgbClr val="0026E5"/>
                </a:solidFill>
                <a:effectLst/>
                <a:latin typeface="Calibri" panose="020F0502020204030204" pitchFamily="34" charset="0"/>
                <a:ea typeface="宋体" panose="02010600030101010101" pitchFamily="2" charset="-122"/>
                <a:cs typeface="Times New Roman" panose="02020603050405020304" pitchFamily="18" charset="0"/>
                <a:hlinkClick r:id="rId2"/>
              </a:rPr>
              <a:t>https://www.zhihu.com/column/c_1641448508350812161</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160"/>
              </a:lnSpc>
              <a:spcAft>
                <a:spcPts val="800"/>
              </a:spcAft>
              <a:buFont typeface="+mj-l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随机森林监督分类参考网址：</a:t>
            </a:r>
            <a:r>
              <a:rPr lang="en-US" altLang="zh-CN" sz="1800" u="none" strike="noStrike" kern="100" dirty="0">
                <a:solidFill>
                  <a:srgbClr val="0026E5"/>
                </a:solidFill>
                <a:effectLst/>
                <a:latin typeface="Calibri" panose="020F0502020204030204" pitchFamily="34" charset="0"/>
                <a:ea typeface="宋体" panose="02010600030101010101" pitchFamily="2" charset="-122"/>
                <a:cs typeface="Times New Roman" panose="02020603050405020304" pitchFamily="18" charset="0"/>
                <a:hlinkClick r:id="rId3"/>
              </a:rPr>
              <a:t>https://blog.csdn.net/u014444411/article/details/108357109</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160"/>
              </a:lnSpc>
              <a:spcAft>
                <a:spcPts val="800"/>
              </a:spcAft>
              <a:buFont typeface="+mj-lt"/>
              <a:buAutoNum type="arabicPeriod"/>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PyQGIS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部分基本功能实现参考网址：</a:t>
            </a:r>
            <a:r>
              <a:rPr lang="en-US" altLang="zh-CN" sz="1800" u="none" strike="noStrike" kern="100" dirty="0">
                <a:solidFill>
                  <a:srgbClr val="0026E5"/>
                </a:solidFill>
                <a:effectLst/>
                <a:latin typeface="Calibri" panose="020F0502020204030204" pitchFamily="34" charset="0"/>
                <a:ea typeface="宋体" panose="02010600030101010101" pitchFamily="2" charset="-122"/>
                <a:cs typeface="Times New Roman" panose="02020603050405020304" pitchFamily="18" charset="0"/>
                <a:hlinkClick r:id="rId4"/>
              </a:rPr>
              <a:t>https://github.com/luolingchun/PyQGIS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050" name="Picture 2" descr="知网 的图像结果">
            <a:extLst>
              <a:ext uri="{FF2B5EF4-FFF2-40B4-BE49-F238E27FC236}">
                <a16:creationId xmlns:a16="http://schemas.microsoft.com/office/drawing/2014/main" id="{26588774-043A-016C-2B4C-D55BBBD847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2143125"/>
            <a:ext cx="2657475" cy="2571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52111626"/>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2009" y="632268"/>
            <a:ext cx="5981700" cy="1230914"/>
          </a:xfrm>
          <a:prstGeom prst="rect">
            <a:avLst/>
          </a:prstGeom>
        </p:spPr>
        <p:txBody>
          <a:bodyPr vert="horz" wrap="square" lIns="114300" tIns="57150" rIns="114300" bIns="57150" rtlCol="0" anchor="t" anchorCtr="0">
            <a:spAutoFit/>
          </a:bodyPr>
          <a:lstStyle/>
          <a:p>
            <a:pPr algn="l">
              <a:lnSpc>
                <a:spcPct val="120000"/>
              </a:lnSpc>
            </a:pPr>
            <a:r>
              <a:rPr lang="en-US" sz="6600" b="1" dirty="0">
                <a:solidFill>
                  <a:srgbClr val="669B51">
                    <a:alpha val="100000"/>
                  </a:srgbClr>
                </a:solidFill>
                <a:latin typeface="微软雅黑" panose="020B0503020204020204" charset="-122"/>
                <a:ea typeface="微软雅黑" panose="020B0503020204020204" charset="-122"/>
                <a:cs typeface="微软雅黑" panose="020B0503020204020204" charset="-122"/>
              </a:rPr>
              <a:t>09</a:t>
            </a:r>
          </a:p>
        </p:txBody>
      </p:sp>
      <p:sp>
        <p:nvSpPr>
          <p:cNvPr id="3" name="TextBox 3"/>
          <p:cNvSpPr txBox="1"/>
          <p:nvPr/>
        </p:nvSpPr>
        <p:spPr>
          <a:xfrm>
            <a:off x="652009" y="2003869"/>
            <a:ext cx="10484808" cy="1798058"/>
          </a:xfrm>
          <a:prstGeom prst="rect">
            <a:avLst/>
          </a:prstGeom>
        </p:spPr>
        <p:txBody>
          <a:bodyPr vert="horz" wrap="square" lIns="114300" tIns="57150" rIns="114300" bIns="57150" rtlCol="0" anchor="t" anchorCtr="0">
            <a:normAutofit/>
          </a:bodyPr>
          <a:lstStyle/>
          <a:p>
            <a:pPr algn="l">
              <a:lnSpc>
                <a:spcPct val="120000"/>
              </a:lnSpc>
            </a:pPr>
            <a:r>
              <a:rPr lang="zh-CN" sz="4500" b="1">
                <a:solidFill>
                  <a:srgbClr val="669B51">
                    <a:alpha val="100000"/>
                  </a:srgbClr>
                </a:solidFill>
                <a:latin typeface="微软雅黑" panose="020B0503020204020204" charset="-122"/>
                <a:ea typeface="微软雅黑" panose="020B0503020204020204" charset="-122"/>
                <a:cs typeface="微软雅黑" panose="020B0503020204020204" charset="-122"/>
              </a:rPr>
              <a:t>小组分工</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小组分工情况</a:t>
            </a:r>
            <a:r>
              <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                                    Development Team</a:t>
            </a:r>
            <a:endParaRPr 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33400" y="1371600"/>
            <a:ext cx="7609205" cy="5165090"/>
          </a:xfrm>
          <a:prstGeom prst="rect">
            <a:avLst/>
          </a:prstGeom>
          <a:noFill/>
        </p:spPr>
        <p:txBody>
          <a:bodyPr wrap="square" rtlCol="0">
            <a:noAutofit/>
          </a:bodyPr>
          <a:lstStyle/>
          <a:p>
            <a:pPr>
              <a:spcBef>
                <a:spcPts val="600"/>
              </a:spcBef>
              <a:spcAft>
                <a:spcPts val="600"/>
              </a:spcAft>
            </a:pPr>
            <a:r>
              <a:rPr lang="zh-CN" altLang="en-US" sz="3200" dirty="0">
                <a:latin typeface="楷体" panose="02010609060101010101" charset="-122"/>
                <a:ea typeface="楷体" panose="02010609060101010101" charset="-122"/>
                <a:cs typeface="楷体" panose="02010609060101010101" charset="-122"/>
              </a:rPr>
              <a:t>周泽同（组长）：</a:t>
            </a:r>
          </a:p>
          <a:p>
            <a:pPr>
              <a:spcBef>
                <a:spcPts val="600"/>
              </a:spcBef>
              <a:spcAft>
                <a:spcPts val="600"/>
              </a:spcAft>
            </a:pPr>
            <a:r>
              <a:rPr lang="zh-CN" altLang="zh-CN" sz="2000" dirty="0">
                <a:latin typeface="楷体" panose="02010609060101010101" charset="-122"/>
                <a:ea typeface="楷体" panose="02010609060101010101" charset="-122"/>
              </a:rPr>
              <a:t>答辩汇报，</a:t>
            </a:r>
            <a:r>
              <a:rPr lang="zh-CN" altLang="en-US" sz="2000" dirty="0">
                <a:latin typeface="楷体" panose="02010609060101010101" charset="-122"/>
                <a:ea typeface="楷体" panose="02010609060101010101" charset="-122"/>
              </a:rPr>
              <a:t>质量把控，</a:t>
            </a:r>
            <a:r>
              <a:rPr lang="zh-CN" altLang="zh-CN" sz="2000" dirty="0">
                <a:latin typeface="楷体" panose="02010609060101010101" charset="-122"/>
                <a:ea typeface="楷体" panose="02010609060101010101" charset="-122"/>
              </a:rPr>
              <a:t>系统界面</a:t>
            </a:r>
            <a:r>
              <a:rPr lang="zh-CN" altLang="en-US" sz="2000" dirty="0">
                <a:latin typeface="楷体" panose="02010609060101010101" charset="-122"/>
                <a:ea typeface="楷体" panose="02010609060101010101" charset="-122"/>
              </a:rPr>
              <a:t>设计</a:t>
            </a:r>
            <a:r>
              <a:rPr lang="zh-CN" altLang="zh-CN" sz="2000" dirty="0">
                <a:latin typeface="楷体" panose="02010609060101010101" charset="-122"/>
                <a:ea typeface="楷体" panose="02010609060101010101" charset="-122"/>
              </a:rPr>
              <a:t>、</a:t>
            </a:r>
            <a:r>
              <a:rPr lang="zh-CN" altLang="en-US" sz="2000" dirty="0">
                <a:latin typeface="楷体" panose="02010609060101010101" charset="-122"/>
                <a:ea typeface="楷体" panose="02010609060101010101" charset="-122"/>
              </a:rPr>
              <a:t>架构</a:t>
            </a:r>
            <a:r>
              <a:rPr lang="zh-CN" altLang="zh-CN" sz="2000" dirty="0">
                <a:latin typeface="楷体" panose="02010609060101010101" charset="-122"/>
                <a:ea typeface="楷体" panose="02010609060101010101" charset="-122"/>
              </a:rPr>
              <a:t>设计及基本功能的</a:t>
            </a:r>
            <a:r>
              <a:rPr lang="zh-CN" altLang="en-US" sz="2000" dirty="0">
                <a:latin typeface="楷体" panose="02010609060101010101" charset="-122"/>
                <a:ea typeface="楷体" panose="02010609060101010101" charset="-122"/>
              </a:rPr>
              <a:t>设计与</a:t>
            </a:r>
            <a:r>
              <a:rPr lang="zh-CN" altLang="zh-CN" sz="2000" dirty="0">
                <a:latin typeface="楷体" panose="02010609060101010101" charset="-122"/>
                <a:ea typeface="楷体" panose="02010609060101010101" charset="-122"/>
              </a:rPr>
              <a:t>实现，核心功能影像裁剪和随机森林监督分类算法的</a:t>
            </a:r>
            <a:r>
              <a:rPr lang="zh-CN" altLang="en-US" sz="2000" dirty="0">
                <a:latin typeface="楷体" panose="02010609060101010101" charset="-122"/>
                <a:ea typeface="楷体" panose="02010609060101010101" charset="-122"/>
              </a:rPr>
              <a:t>设计与</a:t>
            </a:r>
            <a:r>
              <a:rPr lang="zh-CN" altLang="zh-CN" sz="2000" dirty="0">
                <a:latin typeface="楷体" panose="02010609060101010101" charset="-122"/>
                <a:ea typeface="楷体" panose="02010609060101010101" charset="-122"/>
              </a:rPr>
              <a:t>实现，系统开发文档</a:t>
            </a:r>
            <a:r>
              <a:rPr lang="zh-CN" altLang="en-US" sz="2000" dirty="0">
                <a:latin typeface="楷体" panose="02010609060101010101" charset="-122"/>
                <a:ea typeface="楷体" panose="02010609060101010101" charset="-122"/>
              </a:rPr>
              <a:t>及汇报</a:t>
            </a:r>
            <a:r>
              <a:rPr lang="en-US" altLang="zh-CN" sz="2000" dirty="0">
                <a:latin typeface="楷体" panose="02010609060101010101" charset="-122"/>
                <a:ea typeface="楷体" panose="02010609060101010101" charset="-122"/>
              </a:rPr>
              <a:t>PPT</a:t>
            </a:r>
            <a:r>
              <a:rPr lang="zh-CN" altLang="zh-CN" sz="2000" dirty="0">
                <a:latin typeface="楷体" panose="02010609060101010101" charset="-122"/>
                <a:ea typeface="楷体" panose="02010609060101010101" charset="-122"/>
              </a:rPr>
              <a:t>的</a:t>
            </a:r>
            <a:r>
              <a:rPr lang="zh-CN" altLang="en-US" sz="2000" dirty="0">
                <a:latin typeface="楷体" panose="02010609060101010101" charset="-122"/>
                <a:ea typeface="楷体" panose="02010609060101010101" charset="-122"/>
              </a:rPr>
              <a:t>后期完善及功能模块图的绘制，矢量边界的收集及分类样本的处理，系统独立应用的打包，操作演示。</a:t>
            </a:r>
            <a:endParaRPr lang="en-US" altLang="zh-CN" sz="2000" dirty="0">
              <a:latin typeface="楷体" panose="02010609060101010101" charset="-122"/>
              <a:ea typeface="楷体" panose="02010609060101010101" charset="-122"/>
            </a:endParaRPr>
          </a:p>
          <a:p>
            <a:pPr>
              <a:spcBef>
                <a:spcPts val="600"/>
              </a:spcBef>
              <a:spcAft>
                <a:spcPts val="600"/>
              </a:spcAft>
            </a:pPr>
            <a:r>
              <a:rPr lang="zh-CN" altLang="en-US" sz="3200" dirty="0">
                <a:latin typeface="楷体" panose="02010609060101010101" charset="-122"/>
                <a:ea typeface="楷体" panose="02010609060101010101" charset="-122"/>
                <a:cs typeface="楷体" panose="02010609060101010101" charset="-122"/>
              </a:rPr>
              <a:t>李普通：</a:t>
            </a:r>
          </a:p>
          <a:p>
            <a:pPr>
              <a:spcBef>
                <a:spcPts val="600"/>
              </a:spcBef>
              <a:spcAft>
                <a:spcPts val="600"/>
              </a:spcAft>
            </a:pPr>
            <a:r>
              <a:rPr lang="zh-CN" altLang="en-US" sz="2000" dirty="0">
                <a:latin typeface="楷体" panose="02010609060101010101" charset="-122"/>
                <a:ea typeface="楷体" panose="02010609060101010101" charset="-122"/>
              </a:rPr>
              <a:t>系统</a:t>
            </a:r>
            <a:r>
              <a:rPr lang="zh-CN" altLang="zh-CN" sz="2000" dirty="0">
                <a:latin typeface="楷体" panose="02010609060101010101" charset="-122"/>
                <a:ea typeface="楷体" panose="02010609060101010101" charset="-122"/>
              </a:rPr>
              <a:t>核心功能</a:t>
            </a:r>
            <a:r>
              <a:rPr lang="en-US" altLang="zh-CN" sz="2000" dirty="0">
                <a:latin typeface="楷体" panose="02010609060101010101" charset="-122"/>
                <a:ea typeface="楷体" panose="02010609060101010101" charset="-122"/>
              </a:rPr>
              <a:t>NDVI</a:t>
            </a:r>
            <a:r>
              <a:rPr lang="zh-CN" altLang="en-US" sz="2000" dirty="0">
                <a:latin typeface="楷体" panose="02010609060101010101" charset="-122"/>
                <a:ea typeface="楷体" panose="02010609060101010101" charset="-122"/>
              </a:rPr>
              <a:t>计算</a:t>
            </a:r>
            <a:r>
              <a:rPr lang="zh-CN" altLang="zh-CN" sz="2000" dirty="0">
                <a:latin typeface="楷体" panose="02010609060101010101" charset="-122"/>
                <a:ea typeface="楷体" panose="02010609060101010101" charset="-122"/>
              </a:rPr>
              <a:t>及其</a:t>
            </a:r>
            <a:r>
              <a:rPr lang="en-US" altLang="zh-CN" sz="2000" dirty="0">
                <a:latin typeface="楷体" panose="02010609060101010101" charset="-122"/>
                <a:ea typeface="楷体" panose="02010609060101010101" charset="-122"/>
              </a:rPr>
              <a:t>NDVI</a:t>
            </a:r>
            <a:r>
              <a:rPr lang="zh-CN" altLang="en-US" sz="2000" dirty="0">
                <a:latin typeface="楷体" panose="02010609060101010101" charset="-122"/>
                <a:ea typeface="楷体" panose="02010609060101010101" charset="-122"/>
              </a:rPr>
              <a:t>计算结果</a:t>
            </a:r>
            <a:r>
              <a:rPr lang="zh-CN" altLang="zh-CN" sz="2000" dirty="0">
                <a:latin typeface="楷体" panose="02010609060101010101" charset="-122"/>
                <a:ea typeface="楷体" panose="02010609060101010101" charset="-122"/>
              </a:rPr>
              <a:t>重分类和</a:t>
            </a:r>
            <a:r>
              <a:rPr lang="zh-CN" altLang="en-US" sz="2000" dirty="0">
                <a:latin typeface="楷体" panose="02010609060101010101" charset="-122"/>
                <a:ea typeface="楷体" panose="02010609060101010101" charset="-122"/>
              </a:rPr>
              <a:t>遥感图像</a:t>
            </a:r>
            <a:r>
              <a:rPr lang="zh-CN" altLang="zh-CN" sz="2000" dirty="0">
                <a:latin typeface="楷体" panose="02010609060101010101" charset="-122"/>
                <a:ea typeface="楷体" panose="02010609060101010101" charset="-122"/>
              </a:rPr>
              <a:t>非监督分类算法的</a:t>
            </a:r>
            <a:r>
              <a:rPr lang="zh-CN" altLang="en-US" sz="2000" dirty="0">
                <a:latin typeface="楷体" panose="02010609060101010101" charset="-122"/>
                <a:ea typeface="楷体" panose="02010609060101010101" charset="-122"/>
              </a:rPr>
              <a:t>设计与</a:t>
            </a:r>
            <a:r>
              <a:rPr lang="zh-CN" altLang="zh-CN" sz="2000" dirty="0">
                <a:latin typeface="楷体" panose="02010609060101010101" charset="-122"/>
                <a:ea typeface="楷体" panose="02010609060101010101" charset="-122"/>
              </a:rPr>
              <a:t>实现，系统开发文档</a:t>
            </a:r>
            <a:r>
              <a:rPr lang="zh-CN" altLang="en-US" sz="2000" dirty="0">
                <a:latin typeface="楷体" panose="02010609060101010101" charset="-122"/>
                <a:ea typeface="楷体" panose="02010609060101010101" charset="-122"/>
              </a:rPr>
              <a:t>的大纲设计及主要内容的撰写，</a:t>
            </a:r>
            <a:r>
              <a:rPr lang="zh-CN" altLang="zh-CN" sz="2000" dirty="0">
                <a:latin typeface="楷体" panose="02010609060101010101" charset="-122"/>
                <a:ea typeface="楷体" panose="02010609060101010101" charset="-122"/>
              </a:rPr>
              <a:t>汇报</a:t>
            </a:r>
            <a:r>
              <a:rPr lang="en-US" altLang="zh-CN" sz="2000" dirty="0">
                <a:latin typeface="楷体" panose="02010609060101010101" charset="-122"/>
                <a:ea typeface="楷体" panose="02010609060101010101" charset="-122"/>
              </a:rPr>
              <a:t>PPT</a:t>
            </a:r>
            <a:r>
              <a:rPr lang="zh-CN" altLang="zh-CN" sz="2000" dirty="0">
                <a:latin typeface="楷体" panose="02010609060101010101" charset="-122"/>
                <a:ea typeface="楷体" panose="02010609060101010101" charset="-122"/>
              </a:rPr>
              <a:t>的</a:t>
            </a:r>
            <a:r>
              <a:rPr lang="zh-CN" altLang="en-US" sz="2000" dirty="0">
                <a:latin typeface="楷体" panose="02010609060101010101" charset="-122"/>
                <a:ea typeface="楷体" panose="02010609060101010101" charset="-122"/>
              </a:rPr>
              <a:t>后期完善，遥感影像各波段数据的收集与批量处理。</a:t>
            </a:r>
            <a:endParaRPr lang="en-US" altLang="zh-CN" sz="2000" dirty="0">
              <a:latin typeface="楷体" panose="02010609060101010101" charset="-122"/>
              <a:ea typeface="楷体" panose="02010609060101010101" charset="-122"/>
            </a:endParaRPr>
          </a:p>
          <a:p>
            <a:pPr>
              <a:spcBef>
                <a:spcPts val="600"/>
              </a:spcBef>
              <a:spcAft>
                <a:spcPts val="600"/>
              </a:spcAft>
            </a:pPr>
            <a:r>
              <a:rPr lang="zh-CN" altLang="en-US" sz="3200" dirty="0">
                <a:latin typeface="楷体" panose="02010609060101010101" charset="-122"/>
                <a:ea typeface="楷体" panose="02010609060101010101" charset="-122"/>
                <a:cs typeface="楷体" panose="02010609060101010101" charset="-122"/>
              </a:rPr>
              <a:t>罗祥澄：</a:t>
            </a:r>
          </a:p>
          <a:p>
            <a:pPr>
              <a:spcBef>
                <a:spcPts val="600"/>
              </a:spcBef>
              <a:spcAft>
                <a:spcPts val="600"/>
              </a:spcAft>
            </a:pPr>
            <a:r>
              <a:rPr lang="zh-CN" altLang="zh-CN" sz="2000" dirty="0">
                <a:latin typeface="楷体" panose="02010609060101010101" charset="-122"/>
                <a:ea typeface="楷体" panose="02010609060101010101" charset="-122"/>
              </a:rPr>
              <a:t>系统开发文档</a:t>
            </a:r>
            <a:r>
              <a:rPr lang="zh-CN" altLang="en-US" sz="2000" dirty="0">
                <a:latin typeface="楷体" panose="02010609060101010101" charset="-122"/>
                <a:ea typeface="楷体" panose="02010609060101010101" charset="-122"/>
              </a:rPr>
              <a:t>的后期完善</a:t>
            </a:r>
            <a:r>
              <a:rPr lang="zh-CN" altLang="zh-CN" sz="2000" dirty="0">
                <a:latin typeface="楷体" panose="02010609060101010101" charset="-122"/>
                <a:ea typeface="楷体" panose="02010609060101010101" charset="-122"/>
              </a:rPr>
              <a:t>及汇报</a:t>
            </a:r>
            <a:r>
              <a:rPr lang="en-US" altLang="zh-CN" sz="2000" dirty="0">
                <a:latin typeface="楷体" panose="02010609060101010101" charset="-122"/>
                <a:ea typeface="楷体" panose="02010609060101010101" charset="-122"/>
              </a:rPr>
              <a:t>PPT</a:t>
            </a:r>
            <a:r>
              <a:rPr lang="zh-CN" altLang="zh-CN" sz="2000" dirty="0">
                <a:latin typeface="楷体" panose="02010609060101010101" charset="-122"/>
                <a:ea typeface="楷体" panose="02010609060101010101" charset="-122"/>
              </a:rPr>
              <a:t>的撰写</a:t>
            </a:r>
            <a:r>
              <a:rPr lang="zh-CN" altLang="en-US" sz="2000" dirty="0">
                <a:latin typeface="楷体" panose="02010609060101010101" charset="-122"/>
                <a:ea typeface="楷体" panose="02010609060101010101" charset="-122"/>
              </a:rPr>
              <a:t>与主要内容的设计</a:t>
            </a:r>
            <a:r>
              <a:rPr lang="zh-CN" altLang="zh-CN" sz="2000" dirty="0">
                <a:latin typeface="楷体" panose="02010609060101010101" charset="-122"/>
                <a:ea typeface="楷体" panose="02010609060101010101" charset="-122"/>
              </a:rPr>
              <a:t>，</a:t>
            </a:r>
            <a:r>
              <a:rPr lang="zh-CN" altLang="en-US" sz="2000" dirty="0">
                <a:latin typeface="楷体" panose="02010609060101010101" charset="-122"/>
                <a:ea typeface="楷体" panose="02010609060101010101" charset="-122"/>
              </a:rPr>
              <a:t>系统独立应用的内部无环境安装与使用测试，遥感影像</a:t>
            </a:r>
            <a:r>
              <a:rPr lang="zh-CN" altLang="zh-CN" sz="2000" dirty="0">
                <a:latin typeface="楷体" panose="02010609060101010101" charset="-122"/>
                <a:ea typeface="楷体" panose="02010609060101010101" charset="-122"/>
              </a:rPr>
              <a:t>数据</a:t>
            </a:r>
            <a:r>
              <a:rPr lang="zh-CN" altLang="en-US" sz="2000" dirty="0">
                <a:latin typeface="楷体" panose="02010609060101010101" charset="-122"/>
                <a:ea typeface="楷体" panose="02010609060101010101" charset="-122"/>
              </a:rPr>
              <a:t>的</a:t>
            </a:r>
            <a:r>
              <a:rPr lang="zh-CN" altLang="zh-CN" sz="2000" dirty="0">
                <a:latin typeface="楷体" panose="02010609060101010101" charset="-122"/>
                <a:ea typeface="楷体" panose="02010609060101010101" charset="-122"/>
              </a:rPr>
              <a:t>收集。</a:t>
            </a:r>
            <a:endParaRPr lang="zh-CN" altLang="en-US" sz="2000" dirty="0">
              <a:latin typeface="楷体" panose="02010609060101010101" charset="-122"/>
              <a:ea typeface="楷体" panose="02010609060101010101" charset="-122"/>
            </a:endParaRPr>
          </a:p>
        </p:txBody>
      </p:sp>
      <p:pic>
        <p:nvPicPr>
          <p:cNvPr id="3" name="图片 2">
            <a:extLst>
              <a:ext uri="{FF2B5EF4-FFF2-40B4-BE49-F238E27FC236}">
                <a16:creationId xmlns:a16="http://schemas.microsoft.com/office/drawing/2014/main" id="{A77DEFCE-A0B7-787C-BC12-11A556A815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2552700"/>
            <a:ext cx="1752600" cy="1752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594989" y="1394597"/>
            <a:ext cx="7924800" cy="1876425"/>
          </a:xfrm>
          <a:prstGeom prst="rect">
            <a:avLst/>
          </a:prstGeom>
        </p:spPr>
        <p:txBody>
          <a:bodyPr vert="horz" wrap="square" lIns="114300" tIns="57150" rIns="114300" bIns="57150" rtlCol="0" anchor="t" anchorCtr="0">
            <a:spAutoFit/>
          </a:bodyPr>
          <a:lstStyle/>
          <a:p>
            <a:pPr>
              <a:lnSpc>
                <a:spcPct val="120000"/>
              </a:lnSpc>
            </a:pPr>
            <a:r>
              <a:rPr lang="en-US" sz="9225" b="1" dirty="0">
                <a:solidFill>
                  <a:srgbClr val="669B51">
                    <a:alpha val="100000"/>
                  </a:srgbClr>
                </a:solidFill>
                <a:latin typeface="微软雅黑" panose="020B0503020204020204" charset="-122"/>
                <a:ea typeface="微软雅黑" panose="020B0503020204020204" charset="-122"/>
                <a:cs typeface="微软雅黑" panose="020B0503020204020204" charset="-122"/>
              </a:rPr>
              <a:t>THANKS</a:t>
            </a:r>
          </a:p>
        </p:txBody>
      </p:sp>
      <p:sp>
        <p:nvSpPr>
          <p:cNvPr id="3" name="TextBox 3"/>
          <p:cNvSpPr txBox="1"/>
          <p:nvPr/>
        </p:nvSpPr>
        <p:spPr>
          <a:xfrm>
            <a:off x="627999" y="3103344"/>
            <a:ext cx="4943475" cy="495300"/>
          </a:xfrm>
          <a:prstGeom prst="rect">
            <a:avLst/>
          </a:prstGeom>
        </p:spPr>
        <p:txBody>
          <a:bodyPr vert="horz" wrap="square" lIns="114300" tIns="57150" rIns="114300" bIns="57150" rtlCol="0" anchor="t" anchorCtr="0">
            <a:spAutoFit/>
          </a:bodyPr>
          <a:lstStyle/>
          <a:p>
            <a:pPr>
              <a:lnSpc>
                <a:spcPct val="120000"/>
              </a:lnSpc>
            </a:pPr>
            <a:r>
              <a:rPr lang="en-US" sz="2000" b="1" dirty="0" err="1">
                <a:solidFill>
                  <a:srgbClr val="232323">
                    <a:alpha val="100000"/>
                  </a:srgbClr>
                </a:solidFill>
                <a:latin typeface="微软雅黑" panose="020B0503020204020204" charset="-122"/>
                <a:ea typeface="微软雅黑" panose="020B0503020204020204" charset="-122"/>
                <a:cs typeface="微软雅黑" panose="020B0503020204020204" charset="-122"/>
              </a:rPr>
              <a:t>感谢观看</a:t>
            </a:r>
            <a:endParaRPr lang="en-US" sz="2000" b="1" dirty="0">
              <a:solidFill>
                <a:srgbClr val="232323">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TextBox 2">
            <a:extLst>
              <a:ext uri="{FF2B5EF4-FFF2-40B4-BE49-F238E27FC236}">
                <a16:creationId xmlns:a16="http://schemas.microsoft.com/office/drawing/2014/main" id="{5CF64971-38EF-C8C8-3D42-9A5DE4E67416}"/>
              </a:ext>
            </a:extLst>
          </p:cNvPr>
          <p:cNvSpPr txBox="1"/>
          <p:nvPr/>
        </p:nvSpPr>
        <p:spPr>
          <a:xfrm>
            <a:off x="0" y="6404543"/>
            <a:ext cx="7924800" cy="453457"/>
          </a:xfrm>
          <a:prstGeom prst="rect">
            <a:avLst/>
          </a:prstGeom>
        </p:spPr>
        <p:txBody>
          <a:bodyPr vert="horz" wrap="square" lIns="114300" tIns="57150" rIns="114300" bIns="57150" rtlCol="0" anchor="t" anchorCtr="0">
            <a:spAutoFit/>
          </a:bodyPr>
          <a:lstStyle/>
          <a:p>
            <a:pPr>
              <a:lnSpc>
                <a:spcPct val="120000"/>
              </a:lnSpc>
            </a:pPr>
            <a:r>
              <a:rPr lang="en-US" sz="1900" b="1" dirty="0">
                <a:solidFill>
                  <a:srgbClr val="669B51">
                    <a:alpha val="100000"/>
                  </a:srgbClr>
                </a:solidFill>
                <a:latin typeface="微软雅黑" panose="020B0503020204020204" charset="-122"/>
                <a:ea typeface="微软雅黑" panose="020B0503020204020204" charset="-122"/>
                <a:cs typeface="微软雅黑" panose="020B0503020204020204" charset="-122"/>
              </a:rPr>
              <a:t>A</a:t>
            </a:r>
            <a:r>
              <a:rPr lang="en-US" altLang="zh-CN" sz="1900" b="1" dirty="0">
                <a:solidFill>
                  <a:srgbClr val="669B51">
                    <a:alpha val="100000"/>
                  </a:srgbClr>
                </a:solidFill>
                <a:latin typeface="微软雅黑" panose="020B0503020204020204" charset="-122"/>
                <a:ea typeface="微软雅黑" panose="020B0503020204020204" charset="-122"/>
                <a:cs typeface="微软雅黑" panose="020B0503020204020204" charset="-122"/>
              </a:rPr>
              <a:t>ll rights reserved by the development team of RSSC MGIS.</a:t>
            </a:r>
            <a:endParaRPr lang="en-US" sz="19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4719" b="4719"/>
          <a:stretch>
            <a:fillRect/>
          </a:stretch>
        </p:blipFill>
        <p:spPr>
          <a:xfrm>
            <a:off x="601455" y="1456971"/>
            <a:ext cx="5140490" cy="4655350"/>
          </a:xfrm>
          <a:prstGeom prst="rect">
            <a:avLst/>
          </a:prstGeom>
        </p:spPr>
      </p:pic>
      <p:sp>
        <p:nvSpPr>
          <p:cNvPr id="3" name="TextBox 3"/>
          <p:cNvSpPr txBox="1"/>
          <p:nvPr/>
        </p:nvSpPr>
        <p:spPr>
          <a:xfrm>
            <a:off x="6007772" y="1924848"/>
            <a:ext cx="5064406" cy="2266152"/>
          </a:xfrm>
          <a:prstGeom prst="rect">
            <a:avLst/>
          </a:prstGeom>
        </p:spPr>
        <p:txBody>
          <a:bodyPr vert="horz" wrap="square" lIns="114300" tIns="57150" rIns="114300" bIns="57150" rtlCol="0" anchor="t" anchorCtr="0">
            <a:noAutofit/>
          </a:bodyPr>
          <a:lstStyle/>
          <a:p>
            <a:pPr indent="360000">
              <a:lnSpc>
                <a:spcPct val="140000"/>
              </a:lnSpc>
            </a:pPr>
            <a:r>
              <a:rPr lang="zh-CN" altLang="zh-CN" sz="1500" dirty="0">
                <a:solidFill>
                  <a:schemeClr val="dk1">
                    <a:alpha val="100000"/>
                  </a:schemeClr>
                </a:solidFill>
                <a:latin typeface="微软雅黑" panose="020B0503020204020204" charset="-122"/>
                <a:ea typeface="微软雅黑" panose="020B0503020204020204" charset="-122"/>
              </a:rPr>
              <a:t>在信息化与数字化的浪潮中，</a:t>
            </a:r>
            <a:r>
              <a:rPr lang="en-US" altLang="zh-CN" sz="1500" dirty="0">
                <a:solidFill>
                  <a:schemeClr val="dk1">
                    <a:alpha val="100000"/>
                  </a:schemeClr>
                </a:solidFill>
                <a:latin typeface="微软雅黑" panose="020B0503020204020204" charset="-122"/>
                <a:ea typeface="微软雅黑" panose="020B0503020204020204" charset="-122"/>
              </a:rPr>
              <a:t>Python</a:t>
            </a:r>
            <a:r>
              <a:rPr lang="zh-CN" altLang="zh-CN" sz="1500" dirty="0">
                <a:solidFill>
                  <a:schemeClr val="dk1">
                    <a:alpha val="100000"/>
                  </a:schemeClr>
                </a:solidFill>
                <a:latin typeface="微软雅黑" panose="020B0503020204020204" charset="-122"/>
                <a:ea typeface="微软雅黑" panose="020B0503020204020204" charset="-122"/>
              </a:rPr>
              <a:t>作为一种简洁、高效且易于学习的编程语言，在数据处理、科学计算及人工智能等领域展现出了强大的潜力和广泛的应用前景。特别是在地理信息系统（</a:t>
            </a:r>
            <a:r>
              <a:rPr lang="en-US" altLang="zh-CN" sz="1500" dirty="0">
                <a:solidFill>
                  <a:schemeClr val="dk1">
                    <a:alpha val="100000"/>
                  </a:schemeClr>
                </a:solidFill>
                <a:latin typeface="微软雅黑" panose="020B0503020204020204" charset="-122"/>
                <a:ea typeface="微软雅黑" panose="020B0503020204020204" charset="-122"/>
              </a:rPr>
              <a:t>GIS</a:t>
            </a:r>
            <a:r>
              <a:rPr lang="zh-CN" altLang="zh-CN" sz="1500" dirty="0">
                <a:solidFill>
                  <a:schemeClr val="dk1">
                    <a:alpha val="100000"/>
                  </a:schemeClr>
                </a:solidFill>
                <a:latin typeface="微软雅黑" panose="020B0503020204020204" charset="-122"/>
                <a:ea typeface="微软雅黑" panose="020B0503020204020204" charset="-122"/>
              </a:rPr>
              <a:t>）与遥感技术快速发展的今天，</a:t>
            </a:r>
            <a:r>
              <a:rPr lang="en-US" altLang="zh-CN" sz="1500" dirty="0">
                <a:solidFill>
                  <a:schemeClr val="dk1">
                    <a:alpha val="100000"/>
                  </a:schemeClr>
                </a:solidFill>
                <a:latin typeface="微软雅黑" panose="020B0503020204020204" charset="-122"/>
                <a:ea typeface="微软雅黑" panose="020B0503020204020204" charset="-122"/>
              </a:rPr>
              <a:t>Python</a:t>
            </a:r>
            <a:r>
              <a:rPr lang="zh-CN" altLang="zh-CN" sz="1500" dirty="0">
                <a:solidFill>
                  <a:schemeClr val="dk1">
                    <a:alpha val="100000"/>
                  </a:schemeClr>
                </a:solidFill>
                <a:latin typeface="微软雅黑" panose="020B0503020204020204" charset="-122"/>
                <a:ea typeface="微软雅黑" panose="020B0503020204020204" charset="-122"/>
              </a:rPr>
              <a:t>凭借其丰富的库和框架，如</a:t>
            </a:r>
            <a:r>
              <a:rPr lang="en-US" altLang="zh-CN" sz="1500" dirty="0">
                <a:solidFill>
                  <a:schemeClr val="dk1">
                    <a:alpha val="100000"/>
                  </a:schemeClr>
                </a:solidFill>
                <a:latin typeface="微软雅黑" panose="020B0503020204020204" charset="-122"/>
                <a:ea typeface="微软雅黑" panose="020B0503020204020204" charset="-122"/>
              </a:rPr>
              <a:t>GDAL</a:t>
            </a:r>
            <a:r>
              <a:rPr lang="zh-CN" altLang="zh-CN" sz="1500" dirty="0">
                <a:solidFill>
                  <a:schemeClr val="dk1">
                    <a:alpha val="100000"/>
                  </a:schemeClr>
                </a:solidFill>
                <a:latin typeface="微软雅黑" panose="020B0503020204020204" charset="-122"/>
                <a:ea typeface="微软雅黑" panose="020B0503020204020204" charset="-122"/>
              </a:rPr>
              <a:t>、</a:t>
            </a:r>
            <a:r>
              <a:rPr lang="en-US" altLang="zh-CN" sz="1500" dirty="0" err="1">
                <a:solidFill>
                  <a:schemeClr val="dk1">
                    <a:alpha val="100000"/>
                  </a:schemeClr>
                </a:solidFill>
                <a:latin typeface="微软雅黑" panose="020B0503020204020204" charset="-122"/>
                <a:ea typeface="微软雅黑" panose="020B0503020204020204" charset="-122"/>
              </a:rPr>
              <a:t>Rasterio</a:t>
            </a:r>
            <a:r>
              <a:rPr lang="zh-CN" altLang="zh-CN" sz="1500" dirty="0">
                <a:solidFill>
                  <a:schemeClr val="dk1">
                    <a:alpha val="100000"/>
                  </a:schemeClr>
                </a:solidFill>
                <a:latin typeface="微软雅黑" panose="020B0503020204020204" charset="-122"/>
                <a:ea typeface="微软雅黑" panose="020B0503020204020204" charset="-122"/>
              </a:rPr>
              <a:t>、</a:t>
            </a:r>
            <a:r>
              <a:rPr lang="en-US" altLang="zh-CN" sz="1500" dirty="0">
                <a:solidFill>
                  <a:schemeClr val="dk1">
                    <a:alpha val="100000"/>
                  </a:schemeClr>
                </a:solidFill>
                <a:latin typeface="微软雅黑" panose="020B0503020204020204" charset="-122"/>
                <a:ea typeface="微软雅黑" panose="020B0503020204020204" charset="-122"/>
              </a:rPr>
              <a:t>Scikit-learn</a:t>
            </a:r>
            <a:r>
              <a:rPr lang="zh-CN" altLang="zh-CN" sz="1500" dirty="0">
                <a:solidFill>
                  <a:schemeClr val="dk1">
                    <a:alpha val="100000"/>
                  </a:schemeClr>
                </a:solidFill>
                <a:latin typeface="微软雅黑" panose="020B0503020204020204" charset="-122"/>
                <a:ea typeface="微软雅黑" panose="020B0503020204020204" charset="-122"/>
              </a:rPr>
              <a:t>等，为遥感数据的处理与分析提供了强有力的支持。</a:t>
            </a:r>
            <a:endParaRPr lang="en-US" sz="1500" dirty="0">
              <a:solidFill>
                <a:schemeClr val="dk1">
                  <a:alpha val="100000"/>
                </a:schemeClr>
              </a:solidFill>
              <a:latin typeface="微软雅黑" panose="020B0503020204020204" charset="-122"/>
              <a:ea typeface="微软雅黑" panose="020B0503020204020204" charset="-122"/>
            </a:endParaRPr>
          </a:p>
        </p:txBody>
      </p:sp>
      <p:sp>
        <p:nvSpPr>
          <p:cNvPr id="4" name="TextBox 4"/>
          <p:cNvSpPr txBox="1"/>
          <p:nvPr/>
        </p:nvSpPr>
        <p:spPr>
          <a:xfrm>
            <a:off x="6007772" y="1456971"/>
            <a:ext cx="5064406" cy="449970"/>
          </a:xfrm>
          <a:prstGeom prst="rect">
            <a:avLst/>
          </a:prstGeom>
        </p:spPr>
        <p:txBody>
          <a:bodyPr vert="horz" wrap="square" lIns="114300" tIns="57150" rIns="114300" bIns="57150" rtlCol="0" anchor="b" anchorCtr="0">
            <a:noAutofit/>
          </a:bodyPr>
          <a:lstStyle/>
          <a:p>
            <a:pPr>
              <a:lnSpc>
                <a:spcPct val="77000"/>
              </a:lnSpc>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研究背景</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5995202" y="4715853"/>
            <a:ext cx="5968197" cy="1396468"/>
          </a:xfrm>
          <a:prstGeom prst="rect">
            <a:avLst/>
          </a:prstGeom>
        </p:spPr>
        <p:txBody>
          <a:bodyPr vert="horz" wrap="square" lIns="114300" tIns="57150" rIns="114300" bIns="57150"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①基本功能：缩小，放大，平移等基本的功能</a:t>
            </a:r>
            <a:endPar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②高级功能：如</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NDVI,</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重分类，非监督分类，随机森林分类等</a:t>
            </a:r>
            <a:endPar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③性能与易用性需求：软件处理数据的效率</a:t>
            </a:r>
            <a:endPar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④具有扩展性：保证软件的生命周期</a:t>
            </a:r>
            <a:endPar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⑤系统需求：如相关开发包，硬件需求，软件需求等</a:t>
            </a:r>
            <a:endPar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⑥非功能性需求：如数据安全性</a:t>
            </a:r>
            <a:endPar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995203" y="4280090"/>
            <a:ext cx="5064406" cy="422408"/>
          </a:xfrm>
          <a:prstGeom prst="rect">
            <a:avLst/>
          </a:prstGeom>
        </p:spPr>
        <p:txBody>
          <a:bodyPr vert="horz" wrap="square" lIns="114300" tIns="57150" rIns="114300" bIns="57150" rtlCol="0" anchor="b" anchorCtr="0">
            <a:noAutofit/>
          </a:bodyPr>
          <a:lstStyle/>
          <a:p>
            <a:pPr>
              <a:lnSpc>
                <a:spcPct val="77000"/>
              </a:lnSpc>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用户需求分析</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研究背景</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2009" y="632268"/>
            <a:ext cx="5981700" cy="1371600"/>
          </a:xfrm>
          <a:prstGeom prst="rect">
            <a:avLst/>
          </a:prstGeom>
        </p:spPr>
        <p:txBody>
          <a:bodyPr vert="horz" wrap="square" lIns="114300" tIns="57150" rIns="114300" bIns="57150" rtlCol="0" anchor="t" anchorCtr="0">
            <a:spAutoFit/>
          </a:bodyPr>
          <a:lstStyle/>
          <a:p>
            <a:pPr algn="l">
              <a:lnSpc>
                <a:spcPct val="120000"/>
              </a:lnSpc>
            </a:pPr>
            <a:r>
              <a:rPr lang="en-US" sz="6600" b="1">
                <a:solidFill>
                  <a:srgbClr val="669B51">
                    <a:alpha val="100000"/>
                  </a:srgbClr>
                </a:solidFill>
                <a:latin typeface="微软雅黑" panose="020B0503020204020204" charset="-122"/>
                <a:ea typeface="微软雅黑" panose="020B0503020204020204" charset="-122"/>
                <a:cs typeface="微软雅黑" panose="020B0503020204020204" charset="-122"/>
              </a:rPr>
              <a:t>02</a:t>
            </a:r>
          </a:p>
        </p:txBody>
      </p:sp>
      <p:sp>
        <p:nvSpPr>
          <p:cNvPr id="3" name="TextBox 3"/>
          <p:cNvSpPr txBox="1"/>
          <p:nvPr/>
        </p:nvSpPr>
        <p:spPr>
          <a:xfrm>
            <a:off x="652009" y="2003869"/>
            <a:ext cx="10484808" cy="1798058"/>
          </a:xfrm>
          <a:prstGeom prst="rect">
            <a:avLst/>
          </a:prstGeom>
        </p:spPr>
        <p:txBody>
          <a:bodyPr vert="horz" wrap="square" lIns="114300" tIns="57150" rIns="114300" bIns="57150" rtlCol="0" anchor="t" anchorCtr="0">
            <a:normAutofit/>
          </a:bodyPr>
          <a:lstStyle/>
          <a:p>
            <a:pPr algn="l">
              <a:lnSpc>
                <a:spcPct val="120000"/>
              </a:lnSpc>
            </a:pPr>
            <a:r>
              <a:rPr lang="zh-CN" alt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rPr>
              <a:t>系统技术分析</a:t>
            </a:r>
            <a:endParaRPr 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0" name="TextBox 1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系统功能设计（系统功能模块图）</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8" name="图片 7">
            <a:extLst>
              <a:ext uri="{FF2B5EF4-FFF2-40B4-BE49-F238E27FC236}">
                <a16:creationId xmlns:a16="http://schemas.microsoft.com/office/drawing/2014/main" id="{D4DDA6F5-994A-9072-87AF-DFE57A2A87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1371600"/>
            <a:ext cx="9977926" cy="4343400"/>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2009" y="632268"/>
            <a:ext cx="5981700" cy="1371600"/>
          </a:xfrm>
          <a:prstGeom prst="rect">
            <a:avLst/>
          </a:prstGeom>
        </p:spPr>
        <p:txBody>
          <a:bodyPr vert="horz" wrap="square" lIns="114300" tIns="57150" rIns="114300" bIns="57150" rtlCol="0" anchor="t" anchorCtr="0">
            <a:spAutoFit/>
          </a:bodyPr>
          <a:lstStyle/>
          <a:p>
            <a:pPr algn="l">
              <a:lnSpc>
                <a:spcPct val="120000"/>
              </a:lnSpc>
            </a:pPr>
            <a:r>
              <a:rPr lang="en-US" sz="6600" b="1">
                <a:solidFill>
                  <a:srgbClr val="669B51">
                    <a:alpha val="100000"/>
                  </a:srgbClr>
                </a:solidFill>
                <a:latin typeface="微软雅黑" panose="020B0503020204020204" charset="-122"/>
                <a:ea typeface="微软雅黑" panose="020B0503020204020204" charset="-122"/>
                <a:cs typeface="微软雅黑" panose="020B0503020204020204" charset="-122"/>
              </a:rPr>
              <a:t>03</a:t>
            </a:r>
          </a:p>
        </p:txBody>
      </p:sp>
      <p:sp>
        <p:nvSpPr>
          <p:cNvPr id="3" name="TextBox 3"/>
          <p:cNvSpPr txBox="1"/>
          <p:nvPr/>
        </p:nvSpPr>
        <p:spPr>
          <a:xfrm>
            <a:off x="652009" y="2003869"/>
            <a:ext cx="10484808" cy="1798058"/>
          </a:xfrm>
          <a:prstGeom prst="rect">
            <a:avLst/>
          </a:prstGeom>
        </p:spPr>
        <p:txBody>
          <a:bodyPr vert="horz" wrap="square" lIns="114300" tIns="57150" rIns="114300" bIns="57150" rtlCol="0" anchor="t" anchorCtr="0">
            <a:normAutofit/>
          </a:bodyPr>
          <a:lstStyle/>
          <a:p>
            <a:pPr algn="l">
              <a:lnSpc>
                <a:spcPct val="120000"/>
              </a:lnSpc>
            </a:pPr>
            <a:r>
              <a:rPr lang="zh-CN" alt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rPr>
              <a:t>系统实现过程</a:t>
            </a:r>
            <a:endParaRPr lang="en-US" sz="4500" b="1" dirty="0">
              <a:solidFill>
                <a:srgbClr val="669B51">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54963" y="2034175"/>
            <a:ext cx="5829300" cy="781050"/>
          </a:xfrm>
          <a:prstGeom prst="rect">
            <a:avLst/>
          </a:prstGeom>
        </p:spPr>
        <p:txBody>
          <a:bodyPr vert="horz" wrap="square" lIns="114300" tIns="57150" rIns="114300" bIns="57150" rtlCol="0" anchor="t" anchorCtr="0">
            <a:noAutofit/>
          </a:bodyPr>
          <a:lstStyle/>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本系统使用</a:t>
            </a:r>
            <a:r>
              <a:rPr lang="en-US" altLang="zh-CN" sz="1500" dirty="0">
                <a:solidFill>
                  <a:schemeClr val="dk1">
                    <a:alpha val="100000"/>
                  </a:schemeClr>
                </a:solidFill>
                <a:latin typeface="微软雅黑" panose="020B0503020204020204" charset="-122"/>
                <a:ea typeface="微软雅黑" panose="020B0503020204020204" charset="-122"/>
              </a:rPr>
              <a:t>QGIS 3.34.8 LTR</a:t>
            </a:r>
            <a:r>
              <a:rPr lang="zh-CN" altLang="zh-CN" sz="1500" dirty="0">
                <a:solidFill>
                  <a:schemeClr val="dk1">
                    <a:alpha val="100000"/>
                  </a:schemeClr>
                </a:solidFill>
                <a:latin typeface="微软雅黑" panose="020B0503020204020204" charset="-122"/>
                <a:ea typeface="微软雅黑" panose="020B0503020204020204" charset="-122"/>
              </a:rPr>
              <a:t>版本的</a:t>
            </a:r>
            <a:r>
              <a:rPr lang="en-US" altLang="zh-CN" sz="1500" dirty="0">
                <a:solidFill>
                  <a:schemeClr val="dk1">
                    <a:alpha val="100000"/>
                  </a:schemeClr>
                </a:solidFill>
                <a:latin typeface="微软雅黑" panose="020B0503020204020204" charset="-122"/>
                <a:ea typeface="微软雅黑" panose="020B0503020204020204" charset="-122"/>
              </a:rPr>
              <a:t>Python 3.12</a:t>
            </a:r>
            <a:r>
              <a:rPr lang="zh-CN" altLang="zh-CN" sz="1500" dirty="0">
                <a:solidFill>
                  <a:schemeClr val="dk1">
                    <a:alpha val="100000"/>
                  </a:schemeClr>
                </a:solidFill>
                <a:latin typeface="微软雅黑" panose="020B0503020204020204" charset="-122"/>
                <a:ea typeface="微软雅黑" panose="020B0503020204020204" charset="-122"/>
              </a:rPr>
              <a:t>二次开发库进行基本功能的开发。</a:t>
            </a:r>
          </a:p>
        </p:txBody>
      </p:sp>
      <p:sp>
        <p:nvSpPr>
          <p:cNvPr id="3" name="TextBox 3"/>
          <p:cNvSpPr txBox="1"/>
          <p:nvPr/>
        </p:nvSpPr>
        <p:spPr>
          <a:xfrm>
            <a:off x="454963" y="1575832"/>
            <a:ext cx="5829300" cy="400050"/>
          </a:xfrm>
          <a:prstGeom prst="rect">
            <a:avLst/>
          </a:prstGeom>
        </p:spPr>
        <p:txBody>
          <a:bodyPr vert="horz" wrap="square" lIns="114300" tIns="57150" rIns="114300" bIns="57150" rtlCol="0" anchor="ctr" anchorCtr="0">
            <a:noAutofit/>
          </a:bodyPr>
          <a:lstStyle/>
          <a:p>
            <a:pPr>
              <a:lnSpc>
                <a:spcPct val="77000"/>
              </a:lnSpc>
            </a:pPr>
            <a:r>
              <a:rPr lang="en-US" altLang="zh-CN" sz="20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PyQGIS</a:t>
            </a:r>
            <a:r>
              <a:rPr lang="zh-CN" alt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环境配置</a:t>
            </a:r>
            <a:endParaRPr 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54963" y="3530045"/>
            <a:ext cx="5829300" cy="781050"/>
          </a:xfrm>
          <a:prstGeom prst="rect">
            <a:avLst/>
          </a:prstGeom>
        </p:spPr>
        <p:txBody>
          <a:bodyPr vert="horz" wrap="square" lIns="114300" tIns="57150" rIns="114300" bIns="57150" rtlCol="0" anchor="t" anchorCtr="0">
            <a:noAutofit/>
          </a:bodyPr>
          <a:lstStyle/>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本系统使用</a:t>
            </a:r>
            <a:r>
              <a:rPr lang="en-US" altLang="zh-CN" sz="1500" dirty="0">
                <a:solidFill>
                  <a:schemeClr val="dk1">
                    <a:alpha val="100000"/>
                  </a:schemeClr>
                </a:solidFill>
                <a:latin typeface="微软雅黑" panose="020B0503020204020204" charset="-122"/>
                <a:ea typeface="微软雅黑" panose="020B0503020204020204" charset="-122"/>
              </a:rPr>
              <a:t>PyCharm 2024</a:t>
            </a:r>
            <a:r>
              <a:rPr lang="zh-CN" altLang="zh-CN" sz="1500" dirty="0">
                <a:solidFill>
                  <a:schemeClr val="dk1">
                    <a:alpha val="100000"/>
                  </a:schemeClr>
                </a:solidFill>
                <a:latin typeface="微软雅黑" panose="020B0503020204020204" charset="-122"/>
                <a:ea typeface="微软雅黑" panose="020B0503020204020204" charset="-122"/>
              </a:rPr>
              <a:t>搭配</a:t>
            </a:r>
            <a:r>
              <a:rPr lang="en-US" altLang="zh-CN" sz="1500" dirty="0">
                <a:solidFill>
                  <a:schemeClr val="dk1">
                    <a:alpha val="100000"/>
                  </a:schemeClr>
                </a:solidFill>
                <a:latin typeface="微软雅黑" panose="020B0503020204020204" charset="-122"/>
                <a:ea typeface="微软雅黑" panose="020B0503020204020204" charset="-122"/>
              </a:rPr>
              <a:t>QGIS</a:t>
            </a:r>
            <a:r>
              <a:rPr lang="zh-CN" altLang="zh-CN" sz="1500" dirty="0">
                <a:solidFill>
                  <a:schemeClr val="dk1">
                    <a:alpha val="100000"/>
                  </a:schemeClr>
                </a:solidFill>
                <a:latin typeface="微软雅黑" panose="020B0503020204020204" charset="-122"/>
                <a:ea typeface="微软雅黑" panose="020B0503020204020204" charset="-122"/>
              </a:rPr>
              <a:t>提供的</a:t>
            </a:r>
            <a:r>
              <a:rPr lang="en-US" altLang="zh-CN" sz="1500" dirty="0" err="1">
                <a:solidFill>
                  <a:schemeClr val="dk1">
                    <a:alpha val="100000"/>
                  </a:schemeClr>
                </a:solidFill>
                <a:latin typeface="微软雅黑" panose="020B0503020204020204" charset="-122"/>
                <a:ea typeface="微软雅黑" panose="020B0503020204020204" charset="-122"/>
              </a:rPr>
              <a:t>PyQt</a:t>
            </a:r>
            <a:r>
              <a:rPr lang="en-US" altLang="zh-CN" sz="1500" dirty="0">
                <a:solidFill>
                  <a:schemeClr val="dk1">
                    <a:alpha val="100000"/>
                  </a:schemeClr>
                </a:solidFill>
                <a:latin typeface="微软雅黑" panose="020B0503020204020204" charset="-122"/>
                <a:ea typeface="微软雅黑" panose="020B0503020204020204" charset="-122"/>
              </a:rPr>
              <a:t> 5</a:t>
            </a:r>
            <a:r>
              <a:rPr lang="zh-CN" altLang="zh-CN" sz="1500" dirty="0">
                <a:solidFill>
                  <a:schemeClr val="dk1">
                    <a:alpha val="100000"/>
                  </a:schemeClr>
                </a:solidFill>
                <a:latin typeface="微软雅黑" panose="020B0503020204020204" charset="-122"/>
                <a:ea typeface="微软雅黑" panose="020B0503020204020204" charset="-122"/>
              </a:rPr>
              <a:t>使用，进行用户</a:t>
            </a:r>
            <a:r>
              <a:rPr lang="en-US" altLang="zh-CN" sz="1500" dirty="0">
                <a:solidFill>
                  <a:schemeClr val="dk1">
                    <a:alpha val="100000"/>
                  </a:schemeClr>
                </a:solidFill>
                <a:latin typeface="微软雅黑" panose="020B0503020204020204" charset="-122"/>
                <a:ea typeface="微软雅黑" panose="020B0503020204020204" charset="-122"/>
              </a:rPr>
              <a:t>Gui</a:t>
            </a:r>
            <a:r>
              <a:rPr lang="zh-CN" altLang="zh-CN" sz="1500" dirty="0">
                <a:solidFill>
                  <a:schemeClr val="dk1">
                    <a:alpha val="100000"/>
                  </a:schemeClr>
                </a:solidFill>
                <a:latin typeface="微软雅黑" panose="020B0503020204020204" charset="-122"/>
                <a:ea typeface="微软雅黑" panose="020B0503020204020204" charset="-122"/>
              </a:rPr>
              <a:t>界面的开发和设计。</a:t>
            </a:r>
          </a:p>
        </p:txBody>
      </p:sp>
      <p:sp>
        <p:nvSpPr>
          <p:cNvPr id="5" name="TextBox 5"/>
          <p:cNvSpPr txBox="1"/>
          <p:nvPr/>
        </p:nvSpPr>
        <p:spPr>
          <a:xfrm>
            <a:off x="454963" y="3071702"/>
            <a:ext cx="5829300" cy="400050"/>
          </a:xfrm>
          <a:prstGeom prst="rect">
            <a:avLst/>
          </a:prstGeom>
        </p:spPr>
        <p:txBody>
          <a:bodyPr vert="horz" wrap="square" lIns="114300" tIns="57150" rIns="114300" bIns="57150" rtlCol="0" anchor="ctr" anchorCtr="0">
            <a:noAutofit/>
          </a:bodyPr>
          <a:lstStyle/>
          <a:p>
            <a:pPr>
              <a:lnSpc>
                <a:spcPct val="77000"/>
              </a:lnSpc>
            </a:pPr>
            <a:r>
              <a:rPr lang="en-US" sz="20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PyCharm+PyQt</a:t>
            </a:r>
            <a:r>
              <a:rPr lang="zh-CN" alt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环境配置</a:t>
            </a:r>
            <a:endParaRPr 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54963" y="5118981"/>
            <a:ext cx="5829300" cy="781050"/>
          </a:xfrm>
          <a:prstGeom prst="rect">
            <a:avLst/>
          </a:prstGeom>
        </p:spPr>
        <p:txBody>
          <a:bodyPr vert="horz" wrap="square" lIns="114300" tIns="57150" rIns="114300" bIns="57150" rtlCol="0" anchor="t" anchorCtr="0">
            <a:noAutofit/>
          </a:bodyPr>
          <a:lstStyle/>
          <a:p>
            <a:pPr indent="266700" algn="just">
              <a:lnSpc>
                <a:spcPct val="125000"/>
              </a:lnSpc>
            </a:pPr>
            <a:r>
              <a:rPr lang="zh-CN" altLang="zh-CN" sz="1500" dirty="0">
                <a:solidFill>
                  <a:schemeClr val="dk1">
                    <a:alpha val="100000"/>
                  </a:schemeClr>
                </a:solidFill>
                <a:latin typeface="微软雅黑" panose="020B0503020204020204" charset="-122"/>
                <a:ea typeface="微软雅黑" panose="020B0503020204020204" charset="-122"/>
              </a:rPr>
              <a:t>本系统使用</a:t>
            </a:r>
            <a:r>
              <a:rPr lang="en-US" altLang="zh-CN" sz="1500" dirty="0" err="1">
                <a:solidFill>
                  <a:schemeClr val="dk1">
                    <a:alpha val="100000"/>
                  </a:schemeClr>
                </a:solidFill>
                <a:latin typeface="微软雅黑" panose="020B0503020204020204" charset="-122"/>
                <a:ea typeface="微软雅黑" panose="020B0503020204020204" charset="-122"/>
              </a:rPr>
              <a:t>rasterio</a:t>
            </a:r>
            <a:r>
              <a:rPr lang="zh-CN" altLang="zh-CN" sz="1500" dirty="0">
                <a:solidFill>
                  <a:schemeClr val="dk1">
                    <a:alpha val="100000"/>
                  </a:schemeClr>
                </a:solidFill>
                <a:latin typeface="微软雅黑" panose="020B0503020204020204" charset="-122"/>
                <a:ea typeface="微软雅黑" panose="020B0503020204020204" charset="-122"/>
              </a:rPr>
              <a:t>和</a:t>
            </a:r>
            <a:r>
              <a:rPr lang="en-US" altLang="zh-CN" sz="1500" dirty="0">
                <a:solidFill>
                  <a:schemeClr val="dk1">
                    <a:alpha val="100000"/>
                  </a:schemeClr>
                </a:solidFill>
                <a:latin typeface="微软雅黑" panose="020B0503020204020204" charset="-122"/>
                <a:ea typeface="微软雅黑" panose="020B0503020204020204" charset="-122"/>
              </a:rPr>
              <a:t>scikit-learn</a:t>
            </a:r>
            <a:r>
              <a:rPr lang="zh-CN" altLang="zh-CN" sz="1500" dirty="0">
                <a:solidFill>
                  <a:schemeClr val="dk1">
                    <a:alpha val="100000"/>
                  </a:schemeClr>
                </a:solidFill>
                <a:latin typeface="微软雅黑" panose="020B0503020204020204" charset="-122"/>
                <a:ea typeface="微软雅黑" panose="020B0503020204020204" charset="-122"/>
              </a:rPr>
              <a:t>深度学习算法库进行遥感</a:t>
            </a:r>
            <a:r>
              <a:rPr lang="zh-CN" altLang="en-US" sz="1500" dirty="0">
                <a:solidFill>
                  <a:schemeClr val="dk1">
                    <a:alpha val="100000"/>
                  </a:schemeClr>
                </a:solidFill>
                <a:latin typeface="微软雅黑" panose="020B0503020204020204" charset="-122"/>
                <a:ea typeface="微软雅黑" panose="020B0503020204020204" charset="-122"/>
              </a:rPr>
              <a:t>影像</a:t>
            </a:r>
            <a:r>
              <a:rPr lang="zh-CN" altLang="zh-CN" sz="1500" dirty="0">
                <a:solidFill>
                  <a:schemeClr val="dk1">
                    <a:alpha val="100000"/>
                  </a:schemeClr>
                </a:solidFill>
                <a:latin typeface="微软雅黑" panose="020B0503020204020204" charset="-122"/>
                <a:ea typeface="微软雅黑" panose="020B0503020204020204" charset="-122"/>
              </a:rPr>
              <a:t>分类识别高级分析功能的开发。</a:t>
            </a:r>
          </a:p>
        </p:txBody>
      </p:sp>
      <p:sp>
        <p:nvSpPr>
          <p:cNvPr id="7" name="TextBox 7"/>
          <p:cNvSpPr txBox="1"/>
          <p:nvPr/>
        </p:nvSpPr>
        <p:spPr>
          <a:xfrm>
            <a:off x="454963" y="4660638"/>
            <a:ext cx="5829300" cy="400050"/>
          </a:xfrm>
          <a:prstGeom prst="rect">
            <a:avLst/>
          </a:prstGeom>
        </p:spPr>
        <p:txBody>
          <a:bodyPr vert="horz" wrap="square" lIns="114300" tIns="57150" rIns="114300" bIns="57150" rtlCol="0" anchor="ctr" anchorCtr="0">
            <a:noAutofit/>
          </a:bodyPr>
          <a:lstStyle/>
          <a:p>
            <a:pPr>
              <a:lnSpc>
                <a:spcPct val="77000"/>
              </a:lnSpc>
            </a:pPr>
            <a:r>
              <a:rPr lang="zh-CN" alt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深度学习环境配置</a:t>
            </a:r>
            <a:endParaRPr lang="en-US"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8" name="Picture 8"/>
          <p:cNvPicPr>
            <a:picLocks noChangeAspect="1"/>
          </p:cNvPicPr>
          <p:nvPr/>
        </p:nvPicPr>
        <p:blipFill>
          <a:blip r:embed="rId3"/>
          <a:srcRect l="4126" r="4126"/>
          <a:stretch>
            <a:fillRect/>
          </a:stretch>
        </p:blipFill>
        <p:spPr>
          <a:xfrm>
            <a:off x="6738931" y="1450035"/>
            <a:ext cx="4792980" cy="4792980"/>
          </a:xfrm>
          <a:prstGeom prst="ellipse">
            <a:avLst/>
          </a:prstGeom>
        </p:spPr>
      </p:pic>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环境配置</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552651" y="1629738"/>
            <a:ext cx="4219249" cy="4219249"/>
          </a:xfrm>
          <a:prstGeom prst="ellipse">
            <a:avLst/>
          </a:prstGeom>
        </p:spPr>
      </p:pic>
      <p:sp>
        <p:nvSpPr>
          <p:cNvPr id="3" name="TextBox 3"/>
          <p:cNvSpPr txBox="1"/>
          <p:nvPr/>
        </p:nvSpPr>
        <p:spPr>
          <a:xfrm>
            <a:off x="5311825" y="1217230"/>
            <a:ext cx="6096000" cy="400050"/>
          </a:xfrm>
          <a:prstGeom prst="rect">
            <a:avLst/>
          </a:prstGeom>
        </p:spPr>
        <p:txBody>
          <a:bodyPr vert="horz" wrap="square" lIns="114300" tIns="57150" rIns="114300" bIns="57150" rtlCol="0" anchor="b" anchorCtr="0">
            <a:noAutofit/>
          </a:bodyPr>
          <a:lstStyle/>
          <a:p>
            <a:pPr>
              <a:lnSpc>
                <a:spcPct val="77000"/>
              </a:lnSpc>
              <a:spcBef>
                <a:spcPts val="450"/>
              </a:spcBef>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基础功能实现</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系统实现过程</a:t>
            </a:r>
            <a:endParaRPr lang="en-US" altLang="zh-CN"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3">
            <a:extLst>
              <a:ext uri="{FF2B5EF4-FFF2-40B4-BE49-F238E27FC236}">
                <a16:creationId xmlns:a16="http://schemas.microsoft.com/office/drawing/2014/main" id="{1F24CAC0-AB69-6D76-FEC0-F9EF791BFE50}"/>
              </a:ext>
            </a:extLst>
          </p:cNvPr>
          <p:cNvSpPr txBox="1"/>
          <p:nvPr/>
        </p:nvSpPr>
        <p:spPr>
          <a:xfrm>
            <a:off x="5285116" y="1967995"/>
            <a:ext cx="6096000" cy="400050"/>
          </a:xfrm>
          <a:prstGeom prst="rect">
            <a:avLst/>
          </a:prstGeom>
        </p:spPr>
        <p:txBody>
          <a:bodyPr vert="horz" wrap="square" lIns="114300" tIns="57150" rIns="114300" bIns="57150" rtlCol="0" anchor="b" anchorCtr="0">
            <a:noAutofit/>
          </a:bodyPr>
          <a:lstStyle/>
          <a:p>
            <a:pPr>
              <a:lnSpc>
                <a:spcPct val="77000"/>
              </a:lnSpc>
              <a:spcBef>
                <a:spcPts val="450"/>
              </a:spcBef>
            </a:pP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NDVI</a:t>
            </a: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算法实现</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3">
            <a:extLst>
              <a:ext uri="{FF2B5EF4-FFF2-40B4-BE49-F238E27FC236}">
                <a16:creationId xmlns:a16="http://schemas.microsoft.com/office/drawing/2014/main" id="{28ECA966-0BE0-450C-D55B-7F25754B6395}"/>
              </a:ext>
            </a:extLst>
          </p:cNvPr>
          <p:cNvSpPr txBox="1"/>
          <p:nvPr/>
        </p:nvSpPr>
        <p:spPr>
          <a:xfrm>
            <a:off x="5311825" y="2707480"/>
            <a:ext cx="6096000" cy="400050"/>
          </a:xfrm>
          <a:prstGeom prst="rect">
            <a:avLst/>
          </a:prstGeom>
        </p:spPr>
        <p:txBody>
          <a:bodyPr vert="horz" wrap="square" lIns="114300" tIns="57150" rIns="114300" bIns="57150" rtlCol="0" anchor="b" anchorCtr="0">
            <a:noAutofit/>
          </a:bodyPr>
          <a:lstStyle/>
          <a:p>
            <a:pPr>
              <a:lnSpc>
                <a:spcPct val="77000"/>
              </a:lnSpc>
              <a:spcBef>
                <a:spcPts val="450"/>
              </a:spcBef>
            </a:pP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NDVI</a:t>
            </a: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重分类</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3">
            <a:extLst>
              <a:ext uri="{FF2B5EF4-FFF2-40B4-BE49-F238E27FC236}">
                <a16:creationId xmlns:a16="http://schemas.microsoft.com/office/drawing/2014/main" id="{610AC0A2-E85C-F2AB-2B7A-EFB7AF7EC334}"/>
              </a:ext>
            </a:extLst>
          </p:cNvPr>
          <p:cNvSpPr txBox="1"/>
          <p:nvPr/>
        </p:nvSpPr>
        <p:spPr>
          <a:xfrm>
            <a:off x="5311825" y="3507580"/>
            <a:ext cx="6096000" cy="400050"/>
          </a:xfrm>
          <a:prstGeom prst="rect">
            <a:avLst/>
          </a:prstGeom>
        </p:spPr>
        <p:txBody>
          <a:bodyPr vert="horz" wrap="square" lIns="114300" tIns="57150" rIns="114300" bIns="57150" rtlCol="0" anchor="b" anchorCtr="0">
            <a:noAutofit/>
          </a:bodyPr>
          <a:lstStyle/>
          <a:p>
            <a:pPr>
              <a:lnSpc>
                <a:spcPct val="77000"/>
              </a:lnSpc>
              <a:spcBef>
                <a:spcPts val="450"/>
              </a:spcBef>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非监督分类</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3">
            <a:extLst>
              <a:ext uri="{FF2B5EF4-FFF2-40B4-BE49-F238E27FC236}">
                <a16:creationId xmlns:a16="http://schemas.microsoft.com/office/drawing/2014/main" id="{774639E4-F6E7-699A-F38F-459236AC40D2}"/>
              </a:ext>
            </a:extLst>
          </p:cNvPr>
          <p:cNvSpPr txBox="1"/>
          <p:nvPr/>
        </p:nvSpPr>
        <p:spPr>
          <a:xfrm>
            <a:off x="5316538" y="4301763"/>
            <a:ext cx="6096000" cy="400050"/>
          </a:xfrm>
          <a:prstGeom prst="rect">
            <a:avLst/>
          </a:prstGeom>
        </p:spPr>
        <p:txBody>
          <a:bodyPr vert="horz" wrap="square" lIns="114300" tIns="57150" rIns="114300" bIns="57150" rtlCol="0" anchor="b" anchorCtr="0">
            <a:noAutofit/>
          </a:bodyPr>
          <a:lstStyle/>
          <a:p>
            <a:pPr>
              <a:lnSpc>
                <a:spcPct val="77000"/>
              </a:lnSpc>
              <a:spcBef>
                <a:spcPts val="450"/>
              </a:spcBef>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随机森林分类</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3">
            <a:extLst>
              <a:ext uri="{FF2B5EF4-FFF2-40B4-BE49-F238E27FC236}">
                <a16:creationId xmlns:a16="http://schemas.microsoft.com/office/drawing/2014/main" id="{F6139BF0-0B59-6DE3-7031-C9C375559EAF}"/>
              </a:ext>
            </a:extLst>
          </p:cNvPr>
          <p:cNvSpPr txBox="1"/>
          <p:nvPr/>
        </p:nvSpPr>
        <p:spPr>
          <a:xfrm>
            <a:off x="5316538" y="5090030"/>
            <a:ext cx="6096000" cy="400050"/>
          </a:xfrm>
          <a:prstGeom prst="rect">
            <a:avLst/>
          </a:prstGeom>
        </p:spPr>
        <p:txBody>
          <a:bodyPr vert="horz" wrap="square" lIns="114300" tIns="57150" rIns="114300" bIns="57150" rtlCol="0" anchor="b" anchorCtr="0">
            <a:noAutofit/>
          </a:bodyPr>
          <a:lstStyle/>
          <a:p>
            <a:pPr>
              <a:lnSpc>
                <a:spcPct val="77000"/>
              </a:lnSpc>
              <a:spcBef>
                <a:spcPts val="450"/>
              </a:spcBef>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遥感影像的裁剪</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g5YmFmZTQ5YjFkYmFlNmI5YWUzYmY1MTQ1ODc1NDI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318.2837795275591,&quot;left&quot;:67.99212598425197,&quot;top&quot;:139.67842519685038,&quot;width&quot;:821.5233858267717}"/>
</p:tagLst>
</file>

<file path=ppt/theme/theme1.xml><?xml version="1.0" encoding="utf-8"?>
<a:theme xmlns:a="http://schemas.openxmlformats.org/drawingml/2006/main" name="Office Theme">
  <a:themeElements>
    <a:clrScheme name="Office">
      <a:dk1>
        <a:srgbClr val="222222"/>
      </a:dk1>
      <a:lt1>
        <a:srgbClr val="FCFCF6"/>
      </a:lt1>
      <a:dk2>
        <a:srgbClr val="222222"/>
      </a:dk2>
      <a:lt2>
        <a:srgbClr val="FFFFFF"/>
      </a:lt2>
      <a:accent1>
        <a:srgbClr val="669B51"/>
      </a:accent1>
      <a:accent2>
        <a:srgbClr val="6B9160"/>
      </a:accent2>
      <a:accent3>
        <a:srgbClr val="88AF78"/>
      </a:accent3>
      <a:accent4>
        <a:srgbClr val="7C9C5D"/>
      </a:accent4>
      <a:accent5>
        <a:srgbClr val="587757"/>
      </a:accent5>
      <a:accent6>
        <a:srgbClr val="2444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1589</Words>
  <Application>Microsoft Office PowerPoint</Application>
  <PresentationFormat>宽屏</PresentationFormat>
  <Paragraphs>127</Paragraphs>
  <Slides>35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楷体</vt:lpstr>
      <vt:lpstr>微软雅黑</vt:lpstr>
      <vt:lpstr>幼圆</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Error Chtholly</cp:lastModifiedBy>
  <cp:revision>16</cp:revision>
  <dcterms:created xsi:type="dcterms:W3CDTF">2006-08-16T00:00:00Z</dcterms:created>
  <dcterms:modified xsi:type="dcterms:W3CDTF">2024-07-06T03:42:38Z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71A216CC80214971AE2F661C7DD6C851_12</vt:lpwstr>
  </property>
  <property fmtid="{D5CDD505-2E9C-101B-9397-08002B2CF9AE}" pid="3" name="KSOProductBuildVer">
    <vt:lpwstr>2052-12.1.0.17140</vt:lpwstr>
  </property>
</Properties>
</file>