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iu75/0lAghU/uLDDyvVJLxXKXn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7AA9F9-0E09-474E-99CE-EC6889929B3F}">
  <a:tblStyle styleId="{7C7AA9F9-0E09-474E-99CE-EC6889929B3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c1db1bec2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cc1db1bec2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c1db1bec2_1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c1db1bec2_1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cc1db1bec2_1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c1db1bec2_1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c1db1bec2_1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cc1db1bec2_1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c1db1bec2_1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c1db1bec2_1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cc1db1bec2_1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c1db1bec2_1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cc1db1bec2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c1db1bec2_1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cc1db1bec2_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c1db1bec2_1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c1db1bec2_1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cc1db1bec2_1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c1db1bec2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cc1db1bec2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c1db1bec2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c1db1bec2_1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cc1db1bec2_1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c1db1bec2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cc1db1bec2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c1db1bec2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c1db1bec2_1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cc1db1bec2_1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6" name="Shape 16"/>
        <p:cNvGrpSpPr/>
        <p:nvPr/>
      </p:nvGrpSpPr>
      <p:grpSpPr>
        <a:xfrm>
          <a:off x="0" y="0"/>
          <a:ext cx="0" cy="0"/>
          <a:chOff x="0" y="0"/>
          <a:chExt cx="0" cy="0"/>
        </a:xfrm>
      </p:grpSpPr>
      <p:sp>
        <p:nvSpPr>
          <p:cNvPr id="17" name="Google Shape;17;p1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2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1"/>
          <p:cNvSpPr txBox="1"/>
          <p:nvPr>
            <p:ph idx="1" type="body"/>
          </p:nvPr>
        </p:nvSpPr>
        <p:spPr>
          <a:xfrm rot="5400000">
            <a:off x="3872484" y="-562356"/>
            <a:ext cx="4023360" cy="9720073"/>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3" name="Google Shape;83;p2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6" name="Shape 86"/>
        <p:cNvGrpSpPr/>
        <p:nvPr/>
      </p:nvGrpSpPr>
      <p:grpSpPr>
        <a:xfrm>
          <a:off x="0" y="0"/>
          <a:ext cx="0" cy="0"/>
          <a:chOff x="0" y="0"/>
          <a:chExt cx="0" cy="0"/>
        </a:xfrm>
      </p:grpSpPr>
      <p:sp>
        <p:nvSpPr>
          <p:cNvPr id="87" name="Google Shape;87;p22"/>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2"/>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9" name="Google Shape;89;p2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cxnSp>
        <p:nvCxnSpPr>
          <p:cNvPr id="92" name="Google Shape;92;p22"/>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 name="Google Shape;23;p1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sp>
        <p:nvSpPr>
          <p:cNvPr id="27" name="Google Shape;27;p14"/>
          <p:cNvSpPr/>
          <p:nvPr/>
        </p:nvSpPr>
        <p:spPr>
          <a:xfrm>
            <a:off x="0" y="0"/>
            <a:ext cx="12192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4"/>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4"/>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4"/>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31" name="Google Shape;31;p1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cxnSp>
        <p:nvCxnSpPr>
          <p:cNvPr id="34" name="Google Shape;34;p14"/>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5" name="Shape 35"/>
        <p:cNvGrpSpPr/>
        <p:nvPr/>
      </p:nvGrpSpPr>
      <p:grpSpPr>
        <a:xfrm>
          <a:off x="0" y="0"/>
          <a:ext cx="0" cy="0"/>
          <a:chOff x="0" y="0"/>
          <a:chExt cx="0" cy="0"/>
        </a:xfrm>
      </p:grpSpPr>
      <p:sp>
        <p:nvSpPr>
          <p:cNvPr id="36" name="Google Shape;36;p15"/>
          <p:cNvSpPr/>
          <p:nvPr/>
        </p:nvSpPr>
        <p:spPr>
          <a:xfrm>
            <a:off x="0" y="0"/>
            <a:ext cx="12192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5"/>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5"/>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5"/>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0" name="Google Shape;40;p1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cxnSp>
        <p:nvCxnSpPr>
          <p:cNvPr id="43" name="Google Shape;43;p15"/>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1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6"/>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16"/>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1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1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7"/>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17"/>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17"/>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17"/>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1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8" name="Google Shape;68;p19"/>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9" name="Google Shape;69;p1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20"/>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p:nvPr>
            <p:ph idx="2" type="pic"/>
          </p:nvPr>
        </p:nvSpPr>
        <p:spPr>
          <a:xfrm>
            <a:off x="0" y="-1"/>
            <a:ext cx="12188952" cy="4572000"/>
          </a:xfrm>
          <a:prstGeom prst="rect">
            <a:avLst/>
          </a:prstGeom>
          <a:solidFill>
            <a:srgbClr val="76CEEF"/>
          </a:solidFill>
          <a:ln>
            <a:noFill/>
          </a:ln>
        </p:spPr>
        <p:txBody>
          <a:bodyPr anchorCtr="0" anchor="t" bIns="45700" lIns="457200" spcFirstLastPara="1" rIns="45700" wrap="square" tIns="365750">
            <a:normAutofit/>
          </a:bodyPr>
          <a:lstStyle>
            <a:lvl1pPr lvl="0" marR="0" rtl="0" algn="l">
              <a:lnSpc>
                <a:spcPct val="90000"/>
              </a:lnSpc>
              <a:spcBef>
                <a:spcPts val="1200"/>
              </a:spcBef>
              <a:spcAft>
                <a:spcPts val="0"/>
              </a:spcAft>
              <a:buClr>
                <a:schemeClr val="accent1"/>
              </a:buClr>
              <a:buSzPts val="3200"/>
              <a:buFont typeface="Twentieth Century"/>
              <a:buNone/>
              <a:defRPr b="0" i="0" sz="32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2800"/>
              <a:buFont typeface="Noto Sans Symbols"/>
              <a:buNone/>
              <a:defRPr b="0" i="0" sz="2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2400"/>
              <a:buFont typeface="Noto Sans Symbols"/>
              <a:buNone/>
              <a:defRPr b="0" i="0" sz="24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9pPr>
          </a:lstStyle>
          <a:p/>
        </p:txBody>
      </p:sp>
      <p:sp>
        <p:nvSpPr>
          <p:cNvPr id="75" name="Google Shape;75;p20"/>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6" name="Google Shape;76;p2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cxnSp>
        <p:nvCxnSpPr>
          <p:cNvPr id="79" name="Google Shape;79;p20"/>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0C0C0C"/>
              </a:buClr>
              <a:buSzPts val="5000"/>
              <a:buFont typeface="Twentieth Century"/>
              <a:buNone/>
              <a:defRPr b="0" i="0" sz="50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1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1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IN"/>
              <a:t>‹#›</a:t>
            </a:fld>
            <a:endParaRPr/>
          </a:p>
        </p:txBody>
      </p:sp>
      <p:cxnSp>
        <p:nvCxnSpPr>
          <p:cNvPr id="15" name="Google Shape;15;p11"/>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idx="4294967295" type="ctrTitle"/>
          </p:nvPr>
        </p:nvSpPr>
        <p:spPr>
          <a:xfrm>
            <a:off x="2145700" y="645900"/>
            <a:ext cx="8204400" cy="1023000"/>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C0C0C"/>
              </a:buClr>
              <a:buSzPts val="5000"/>
              <a:buFont typeface="Oswald"/>
              <a:buNone/>
            </a:pPr>
            <a:r>
              <a:rPr b="0" i="0" lang="en-IN" sz="4300" u="none" cap="none" strike="noStrike">
                <a:solidFill>
                  <a:srgbClr val="0C0C0C"/>
                </a:solidFill>
                <a:latin typeface="Oswald"/>
                <a:ea typeface="Oswald"/>
                <a:cs typeface="Oswald"/>
                <a:sym typeface="Oswald"/>
              </a:rPr>
              <a:t>DESIGN AND ANALYSIS</a:t>
            </a:r>
            <a:r>
              <a:rPr lang="en-IN" sz="4300">
                <a:latin typeface="Oswald"/>
                <a:ea typeface="Oswald"/>
                <a:cs typeface="Oswald"/>
                <a:sym typeface="Oswald"/>
              </a:rPr>
              <a:t> </a:t>
            </a:r>
            <a:r>
              <a:rPr b="0" i="0" lang="en-IN" sz="4300" u="none" cap="none" strike="noStrike">
                <a:solidFill>
                  <a:srgbClr val="0C0C0C"/>
                </a:solidFill>
                <a:latin typeface="Oswald"/>
                <a:ea typeface="Oswald"/>
                <a:cs typeface="Oswald"/>
                <a:sym typeface="Oswald"/>
              </a:rPr>
              <a:t>OF ALGORITHMS</a:t>
            </a:r>
            <a:endParaRPr b="0" i="0" sz="4300" u="none" cap="none" strike="noStrike">
              <a:solidFill>
                <a:srgbClr val="0C0C0C"/>
              </a:solidFill>
              <a:latin typeface="Twentieth Century"/>
              <a:ea typeface="Twentieth Century"/>
              <a:cs typeface="Twentieth Century"/>
              <a:sym typeface="Twentieth Century"/>
            </a:endParaRPr>
          </a:p>
        </p:txBody>
      </p:sp>
      <p:sp>
        <p:nvSpPr>
          <p:cNvPr id="99" name="Google Shape;99;p1"/>
          <p:cNvSpPr txBox="1"/>
          <p:nvPr>
            <p:ph idx="4294967295" type="subTitle"/>
          </p:nvPr>
        </p:nvSpPr>
        <p:spPr>
          <a:xfrm>
            <a:off x="4263400" y="5132950"/>
            <a:ext cx="3969000" cy="1377900"/>
          </a:xfrm>
          <a:prstGeom prst="rect">
            <a:avLst/>
          </a:prstGeom>
          <a:noFill/>
          <a:ln>
            <a:noFill/>
          </a:ln>
        </p:spPr>
        <p:txBody>
          <a:bodyPr anchorCtr="0" anchor="t" bIns="45700" lIns="45700" spcFirstLastPara="1" rIns="45700" wrap="square" tIns="45700">
            <a:normAutofit fontScale="85000" lnSpcReduction="20000"/>
          </a:bodyPr>
          <a:lstStyle/>
          <a:p>
            <a:pPr indent="0" lvl="0" marL="0" marR="0" rtl="0" algn="l">
              <a:lnSpc>
                <a:spcPct val="90000"/>
              </a:lnSpc>
              <a:spcBef>
                <a:spcPts val="1400"/>
              </a:spcBef>
              <a:spcAft>
                <a:spcPts val="0"/>
              </a:spcAft>
              <a:buNone/>
            </a:pPr>
            <a:r>
              <a:rPr b="1" i="0" lang="en-IN" sz="2000" u="none" cap="none" strike="noStrike">
                <a:solidFill>
                  <a:schemeClr val="dk1"/>
                </a:solidFill>
                <a:latin typeface="Twentieth Century"/>
                <a:ea typeface="Twentieth Century"/>
                <a:cs typeface="Twentieth Century"/>
                <a:sym typeface="Twentieth Century"/>
              </a:rPr>
              <a:t>IIT2019237 - </a:t>
            </a:r>
            <a:r>
              <a:rPr b="1" i="0" lang="en-IN" sz="2000" u="none" cap="none" strike="noStrike">
                <a:solidFill>
                  <a:schemeClr val="dk1"/>
                </a:solidFill>
                <a:latin typeface="Times New Roman"/>
                <a:ea typeface="Times New Roman"/>
                <a:cs typeface="Times New Roman"/>
                <a:sym typeface="Times New Roman"/>
              </a:rPr>
              <a:t>Ishneet Sethi</a:t>
            </a:r>
            <a:endParaRPr/>
          </a:p>
          <a:p>
            <a:pPr indent="0" lvl="0" marL="0" marR="0" rtl="0" algn="l">
              <a:lnSpc>
                <a:spcPct val="90000"/>
              </a:lnSpc>
              <a:spcBef>
                <a:spcPts val="1400"/>
              </a:spcBef>
              <a:spcAft>
                <a:spcPts val="0"/>
              </a:spcAft>
              <a:buNone/>
            </a:pPr>
            <a:r>
              <a:rPr b="1" i="0" lang="en-IN" sz="2000" u="none" cap="none" strike="noStrike">
                <a:solidFill>
                  <a:schemeClr val="dk1"/>
                </a:solidFill>
                <a:latin typeface="Times New Roman"/>
                <a:ea typeface="Times New Roman"/>
                <a:cs typeface="Times New Roman"/>
                <a:sym typeface="Times New Roman"/>
              </a:rPr>
              <a:t>IIT2019238 - </a:t>
            </a:r>
            <a:r>
              <a:rPr b="1" i="0" lang="en-IN" sz="2000" u="none" cap="none" strike="noStrike">
                <a:solidFill>
                  <a:schemeClr val="dk1"/>
                </a:solidFill>
                <a:latin typeface="Arial"/>
                <a:ea typeface="Arial"/>
                <a:cs typeface="Arial"/>
                <a:sym typeface="Arial"/>
              </a:rPr>
              <a:t>Chandramani Kumar</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400"/>
              </a:spcBef>
              <a:spcAft>
                <a:spcPts val="0"/>
              </a:spcAft>
              <a:buNone/>
            </a:pPr>
            <a:r>
              <a:rPr b="1" i="0" lang="en-IN" sz="2000" u="none" cap="none" strike="noStrike">
                <a:solidFill>
                  <a:schemeClr val="dk1"/>
                </a:solidFill>
                <a:latin typeface="Times New Roman"/>
                <a:ea typeface="Times New Roman"/>
                <a:cs typeface="Times New Roman"/>
                <a:sym typeface="Times New Roman"/>
              </a:rPr>
              <a:t>IIT2019239 - </a:t>
            </a:r>
            <a:r>
              <a:rPr b="1" i="0" lang="en-IN" sz="2000" u="none" cap="none" strike="noStrike">
                <a:solidFill>
                  <a:schemeClr val="dk1"/>
                </a:solidFill>
                <a:latin typeface="Arial"/>
                <a:ea typeface="Arial"/>
                <a:cs typeface="Arial"/>
                <a:sym typeface="Arial"/>
              </a:rPr>
              <a:t>Mrityunjaya Tiwari</a:t>
            </a:r>
            <a:endParaRPr b="1" i="0" sz="2000" u="none" cap="none" strike="noStrike">
              <a:solidFill>
                <a:schemeClr val="dk1"/>
              </a:solidFill>
              <a:latin typeface="Times New Roman"/>
              <a:ea typeface="Times New Roman"/>
              <a:cs typeface="Times New Roman"/>
              <a:sym typeface="Times New Roman"/>
            </a:endParaRPr>
          </a:p>
          <a:p>
            <a:pPr indent="0" lvl="0" marL="91440" marR="0" rtl="0" algn="l">
              <a:lnSpc>
                <a:spcPct val="90000"/>
              </a:lnSpc>
              <a:spcBef>
                <a:spcPts val="1400"/>
              </a:spcBef>
              <a:spcAft>
                <a:spcPts val="0"/>
              </a:spcAft>
              <a:buClr>
                <a:schemeClr val="accent1"/>
              </a:buClr>
              <a:buSzPct val="100000"/>
              <a:buFont typeface="Twentieth Century"/>
              <a:buNone/>
            </a:pPr>
            <a:r>
              <a:t/>
            </a:r>
            <a:endParaRPr b="0" i="0" sz="1800" u="none" cap="none" strike="noStrike">
              <a:solidFill>
                <a:schemeClr val="dk1"/>
              </a:solidFill>
              <a:latin typeface="Calibri"/>
              <a:ea typeface="Calibri"/>
              <a:cs typeface="Calibri"/>
              <a:sym typeface="Calibri"/>
            </a:endParaRPr>
          </a:p>
        </p:txBody>
      </p:sp>
      <p:pic>
        <p:nvPicPr>
          <p:cNvPr id="100" name="Google Shape;100;p1"/>
          <p:cNvPicPr preferRelativeResize="0"/>
          <p:nvPr/>
        </p:nvPicPr>
        <p:blipFill rotWithShape="1">
          <a:blip r:embed="rId3">
            <a:alphaModFix/>
          </a:blip>
          <a:srcRect b="0" l="0" r="0" t="0"/>
          <a:stretch/>
        </p:blipFill>
        <p:spPr>
          <a:xfrm>
            <a:off x="5034800" y="2982300"/>
            <a:ext cx="1752509" cy="1477500"/>
          </a:xfrm>
          <a:prstGeom prst="rect">
            <a:avLst/>
          </a:prstGeom>
          <a:noFill/>
          <a:ln>
            <a:noFill/>
          </a:ln>
        </p:spPr>
      </p:pic>
      <p:sp>
        <p:nvSpPr>
          <p:cNvPr id="101" name="Google Shape;101;p1"/>
          <p:cNvSpPr txBox="1"/>
          <p:nvPr/>
        </p:nvSpPr>
        <p:spPr>
          <a:xfrm>
            <a:off x="4747900" y="1963425"/>
            <a:ext cx="3000000" cy="627900"/>
          </a:xfrm>
          <a:prstGeom prst="rect">
            <a:avLst/>
          </a:prstGeom>
          <a:noFill/>
          <a:ln>
            <a:noFill/>
          </a:ln>
        </p:spPr>
        <p:txBody>
          <a:bodyPr anchorCtr="0" anchor="t" bIns="91425" lIns="91425" spcFirstLastPara="1" rIns="91425" wrap="square" tIns="91425">
            <a:spAutoFit/>
          </a:bodyPr>
          <a:lstStyle/>
          <a:p>
            <a:pPr indent="-203200" lvl="0" marL="91440" rtl="0" algn="l">
              <a:lnSpc>
                <a:spcPct val="90000"/>
              </a:lnSpc>
              <a:spcBef>
                <a:spcPts val="0"/>
              </a:spcBef>
              <a:spcAft>
                <a:spcPts val="0"/>
              </a:spcAft>
              <a:buClr>
                <a:schemeClr val="accent1"/>
              </a:buClr>
              <a:buSzPts val="3200"/>
              <a:buFont typeface="Twentieth Century"/>
              <a:buChar char=" "/>
            </a:pPr>
            <a:r>
              <a:rPr b="1" lang="en-IN" sz="3200" u="sng">
                <a:solidFill>
                  <a:schemeClr val="dk1"/>
                </a:solidFill>
                <a:latin typeface="Twentieth Century"/>
                <a:ea typeface="Twentieth Century"/>
                <a:cs typeface="Twentieth Century"/>
                <a:sym typeface="Twentieth Century"/>
              </a:rPr>
              <a:t>Group 18</a:t>
            </a:r>
            <a:endParaRPr sz="22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cc1db1bec2_0_21"/>
          <p:cNvSpPr txBox="1"/>
          <p:nvPr>
            <p:ph idx="1" type="body"/>
          </p:nvPr>
        </p:nvSpPr>
        <p:spPr>
          <a:xfrm>
            <a:off x="1333500" y="416625"/>
            <a:ext cx="9704400" cy="5381700"/>
          </a:xfrm>
          <a:prstGeom prst="rect">
            <a:avLst/>
          </a:prstGeom>
          <a:noFill/>
          <a:ln>
            <a:noFill/>
          </a:ln>
        </p:spPr>
        <p:txBody>
          <a:bodyPr anchorCtr="0" anchor="t" bIns="45700" lIns="45700" spcFirstLastPara="1" rIns="45700" wrap="square" tIns="45700">
            <a:normAutofit/>
          </a:bodyPr>
          <a:lstStyle/>
          <a:p>
            <a:pPr indent="0" lvl="8" marL="0" rtl="0" algn="ctr">
              <a:lnSpc>
                <a:spcPct val="90000"/>
              </a:lnSpc>
              <a:spcBef>
                <a:spcPts val="0"/>
              </a:spcBef>
              <a:spcAft>
                <a:spcPts val="0"/>
              </a:spcAft>
              <a:buSzPts val="2400"/>
              <a:buNone/>
            </a:pPr>
            <a:r>
              <a:rPr b="1" i="1" lang="en-IN" sz="2400" u="sng"/>
              <a:t>ALGORITHM - 4  (Manacher’s Algorithm)</a:t>
            </a:r>
            <a:endParaRPr/>
          </a:p>
          <a:p>
            <a:pPr indent="0" lvl="8" marL="0" rtl="0" algn="ctr">
              <a:lnSpc>
                <a:spcPct val="90000"/>
              </a:lnSpc>
              <a:spcBef>
                <a:spcPts val="0"/>
              </a:spcBef>
              <a:spcAft>
                <a:spcPts val="0"/>
              </a:spcAft>
              <a:buSzPts val="2400"/>
              <a:buNone/>
            </a:pPr>
            <a:r>
              <a:rPr b="1" i="1" lang="en-IN" sz="2400" u="sng"/>
              <a:t>Pseudo Code</a:t>
            </a:r>
            <a:endParaRPr/>
          </a:p>
        </p:txBody>
      </p:sp>
      <p:sp>
        <p:nvSpPr>
          <p:cNvPr id="171" name="Google Shape;171;gcc1db1bec2_0_21"/>
          <p:cNvSpPr txBox="1"/>
          <p:nvPr/>
        </p:nvSpPr>
        <p:spPr>
          <a:xfrm>
            <a:off x="780625" y="1222350"/>
            <a:ext cx="3034200" cy="619620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SzPts val="1100"/>
              <a:buNone/>
            </a:pPr>
            <a:r>
              <a:rPr b="1" lang="en-IN" sz="2000">
                <a:solidFill>
                  <a:schemeClr val="dk1"/>
                </a:solidFill>
                <a:latin typeface="Times New Roman"/>
                <a:ea typeface="Times New Roman"/>
                <a:cs typeface="Times New Roman"/>
                <a:sym typeface="Times New Roman"/>
              </a:rPr>
              <a:t>function </a:t>
            </a:r>
            <a:r>
              <a:rPr lang="en-IN" sz="2000">
                <a:solidFill>
                  <a:schemeClr val="dk1"/>
                </a:solidFill>
                <a:latin typeface="Times New Roman"/>
                <a:ea typeface="Times New Roman"/>
                <a:cs typeface="Times New Roman"/>
                <a:sym typeface="Times New Roman"/>
              </a:rPr>
              <a:t>main( )</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rPr b="1" lang="en-IN" sz="2000">
                <a:solidFill>
                  <a:schemeClr val="dk1"/>
                </a:solidFill>
                <a:latin typeface="Times New Roman"/>
                <a:ea typeface="Times New Roman"/>
                <a:cs typeface="Times New Roman"/>
                <a:sym typeface="Times New Roman"/>
              </a:rPr>
              <a:t>get</a:t>
            </a:r>
            <a:r>
              <a:rPr lang="en-IN" sz="2000">
                <a:solidFill>
                  <a:schemeClr val="dk1"/>
                </a:solidFill>
                <a:latin typeface="Times New Roman"/>
                <a:ea typeface="Times New Roman"/>
                <a:cs typeface="Times New Roman"/>
                <a:sym typeface="Times New Roman"/>
              </a:rPr>
              <a:t> string </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rPr b="1" lang="en-IN" sz="2000">
                <a:solidFill>
                  <a:schemeClr val="dk1"/>
                </a:solidFill>
                <a:latin typeface="Times New Roman"/>
                <a:ea typeface="Times New Roman"/>
                <a:cs typeface="Times New Roman"/>
                <a:sym typeface="Times New Roman"/>
              </a:rPr>
              <a:t>long long int </a:t>
            </a:r>
            <a:r>
              <a:rPr lang="en-IN" sz="2000">
                <a:solidFill>
                  <a:schemeClr val="dk1"/>
                </a:solidFill>
                <a:latin typeface="Times New Roman"/>
                <a:ea typeface="Times New Roman"/>
                <a:cs typeface="Times New Roman"/>
                <a:sym typeface="Times New Roman"/>
              </a:rPr>
              <a:t>n ← string.size()</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rPr b="1" lang="en-IN" sz="2000">
                <a:solidFill>
                  <a:schemeClr val="dk1"/>
                </a:solidFill>
                <a:latin typeface="Times New Roman"/>
                <a:ea typeface="Times New Roman"/>
                <a:cs typeface="Times New Roman"/>
                <a:sym typeface="Times New Roman"/>
              </a:rPr>
              <a:t>long long int</a:t>
            </a:r>
            <a:r>
              <a:rPr lang="en-IN" sz="2000">
                <a:solidFill>
                  <a:schemeClr val="dk1"/>
                </a:solidFill>
                <a:latin typeface="Times New Roman"/>
                <a:ea typeface="Times New Roman"/>
                <a:cs typeface="Times New Roman"/>
                <a:sym typeface="Times New Roman"/>
              </a:rPr>
              <a:t> answer</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rPr lang="en-IN" sz="2000">
                <a:solidFill>
                  <a:schemeClr val="dk1"/>
                </a:solidFill>
                <a:latin typeface="Times New Roman"/>
                <a:ea typeface="Times New Roman"/>
                <a:cs typeface="Times New Roman"/>
                <a:sym typeface="Times New Roman"/>
              </a:rPr>
              <a:t>answer ← 0</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700">
                <a:solidFill>
                  <a:schemeClr val="dk1"/>
                </a:solidFill>
                <a:latin typeface="Times New Roman"/>
                <a:ea typeface="Times New Roman"/>
                <a:cs typeface="Times New Roman"/>
                <a:sym typeface="Times New Roman"/>
              </a:rPr>
              <a:t>vector</a:t>
            </a:r>
            <a:r>
              <a:rPr lang="en-IN" sz="1700">
                <a:solidFill>
                  <a:schemeClr val="dk1"/>
                </a:solidFill>
                <a:latin typeface="Times New Roman"/>
                <a:ea typeface="Times New Roman"/>
                <a:cs typeface="Times New Roman"/>
                <a:sym typeface="Times New Roman"/>
              </a:rPr>
              <a:t>&lt;long long int&gt;d1(n)</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700">
                <a:solidFill>
                  <a:schemeClr val="dk1"/>
                </a:solidFill>
                <a:latin typeface="Times New Roman"/>
                <a:ea typeface="Times New Roman"/>
                <a:cs typeface="Times New Roman"/>
                <a:sym typeface="Times New Roman"/>
              </a:rPr>
              <a:t>    for </a:t>
            </a:r>
            <a:r>
              <a:rPr lang="en-IN" sz="1700">
                <a:solidFill>
                  <a:schemeClr val="dk1"/>
                </a:solidFill>
                <a:latin typeface="Times New Roman"/>
                <a:ea typeface="Times New Roman"/>
                <a:cs typeface="Times New Roman"/>
                <a:sym typeface="Times New Roman"/>
              </a:rPr>
              <a:t>i ←0 to n,l ←0,r ← -1 </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b="1" lang="en-IN" sz="1700">
                <a:solidFill>
                  <a:schemeClr val="dk1"/>
                </a:solidFill>
                <a:highlight>
                  <a:schemeClr val="lt1"/>
                </a:highlight>
                <a:latin typeface="Times New Roman"/>
                <a:ea typeface="Times New Roman"/>
                <a:cs typeface="Times New Roman"/>
                <a:sym typeface="Times New Roman"/>
              </a:rPr>
              <a:t>long long int</a:t>
            </a:r>
            <a:r>
              <a:rPr lang="en-IN" sz="1700">
                <a:solidFill>
                  <a:schemeClr val="dk1"/>
                </a:solidFill>
                <a:highlight>
                  <a:schemeClr val="lt1"/>
                </a:highlight>
                <a:latin typeface="Times New Roman"/>
                <a:ea typeface="Times New Roman"/>
                <a:cs typeface="Times New Roman"/>
                <a:sym typeface="Times New Roman"/>
              </a:rPr>
              <a:t>  k ← (i &gt; r) ? 1 : min(d1[l + r - i], r - i + 1)</a:t>
            </a:r>
            <a:endParaRPr sz="17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IN" sz="1700">
                <a:solidFill>
                  <a:schemeClr val="dk1"/>
                </a:solidFill>
                <a:highlight>
                  <a:schemeClr val="lt1"/>
                </a:highlight>
                <a:latin typeface="Times New Roman"/>
                <a:ea typeface="Times New Roman"/>
                <a:cs typeface="Times New Roman"/>
                <a:sym typeface="Times New Roman"/>
              </a:rPr>
              <a:t>      </a:t>
            </a:r>
            <a:r>
              <a:rPr b="1" lang="en-IN" sz="1700">
                <a:solidFill>
                  <a:schemeClr val="dk1"/>
                </a:solidFill>
                <a:highlight>
                  <a:schemeClr val="lt1"/>
                </a:highlight>
                <a:latin typeface="Times New Roman"/>
                <a:ea typeface="Times New Roman"/>
                <a:cs typeface="Times New Roman"/>
                <a:sym typeface="Times New Roman"/>
              </a:rPr>
              <a:t>while </a:t>
            </a:r>
            <a:r>
              <a:rPr lang="en-IN" sz="1700">
                <a:solidFill>
                  <a:schemeClr val="dk1"/>
                </a:solidFill>
                <a:highlight>
                  <a:schemeClr val="lt1"/>
                </a:highlight>
                <a:latin typeface="Times New Roman"/>
                <a:ea typeface="Times New Roman"/>
                <a:cs typeface="Times New Roman"/>
                <a:sym typeface="Times New Roman"/>
              </a:rPr>
              <a:t>(0 &lt;= i - k &amp;&amp; i + k &lt; n &amp;&amp; s[i - k] == s[i + k]) </a:t>
            </a:r>
            <a:endParaRPr sz="1700">
              <a:solidFill>
                <a:schemeClr val="dk1"/>
              </a:solidFill>
              <a:highlight>
                <a:schemeClr val="lt1"/>
              </a:highlight>
              <a:latin typeface="Times New Roman"/>
              <a:ea typeface="Times New Roman"/>
              <a:cs typeface="Times New Roman"/>
              <a:sym typeface="Times New Roman"/>
            </a:endParaRPr>
          </a:p>
          <a:p>
            <a:pPr indent="0" lvl="0" marL="457200" rtl="0" algn="l">
              <a:lnSpc>
                <a:spcPct val="136363"/>
              </a:lnSpc>
              <a:spcBef>
                <a:spcPts val="0"/>
              </a:spcBef>
              <a:spcAft>
                <a:spcPts val="0"/>
              </a:spcAft>
              <a:buClr>
                <a:schemeClr val="dk1"/>
              </a:buClr>
              <a:buSzPts val="1100"/>
              <a:buFont typeface="Arial"/>
              <a:buNone/>
            </a:pPr>
            <a:r>
              <a:rPr lang="en-IN" sz="1700">
                <a:solidFill>
                  <a:schemeClr val="dk1"/>
                </a:solidFill>
                <a:highlight>
                  <a:schemeClr val="lt1"/>
                </a:highlight>
                <a:latin typeface="Times New Roman"/>
                <a:ea typeface="Times New Roman"/>
                <a:cs typeface="Times New Roman"/>
                <a:sym typeface="Times New Roman"/>
              </a:rPr>
              <a:t>    </a:t>
            </a:r>
            <a:r>
              <a:rPr lang="en-IN" sz="1700">
                <a:solidFill>
                  <a:schemeClr val="dk1"/>
                </a:solidFill>
                <a:latin typeface="Times New Roman"/>
                <a:ea typeface="Times New Roman"/>
                <a:cs typeface="Times New Roman"/>
                <a:sym typeface="Times New Roman"/>
              </a:rPr>
              <a:t>   k←k+1</a:t>
            </a:r>
            <a:endParaRPr sz="1700">
              <a:solidFill>
                <a:schemeClr val="dk1"/>
              </a:solidFill>
              <a:latin typeface="Times New Roman"/>
              <a:ea typeface="Times New Roman"/>
              <a:cs typeface="Times New Roman"/>
              <a:sym typeface="Times New Roman"/>
            </a:endParaRPr>
          </a:p>
          <a:p>
            <a:pPr indent="0" lvl="0" marL="457200" rtl="0" algn="l">
              <a:lnSpc>
                <a:spcPct val="136363"/>
              </a:lnSpc>
              <a:spcBef>
                <a:spcPts val="0"/>
              </a:spcBef>
              <a:spcAft>
                <a:spcPts val="0"/>
              </a:spcAft>
              <a:buClr>
                <a:schemeClr val="dk1"/>
              </a:buClr>
              <a:buSzPts val="1100"/>
              <a:buFont typeface="Arial"/>
              <a:buNone/>
            </a:pPr>
            <a:r>
              <a:rPr lang="en-IN" sz="1700">
                <a:solidFill>
                  <a:schemeClr val="dk1"/>
                </a:solidFill>
                <a:latin typeface="Times New Roman"/>
                <a:ea typeface="Times New Roman"/>
                <a:cs typeface="Times New Roman"/>
                <a:sym typeface="Times New Roman"/>
              </a:rPr>
              <a:t>     </a:t>
            </a:r>
            <a:r>
              <a:rPr b="1" lang="en-IN" sz="1700">
                <a:solidFill>
                  <a:schemeClr val="dk1"/>
                </a:solidFill>
                <a:latin typeface="Times New Roman"/>
                <a:ea typeface="Times New Roman"/>
                <a:cs typeface="Times New Roman"/>
                <a:sym typeface="Times New Roman"/>
              </a:rPr>
              <a:t>end</a:t>
            </a:r>
            <a:endParaRPr b="1" sz="1700">
              <a:solidFill>
                <a:schemeClr val="dk1"/>
              </a:solidFill>
              <a:latin typeface="Times New Roman"/>
              <a:ea typeface="Times New Roman"/>
              <a:cs typeface="Times New Roman"/>
              <a:sym typeface="Times New Roman"/>
            </a:endParaRPr>
          </a:p>
          <a:p>
            <a:pPr indent="0" lvl="0" marL="457200" rtl="0" algn="l">
              <a:lnSpc>
                <a:spcPct val="136363"/>
              </a:lnSpc>
              <a:spcBef>
                <a:spcPts val="0"/>
              </a:spcBef>
              <a:spcAft>
                <a:spcPts val="0"/>
              </a:spcAft>
              <a:buClr>
                <a:schemeClr val="dk1"/>
              </a:buClr>
              <a:buSzPts val="1100"/>
              <a:buFont typeface="Arial"/>
              <a:buNone/>
            </a:pPr>
            <a:r>
              <a:rPr lang="en-IN"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100">
              <a:solidFill>
                <a:schemeClr val="dk1"/>
              </a:solidFill>
              <a:latin typeface="Times New Roman"/>
              <a:ea typeface="Times New Roman"/>
              <a:cs typeface="Times New Roman"/>
              <a:sym typeface="Times New Roman"/>
            </a:endParaRPr>
          </a:p>
        </p:txBody>
      </p:sp>
      <p:sp>
        <p:nvSpPr>
          <p:cNvPr id="172" name="Google Shape;172;gcc1db1bec2_0_21"/>
          <p:cNvSpPr txBox="1"/>
          <p:nvPr/>
        </p:nvSpPr>
        <p:spPr>
          <a:xfrm>
            <a:off x="9382137" y="1336657"/>
            <a:ext cx="2562300" cy="3769800"/>
          </a:xfrm>
          <a:prstGeom prst="rect">
            <a:avLst/>
          </a:prstGeom>
          <a:noFill/>
          <a:ln>
            <a:noFill/>
          </a:ln>
        </p:spPr>
        <p:txBody>
          <a:bodyPr anchorCtr="0" anchor="t" bIns="45700" lIns="91425" spcFirstLastPara="1" rIns="91425" wrap="square" tIns="45700">
            <a:spAutoFit/>
          </a:bodyPr>
          <a:lstStyle/>
          <a:p>
            <a:pPr indent="0" lvl="0" marL="0" rtl="0" algn="l">
              <a:lnSpc>
                <a:spcPct val="136363"/>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a:t>
            </a:r>
            <a:r>
              <a:rPr b="1" lang="en-IN" sz="1800">
                <a:solidFill>
                  <a:schemeClr val="dk1"/>
                </a:solidFill>
                <a:latin typeface="Times New Roman"/>
                <a:ea typeface="Times New Roman"/>
                <a:cs typeface="Times New Roman"/>
                <a:sym typeface="Times New Roman"/>
              </a:rPr>
              <a:t>if </a:t>
            </a:r>
            <a:r>
              <a:rPr lang="en-IN" sz="1800">
                <a:solidFill>
                  <a:schemeClr val="dk1"/>
                </a:solidFill>
                <a:latin typeface="Times New Roman"/>
                <a:ea typeface="Times New Roman"/>
                <a:cs typeface="Times New Roman"/>
                <a:sym typeface="Times New Roman"/>
              </a:rPr>
              <a:t>(i + k &gt; r) </a:t>
            </a:r>
            <a:endParaRPr sz="1800">
              <a:solidFill>
                <a:schemeClr val="dk1"/>
              </a:solidFill>
              <a:latin typeface="Times New Roman"/>
              <a:ea typeface="Times New Roman"/>
              <a:cs typeface="Times New Roman"/>
              <a:sym typeface="Times New Roman"/>
            </a:endParaRPr>
          </a:p>
          <a:p>
            <a:pPr indent="0" lvl="0" marL="457200" rtl="0" algn="l">
              <a:lnSpc>
                <a:spcPct val="136363"/>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l ← i - k-1</a:t>
            </a:r>
            <a:endParaRPr sz="1800">
              <a:solidFill>
                <a:schemeClr val="dk1"/>
              </a:solidFill>
              <a:latin typeface="Times New Roman"/>
              <a:ea typeface="Times New Roman"/>
              <a:cs typeface="Times New Roman"/>
              <a:sym typeface="Times New Roman"/>
            </a:endParaRPr>
          </a:p>
          <a:p>
            <a:pPr indent="0" lvl="0" marL="457200" rtl="0" algn="l">
              <a:lnSpc>
                <a:spcPct val="136363"/>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r ←i + k</a:t>
            </a:r>
            <a:endParaRPr sz="1800">
              <a:solidFill>
                <a:schemeClr val="dk1"/>
              </a:solidFill>
              <a:latin typeface="Times New Roman"/>
              <a:ea typeface="Times New Roman"/>
              <a:cs typeface="Times New Roman"/>
              <a:sym typeface="Times New Roman"/>
            </a:endParaRPr>
          </a:p>
          <a:p>
            <a:pPr indent="0" lvl="0" marL="0" rtl="0" algn="l">
              <a:lnSpc>
                <a:spcPct val="136363"/>
              </a:lnSpc>
              <a:spcBef>
                <a:spcPts val="0"/>
              </a:spcBef>
              <a:spcAft>
                <a:spcPts val="0"/>
              </a:spcAft>
              <a:buSzPts val="1100"/>
              <a:buNone/>
            </a:pPr>
            <a:r>
              <a:rPr b="1" lang="en-IN" sz="1800">
                <a:solidFill>
                  <a:schemeClr val="dk1"/>
                </a:solidFill>
                <a:latin typeface="Times New Roman"/>
                <a:ea typeface="Times New Roman"/>
                <a:cs typeface="Times New Roman"/>
                <a:sym typeface="Times New Roman"/>
              </a:rPr>
              <a:t>for </a:t>
            </a:r>
            <a:r>
              <a:rPr lang="en-IN" sz="1800">
                <a:solidFill>
                  <a:schemeClr val="dk1"/>
                </a:solidFill>
                <a:latin typeface="Times New Roman"/>
                <a:ea typeface="Times New Roman"/>
                <a:cs typeface="Times New Roman"/>
                <a:sym typeface="Times New Roman"/>
              </a:rPr>
              <a:t>i←0 to n</a:t>
            </a:r>
            <a:endParaRPr sz="1800">
              <a:solidFill>
                <a:schemeClr val="dk1"/>
              </a:solidFill>
              <a:latin typeface="Times New Roman"/>
              <a:ea typeface="Times New Roman"/>
              <a:cs typeface="Times New Roman"/>
              <a:sym typeface="Times New Roman"/>
            </a:endParaRPr>
          </a:p>
          <a:p>
            <a:pPr indent="0" lvl="0" marL="0" rtl="0" algn="l">
              <a:lnSpc>
                <a:spcPct val="136363"/>
              </a:lnSpc>
              <a:spcBef>
                <a:spcPts val="0"/>
              </a:spcBef>
              <a:spcAft>
                <a:spcPts val="0"/>
              </a:spcAft>
              <a:buSzPts val="1100"/>
              <a:buNone/>
            </a:pPr>
            <a:r>
              <a:rPr lang="en-IN" sz="1800">
                <a:solidFill>
                  <a:schemeClr val="dk1"/>
                </a:solidFill>
                <a:latin typeface="Times New Roman"/>
                <a:ea typeface="Times New Roman"/>
                <a:cs typeface="Times New Roman"/>
                <a:sym typeface="Times New Roman"/>
              </a:rPr>
              <a:t>answer←answer+d1[i]/2+1</a:t>
            </a:r>
            <a:endParaRPr sz="1800">
              <a:solidFill>
                <a:schemeClr val="dk1"/>
              </a:solidFill>
              <a:latin typeface="Times New Roman"/>
              <a:ea typeface="Times New Roman"/>
              <a:cs typeface="Times New Roman"/>
              <a:sym typeface="Times New Roman"/>
            </a:endParaRPr>
          </a:p>
          <a:p>
            <a:pPr indent="0" lvl="0" marL="0" rtl="0" algn="l">
              <a:lnSpc>
                <a:spcPct val="136363"/>
              </a:lnSpc>
              <a:spcBef>
                <a:spcPts val="0"/>
              </a:spcBef>
              <a:spcAft>
                <a:spcPts val="0"/>
              </a:spcAft>
              <a:buSzPts val="1100"/>
              <a:buNone/>
            </a:pPr>
            <a:r>
              <a:rPr b="1" lang="en-IN" sz="1800">
                <a:solidFill>
                  <a:schemeClr val="dk1"/>
                </a:solidFill>
                <a:latin typeface="Times New Roman"/>
                <a:ea typeface="Times New Roman"/>
                <a:cs typeface="Times New Roman"/>
                <a:sym typeface="Times New Roman"/>
              </a:rPr>
              <a:t>for </a:t>
            </a:r>
            <a:r>
              <a:rPr lang="en-IN" sz="1800">
                <a:solidFill>
                  <a:schemeClr val="dk1"/>
                </a:solidFill>
                <a:latin typeface="Times New Roman"/>
                <a:ea typeface="Times New Roman"/>
                <a:cs typeface="Times New Roman"/>
                <a:sym typeface="Times New Roman"/>
              </a:rPr>
              <a:t>i←0 to n</a:t>
            </a:r>
            <a:endParaRPr sz="1800">
              <a:solidFill>
                <a:schemeClr val="dk1"/>
              </a:solidFill>
              <a:latin typeface="Times New Roman"/>
              <a:ea typeface="Times New Roman"/>
              <a:cs typeface="Times New Roman"/>
              <a:sym typeface="Times New Roman"/>
            </a:endParaRPr>
          </a:p>
          <a:p>
            <a:pPr indent="0" lvl="0" marL="0" rtl="0" algn="l">
              <a:lnSpc>
                <a:spcPct val="136363"/>
              </a:lnSpc>
              <a:spcBef>
                <a:spcPts val="0"/>
              </a:spcBef>
              <a:spcAft>
                <a:spcPts val="0"/>
              </a:spcAft>
              <a:buSzPts val="1100"/>
              <a:buNone/>
            </a:pPr>
            <a:r>
              <a:rPr lang="en-IN" sz="1800">
                <a:solidFill>
                  <a:schemeClr val="dk1"/>
                </a:solidFill>
                <a:latin typeface="Times New Roman"/>
                <a:ea typeface="Times New Roman"/>
                <a:cs typeface="Times New Roman"/>
                <a:sym typeface="Times New Roman"/>
              </a:rPr>
              <a:t>answer←answer+d2[i]/2</a:t>
            </a:r>
            <a:endParaRPr sz="1800">
              <a:solidFill>
                <a:schemeClr val="dk1"/>
              </a:solidFill>
              <a:latin typeface="Times New Roman"/>
              <a:ea typeface="Times New Roman"/>
              <a:cs typeface="Times New Roman"/>
              <a:sym typeface="Times New Roman"/>
            </a:endParaRPr>
          </a:p>
          <a:p>
            <a:pPr indent="0" lvl="0" marL="0" rtl="0" algn="l">
              <a:lnSpc>
                <a:spcPct val="136363"/>
              </a:lnSpc>
              <a:spcBef>
                <a:spcPts val="0"/>
              </a:spcBef>
              <a:spcAft>
                <a:spcPts val="0"/>
              </a:spcAft>
              <a:buSzPts val="1100"/>
              <a:buNone/>
            </a:pPr>
            <a:r>
              <a:t/>
            </a:r>
            <a:endParaRPr sz="1800">
              <a:solidFill>
                <a:schemeClr val="dk1"/>
              </a:solidFill>
              <a:latin typeface="Times New Roman"/>
              <a:ea typeface="Times New Roman"/>
              <a:cs typeface="Times New Roman"/>
              <a:sym typeface="Times New Roman"/>
            </a:endParaRPr>
          </a:p>
          <a:p>
            <a:pPr indent="0" lvl="0" marL="0" rtl="0" algn="l">
              <a:lnSpc>
                <a:spcPct val="136363"/>
              </a:lnSpc>
              <a:spcBef>
                <a:spcPts val="0"/>
              </a:spcBef>
              <a:spcAft>
                <a:spcPts val="0"/>
              </a:spcAft>
              <a:buSzPts val="1100"/>
              <a:buNone/>
            </a:pPr>
            <a:r>
              <a:rPr b="1" lang="en-IN" sz="1800">
                <a:solidFill>
                  <a:schemeClr val="dk1"/>
                </a:solidFill>
                <a:latin typeface="Times New Roman"/>
                <a:ea typeface="Times New Roman"/>
                <a:cs typeface="Times New Roman"/>
                <a:sym typeface="Times New Roman"/>
              </a:rPr>
              <a:t>print</a:t>
            </a:r>
            <a:r>
              <a:rPr lang="en-IN" sz="1800">
                <a:solidFill>
                  <a:schemeClr val="dk1"/>
                </a:solidFill>
                <a:latin typeface="Times New Roman"/>
                <a:ea typeface="Times New Roman"/>
                <a:cs typeface="Times New Roman"/>
                <a:sym typeface="Times New Roman"/>
              </a:rPr>
              <a:t> answer</a:t>
            </a:r>
            <a:endParaRPr b="1" sz="1800">
              <a:solidFill>
                <a:schemeClr val="dk1"/>
              </a:solidFill>
              <a:latin typeface="Times New Roman"/>
              <a:ea typeface="Times New Roman"/>
              <a:cs typeface="Times New Roman"/>
              <a:sym typeface="Times New Roman"/>
            </a:endParaRPr>
          </a:p>
        </p:txBody>
      </p:sp>
      <p:pic>
        <p:nvPicPr>
          <p:cNvPr id="173" name="Google Shape;173;gcc1db1bec2_0_21"/>
          <p:cNvPicPr preferRelativeResize="0"/>
          <p:nvPr/>
        </p:nvPicPr>
        <p:blipFill rotWithShape="1">
          <a:blip r:embed="rId3">
            <a:alphaModFix/>
          </a:blip>
          <a:srcRect b="0" l="0" r="0" t="0"/>
          <a:stretch/>
        </p:blipFill>
        <p:spPr>
          <a:xfrm>
            <a:off x="9382125" y="5408554"/>
            <a:ext cx="2600325" cy="1303545"/>
          </a:xfrm>
          <a:prstGeom prst="rect">
            <a:avLst/>
          </a:prstGeom>
          <a:noFill/>
          <a:ln>
            <a:noFill/>
          </a:ln>
        </p:spPr>
      </p:pic>
      <p:sp>
        <p:nvSpPr>
          <p:cNvPr id="174" name="Google Shape;174;gcc1db1bec2_0_21"/>
          <p:cNvSpPr txBox="1"/>
          <p:nvPr/>
        </p:nvSpPr>
        <p:spPr>
          <a:xfrm>
            <a:off x="4295525" y="1336650"/>
            <a:ext cx="4543500" cy="5093400"/>
          </a:xfrm>
          <a:prstGeom prst="rect">
            <a:avLst/>
          </a:prstGeom>
          <a:noFill/>
          <a:ln>
            <a:noFill/>
          </a:ln>
        </p:spPr>
        <p:txBody>
          <a:bodyPr anchorCtr="0" anchor="t" bIns="45700" lIns="91425" spcFirstLastPara="1" rIns="91425" wrap="square" tIns="45700">
            <a:spAutoFit/>
          </a:bodyPr>
          <a:lstStyle/>
          <a:p>
            <a:pPr indent="0" lvl="0" marL="457200" rtl="0" algn="l">
              <a:lnSpc>
                <a:spcPct val="136363"/>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d1[i] ←k--</a:t>
            </a:r>
            <a:endParaRPr sz="1800">
              <a:latin typeface="Times New Roman"/>
              <a:ea typeface="Times New Roman"/>
              <a:cs typeface="Times New Roman"/>
              <a:sym typeface="Times New Roman"/>
            </a:endParaRPr>
          </a:p>
          <a:p>
            <a:pPr indent="0" lvl="0" marL="457200" rtl="0" algn="l">
              <a:lnSpc>
                <a:spcPct val="136363"/>
              </a:lnSpc>
              <a:spcBef>
                <a:spcPts val="0"/>
              </a:spcBef>
              <a:spcAft>
                <a:spcPts val="0"/>
              </a:spcAft>
              <a:buSzPts val="1100"/>
              <a:buNone/>
            </a:pPr>
            <a:r>
              <a:rPr lang="en-IN" sz="1800">
                <a:latin typeface="Times New Roman"/>
                <a:ea typeface="Times New Roman"/>
                <a:cs typeface="Times New Roman"/>
                <a:sym typeface="Times New Roman"/>
              </a:rPr>
              <a:t>   </a:t>
            </a:r>
            <a:r>
              <a:rPr b="1" lang="en-IN" sz="1800">
                <a:latin typeface="Times New Roman"/>
                <a:ea typeface="Times New Roman"/>
                <a:cs typeface="Times New Roman"/>
                <a:sym typeface="Times New Roman"/>
              </a:rPr>
              <a:t>if </a:t>
            </a:r>
            <a:r>
              <a:rPr lang="en-IN" sz="1800">
                <a:latin typeface="Times New Roman"/>
                <a:ea typeface="Times New Roman"/>
                <a:cs typeface="Times New Roman"/>
                <a:sym typeface="Times New Roman"/>
              </a:rPr>
              <a:t>(i + k &gt; r) </a:t>
            </a:r>
            <a:endParaRPr sz="1800">
              <a:latin typeface="Times New Roman"/>
              <a:ea typeface="Times New Roman"/>
              <a:cs typeface="Times New Roman"/>
              <a:sym typeface="Times New Roman"/>
            </a:endParaRPr>
          </a:p>
          <a:p>
            <a:pPr indent="0" lvl="0" marL="457200" rtl="0" algn="l">
              <a:lnSpc>
                <a:spcPct val="136363"/>
              </a:lnSpc>
              <a:spcBef>
                <a:spcPts val="0"/>
              </a:spcBef>
              <a:spcAft>
                <a:spcPts val="0"/>
              </a:spcAft>
              <a:buSzPts val="1100"/>
              <a:buNone/>
            </a:pPr>
            <a:r>
              <a:rPr lang="en-IN" sz="1800">
                <a:latin typeface="Times New Roman"/>
                <a:ea typeface="Times New Roman"/>
                <a:cs typeface="Times New Roman"/>
                <a:sym typeface="Times New Roman"/>
              </a:rPr>
              <a:t>       l ← i - k</a:t>
            </a:r>
            <a:endParaRPr sz="1800">
              <a:latin typeface="Times New Roman"/>
              <a:ea typeface="Times New Roman"/>
              <a:cs typeface="Times New Roman"/>
              <a:sym typeface="Times New Roman"/>
            </a:endParaRPr>
          </a:p>
          <a:p>
            <a:pPr indent="0" lvl="0" marL="457200" rtl="0" algn="l">
              <a:lnSpc>
                <a:spcPct val="136363"/>
              </a:lnSpc>
              <a:spcBef>
                <a:spcPts val="0"/>
              </a:spcBef>
              <a:spcAft>
                <a:spcPts val="0"/>
              </a:spcAft>
              <a:buSzPts val="1100"/>
              <a:buNone/>
            </a:pPr>
            <a:r>
              <a:rPr lang="en-IN" sz="1800">
                <a:latin typeface="Times New Roman"/>
                <a:ea typeface="Times New Roman"/>
                <a:cs typeface="Times New Roman"/>
                <a:sym typeface="Times New Roman"/>
              </a:rPr>
              <a:t>       r ←i + k</a:t>
            </a:r>
            <a:endParaRPr sz="1800">
              <a:latin typeface="Times New Roman"/>
              <a:ea typeface="Times New Roman"/>
              <a:cs typeface="Times New Roman"/>
              <a:sym typeface="Times New Roman"/>
            </a:endParaRPr>
          </a:p>
          <a:p>
            <a:pPr indent="0" lvl="0" marL="457200" rtl="0" algn="l">
              <a:lnSpc>
                <a:spcPct val="136363"/>
              </a:lnSpc>
              <a:spcBef>
                <a:spcPts val="0"/>
              </a:spcBef>
              <a:spcAft>
                <a:spcPts val="0"/>
              </a:spcAft>
              <a:buSzPts val="1100"/>
              <a:buNone/>
            </a:pPr>
            <a:r>
              <a:t/>
            </a:r>
            <a:endParaRPr sz="1800">
              <a:latin typeface="Times New Roman"/>
              <a:ea typeface="Times New Roman"/>
              <a:cs typeface="Times New Roman"/>
              <a:sym typeface="Times New Roman"/>
            </a:endParaRPr>
          </a:p>
          <a:p>
            <a:pPr indent="0" lvl="0" marL="457200" rtl="0" algn="l">
              <a:lnSpc>
                <a:spcPct val="136363"/>
              </a:lnSpc>
              <a:spcBef>
                <a:spcPts val="0"/>
              </a:spcBef>
              <a:spcAft>
                <a:spcPts val="0"/>
              </a:spcAft>
              <a:buSzPts val="1100"/>
              <a:buNone/>
            </a:pPr>
            <a:r>
              <a:rPr b="1" lang="en-IN" sz="1800">
                <a:latin typeface="Times New Roman"/>
                <a:ea typeface="Times New Roman"/>
                <a:cs typeface="Times New Roman"/>
                <a:sym typeface="Times New Roman"/>
              </a:rPr>
              <a:t>vector</a:t>
            </a:r>
            <a:r>
              <a:rPr lang="en-IN" sz="1800">
                <a:latin typeface="Times New Roman"/>
                <a:ea typeface="Times New Roman"/>
                <a:cs typeface="Times New Roman"/>
                <a:sym typeface="Times New Roman"/>
              </a:rPr>
              <a:t>&lt;long long int&gt;d2(n)</a:t>
            </a:r>
            <a:endParaRPr sz="1800">
              <a:latin typeface="Times New Roman"/>
              <a:ea typeface="Times New Roman"/>
              <a:cs typeface="Times New Roman"/>
              <a:sym typeface="Times New Roman"/>
            </a:endParaRPr>
          </a:p>
          <a:p>
            <a:pPr indent="0" lvl="0" marL="457200" rtl="0" algn="l">
              <a:spcBef>
                <a:spcPts val="0"/>
              </a:spcBef>
              <a:spcAft>
                <a:spcPts val="0"/>
              </a:spcAft>
              <a:buSzPts val="1100"/>
              <a:buNone/>
            </a:pPr>
            <a:r>
              <a:rPr b="1" lang="en-IN" sz="1800">
                <a:latin typeface="Times New Roman"/>
                <a:ea typeface="Times New Roman"/>
                <a:cs typeface="Times New Roman"/>
                <a:sym typeface="Times New Roman"/>
              </a:rPr>
              <a:t>for </a:t>
            </a:r>
            <a:r>
              <a:rPr lang="en-IN" sz="1800">
                <a:latin typeface="Times New Roman"/>
                <a:ea typeface="Times New Roman"/>
                <a:cs typeface="Times New Roman"/>
                <a:sym typeface="Times New Roman"/>
              </a:rPr>
              <a:t>i ←0 to n,l ←0,r ← -1 </a:t>
            </a:r>
            <a:endParaRPr sz="1800">
              <a:latin typeface="Times New Roman"/>
              <a:ea typeface="Times New Roman"/>
              <a:cs typeface="Times New Roman"/>
              <a:sym typeface="Times New Roman"/>
            </a:endParaRPr>
          </a:p>
          <a:p>
            <a:pPr indent="0" lvl="0" marL="457200" rtl="0" algn="l">
              <a:spcBef>
                <a:spcPts val="0"/>
              </a:spcBef>
              <a:spcAft>
                <a:spcPts val="0"/>
              </a:spcAft>
              <a:buSzPts val="1100"/>
              <a:buNone/>
            </a:pPr>
            <a:r>
              <a:rPr b="1" lang="en-IN" sz="1800">
                <a:latin typeface="Times New Roman"/>
                <a:ea typeface="Times New Roman"/>
                <a:cs typeface="Times New Roman"/>
                <a:sym typeface="Times New Roman"/>
              </a:rPr>
              <a:t>long long int</a:t>
            </a:r>
            <a:r>
              <a:rPr lang="en-IN" sz="1800">
                <a:latin typeface="Times New Roman"/>
                <a:ea typeface="Times New Roman"/>
                <a:cs typeface="Times New Roman"/>
                <a:sym typeface="Times New Roman"/>
              </a:rPr>
              <a:t>  k ← (i &gt; r) ? 0 : min(d2[l + r - i+1], r - i + 1)</a:t>
            </a:r>
            <a:endParaRPr sz="1800">
              <a:latin typeface="Times New Roman"/>
              <a:ea typeface="Times New Roman"/>
              <a:cs typeface="Times New Roman"/>
              <a:sym typeface="Times New Roman"/>
            </a:endParaRPr>
          </a:p>
          <a:p>
            <a:pPr indent="0" lvl="0" marL="457200" rtl="0" algn="l">
              <a:spcBef>
                <a:spcPts val="0"/>
              </a:spcBef>
              <a:spcAft>
                <a:spcPts val="0"/>
              </a:spcAft>
              <a:buSzPts val="1100"/>
              <a:buNone/>
            </a:pPr>
            <a:r>
              <a:rPr lang="en-IN" sz="1800">
                <a:latin typeface="Times New Roman"/>
                <a:ea typeface="Times New Roman"/>
                <a:cs typeface="Times New Roman"/>
                <a:sym typeface="Times New Roman"/>
              </a:rPr>
              <a:t>      </a:t>
            </a:r>
            <a:r>
              <a:rPr b="1" lang="en-IN" sz="1800">
                <a:latin typeface="Times New Roman"/>
                <a:ea typeface="Times New Roman"/>
                <a:cs typeface="Times New Roman"/>
                <a:sym typeface="Times New Roman"/>
              </a:rPr>
              <a:t>while </a:t>
            </a:r>
            <a:r>
              <a:rPr lang="en-IN" sz="1800">
                <a:latin typeface="Times New Roman"/>
                <a:ea typeface="Times New Roman"/>
                <a:cs typeface="Times New Roman"/>
                <a:sym typeface="Times New Roman"/>
              </a:rPr>
              <a:t>(0 &lt;= i - k-1 &amp;&amp; i + k &lt; n &amp;&amp; s[i - k-1] == s[i + k]) </a:t>
            </a:r>
            <a:endParaRPr sz="1800">
              <a:latin typeface="Times New Roman"/>
              <a:ea typeface="Times New Roman"/>
              <a:cs typeface="Times New Roman"/>
              <a:sym typeface="Times New Roman"/>
            </a:endParaRPr>
          </a:p>
          <a:p>
            <a:pPr indent="0" lvl="0" marL="457200" rtl="0" algn="l">
              <a:lnSpc>
                <a:spcPct val="136363"/>
              </a:lnSpc>
              <a:spcBef>
                <a:spcPts val="0"/>
              </a:spcBef>
              <a:spcAft>
                <a:spcPts val="0"/>
              </a:spcAft>
              <a:buSzPts val="1100"/>
              <a:buNone/>
            </a:pPr>
            <a:r>
              <a:rPr lang="en-IN" sz="1800">
                <a:latin typeface="Times New Roman"/>
                <a:ea typeface="Times New Roman"/>
                <a:cs typeface="Times New Roman"/>
                <a:sym typeface="Times New Roman"/>
              </a:rPr>
              <a:t>       k←k+1</a:t>
            </a:r>
            <a:endParaRPr sz="1800">
              <a:latin typeface="Times New Roman"/>
              <a:ea typeface="Times New Roman"/>
              <a:cs typeface="Times New Roman"/>
              <a:sym typeface="Times New Roman"/>
            </a:endParaRPr>
          </a:p>
          <a:p>
            <a:pPr indent="0" lvl="0" marL="457200" rtl="0" algn="l">
              <a:lnSpc>
                <a:spcPct val="136363"/>
              </a:lnSpc>
              <a:spcBef>
                <a:spcPts val="0"/>
              </a:spcBef>
              <a:spcAft>
                <a:spcPts val="0"/>
              </a:spcAft>
              <a:buSzPts val="1100"/>
              <a:buNone/>
            </a:pPr>
            <a:r>
              <a:rPr lang="en-IN" sz="1800">
                <a:latin typeface="Times New Roman"/>
                <a:ea typeface="Times New Roman"/>
                <a:cs typeface="Times New Roman"/>
                <a:sym typeface="Times New Roman"/>
              </a:rPr>
              <a:t>     </a:t>
            </a:r>
            <a:r>
              <a:rPr b="1" lang="en-IN" sz="1800">
                <a:latin typeface="Times New Roman"/>
                <a:ea typeface="Times New Roman"/>
                <a:cs typeface="Times New Roman"/>
                <a:sym typeface="Times New Roman"/>
              </a:rPr>
              <a:t>end</a:t>
            </a:r>
            <a:endParaRPr b="1" sz="1800">
              <a:latin typeface="Times New Roman"/>
              <a:ea typeface="Times New Roman"/>
              <a:cs typeface="Times New Roman"/>
              <a:sym typeface="Times New Roman"/>
            </a:endParaRPr>
          </a:p>
          <a:p>
            <a:pPr indent="0" lvl="0" marL="457200" rtl="0" algn="l">
              <a:lnSpc>
                <a:spcPct val="136363"/>
              </a:lnSpc>
              <a:spcBef>
                <a:spcPts val="0"/>
              </a:spcBef>
              <a:spcAft>
                <a:spcPts val="0"/>
              </a:spcAft>
              <a:buSzPts val="1100"/>
              <a:buNone/>
            </a:pPr>
            <a:r>
              <a:rPr lang="en-IN" sz="1800">
                <a:latin typeface="Times New Roman"/>
                <a:ea typeface="Times New Roman"/>
                <a:cs typeface="Times New Roman"/>
                <a:sym typeface="Times New Roman"/>
              </a:rPr>
              <a:t>d1[i] ←k--</a:t>
            </a:r>
            <a:endParaRPr sz="1800">
              <a:latin typeface="Times New Roman"/>
              <a:ea typeface="Times New Roman"/>
              <a:cs typeface="Times New Roman"/>
              <a:sym typeface="Times New Roman"/>
            </a:endParaRPr>
          </a:p>
          <a:p>
            <a:pPr indent="0" lvl="0" marL="457200" rtl="0" algn="l">
              <a:lnSpc>
                <a:spcPct val="136363"/>
              </a:lnSpc>
              <a:spcBef>
                <a:spcPts val="0"/>
              </a:spcBef>
              <a:spcAft>
                <a:spcPts val="0"/>
              </a:spcAft>
              <a:buSzPts val="1100"/>
              <a:buNone/>
            </a:pPr>
            <a:r>
              <a:rPr lang="en-IN">
                <a:latin typeface="Times New Roman"/>
                <a:ea typeface="Times New Roman"/>
                <a:cs typeface="Times New Roman"/>
                <a:sym typeface="Times New Roman"/>
              </a:rPr>
              <a:t>  </a:t>
            </a:r>
            <a:endParaRPr b="1" sz="31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cc1db1bec2_1_55"/>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sz="5100"/>
              <a:t>Illustration</a:t>
            </a:r>
            <a:endParaRPr sz="5100"/>
          </a:p>
        </p:txBody>
      </p:sp>
      <p:sp>
        <p:nvSpPr>
          <p:cNvPr id="181" name="Google Shape;181;gcc1db1bec2_1_55"/>
          <p:cNvSpPr txBox="1"/>
          <p:nvPr>
            <p:ph idx="1" type="body"/>
          </p:nvPr>
        </p:nvSpPr>
        <p:spPr>
          <a:xfrm>
            <a:off x="581225" y="1685925"/>
            <a:ext cx="10763100" cy="4023300"/>
          </a:xfrm>
          <a:prstGeom prst="rect">
            <a:avLst/>
          </a:prstGeom>
        </p:spPr>
        <p:txBody>
          <a:bodyPr anchorCtr="0" anchor="t" bIns="45700" lIns="45700" spcFirstLastPara="1" rIns="45700" wrap="square" tIns="45700">
            <a:normAutofit/>
          </a:bodyPr>
          <a:lstStyle/>
          <a:p>
            <a:pPr indent="0" lvl="0" marL="0" rtl="0" algn="l">
              <a:lnSpc>
                <a:spcPct val="100000"/>
              </a:lnSpc>
              <a:spcBef>
                <a:spcPts val="0"/>
              </a:spcBef>
              <a:spcAft>
                <a:spcPts val="0"/>
              </a:spcAft>
              <a:buNone/>
            </a:pPr>
            <a:r>
              <a:rPr lang="en-IN" sz="1600">
                <a:latin typeface="Times New Roman"/>
                <a:ea typeface="Times New Roman"/>
                <a:cs typeface="Times New Roman"/>
                <a:sym typeface="Times New Roman"/>
              </a:rPr>
              <a:t>             												 </a:t>
            </a:r>
            <a:r>
              <a:rPr b="1" lang="en-IN" sz="1900">
                <a:latin typeface="Times New Roman"/>
                <a:ea typeface="Times New Roman"/>
                <a:cs typeface="Times New Roman"/>
                <a:sym typeface="Times New Roman"/>
              </a:rPr>
              <a:t>a                 c                       c                a</a:t>
            </a:r>
            <a:endParaRPr b="1" sz="3100"/>
          </a:p>
        </p:txBody>
      </p:sp>
      <p:graphicFrame>
        <p:nvGraphicFramePr>
          <p:cNvPr id="182" name="Google Shape;182;gcc1db1bec2_1_55"/>
          <p:cNvGraphicFramePr/>
          <p:nvPr/>
        </p:nvGraphicFramePr>
        <p:xfrm>
          <a:off x="6384075" y="2300000"/>
          <a:ext cx="3000000" cy="3000000"/>
        </p:xfrm>
        <a:graphic>
          <a:graphicData uri="http://schemas.openxmlformats.org/drawingml/2006/table">
            <a:tbl>
              <a:tblPr>
                <a:noFill/>
                <a:tableStyleId>{7C7AA9F9-0E09-474E-99CE-EC6889929B3F}</a:tableStyleId>
              </a:tblPr>
              <a:tblGrid>
                <a:gridCol w="1163700"/>
                <a:gridCol w="1030750"/>
                <a:gridCol w="1147100"/>
                <a:gridCol w="1147100"/>
              </a:tblGrid>
              <a:tr h="674100">
                <a:tc>
                  <a:txBody>
                    <a:bodyPr/>
                    <a:lstStyle/>
                    <a:p>
                      <a:pPr indent="0" lvl="0" marL="0" rtl="0" algn="l">
                        <a:spcBef>
                          <a:spcPts val="0"/>
                        </a:spcBef>
                        <a:spcAft>
                          <a:spcPts val="0"/>
                        </a:spcAft>
                        <a:buNone/>
                      </a:pPr>
                      <a:r>
                        <a:rPr b="1" lang="en-IN" sz="2100">
                          <a:latin typeface="Times New Roman"/>
                          <a:ea typeface="Times New Roman"/>
                          <a:cs typeface="Times New Roman"/>
                          <a:sym typeface="Times New Roman"/>
                        </a:rPr>
                        <a:t>    a    </a:t>
                      </a:r>
                      <a:endParaRPr b="1" sz="2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IN" sz="2100">
                          <a:latin typeface="Times New Roman"/>
                          <a:ea typeface="Times New Roman"/>
                          <a:cs typeface="Times New Roman"/>
                          <a:sym typeface="Times New Roman"/>
                        </a:rPr>
                        <a:t>   ac</a:t>
                      </a:r>
                      <a:endParaRPr b="1" sz="2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IN" sz="2100">
                          <a:latin typeface="Times New Roman"/>
                          <a:ea typeface="Times New Roman"/>
                          <a:cs typeface="Times New Roman"/>
                          <a:sym typeface="Times New Roman"/>
                        </a:rPr>
                        <a:t>     acc</a:t>
                      </a:r>
                      <a:endParaRPr b="1" sz="2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IN" sz="2100">
                          <a:latin typeface="Times New Roman"/>
                          <a:ea typeface="Times New Roman"/>
                          <a:cs typeface="Times New Roman"/>
                          <a:sym typeface="Times New Roman"/>
                        </a:rPr>
                        <a:t>   acca</a:t>
                      </a:r>
                      <a:endParaRPr b="1" sz="2100">
                        <a:latin typeface="Times New Roman"/>
                        <a:ea typeface="Times New Roman"/>
                        <a:cs typeface="Times New Roman"/>
                        <a:sym typeface="Times New Roman"/>
                      </a:endParaRPr>
                    </a:p>
                  </a:txBody>
                  <a:tcPr marT="63500" marB="63500" marR="63500" marL="63500"/>
                </a:tc>
              </a:tr>
              <a:tr h="674100">
                <a:tc>
                  <a:txBody>
                    <a:bodyPr/>
                    <a:lstStyle/>
                    <a:p>
                      <a:pPr indent="0" lvl="0" marL="0" rtl="0" algn="l">
                        <a:spcBef>
                          <a:spcPts val="0"/>
                        </a:spcBef>
                        <a:spcAft>
                          <a:spcPts val="0"/>
                        </a:spcAft>
                        <a:buNone/>
                      </a:pPr>
                      <a:r>
                        <a:rPr b="1" lang="en-IN" sz="2200">
                          <a:latin typeface="Times New Roman"/>
                          <a:ea typeface="Times New Roman"/>
                          <a:cs typeface="Times New Roman"/>
                          <a:sym typeface="Times New Roman"/>
                        </a:rPr>
                        <a:t>    0</a:t>
                      </a:r>
                      <a:endParaRPr b="1" sz="22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b="1" lang="en-IN" sz="2200">
                          <a:latin typeface="Times New Roman"/>
                          <a:ea typeface="Times New Roman"/>
                          <a:cs typeface="Times New Roman"/>
                          <a:sym typeface="Times New Roman"/>
                        </a:rPr>
                        <a:t>   c</a:t>
                      </a:r>
                      <a:endParaRPr b="1" sz="2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rPr b="1" lang="en-IN" sz="2200">
                          <a:latin typeface="Times New Roman"/>
                          <a:ea typeface="Times New Roman"/>
                          <a:cs typeface="Times New Roman"/>
                          <a:sym typeface="Times New Roman"/>
                        </a:rPr>
                        <a:t>     cc</a:t>
                      </a:r>
                      <a:endParaRPr b="1" sz="2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IN" sz="2200">
                          <a:latin typeface="Times New Roman"/>
                          <a:ea typeface="Times New Roman"/>
                          <a:cs typeface="Times New Roman"/>
                          <a:sym typeface="Times New Roman"/>
                        </a:rPr>
                        <a:t>    cca</a:t>
                      </a:r>
                      <a:endParaRPr b="1" sz="2200">
                        <a:latin typeface="Times New Roman"/>
                        <a:ea typeface="Times New Roman"/>
                        <a:cs typeface="Times New Roman"/>
                        <a:sym typeface="Times New Roman"/>
                      </a:endParaRPr>
                    </a:p>
                  </a:txBody>
                  <a:tcPr marT="63500" marB="63500" marR="63500" marL="63500"/>
                </a:tc>
              </a:tr>
              <a:tr h="674100">
                <a:tc>
                  <a:txBody>
                    <a:bodyPr/>
                    <a:lstStyle/>
                    <a:p>
                      <a:pPr indent="0" lvl="0" marL="0" rtl="0" algn="l">
                        <a:spcBef>
                          <a:spcPts val="0"/>
                        </a:spcBef>
                        <a:spcAft>
                          <a:spcPts val="0"/>
                        </a:spcAft>
                        <a:buNone/>
                      </a:pPr>
                      <a:r>
                        <a:rPr b="1" lang="en-IN" sz="2200">
                          <a:latin typeface="Times New Roman"/>
                          <a:ea typeface="Times New Roman"/>
                          <a:cs typeface="Times New Roman"/>
                          <a:sym typeface="Times New Roman"/>
                        </a:rPr>
                        <a:t>    0</a:t>
                      </a:r>
                      <a:endParaRPr b="1" sz="2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IN" sz="2200">
                          <a:latin typeface="Times New Roman"/>
                          <a:ea typeface="Times New Roman"/>
                          <a:cs typeface="Times New Roman"/>
                          <a:sym typeface="Times New Roman"/>
                        </a:rPr>
                        <a:t>   0</a:t>
                      </a:r>
                      <a:endParaRPr b="1" sz="2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IN" sz="2200">
                          <a:latin typeface="Times New Roman"/>
                          <a:ea typeface="Times New Roman"/>
                          <a:cs typeface="Times New Roman"/>
                          <a:sym typeface="Times New Roman"/>
                        </a:rPr>
                        <a:t>     c</a:t>
                      </a:r>
                      <a:endParaRPr b="1" sz="2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IN" sz="2200">
                          <a:latin typeface="Times New Roman"/>
                          <a:ea typeface="Times New Roman"/>
                          <a:cs typeface="Times New Roman"/>
                          <a:sym typeface="Times New Roman"/>
                        </a:rPr>
                        <a:t>     ca</a:t>
                      </a:r>
                      <a:endParaRPr b="1" sz="2200">
                        <a:latin typeface="Times New Roman"/>
                        <a:ea typeface="Times New Roman"/>
                        <a:cs typeface="Times New Roman"/>
                        <a:sym typeface="Times New Roman"/>
                      </a:endParaRPr>
                    </a:p>
                  </a:txBody>
                  <a:tcPr marT="63500" marB="63500" marR="63500" marL="63500"/>
                </a:tc>
              </a:tr>
              <a:tr h="674100">
                <a:tc>
                  <a:txBody>
                    <a:bodyPr/>
                    <a:lstStyle/>
                    <a:p>
                      <a:pPr indent="0" lvl="0" marL="0" rtl="0" algn="l">
                        <a:spcBef>
                          <a:spcPts val="0"/>
                        </a:spcBef>
                        <a:spcAft>
                          <a:spcPts val="0"/>
                        </a:spcAft>
                        <a:buNone/>
                      </a:pPr>
                      <a:r>
                        <a:rPr b="1" lang="en-IN" sz="2200">
                          <a:latin typeface="Times New Roman"/>
                          <a:ea typeface="Times New Roman"/>
                          <a:cs typeface="Times New Roman"/>
                          <a:sym typeface="Times New Roman"/>
                        </a:rPr>
                        <a:t>    0</a:t>
                      </a:r>
                      <a:endParaRPr b="1" sz="2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IN" sz="2200">
                          <a:latin typeface="Times New Roman"/>
                          <a:ea typeface="Times New Roman"/>
                          <a:cs typeface="Times New Roman"/>
                          <a:sym typeface="Times New Roman"/>
                        </a:rPr>
                        <a:t>   0   </a:t>
                      </a:r>
                      <a:endParaRPr b="1" sz="2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IN" sz="2200">
                          <a:latin typeface="Times New Roman"/>
                          <a:ea typeface="Times New Roman"/>
                          <a:cs typeface="Times New Roman"/>
                          <a:sym typeface="Times New Roman"/>
                        </a:rPr>
                        <a:t>      0</a:t>
                      </a:r>
                      <a:endParaRPr b="1" sz="2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IN" sz="2200">
                          <a:latin typeface="Times New Roman"/>
                          <a:ea typeface="Times New Roman"/>
                          <a:cs typeface="Times New Roman"/>
                          <a:sym typeface="Times New Roman"/>
                        </a:rPr>
                        <a:t>     a</a:t>
                      </a:r>
                      <a:endParaRPr b="1" sz="2200">
                        <a:latin typeface="Times New Roman"/>
                        <a:ea typeface="Times New Roman"/>
                        <a:cs typeface="Times New Roman"/>
                        <a:sym typeface="Times New Roman"/>
                      </a:endParaRPr>
                    </a:p>
                  </a:txBody>
                  <a:tcPr marT="63500" marB="63500" marR="63500" marL="63500"/>
                </a:tc>
              </a:tr>
            </a:tbl>
          </a:graphicData>
        </a:graphic>
      </p:graphicFrame>
      <p:sp>
        <p:nvSpPr>
          <p:cNvPr id="183" name="Google Shape;183;gcc1db1bec2_1_55"/>
          <p:cNvSpPr txBox="1"/>
          <p:nvPr/>
        </p:nvSpPr>
        <p:spPr>
          <a:xfrm>
            <a:off x="847700" y="2223300"/>
            <a:ext cx="3000000" cy="24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IN" sz="2300">
                <a:latin typeface="Times New Roman"/>
                <a:ea typeface="Times New Roman"/>
                <a:cs typeface="Times New Roman"/>
                <a:sym typeface="Times New Roman"/>
              </a:rPr>
              <a:t>I</a:t>
            </a:r>
            <a:r>
              <a:rPr b="1" lang="en-IN" sz="2300">
                <a:latin typeface="Times New Roman"/>
                <a:ea typeface="Times New Roman"/>
                <a:cs typeface="Times New Roman"/>
                <a:sym typeface="Times New Roman"/>
              </a:rPr>
              <a:t>nput</a:t>
            </a:r>
            <a:r>
              <a:rPr lang="en-IN" sz="2300">
                <a:latin typeface="Times New Roman"/>
                <a:ea typeface="Times New Roman"/>
                <a:cs typeface="Times New Roman"/>
                <a:sym typeface="Times New Roman"/>
              </a:rPr>
              <a:t> : string = acca</a:t>
            </a:r>
            <a:endParaRPr sz="2300">
              <a:latin typeface="Times New Roman"/>
              <a:ea typeface="Times New Roman"/>
              <a:cs typeface="Times New Roman"/>
              <a:sym typeface="Times New Roman"/>
            </a:endParaRPr>
          </a:p>
          <a:p>
            <a:pPr indent="0" lvl="0" marL="0" rtl="0" algn="l">
              <a:spcBef>
                <a:spcPts val="0"/>
              </a:spcBef>
              <a:spcAft>
                <a:spcPts val="0"/>
              </a:spcAft>
              <a:buNone/>
            </a:pPr>
            <a:r>
              <a:t/>
            </a:r>
            <a:endParaRPr sz="2300">
              <a:latin typeface="Times New Roman"/>
              <a:ea typeface="Times New Roman"/>
              <a:cs typeface="Times New Roman"/>
              <a:sym typeface="Times New Roman"/>
            </a:endParaRPr>
          </a:p>
          <a:p>
            <a:pPr indent="0" lvl="0" marL="0" rtl="0" algn="l">
              <a:spcBef>
                <a:spcPts val="0"/>
              </a:spcBef>
              <a:spcAft>
                <a:spcPts val="0"/>
              </a:spcAft>
              <a:buNone/>
            </a:pPr>
            <a:r>
              <a:rPr lang="en-IN" sz="2300">
                <a:latin typeface="Times New Roman"/>
                <a:ea typeface="Times New Roman"/>
                <a:cs typeface="Times New Roman"/>
                <a:sym typeface="Times New Roman"/>
              </a:rPr>
              <a:t>Length of the given string = 3</a:t>
            </a:r>
            <a:endParaRPr sz="2300">
              <a:latin typeface="Times New Roman"/>
              <a:ea typeface="Times New Roman"/>
              <a:cs typeface="Times New Roman"/>
              <a:sym typeface="Times New Roman"/>
            </a:endParaRPr>
          </a:p>
          <a:p>
            <a:pPr indent="0" lvl="0" marL="0" rtl="0" algn="l">
              <a:spcBef>
                <a:spcPts val="0"/>
              </a:spcBef>
              <a:spcAft>
                <a:spcPts val="0"/>
              </a:spcAft>
              <a:buNone/>
            </a:pPr>
            <a:r>
              <a:t/>
            </a:r>
            <a:endParaRPr sz="2300">
              <a:latin typeface="Times New Roman"/>
              <a:ea typeface="Times New Roman"/>
              <a:cs typeface="Times New Roman"/>
              <a:sym typeface="Times New Roman"/>
            </a:endParaRPr>
          </a:p>
          <a:p>
            <a:pPr indent="0" lvl="0" marL="0" rtl="0" algn="l">
              <a:spcBef>
                <a:spcPts val="0"/>
              </a:spcBef>
              <a:spcAft>
                <a:spcPts val="0"/>
              </a:spcAft>
              <a:buNone/>
            </a:pPr>
            <a:r>
              <a:rPr lang="en-IN" sz="2300">
                <a:latin typeface="Times New Roman"/>
                <a:ea typeface="Times New Roman"/>
                <a:cs typeface="Times New Roman"/>
                <a:sym typeface="Times New Roman"/>
              </a:rPr>
              <a:t>What tabulation table depicts :</a:t>
            </a:r>
            <a:endParaRPr sz="2300">
              <a:latin typeface="Times New Roman"/>
              <a:ea typeface="Times New Roman"/>
              <a:cs typeface="Times New Roman"/>
              <a:sym typeface="Times New Roman"/>
            </a:endParaRPr>
          </a:p>
          <a:p>
            <a:pPr indent="0" lvl="0" marL="0" rtl="0" algn="l">
              <a:spcBef>
                <a:spcPts val="0"/>
              </a:spcBef>
              <a:spcAft>
                <a:spcPts val="0"/>
              </a:spcAft>
              <a:buNone/>
            </a:pPr>
            <a:r>
              <a:t/>
            </a:r>
            <a:endParaRPr sz="2300">
              <a:latin typeface="Times New Roman"/>
              <a:ea typeface="Times New Roman"/>
              <a:cs typeface="Times New Roman"/>
              <a:sym typeface="Times New Roman"/>
            </a:endParaRPr>
          </a:p>
        </p:txBody>
      </p:sp>
      <p:pic>
        <p:nvPicPr>
          <p:cNvPr id="184" name="Google Shape;184;gcc1db1bec2_1_55"/>
          <p:cNvPicPr preferRelativeResize="0"/>
          <p:nvPr/>
        </p:nvPicPr>
        <p:blipFill rotWithShape="1">
          <a:blip r:embed="rId3">
            <a:alphaModFix/>
          </a:blip>
          <a:srcRect b="0" l="0" r="0" t="0"/>
          <a:stretch/>
        </p:blipFill>
        <p:spPr>
          <a:xfrm>
            <a:off x="9382125" y="5408554"/>
            <a:ext cx="2600325" cy="13035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cc1db1bec2_1_69"/>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Illustration Continued ...</a:t>
            </a:r>
            <a:endParaRPr/>
          </a:p>
        </p:txBody>
      </p:sp>
      <p:sp>
        <p:nvSpPr>
          <p:cNvPr id="191" name="Google Shape;191;gcc1db1bec2_1_69"/>
          <p:cNvSpPr txBox="1"/>
          <p:nvPr>
            <p:ph idx="1" type="body"/>
          </p:nvPr>
        </p:nvSpPr>
        <p:spPr>
          <a:xfrm>
            <a:off x="1024127" y="2286000"/>
            <a:ext cx="4848000" cy="4023300"/>
          </a:xfrm>
          <a:prstGeom prst="rect">
            <a:avLst/>
          </a:prstGeom>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dk1"/>
              </a:buClr>
              <a:buSzPts val="1100"/>
              <a:buFont typeface="Arial"/>
              <a:buNone/>
            </a:pPr>
            <a:r>
              <a:rPr lang="en-IN" sz="1700">
                <a:latin typeface="Times New Roman"/>
                <a:ea typeface="Times New Roman"/>
                <a:cs typeface="Times New Roman"/>
                <a:sym typeface="Times New Roman"/>
              </a:rPr>
              <a:t>First, we will create a 2d matrix dp[4][4]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700">
                <a:latin typeface="Times New Roman"/>
                <a:ea typeface="Times New Roman"/>
                <a:cs typeface="Times New Roman"/>
                <a:sym typeface="Times New Roman"/>
              </a:rPr>
              <a:t>Initially dp[][] matrix and cnt  be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700">
                <a:latin typeface="Times New Roman"/>
                <a:ea typeface="Times New Roman"/>
                <a:cs typeface="Times New Roman"/>
                <a:sym typeface="Times New Roman"/>
              </a:rPr>
              <a:t>dp[4][4] = {  0, 0, 0, 0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700">
                <a:latin typeface="Times New Roman"/>
                <a:ea typeface="Times New Roman"/>
                <a:cs typeface="Times New Roman"/>
                <a:sym typeface="Times New Roman"/>
              </a:rPr>
              <a:t>           	       0, 0, 0, 0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700">
                <a:latin typeface="Times New Roman"/>
                <a:ea typeface="Times New Roman"/>
                <a:cs typeface="Times New Roman"/>
                <a:sym typeface="Times New Roman"/>
              </a:rPr>
              <a:t>                      0, 0, 0, 0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700">
                <a:latin typeface="Times New Roman"/>
                <a:ea typeface="Times New Roman"/>
                <a:cs typeface="Times New Roman"/>
                <a:sym typeface="Times New Roman"/>
              </a:rPr>
              <a:t>                      0, 0, 0, 0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700">
                <a:latin typeface="Times New Roman"/>
                <a:ea typeface="Times New Roman"/>
                <a:cs typeface="Times New Roman"/>
                <a:sym typeface="Times New Roman"/>
              </a:rPr>
              <a:t>cnt = 0</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700">
                <a:latin typeface="Times New Roman"/>
                <a:ea typeface="Times New Roman"/>
                <a:cs typeface="Times New Roman"/>
                <a:sym typeface="Times New Roman"/>
              </a:rPr>
              <a:t>Clearly, there are 4 diagonals which we will traverse.</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IN" sz="1700">
                <a:latin typeface="Times New Roman"/>
                <a:ea typeface="Times New Roman"/>
                <a:cs typeface="Times New Roman"/>
                <a:sym typeface="Times New Roman"/>
              </a:rPr>
              <a:t>Diagonal 1</a:t>
            </a:r>
            <a:r>
              <a:rPr lang="en-IN" sz="1700">
                <a:latin typeface="Times New Roman"/>
                <a:ea typeface="Times New Roman"/>
                <a:cs typeface="Times New Roman"/>
                <a:sym typeface="Times New Roman"/>
              </a:rPr>
              <a:t> : connecting (0,0) to (3,3)</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IN" sz="1700">
                <a:latin typeface="Times New Roman"/>
                <a:ea typeface="Times New Roman"/>
                <a:cs typeface="Times New Roman"/>
                <a:sym typeface="Times New Roman"/>
              </a:rPr>
              <a:t>Diagonal 2</a:t>
            </a:r>
            <a:r>
              <a:rPr lang="en-IN" sz="1700">
                <a:latin typeface="Times New Roman"/>
                <a:ea typeface="Times New Roman"/>
                <a:cs typeface="Times New Roman"/>
                <a:sym typeface="Times New Roman"/>
              </a:rPr>
              <a:t> : connecting (0,1) to (2,3)</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IN" sz="1700">
                <a:latin typeface="Times New Roman"/>
                <a:ea typeface="Times New Roman"/>
                <a:cs typeface="Times New Roman"/>
                <a:sym typeface="Times New Roman"/>
              </a:rPr>
              <a:t>Diagonal 3 </a:t>
            </a:r>
            <a:r>
              <a:rPr lang="en-IN" sz="1700">
                <a:latin typeface="Times New Roman"/>
                <a:ea typeface="Times New Roman"/>
                <a:cs typeface="Times New Roman"/>
                <a:sym typeface="Times New Roman"/>
              </a:rPr>
              <a:t>: connecting (0,2) to (1,3)</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IN" sz="1700">
                <a:latin typeface="Times New Roman"/>
                <a:ea typeface="Times New Roman"/>
                <a:cs typeface="Times New Roman"/>
                <a:sym typeface="Times New Roman"/>
              </a:rPr>
              <a:t>Diagonal 4 </a:t>
            </a:r>
            <a:r>
              <a:rPr lang="en-IN" sz="1700">
                <a:latin typeface="Times New Roman"/>
                <a:ea typeface="Times New Roman"/>
                <a:cs typeface="Times New Roman"/>
                <a:sym typeface="Times New Roman"/>
              </a:rPr>
              <a:t>: connecting (0,3) to (0,3)</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0" marL="0" rtl="0" algn="l">
              <a:spcBef>
                <a:spcPts val="1200"/>
              </a:spcBef>
              <a:spcAft>
                <a:spcPts val="200"/>
              </a:spcAft>
              <a:buNone/>
            </a:pPr>
            <a:r>
              <a:t/>
            </a:r>
            <a:endParaRPr sz="1700">
              <a:latin typeface="Times New Roman"/>
              <a:ea typeface="Times New Roman"/>
              <a:cs typeface="Times New Roman"/>
              <a:sym typeface="Times New Roman"/>
            </a:endParaRPr>
          </a:p>
        </p:txBody>
      </p:sp>
      <p:sp>
        <p:nvSpPr>
          <p:cNvPr id="192" name="Google Shape;192;gcc1db1bec2_1_69"/>
          <p:cNvSpPr txBox="1"/>
          <p:nvPr/>
        </p:nvSpPr>
        <p:spPr>
          <a:xfrm>
            <a:off x="6415075" y="2184300"/>
            <a:ext cx="50292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Now, using algorithm 2 for first diagonal,  the updated matrix and cnt will be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Since “a” , “c”, “c”, “a” are palindromes, so mark true</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dp[4][4] = {  1, 0, 0, 0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0, 1, 0, 0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0, 0, 1, 0</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0, 0, 0, 1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cnt = 4</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Now, for all other diagonals algorithm 2 implementation is demonstrated as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Twentieth Century"/>
              <a:ea typeface="Twentieth Century"/>
              <a:cs typeface="Twentieth Century"/>
              <a:sym typeface="Twentieth Century"/>
            </a:endParaRPr>
          </a:p>
        </p:txBody>
      </p:sp>
      <p:pic>
        <p:nvPicPr>
          <p:cNvPr id="193" name="Google Shape;193;gcc1db1bec2_1_69"/>
          <p:cNvPicPr preferRelativeResize="0"/>
          <p:nvPr/>
        </p:nvPicPr>
        <p:blipFill rotWithShape="1">
          <a:blip r:embed="rId3">
            <a:alphaModFix/>
          </a:blip>
          <a:srcRect b="0" l="0" r="0" t="0"/>
          <a:stretch/>
        </p:blipFill>
        <p:spPr>
          <a:xfrm>
            <a:off x="9993825" y="5643575"/>
            <a:ext cx="2131500" cy="1068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cc1db1bec2_1_76"/>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IN"/>
              <a:t>Illustration Continued ...</a:t>
            </a:r>
            <a:endParaRPr/>
          </a:p>
          <a:p>
            <a:pPr indent="0" lvl="0" marL="0" rtl="0" algn="l">
              <a:spcBef>
                <a:spcPts val="0"/>
              </a:spcBef>
              <a:spcAft>
                <a:spcPts val="0"/>
              </a:spcAft>
              <a:buNone/>
            </a:pPr>
            <a:r>
              <a:t/>
            </a:r>
            <a:endParaRPr/>
          </a:p>
        </p:txBody>
      </p:sp>
      <p:sp>
        <p:nvSpPr>
          <p:cNvPr id="200" name="Google Shape;200;gcc1db1bec2_1_76"/>
          <p:cNvSpPr txBox="1"/>
          <p:nvPr>
            <p:ph idx="1" type="body"/>
          </p:nvPr>
        </p:nvSpPr>
        <p:spPr>
          <a:xfrm>
            <a:off x="1024127" y="2286000"/>
            <a:ext cx="3919200" cy="4023300"/>
          </a:xfrm>
          <a:prstGeom prst="rect">
            <a:avLst/>
          </a:prstGeom>
        </p:spPr>
        <p:txBody>
          <a:bodyPr anchorCtr="0" anchor="t" bIns="45700" lIns="45700" spcFirstLastPara="1" rIns="45700"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IN" sz="1900">
                <a:latin typeface="Times New Roman"/>
                <a:ea typeface="Times New Roman"/>
                <a:cs typeface="Times New Roman"/>
                <a:sym typeface="Times New Roman"/>
              </a:rPr>
              <a:t>Diagonal 2 </a:t>
            </a:r>
            <a:r>
              <a:rPr lang="en-IN" sz="1900">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900">
                <a:latin typeface="Times New Roman"/>
                <a:ea typeface="Times New Roman"/>
                <a:cs typeface="Times New Roman"/>
                <a:sym typeface="Times New Roman"/>
              </a:rPr>
              <a:t>For dp[0][1]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900">
                <a:latin typeface="Times New Roman"/>
                <a:ea typeface="Times New Roman"/>
                <a:cs typeface="Times New Roman"/>
                <a:sym typeface="Times New Roman"/>
              </a:rPr>
              <a:t>Since , ‘a’ != ‘c’ so mark false</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900">
                <a:latin typeface="Times New Roman"/>
                <a:ea typeface="Times New Roman"/>
                <a:cs typeface="Times New Roman"/>
                <a:sym typeface="Times New Roman"/>
              </a:rPr>
              <a:t>For dp[1][2]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900">
                <a:latin typeface="Times New Roman"/>
                <a:ea typeface="Times New Roman"/>
                <a:cs typeface="Times New Roman"/>
                <a:sym typeface="Times New Roman"/>
              </a:rPr>
              <a:t>Since , ‘c’ == ‘c’ so mark true</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900">
                <a:latin typeface="Times New Roman"/>
                <a:ea typeface="Times New Roman"/>
                <a:cs typeface="Times New Roman"/>
                <a:sym typeface="Times New Roman"/>
              </a:rPr>
              <a:t>For dp[2][3]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900">
                <a:latin typeface="Times New Roman"/>
                <a:ea typeface="Times New Roman"/>
                <a:cs typeface="Times New Roman"/>
                <a:sym typeface="Times New Roman"/>
              </a:rPr>
              <a:t>Since , ‘c’ != ‘a’ so mark false</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900">
                <a:latin typeface="Times New Roman"/>
                <a:ea typeface="Times New Roman"/>
                <a:cs typeface="Times New Roman"/>
                <a:sym typeface="Times New Roman"/>
              </a:rPr>
              <a:t>Updated dp[][] matrix and cnt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900">
                <a:latin typeface="Times New Roman"/>
                <a:ea typeface="Times New Roman"/>
                <a:cs typeface="Times New Roman"/>
                <a:sym typeface="Times New Roman"/>
              </a:rPr>
              <a:t>dp[4][4] = {  1, 0, 0, 0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900">
                <a:latin typeface="Times New Roman"/>
                <a:ea typeface="Times New Roman"/>
                <a:cs typeface="Times New Roman"/>
                <a:sym typeface="Times New Roman"/>
              </a:rPr>
              <a:t>           	       0, 1, 1, 0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900">
                <a:latin typeface="Times New Roman"/>
                <a:ea typeface="Times New Roman"/>
                <a:cs typeface="Times New Roman"/>
                <a:sym typeface="Times New Roman"/>
              </a:rPr>
              <a:t>                      0, 0, 1, 0</a:t>
            </a:r>
            <a:endParaRPr sz="1900">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1"/>
              </a:buClr>
              <a:buSzPts val="1100"/>
              <a:buFont typeface="Arial"/>
              <a:buNone/>
            </a:pPr>
            <a:r>
              <a:rPr lang="en-IN" sz="1900">
                <a:latin typeface="Times New Roman"/>
                <a:ea typeface="Times New Roman"/>
                <a:cs typeface="Times New Roman"/>
                <a:sym typeface="Times New Roman"/>
              </a:rPr>
              <a:t>              0, 0, 0, 1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900">
                <a:latin typeface="Times New Roman"/>
                <a:ea typeface="Times New Roman"/>
                <a:cs typeface="Times New Roman"/>
                <a:sym typeface="Times New Roman"/>
              </a:rPr>
              <a:t>So, cnt = 5</a:t>
            </a:r>
            <a:endParaRPr sz="3100"/>
          </a:p>
        </p:txBody>
      </p:sp>
      <p:sp>
        <p:nvSpPr>
          <p:cNvPr id="201" name="Google Shape;201;gcc1db1bec2_1_76"/>
          <p:cNvSpPr txBox="1"/>
          <p:nvPr/>
        </p:nvSpPr>
        <p:spPr>
          <a:xfrm>
            <a:off x="5800725" y="2371725"/>
            <a:ext cx="52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202" name="Google Shape;202;gcc1db1bec2_1_76"/>
          <p:cNvSpPr txBox="1"/>
          <p:nvPr/>
        </p:nvSpPr>
        <p:spPr>
          <a:xfrm>
            <a:off x="4714875" y="2286000"/>
            <a:ext cx="3143400" cy="410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1900">
                <a:solidFill>
                  <a:schemeClr val="dk1"/>
                </a:solidFill>
                <a:latin typeface="Times New Roman"/>
                <a:ea typeface="Times New Roman"/>
                <a:cs typeface="Times New Roman"/>
                <a:sym typeface="Times New Roman"/>
              </a:rPr>
              <a:t>Diagonal 3 :</a:t>
            </a:r>
            <a:endParaRPr b="1"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For dp[0][2]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Since , ‘a’ != ‘c’ so mark false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For dp[1][3]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Since , ‘c’ != ‘a’ so mark false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Updated dp[][] matrix and cnt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dp[4][4] = {  1, 0, 0, 0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0, 1, 1, 0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0, 0, 1, 0</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0, 0, 0, 1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So, cnt = 5</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Twentieth Century"/>
              <a:ea typeface="Twentieth Century"/>
              <a:cs typeface="Twentieth Century"/>
              <a:sym typeface="Twentieth Century"/>
            </a:endParaRPr>
          </a:p>
        </p:txBody>
      </p:sp>
      <p:sp>
        <p:nvSpPr>
          <p:cNvPr id="203" name="Google Shape;203;gcc1db1bec2_1_76"/>
          <p:cNvSpPr txBox="1"/>
          <p:nvPr/>
        </p:nvSpPr>
        <p:spPr>
          <a:xfrm>
            <a:off x="7858275" y="2270550"/>
            <a:ext cx="3814800" cy="438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1900">
                <a:solidFill>
                  <a:schemeClr val="dk1"/>
                </a:solidFill>
                <a:latin typeface="Times New Roman"/>
                <a:ea typeface="Times New Roman"/>
                <a:cs typeface="Times New Roman"/>
                <a:sym typeface="Times New Roman"/>
              </a:rPr>
              <a:t>Diagonal 4 :</a:t>
            </a:r>
            <a:endParaRPr b="1"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For dp[0][3]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Since, ‘a’ == ‘a’ so look for dp[0+1][3-1]</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Since, dp[1][2] = true, so mark true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Updated dp[][] matrix and cnt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dp[4][4] = {  1, 0, 0, 1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0, 1, 1, 0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0, 0, 1, 0</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0, 0, 0, 1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So, cnt = 6</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Output</a:t>
            </a:r>
            <a:r>
              <a:rPr lang="en-IN" sz="1800">
                <a:solidFill>
                  <a:schemeClr val="dk1"/>
                </a:solidFill>
                <a:latin typeface="Times New Roman"/>
                <a:ea typeface="Times New Roman"/>
                <a:cs typeface="Times New Roman"/>
                <a:sym typeface="Times New Roman"/>
              </a:rPr>
              <a:t>: 6.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wentieth Century"/>
              <a:ea typeface="Twentieth Century"/>
              <a:cs typeface="Twentieth Century"/>
              <a:sym typeface="Twentieth Century"/>
            </a:endParaRPr>
          </a:p>
        </p:txBody>
      </p:sp>
      <p:pic>
        <p:nvPicPr>
          <p:cNvPr id="204" name="Google Shape;204;gcc1db1bec2_1_76"/>
          <p:cNvPicPr preferRelativeResize="0"/>
          <p:nvPr/>
        </p:nvPicPr>
        <p:blipFill rotWithShape="1">
          <a:blip r:embed="rId3">
            <a:alphaModFix/>
          </a:blip>
          <a:srcRect b="0" l="0" r="0" t="0"/>
          <a:stretch/>
        </p:blipFill>
        <p:spPr>
          <a:xfrm>
            <a:off x="9382125" y="5408554"/>
            <a:ext cx="2600325" cy="13035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7"/>
          <p:cNvSpPr txBox="1"/>
          <p:nvPr>
            <p:ph type="title"/>
          </p:nvPr>
        </p:nvSpPr>
        <p:spPr>
          <a:xfrm>
            <a:off x="838203" y="110016"/>
            <a:ext cx="10082100" cy="1499700"/>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0C0C0C"/>
              </a:buClr>
              <a:buSzPts val="5000"/>
              <a:buFont typeface="Calibri"/>
              <a:buNone/>
            </a:pPr>
            <a:r>
              <a:rPr lang="en-IN" sz="3300">
                <a:latin typeface="Calibri"/>
                <a:ea typeface="Calibri"/>
                <a:cs typeface="Calibri"/>
                <a:sym typeface="Calibri"/>
              </a:rPr>
              <a:t>ALGORITHM ANALYSIS</a:t>
            </a:r>
            <a:r>
              <a:rPr lang="en-IN" sz="4500">
                <a:latin typeface="Calibri"/>
                <a:ea typeface="Calibri"/>
                <a:cs typeface="Calibri"/>
                <a:sym typeface="Calibri"/>
              </a:rPr>
              <a:t> </a:t>
            </a:r>
            <a:endParaRPr sz="4500">
              <a:latin typeface="Calibri"/>
              <a:ea typeface="Calibri"/>
              <a:cs typeface="Calibri"/>
              <a:sym typeface="Calibri"/>
            </a:endParaRPr>
          </a:p>
          <a:p>
            <a:pPr indent="0" lvl="0" marL="0" rtl="0" algn="ctr">
              <a:lnSpc>
                <a:spcPct val="80000"/>
              </a:lnSpc>
              <a:spcBef>
                <a:spcPts val="0"/>
              </a:spcBef>
              <a:spcAft>
                <a:spcPts val="0"/>
              </a:spcAft>
              <a:buClr>
                <a:srgbClr val="0C0C0C"/>
              </a:buClr>
              <a:buSzPts val="5000"/>
              <a:buFont typeface="Calibri"/>
              <a:buNone/>
            </a:pPr>
            <a:r>
              <a:rPr lang="en-IN" sz="3100">
                <a:latin typeface="Calibri"/>
                <a:ea typeface="Calibri"/>
                <a:cs typeface="Calibri"/>
                <a:sym typeface="Calibri"/>
              </a:rPr>
              <a:t>ALGORITHM 1</a:t>
            </a:r>
            <a:r>
              <a:rPr lang="en-IN" sz="3600">
                <a:latin typeface="Calibri"/>
                <a:ea typeface="Calibri"/>
                <a:cs typeface="Calibri"/>
                <a:sym typeface="Calibri"/>
              </a:rPr>
              <a:t> </a:t>
            </a:r>
            <a:endParaRPr/>
          </a:p>
        </p:txBody>
      </p:sp>
      <p:sp>
        <p:nvSpPr>
          <p:cNvPr id="210" name="Google Shape;210;p7"/>
          <p:cNvSpPr txBox="1"/>
          <p:nvPr>
            <p:ph idx="1" type="body"/>
          </p:nvPr>
        </p:nvSpPr>
        <p:spPr>
          <a:xfrm>
            <a:off x="422800" y="1609725"/>
            <a:ext cx="4968000" cy="4476900"/>
          </a:xfrm>
          <a:prstGeom prst="rect">
            <a:avLst/>
          </a:prstGeom>
          <a:noFill/>
          <a:ln>
            <a:noFill/>
          </a:ln>
        </p:spPr>
        <p:txBody>
          <a:bodyPr anchorCtr="0" anchor="t" bIns="45700" lIns="45700" spcFirstLastPara="1" rIns="45700" wrap="square" tIns="45700">
            <a:normAutofit/>
          </a:bodyPr>
          <a:lstStyle/>
          <a:p>
            <a:pPr indent="-114300" lvl="0" marL="91440" rtl="0" algn="just">
              <a:lnSpc>
                <a:spcPct val="90000"/>
              </a:lnSpc>
              <a:spcBef>
                <a:spcPts val="0"/>
              </a:spcBef>
              <a:spcAft>
                <a:spcPts val="0"/>
              </a:spcAft>
              <a:buSzPts val="1800"/>
              <a:buChar char=" "/>
            </a:pPr>
            <a:r>
              <a:rPr b="1" lang="en-IN" sz="1800" u="sng">
                <a:solidFill>
                  <a:srgbClr val="000000"/>
                </a:solidFill>
                <a:latin typeface="Times New Roman"/>
                <a:ea typeface="Times New Roman"/>
                <a:cs typeface="Times New Roman"/>
                <a:sym typeface="Times New Roman"/>
              </a:rPr>
              <a:t>Time Complexity: </a:t>
            </a:r>
            <a:endParaRPr b="1" u="sng"/>
          </a:p>
          <a:p>
            <a:pPr indent="0" lvl="0" marL="91440" rtl="0" algn="just">
              <a:lnSpc>
                <a:spcPct val="90000"/>
              </a:lnSpc>
              <a:spcBef>
                <a:spcPts val="1400"/>
              </a:spcBef>
              <a:spcAft>
                <a:spcPts val="0"/>
              </a:spcAft>
              <a:buSzPts val="1800"/>
              <a:buNone/>
            </a:pPr>
            <a:r>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In this approach,for each recursive step we check if the substring is palindrome or not.</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If it is palindrome we set cnt to 1 and recurse and add for the remaining substrings for (i+1,j) and (i,j-1) and subtract the common palindrome in string range (i+1,j-1).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Since for each recursive call we make 3 recursive calls hence the total time complexity would be exponential i.e 3^(N).</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457200" lvl="0" marL="0" rtl="0" algn="l">
              <a:lnSpc>
                <a:spcPct val="100000"/>
              </a:lnSpc>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So,T = O(3^(N)).</a:t>
            </a:r>
            <a:endParaRPr sz="1800">
              <a:solidFill>
                <a:srgbClr val="000000"/>
              </a:solidFill>
              <a:latin typeface="Times New Roman"/>
              <a:ea typeface="Times New Roman"/>
              <a:cs typeface="Times New Roman"/>
              <a:sym typeface="Times New Roman"/>
            </a:endParaRPr>
          </a:p>
        </p:txBody>
      </p:sp>
      <p:sp>
        <p:nvSpPr>
          <p:cNvPr id="211" name="Google Shape;211;p7"/>
          <p:cNvSpPr txBox="1"/>
          <p:nvPr/>
        </p:nvSpPr>
        <p:spPr>
          <a:xfrm>
            <a:off x="6524650" y="1609726"/>
            <a:ext cx="5095800" cy="2616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1600" u="sng">
                <a:solidFill>
                  <a:srgbClr val="000000"/>
                </a:solidFill>
                <a:latin typeface="Times New Roman"/>
                <a:ea typeface="Times New Roman"/>
                <a:cs typeface="Times New Roman"/>
                <a:sym typeface="Times New Roman"/>
              </a:rPr>
              <a:t>Space Complexity:</a:t>
            </a:r>
            <a:endParaRPr b="1" u="sng"/>
          </a:p>
          <a:p>
            <a:pPr indent="0" lvl="0" marL="0" marR="0" rtl="0" algn="just">
              <a:spcBef>
                <a:spcPts val="0"/>
              </a:spcBef>
              <a:spcAft>
                <a:spcPts val="0"/>
              </a:spcAft>
              <a:buClr>
                <a:schemeClr val="dk1"/>
              </a:buClr>
              <a:buSzPts val="1600"/>
              <a:buFont typeface="Twentieth Century"/>
              <a:buNone/>
            </a:pPr>
            <a:r>
              <a:t/>
            </a:r>
            <a:endParaRPr sz="1600">
              <a:solidFill>
                <a:schemeClr val="dk1"/>
              </a:solidFill>
              <a:latin typeface="Times New Roman"/>
              <a:ea typeface="Times New Roman"/>
              <a:cs typeface="Times New Roman"/>
              <a:sym typeface="Times New Roman"/>
            </a:endParaRPr>
          </a:p>
          <a:p>
            <a:pPr indent="-114300" lvl="0" marL="0" marR="0" rtl="0" algn="just">
              <a:spcBef>
                <a:spcPts val="0"/>
              </a:spcBef>
              <a:spcAft>
                <a:spcPts val="0"/>
              </a:spcAft>
              <a:buClr>
                <a:schemeClr val="dk1"/>
              </a:buClr>
              <a:buSzPts val="1800"/>
              <a:buFont typeface="Courier New"/>
              <a:buChar char="o"/>
            </a:pPr>
            <a:r>
              <a:rPr b="0" i="0" lang="en-IN" sz="1800" u="none" strike="noStrike">
                <a:solidFill>
                  <a:schemeClr val="dk1"/>
                </a:solidFill>
                <a:latin typeface="Twentieth Century"/>
                <a:ea typeface="Twentieth Century"/>
                <a:cs typeface="Twentieth Century"/>
                <a:sym typeface="Twentieth Century"/>
              </a:rPr>
              <a:t> </a:t>
            </a:r>
            <a:r>
              <a:rPr b="0" i="0" lang="en-IN" sz="1900" u="none" strike="noStrike">
                <a:solidFill>
                  <a:srgbClr val="434343"/>
                </a:solidFill>
                <a:latin typeface="Twentieth Century"/>
                <a:ea typeface="Twentieth Century"/>
                <a:cs typeface="Twentieth Century"/>
                <a:sym typeface="Twentieth Century"/>
              </a:rPr>
              <a:t>Our memory complexity is determined by the number of return statements because</a:t>
            </a:r>
            <a:r>
              <a:rPr lang="en-IN" sz="1900">
                <a:solidFill>
                  <a:srgbClr val="434343"/>
                </a:solidFill>
              </a:rPr>
              <a:t> </a:t>
            </a:r>
            <a:r>
              <a:rPr b="0" i="0" lang="en-IN" sz="1900" u="none" strike="noStrike">
                <a:solidFill>
                  <a:srgbClr val="434343"/>
                </a:solidFill>
                <a:latin typeface="Twentieth Century"/>
                <a:ea typeface="Twentieth Century"/>
                <a:cs typeface="Twentieth Century"/>
                <a:sym typeface="Twentieth Century"/>
              </a:rPr>
              <a:t> each function call will be stored on the program stack. </a:t>
            </a:r>
            <a:endParaRPr b="0" i="0" sz="1900" u="none" strike="noStrike">
              <a:solidFill>
                <a:srgbClr val="434343"/>
              </a:solidFill>
              <a:latin typeface="Twentieth Century"/>
              <a:ea typeface="Twentieth Century"/>
              <a:cs typeface="Twentieth Century"/>
              <a:sym typeface="Twentieth Century"/>
            </a:endParaRPr>
          </a:p>
          <a:p>
            <a:pPr indent="-120650" lvl="0" marL="0" marR="0" rtl="0" algn="just">
              <a:spcBef>
                <a:spcPts val="0"/>
              </a:spcBef>
              <a:spcAft>
                <a:spcPts val="0"/>
              </a:spcAft>
              <a:buClr>
                <a:srgbClr val="434343"/>
              </a:buClr>
              <a:buSzPts val="1900"/>
              <a:buFont typeface="Courier New"/>
              <a:buChar char="o"/>
            </a:pPr>
            <a:r>
              <a:rPr b="0" i="0" lang="en-IN" sz="1900" u="none" strike="noStrike">
                <a:solidFill>
                  <a:srgbClr val="434343"/>
                </a:solidFill>
                <a:latin typeface="Twentieth Century"/>
                <a:ea typeface="Twentieth Century"/>
                <a:cs typeface="Twentieth Century"/>
                <a:sym typeface="Twentieth Century"/>
              </a:rPr>
              <a:t>To generalize, a recursive function’s</a:t>
            </a:r>
            <a:r>
              <a:rPr lang="en-IN" sz="1900">
                <a:solidFill>
                  <a:srgbClr val="434343"/>
                </a:solidFill>
              </a:rPr>
              <a:t> </a:t>
            </a:r>
            <a:r>
              <a:rPr b="0" i="0" lang="en-IN" sz="1900" u="none" strike="noStrike">
                <a:solidFill>
                  <a:srgbClr val="434343"/>
                </a:solidFill>
                <a:latin typeface="Twentieth Century"/>
                <a:ea typeface="Twentieth Century"/>
                <a:cs typeface="Twentieth Century"/>
                <a:sym typeface="Twentieth Century"/>
              </a:rPr>
              <a:t> memory complexity is O(recursion depth). Hence in this case space complexity would be O(</a:t>
            </a:r>
            <a:r>
              <a:rPr lang="en-IN" sz="1900">
                <a:solidFill>
                  <a:srgbClr val="434343"/>
                </a:solidFill>
                <a:latin typeface="Twentieth Century"/>
                <a:ea typeface="Twentieth Century"/>
                <a:cs typeface="Twentieth Century"/>
                <a:sym typeface="Twentieth Century"/>
              </a:rPr>
              <a:t>N</a:t>
            </a:r>
            <a:r>
              <a:rPr b="0" i="0" lang="en-IN" sz="1900" u="none" strike="noStrike">
                <a:solidFill>
                  <a:srgbClr val="434343"/>
                </a:solidFill>
                <a:latin typeface="Twentieth Century"/>
                <a:ea typeface="Twentieth Century"/>
                <a:cs typeface="Twentieth Century"/>
                <a:sym typeface="Twentieth Century"/>
              </a:rPr>
              <a:t>).</a:t>
            </a:r>
            <a:endParaRPr sz="1900">
              <a:solidFill>
                <a:srgbClr val="434343"/>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pic>
        <p:nvPicPr>
          <p:cNvPr id="212" name="Google Shape;212;p7"/>
          <p:cNvPicPr preferRelativeResize="0"/>
          <p:nvPr/>
        </p:nvPicPr>
        <p:blipFill rotWithShape="1">
          <a:blip r:embed="rId3">
            <a:alphaModFix/>
          </a:blip>
          <a:srcRect b="0" l="0" r="0" t="0"/>
          <a:stretch/>
        </p:blipFill>
        <p:spPr>
          <a:xfrm>
            <a:off x="9382125" y="5408554"/>
            <a:ext cx="2600325" cy="130354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8"/>
          <p:cNvSpPr txBox="1"/>
          <p:nvPr>
            <p:ph type="title"/>
          </p:nvPr>
        </p:nvSpPr>
        <p:spPr>
          <a:xfrm>
            <a:off x="1026425" y="370898"/>
            <a:ext cx="10139100" cy="1172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C0C0C"/>
              </a:buClr>
              <a:buSzPts val="5000"/>
              <a:buFont typeface="Calibri"/>
              <a:buNone/>
            </a:pPr>
            <a:r>
              <a:rPr lang="en-IN" sz="3300">
                <a:latin typeface="Calibri"/>
                <a:ea typeface="Calibri"/>
                <a:cs typeface="Calibri"/>
                <a:sym typeface="Calibri"/>
              </a:rPr>
              <a:t>ALGORITHM ANALYSIS</a:t>
            </a:r>
            <a:r>
              <a:rPr lang="en-IN" sz="4500">
                <a:latin typeface="Calibri"/>
                <a:ea typeface="Calibri"/>
                <a:cs typeface="Calibri"/>
                <a:sym typeface="Calibri"/>
              </a:rPr>
              <a:t> </a:t>
            </a:r>
            <a:endParaRPr sz="4500">
              <a:latin typeface="Calibri"/>
              <a:ea typeface="Calibri"/>
              <a:cs typeface="Calibri"/>
              <a:sym typeface="Calibri"/>
            </a:endParaRPr>
          </a:p>
          <a:p>
            <a:pPr indent="0" lvl="0" marL="0" rtl="0" algn="ctr">
              <a:spcBef>
                <a:spcPts val="0"/>
              </a:spcBef>
              <a:spcAft>
                <a:spcPts val="0"/>
              </a:spcAft>
              <a:buClr>
                <a:srgbClr val="0C0C0C"/>
              </a:buClr>
              <a:buSzPts val="5000"/>
              <a:buFont typeface="Calibri"/>
              <a:buNone/>
            </a:pPr>
            <a:r>
              <a:rPr lang="en-IN" sz="3100">
                <a:latin typeface="Calibri"/>
                <a:ea typeface="Calibri"/>
                <a:cs typeface="Calibri"/>
                <a:sym typeface="Calibri"/>
              </a:rPr>
              <a:t>ALGORITHM 2</a:t>
            </a:r>
            <a:endParaRPr>
              <a:latin typeface="Calibri"/>
              <a:ea typeface="Calibri"/>
              <a:cs typeface="Calibri"/>
              <a:sym typeface="Calibri"/>
            </a:endParaRPr>
          </a:p>
        </p:txBody>
      </p:sp>
      <p:sp>
        <p:nvSpPr>
          <p:cNvPr id="218" name="Google Shape;218;p8"/>
          <p:cNvSpPr txBox="1"/>
          <p:nvPr>
            <p:ph idx="1" type="body"/>
          </p:nvPr>
        </p:nvSpPr>
        <p:spPr>
          <a:xfrm>
            <a:off x="838200" y="1609726"/>
            <a:ext cx="10515600" cy="5095874"/>
          </a:xfrm>
          <a:prstGeom prst="rect">
            <a:avLst/>
          </a:prstGeom>
          <a:noFill/>
          <a:ln>
            <a:noFill/>
          </a:ln>
        </p:spPr>
        <p:txBody>
          <a:bodyPr anchorCtr="0" anchor="t" bIns="45700" lIns="45700" spcFirstLastPara="1" rIns="45700" wrap="square" tIns="45700">
            <a:normAutofit lnSpcReduction="20000"/>
          </a:bodyPr>
          <a:lstStyle/>
          <a:p>
            <a:pPr indent="-127000" lvl="0" marL="91440" rtl="0" algn="just">
              <a:lnSpc>
                <a:spcPct val="90000"/>
              </a:lnSpc>
              <a:spcBef>
                <a:spcPts val="0"/>
              </a:spcBef>
              <a:spcAft>
                <a:spcPts val="0"/>
              </a:spcAft>
              <a:buSzPts val="2000"/>
              <a:buChar char=" "/>
            </a:pPr>
            <a:r>
              <a:rPr b="1" lang="en-IN" sz="2000" u="sng">
                <a:solidFill>
                  <a:srgbClr val="000000"/>
                </a:solidFill>
                <a:latin typeface="Times New Roman"/>
                <a:ea typeface="Times New Roman"/>
                <a:cs typeface="Times New Roman"/>
                <a:sym typeface="Times New Roman"/>
              </a:rPr>
              <a:t>Time Complexity</a:t>
            </a:r>
            <a:r>
              <a:rPr b="1" lang="en-IN" sz="2000">
                <a:solidFill>
                  <a:srgbClr val="000000"/>
                </a:solidFill>
                <a:latin typeface="Times New Roman"/>
                <a:ea typeface="Times New Roman"/>
                <a:cs typeface="Times New Roman"/>
                <a:sym typeface="Times New Roman"/>
              </a:rPr>
              <a:t> : </a:t>
            </a:r>
            <a:endParaRPr/>
          </a:p>
          <a:p>
            <a:pPr indent="0" lvl="0" marL="91440" rtl="0" algn="just">
              <a:lnSpc>
                <a:spcPct val="90000"/>
              </a:lnSpc>
              <a:spcBef>
                <a:spcPts val="1400"/>
              </a:spcBef>
              <a:spcAft>
                <a:spcPts val="0"/>
              </a:spcAft>
              <a:buSzPts val="1800"/>
              <a:buNone/>
            </a:pPr>
            <a:r>
              <a:t/>
            </a:r>
            <a:endParaRPr sz="1800">
              <a:latin typeface="Times New Roman"/>
              <a:ea typeface="Times New Roman"/>
              <a:cs typeface="Times New Roman"/>
              <a:sym typeface="Times New Roman"/>
            </a:endParaRPr>
          </a:p>
          <a:p>
            <a:pPr indent="-107950" lvl="0" marL="91440" rtl="0" algn="l">
              <a:lnSpc>
                <a:spcPct val="100000"/>
              </a:lnSpc>
              <a:spcBef>
                <a:spcPts val="0"/>
              </a:spcBef>
              <a:spcAft>
                <a:spcPts val="0"/>
              </a:spcAft>
              <a:buClr>
                <a:srgbClr val="000000"/>
              </a:buClr>
              <a:buSzPts val="1700"/>
              <a:buChar char=" "/>
            </a:pPr>
            <a:r>
              <a:rPr lang="en-IN" sz="1700">
                <a:solidFill>
                  <a:srgbClr val="000000"/>
                </a:solidFill>
                <a:latin typeface="Times New Roman"/>
                <a:ea typeface="Times New Roman"/>
                <a:cs typeface="Times New Roman"/>
                <a:sym typeface="Times New Roman"/>
              </a:rPr>
              <a:t>In this approach, we are following some steps :</a:t>
            </a:r>
            <a:endParaRPr sz="1700">
              <a:solidFill>
                <a:srgbClr val="000000"/>
              </a:solidFill>
              <a:latin typeface="Times New Roman"/>
              <a:ea typeface="Times New Roman"/>
              <a:cs typeface="Times New Roman"/>
              <a:sym typeface="Times New Roman"/>
            </a:endParaRPr>
          </a:p>
          <a:p>
            <a:pPr indent="-107950" lvl="0" marL="91440" rtl="0" algn="l">
              <a:lnSpc>
                <a:spcPct val="100000"/>
              </a:lnSpc>
              <a:spcBef>
                <a:spcPts val="0"/>
              </a:spcBef>
              <a:spcAft>
                <a:spcPts val="0"/>
              </a:spcAft>
              <a:buClr>
                <a:srgbClr val="000000"/>
              </a:buClr>
              <a:buSzPts val="1700"/>
              <a:buFont typeface="Times New Roman"/>
              <a:buChar char=" "/>
            </a:pPr>
            <a:r>
              <a:t/>
            </a:r>
            <a:endParaRPr sz="1700">
              <a:solidFill>
                <a:srgbClr val="000000"/>
              </a:solidFill>
              <a:latin typeface="Times New Roman"/>
              <a:ea typeface="Times New Roman"/>
              <a:cs typeface="Times New Roman"/>
              <a:sym typeface="Times New Roman"/>
            </a:endParaRPr>
          </a:p>
          <a:p>
            <a:pPr indent="-107950" lvl="0" marL="91440" rtl="0" algn="l">
              <a:lnSpc>
                <a:spcPct val="100000"/>
              </a:lnSpc>
              <a:spcBef>
                <a:spcPts val="0"/>
              </a:spcBef>
              <a:spcAft>
                <a:spcPts val="0"/>
              </a:spcAft>
              <a:buClr>
                <a:srgbClr val="000000"/>
              </a:buClr>
              <a:buSzPts val="1700"/>
              <a:buChar char=" "/>
            </a:pPr>
            <a:r>
              <a:rPr lang="en-IN" sz="1700">
                <a:solidFill>
                  <a:srgbClr val="000000"/>
                </a:solidFill>
                <a:latin typeface="Times New Roman"/>
                <a:ea typeface="Times New Roman"/>
                <a:cs typeface="Times New Roman"/>
                <a:sym typeface="Times New Roman"/>
              </a:rPr>
              <a:t>1) Traversing each row and column  of the upper half of the </a:t>
            </a:r>
            <a:endParaRPr sz="1700">
              <a:solidFill>
                <a:srgbClr val="000000"/>
              </a:solidFill>
              <a:latin typeface="Times New Roman"/>
              <a:ea typeface="Times New Roman"/>
              <a:cs typeface="Times New Roman"/>
              <a:sym typeface="Times New Roman"/>
            </a:endParaRPr>
          </a:p>
          <a:p>
            <a:pPr indent="-107950" lvl="0" marL="91440" rtl="0" algn="l">
              <a:lnSpc>
                <a:spcPct val="100000"/>
              </a:lnSpc>
              <a:spcBef>
                <a:spcPts val="0"/>
              </a:spcBef>
              <a:spcAft>
                <a:spcPts val="0"/>
              </a:spcAft>
              <a:buClr>
                <a:srgbClr val="000000"/>
              </a:buClr>
              <a:buSzPts val="1700"/>
              <a:buChar char=" "/>
            </a:pPr>
            <a:r>
              <a:rPr lang="en-IN" sz="1700">
                <a:solidFill>
                  <a:srgbClr val="000000"/>
                </a:solidFill>
                <a:latin typeface="Times New Roman"/>
                <a:ea typeface="Times New Roman"/>
                <a:cs typeface="Times New Roman"/>
                <a:sym typeface="Times New Roman"/>
              </a:rPr>
              <a:t>     dp[][] matrix to check whether the substring that </a:t>
            </a:r>
            <a:endParaRPr sz="1700">
              <a:solidFill>
                <a:srgbClr val="000000"/>
              </a:solidFill>
              <a:latin typeface="Times New Roman"/>
              <a:ea typeface="Times New Roman"/>
              <a:cs typeface="Times New Roman"/>
              <a:sym typeface="Times New Roman"/>
            </a:endParaRPr>
          </a:p>
          <a:p>
            <a:pPr indent="-107950" lvl="0" marL="91440" rtl="0" algn="l">
              <a:lnSpc>
                <a:spcPct val="100000"/>
              </a:lnSpc>
              <a:spcBef>
                <a:spcPts val="0"/>
              </a:spcBef>
              <a:spcAft>
                <a:spcPts val="0"/>
              </a:spcAft>
              <a:buClr>
                <a:srgbClr val="000000"/>
              </a:buClr>
              <a:buSzPts val="1700"/>
              <a:buChar char=" "/>
            </a:pPr>
            <a:r>
              <a:rPr lang="en-IN" sz="1700">
                <a:solidFill>
                  <a:srgbClr val="000000"/>
                </a:solidFill>
                <a:latin typeface="Times New Roman"/>
                <a:ea typeface="Times New Roman"/>
                <a:cs typeface="Times New Roman"/>
                <a:sym typeface="Times New Roman"/>
              </a:rPr>
              <a:t>     corresponds to that cell is palindrome or not.</a:t>
            </a:r>
            <a:endParaRPr sz="1700">
              <a:solidFill>
                <a:srgbClr val="000000"/>
              </a:solidFill>
              <a:latin typeface="Times New Roman"/>
              <a:ea typeface="Times New Roman"/>
              <a:cs typeface="Times New Roman"/>
              <a:sym typeface="Times New Roman"/>
            </a:endParaRPr>
          </a:p>
          <a:p>
            <a:pPr indent="-107950" lvl="0" marL="91440" rtl="0" algn="l">
              <a:lnSpc>
                <a:spcPct val="100000"/>
              </a:lnSpc>
              <a:spcBef>
                <a:spcPts val="0"/>
              </a:spcBef>
              <a:spcAft>
                <a:spcPts val="0"/>
              </a:spcAft>
              <a:buClr>
                <a:srgbClr val="000000"/>
              </a:buClr>
              <a:buSzPts val="1700"/>
              <a:buChar char=" "/>
            </a:pPr>
            <a:r>
              <a:t/>
            </a:r>
            <a:endParaRPr sz="1700">
              <a:solidFill>
                <a:srgbClr val="000000"/>
              </a:solidFill>
              <a:latin typeface="Times New Roman"/>
              <a:ea typeface="Times New Roman"/>
              <a:cs typeface="Times New Roman"/>
              <a:sym typeface="Times New Roman"/>
            </a:endParaRPr>
          </a:p>
          <a:p>
            <a:pPr indent="-107950" lvl="0" marL="91440" rtl="0" algn="l">
              <a:lnSpc>
                <a:spcPct val="100000"/>
              </a:lnSpc>
              <a:spcBef>
                <a:spcPts val="0"/>
              </a:spcBef>
              <a:spcAft>
                <a:spcPts val="0"/>
              </a:spcAft>
              <a:buClr>
                <a:srgbClr val="000000"/>
              </a:buClr>
              <a:buSzPts val="1700"/>
              <a:buChar char=" "/>
            </a:pPr>
            <a:r>
              <a:rPr lang="en-IN" sz="1700">
                <a:solidFill>
                  <a:srgbClr val="000000"/>
                </a:solidFill>
                <a:latin typeface="Times New Roman"/>
                <a:ea typeface="Times New Roman"/>
                <a:cs typeface="Times New Roman"/>
                <a:sym typeface="Times New Roman"/>
              </a:rPr>
              <a:t>Clearly, time complexity gets affected by the above step.</a:t>
            </a:r>
            <a:endParaRPr sz="1700">
              <a:solidFill>
                <a:srgbClr val="000000"/>
              </a:solidFill>
              <a:latin typeface="Times New Roman"/>
              <a:ea typeface="Times New Roman"/>
              <a:cs typeface="Times New Roman"/>
              <a:sym typeface="Times New Roman"/>
            </a:endParaRPr>
          </a:p>
          <a:p>
            <a:pPr indent="-107950" lvl="0" marL="91440" rtl="0" algn="l">
              <a:lnSpc>
                <a:spcPct val="100000"/>
              </a:lnSpc>
              <a:spcBef>
                <a:spcPts val="0"/>
              </a:spcBef>
              <a:spcAft>
                <a:spcPts val="0"/>
              </a:spcAft>
              <a:buClr>
                <a:srgbClr val="000000"/>
              </a:buClr>
              <a:buSzPts val="1700"/>
              <a:buChar char=" "/>
            </a:pPr>
            <a:r>
              <a:rPr lang="en-IN" sz="1700">
                <a:solidFill>
                  <a:srgbClr val="000000"/>
                </a:solidFill>
                <a:latin typeface="Times New Roman"/>
                <a:ea typeface="Times New Roman"/>
                <a:cs typeface="Times New Roman"/>
                <a:sym typeface="Times New Roman"/>
              </a:rPr>
              <a:t>Assuming, time taken for comparisons to be  unit.</a:t>
            </a:r>
            <a:endParaRPr sz="1700">
              <a:solidFill>
                <a:srgbClr val="000000"/>
              </a:solidFill>
              <a:latin typeface="Times New Roman"/>
              <a:ea typeface="Times New Roman"/>
              <a:cs typeface="Times New Roman"/>
              <a:sym typeface="Times New Roman"/>
            </a:endParaRPr>
          </a:p>
          <a:p>
            <a:pPr indent="-107950" lvl="0" marL="91440" rtl="0" algn="l">
              <a:lnSpc>
                <a:spcPct val="100000"/>
              </a:lnSpc>
              <a:spcBef>
                <a:spcPts val="0"/>
              </a:spcBef>
              <a:spcAft>
                <a:spcPts val="0"/>
              </a:spcAft>
              <a:buClr>
                <a:srgbClr val="000000"/>
              </a:buClr>
              <a:buSzPts val="1700"/>
              <a:buChar char=" "/>
            </a:pPr>
            <a:r>
              <a:rPr lang="en-IN" sz="1700">
                <a:solidFill>
                  <a:srgbClr val="000000"/>
                </a:solidFill>
                <a:latin typeface="Times New Roman"/>
                <a:ea typeface="Times New Roman"/>
                <a:cs typeface="Times New Roman"/>
                <a:sym typeface="Times New Roman"/>
              </a:rPr>
              <a:t>Let's suppose step 1 time complexity be T </a:t>
            </a:r>
            <a:endParaRPr sz="1700">
              <a:solidFill>
                <a:srgbClr val="000000"/>
              </a:solidFill>
              <a:latin typeface="Times New Roman"/>
              <a:ea typeface="Times New Roman"/>
              <a:cs typeface="Times New Roman"/>
              <a:sym typeface="Times New Roman"/>
            </a:endParaRPr>
          </a:p>
          <a:p>
            <a:pPr indent="-107950" lvl="0" marL="91440" rtl="0" algn="l">
              <a:lnSpc>
                <a:spcPct val="100000"/>
              </a:lnSpc>
              <a:spcBef>
                <a:spcPts val="0"/>
              </a:spcBef>
              <a:spcAft>
                <a:spcPts val="0"/>
              </a:spcAft>
              <a:buClr>
                <a:srgbClr val="000000"/>
              </a:buClr>
              <a:buSzPts val="1700"/>
              <a:buFont typeface="Times New Roman"/>
              <a:buChar char=" "/>
            </a:pPr>
            <a:r>
              <a:t/>
            </a:r>
            <a:endParaRPr sz="1700">
              <a:solidFill>
                <a:srgbClr val="000000"/>
              </a:solidFill>
              <a:latin typeface="Times New Roman"/>
              <a:ea typeface="Times New Roman"/>
              <a:cs typeface="Times New Roman"/>
              <a:sym typeface="Times New Roman"/>
            </a:endParaRPr>
          </a:p>
          <a:p>
            <a:pPr indent="-107950" lvl="0" marL="91440" rtl="0" algn="l">
              <a:lnSpc>
                <a:spcPct val="100000"/>
              </a:lnSpc>
              <a:spcBef>
                <a:spcPts val="0"/>
              </a:spcBef>
              <a:spcAft>
                <a:spcPts val="0"/>
              </a:spcAft>
              <a:buClr>
                <a:srgbClr val="000000"/>
              </a:buClr>
              <a:buSzPts val="1700"/>
              <a:buChar char=" "/>
            </a:pPr>
            <a:r>
              <a:rPr lang="en-IN" sz="1700">
                <a:solidFill>
                  <a:srgbClr val="000000"/>
                </a:solidFill>
                <a:latin typeface="Times New Roman"/>
                <a:ea typeface="Times New Roman"/>
                <a:cs typeface="Times New Roman"/>
                <a:sym typeface="Times New Roman"/>
              </a:rPr>
              <a:t>Since traversing each rows and columns ,</a:t>
            </a:r>
            <a:endParaRPr sz="1700">
              <a:solidFill>
                <a:srgbClr val="000000"/>
              </a:solidFill>
              <a:latin typeface="Times New Roman"/>
              <a:ea typeface="Times New Roman"/>
              <a:cs typeface="Times New Roman"/>
              <a:sym typeface="Times New Roman"/>
            </a:endParaRPr>
          </a:p>
          <a:p>
            <a:pPr indent="-107950" lvl="0" marL="91440" rtl="0" algn="l">
              <a:lnSpc>
                <a:spcPct val="100000"/>
              </a:lnSpc>
              <a:spcBef>
                <a:spcPts val="0"/>
              </a:spcBef>
              <a:spcAft>
                <a:spcPts val="0"/>
              </a:spcAft>
              <a:buClr>
                <a:srgbClr val="000000"/>
              </a:buClr>
              <a:buSzPts val="1700"/>
              <a:buChar char=" "/>
            </a:pPr>
            <a:r>
              <a:rPr lang="en-IN" sz="1700">
                <a:solidFill>
                  <a:srgbClr val="000000"/>
                </a:solidFill>
                <a:latin typeface="Times New Roman"/>
                <a:ea typeface="Times New Roman"/>
                <a:cs typeface="Times New Roman"/>
                <a:sym typeface="Times New Roman"/>
              </a:rPr>
              <a:t>So, T = O(N * N) </a:t>
            </a:r>
            <a:endParaRPr sz="1700">
              <a:solidFill>
                <a:srgbClr val="000000"/>
              </a:solidFill>
              <a:latin typeface="Times New Roman"/>
              <a:ea typeface="Times New Roman"/>
              <a:cs typeface="Times New Roman"/>
              <a:sym typeface="Times New Roman"/>
            </a:endParaRPr>
          </a:p>
          <a:p>
            <a:pPr indent="-107950" lvl="0" marL="91440" rtl="0" algn="l">
              <a:lnSpc>
                <a:spcPct val="100000"/>
              </a:lnSpc>
              <a:spcBef>
                <a:spcPts val="0"/>
              </a:spcBef>
              <a:spcAft>
                <a:spcPts val="0"/>
              </a:spcAft>
              <a:buClr>
                <a:srgbClr val="000000"/>
              </a:buClr>
              <a:buSzPts val="1700"/>
              <a:buChar char=" "/>
            </a:pPr>
            <a:r>
              <a:rPr lang="en-IN" sz="1700">
                <a:solidFill>
                  <a:srgbClr val="000000"/>
                </a:solidFill>
                <a:latin typeface="Times New Roman"/>
                <a:ea typeface="Times New Roman"/>
                <a:cs typeface="Times New Roman"/>
                <a:sym typeface="Times New Roman"/>
              </a:rPr>
              <a:t>`     =&gt; T	 ~ O(N*N)</a:t>
            </a:r>
            <a:endParaRPr sz="1700">
              <a:solidFill>
                <a:srgbClr val="000000"/>
              </a:solidFill>
              <a:latin typeface="Times New Roman"/>
              <a:ea typeface="Times New Roman"/>
              <a:cs typeface="Times New Roman"/>
              <a:sym typeface="Times New Roman"/>
            </a:endParaRPr>
          </a:p>
          <a:p>
            <a:pPr indent="-95250" lvl="0" marL="91440" rtl="0" algn="l">
              <a:lnSpc>
                <a:spcPct val="100000"/>
              </a:lnSpc>
              <a:spcBef>
                <a:spcPts val="0"/>
              </a:spcBef>
              <a:spcAft>
                <a:spcPts val="0"/>
              </a:spcAft>
              <a:buSzPts val="1500"/>
              <a:buChar char=" "/>
            </a:pPr>
            <a:r>
              <a:t/>
            </a:r>
            <a:endParaRPr sz="1500">
              <a:latin typeface="Times New Roman"/>
              <a:ea typeface="Times New Roman"/>
              <a:cs typeface="Times New Roman"/>
              <a:sym typeface="Times New Roman"/>
            </a:endParaRPr>
          </a:p>
          <a:p>
            <a:pPr indent="-95250" lvl="0" marL="91440" rtl="0" algn="l">
              <a:lnSpc>
                <a:spcPct val="100000"/>
              </a:lnSpc>
              <a:spcBef>
                <a:spcPts val="0"/>
              </a:spcBef>
              <a:spcAft>
                <a:spcPts val="0"/>
              </a:spcAft>
              <a:buSzPts val="1500"/>
              <a:buChar char=" "/>
            </a:pPr>
            <a:r>
              <a:rPr b="1" lang="en-IN" sz="1500" u="sng">
                <a:latin typeface="Times New Roman"/>
                <a:ea typeface="Times New Roman"/>
                <a:cs typeface="Times New Roman"/>
                <a:sym typeface="Times New Roman"/>
              </a:rPr>
              <a:t>Best Case Complexity:</a:t>
            </a:r>
            <a:r>
              <a:rPr lang="en-IN" sz="1500">
                <a:latin typeface="Times New Roman"/>
                <a:ea typeface="Times New Roman"/>
                <a:cs typeface="Times New Roman"/>
                <a:sym typeface="Times New Roman"/>
              </a:rPr>
              <a:t> O(N*N)  </a:t>
            </a:r>
            <a:endParaRPr sz="1500">
              <a:latin typeface="Times New Roman"/>
              <a:ea typeface="Times New Roman"/>
              <a:cs typeface="Times New Roman"/>
              <a:sym typeface="Times New Roman"/>
            </a:endParaRPr>
          </a:p>
          <a:p>
            <a:pPr indent="-95250" lvl="0" marL="91440" rtl="0" algn="l">
              <a:lnSpc>
                <a:spcPct val="100000"/>
              </a:lnSpc>
              <a:spcBef>
                <a:spcPts val="0"/>
              </a:spcBef>
              <a:spcAft>
                <a:spcPts val="0"/>
              </a:spcAft>
              <a:buSzPts val="1500"/>
              <a:buChar char=" "/>
            </a:pPr>
            <a:r>
              <a:t/>
            </a:r>
            <a:endParaRPr sz="1500" u="sng">
              <a:latin typeface="Times New Roman"/>
              <a:ea typeface="Times New Roman"/>
              <a:cs typeface="Times New Roman"/>
              <a:sym typeface="Times New Roman"/>
            </a:endParaRPr>
          </a:p>
          <a:p>
            <a:pPr indent="-95250" lvl="0" marL="91440" rtl="0" algn="l">
              <a:lnSpc>
                <a:spcPct val="100000"/>
              </a:lnSpc>
              <a:spcBef>
                <a:spcPts val="0"/>
              </a:spcBef>
              <a:spcAft>
                <a:spcPts val="0"/>
              </a:spcAft>
              <a:buSzPts val="1500"/>
              <a:buChar char=" "/>
            </a:pPr>
            <a:r>
              <a:rPr b="1" lang="en-IN" sz="1500" u="sng">
                <a:latin typeface="Times New Roman"/>
                <a:ea typeface="Times New Roman"/>
                <a:cs typeface="Times New Roman"/>
                <a:sym typeface="Times New Roman"/>
              </a:rPr>
              <a:t>Worst Case Complexity:</a:t>
            </a:r>
            <a:r>
              <a:rPr b="1" lang="en-IN" sz="1500">
                <a:latin typeface="Times New Roman"/>
                <a:ea typeface="Times New Roman"/>
                <a:cs typeface="Times New Roman"/>
                <a:sym typeface="Times New Roman"/>
              </a:rPr>
              <a:t> </a:t>
            </a:r>
            <a:r>
              <a:rPr lang="en-IN" sz="1500">
                <a:latin typeface="Times New Roman"/>
                <a:ea typeface="Times New Roman"/>
                <a:cs typeface="Times New Roman"/>
                <a:sym typeface="Times New Roman"/>
              </a:rPr>
              <a:t>O(N*N)</a:t>
            </a:r>
            <a:endParaRPr sz="1500">
              <a:latin typeface="Times New Roman"/>
              <a:ea typeface="Times New Roman"/>
              <a:cs typeface="Times New Roman"/>
              <a:sym typeface="Times New Roman"/>
            </a:endParaRPr>
          </a:p>
          <a:p>
            <a:pPr indent="-95250" lvl="0" marL="91440" rtl="0" algn="l">
              <a:lnSpc>
                <a:spcPct val="100000"/>
              </a:lnSpc>
              <a:spcBef>
                <a:spcPts val="0"/>
              </a:spcBef>
              <a:spcAft>
                <a:spcPts val="0"/>
              </a:spcAft>
              <a:buSzPts val="1500"/>
              <a:buChar char=" "/>
            </a:pPr>
            <a:r>
              <a:t/>
            </a:r>
            <a:endParaRPr sz="1500">
              <a:latin typeface="Times New Roman"/>
              <a:ea typeface="Times New Roman"/>
              <a:cs typeface="Times New Roman"/>
              <a:sym typeface="Times New Roman"/>
            </a:endParaRPr>
          </a:p>
          <a:p>
            <a:pPr indent="-95250" lvl="0" marL="91440" rtl="0" algn="l">
              <a:lnSpc>
                <a:spcPct val="90000"/>
              </a:lnSpc>
              <a:spcBef>
                <a:spcPts val="1200"/>
              </a:spcBef>
              <a:spcAft>
                <a:spcPts val="0"/>
              </a:spcAft>
              <a:buSzPts val="1500"/>
              <a:buChar char=" "/>
            </a:pPr>
            <a:r>
              <a:rPr b="1" lang="en-IN" sz="1500" u="sng">
                <a:latin typeface="Times New Roman"/>
                <a:ea typeface="Times New Roman"/>
                <a:cs typeface="Times New Roman"/>
                <a:sym typeface="Times New Roman"/>
              </a:rPr>
              <a:t>Average Case Complexity :</a:t>
            </a:r>
            <a:r>
              <a:rPr lang="en-IN" sz="1500">
                <a:latin typeface="Times New Roman"/>
                <a:ea typeface="Times New Roman"/>
                <a:cs typeface="Times New Roman"/>
                <a:sym typeface="Times New Roman"/>
              </a:rPr>
              <a:t> O(N*N)</a:t>
            </a:r>
            <a:br>
              <a:rPr lang="en-IN" sz="1500"/>
            </a:br>
            <a:br>
              <a:rPr lang="en-IN" sz="1500"/>
            </a:br>
            <a:r>
              <a:rPr lang="en-IN" sz="1500">
                <a:solidFill>
                  <a:srgbClr val="000000"/>
                </a:solidFill>
                <a:latin typeface="Times New Roman"/>
                <a:ea typeface="Times New Roman"/>
                <a:cs typeface="Times New Roman"/>
                <a:sym typeface="Times New Roman"/>
              </a:rPr>
              <a:t>	</a:t>
            </a:r>
            <a:endParaRPr sz="1500">
              <a:latin typeface="Arial"/>
              <a:ea typeface="Arial"/>
              <a:cs typeface="Arial"/>
              <a:sym typeface="Arial"/>
            </a:endParaRPr>
          </a:p>
        </p:txBody>
      </p:sp>
      <p:sp>
        <p:nvSpPr>
          <p:cNvPr id="219" name="Google Shape;219;p8"/>
          <p:cNvSpPr txBox="1"/>
          <p:nvPr/>
        </p:nvSpPr>
        <p:spPr>
          <a:xfrm>
            <a:off x="6257925" y="1609726"/>
            <a:ext cx="5095800" cy="2862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000" u="sng">
                <a:solidFill>
                  <a:srgbClr val="000000"/>
                </a:solidFill>
                <a:latin typeface="Times New Roman"/>
                <a:ea typeface="Times New Roman"/>
                <a:cs typeface="Times New Roman"/>
                <a:sym typeface="Times New Roman"/>
              </a:rPr>
              <a:t>Space Complexity</a:t>
            </a:r>
            <a:r>
              <a:rPr b="1" lang="en-IN" sz="2000">
                <a:solidFill>
                  <a:srgbClr val="000000"/>
                </a:solidFill>
                <a:latin typeface="Times New Roman"/>
                <a:ea typeface="Times New Roman"/>
                <a:cs typeface="Times New Roman"/>
                <a:sym typeface="Times New Roman"/>
              </a:rPr>
              <a:t> :</a:t>
            </a:r>
            <a:endParaRPr/>
          </a:p>
          <a:p>
            <a:pPr indent="0" lvl="0" marL="0" marR="0" rtl="0" algn="just">
              <a:spcBef>
                <a:spcPts val="0"/>
              </a:spcBef>
              <a:spcAft>
                <a:spcPts val="0"/>
              </a:spcAft>
              <a:buClr>
                <a:schemeClr val="dk1"/>
              </a:buClr>
              <a:buSzPts val="1600"/>
              <a:buFont typeface="Twentieth Century"/>
              <a:buNone/>
            </a:pPr>
            <a:r>
              <a:t/>
            </a:r>
            <a:endParaRPr sz="16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Courier New"/>
              <a:buChar char="o"/>
            </a:pPr>
            <a:r>
              <a:rPr lang="en-IN" sz="1800">
                <a:solidFill>
                  <a:schemeClr val="dk1"/>
                </a:solidFill>
                <a:latin typeface="Times New Roman"/>
                <a:ea typeface="Times New Roman"/>
                <a:cs typeface="Times New Roman"/>
                <a:sym typeface="Times New Roman"/>
              </a:rPr>
              <a:t>Assuming, variables created don’t affect the space used calculation much.</a:t>
            </a:r>
            <a:endParaRPr sz="1800" u="sng">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Courier New"/>
              <a:buChar char="o"/>
            </a:pPr>
            <a:r>
              <a:rPr lang="en-IN" sz="1800">
                <a:solidFill>
                  <a:schemeClr val="dk1"/>
                </a:solidFill>
                <a:latin typeface="Times New Roman"/>
                <a:ea typeface="Times New Roman"/>
                <a:cs typeface="Times New Roman"/>
                <a:sym typeface="Times New Roman"/>
              </a:rPr>
              <a:t>Since we are creating a 2D matrix of the size  N X N, so we are using N*N space .Hence, the space complexity of the algorithm 2 will be O(N*N).</a:t>
            </a:r>
            <a:endParaRPr sz="1800">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1800"/>
              <a:buFont typeface="Courier New"/>
              <a:buNone/>
            </a:pPr>
            <a:r>
              <a:t/>
            </a:r>
            <a:endParaRPr b="0" i="0" sz="1800" u="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1800"/>
              <a:buFont typeface="Courier New"/>
              <a:buNone/>
            </a:pPr>
            <a:r>
              <a:t/>
            </a:r>
            <a:endParaRPr sz="1800">
              <a:solidFill>
                <a:schemeClr val="dk1"/>
              </a:solidFill>
              <a:latin typeface="Twentieth Century"/>
              <a:ea typeface="Twentieth Century"/>
              <a:cs typeface="Twentieth Century"/>
              <a:sym typeface="Twentieth Century"/>
            </a:endParaRPr>
          </a:p>
        </p:txBody>
      </p:sp>
      <p:pic>
        <p:nvPicPr>
          <p:cNvPr id="220" name="Google Shape;220;p8"/>
          <p:cNvPicPr preferRelativeResize="0"/>
          <p:nvPr/>
        </p:nvPicPr>
        <p:blipFill rotWithShape="1">
          <a:blip r:embed="rId3">
            <a:alphaModFix/>
          </a:blip>
          <a:srcRect b="0" l="0" r="0" t="0"/>
          <a:stretch/>
        </p:blipFill>
        <p:spPr>
          <a:xfrm>
            <a:off x="9382125" y="5408554"/>
            <a:ext cx="2600325" cy="13035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cc1db1bec2_1_24"/>
          <p:cNvSpPr txBox="1"/>
          <p:nvPr>
            <p:ph type="title"/>
          </p:nvPr>
        </p:nvSpPr>
        <p:spPr>
          <a:xfrm>
            <a:off x="1026425" y="370898"/>
            <a:ext cx="10139100" cy="1172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C0C0C"/>
              </a:buClr>
              <a:buSzPts val="5000"/>
              <a:buFont typeface="Calibri"/>
              <a:buNone/>
            </a:pPr>
            <a:r>
              <a:rPr lang="en-IN" sz="3300">
                <a:latin typeface="Calibri"/>
                <a:ea typeface="Calibri"/>
                <a:cs typeface="Calibri"/>
                <a:sym typeface="Calibri"/>
              </a:rPr>
              <a:t>ALGORITHM ANALYSIS</a:t>
            </a:r>
            <a:r>
              <a:rPr lang="en-IN" sz="4500">
                <a:latin typeface="Calibri"/>
                <a:ea typeface="Calibri"/>
                <a:cs typeface="Calibri"/>
                <a:sym typeface="Calibri"/>
              </a:rPr>
              <a:t> </a:t>
            </a:r>
            <a:endParaRPr sz="4500">
              <a:latin typeface="Calibri"/>
              <a:ea typeface="Calibri"/>
              <a:cs typeface="Calibri"/>
              <a:sym typeface="Calibri"/>
            </a:endParaRPr>
          </a:p>
          <a:p>
            <a:pPr indent="0" lvl="0" marL="0" rtl="0" algn="ctr">
              <a:spcBef>
                <a:spcPts val="0"/>
              </a:spcBef>
              <a:spcAft>
                <a:spcPts val="0"/>
              </a:spcAft>
              <a:buClr>
                <a:srgbClr val="0C0C0C"/>
              </a:buClr>
              <a:buSzPts val="5000"/>
              <a:buFont typeface="Calibri"/>
              <a:buNone/>
            </a:pPr>
            <a:r>
              <a:rPr lang="en-IN" sz="3100">
                <a:latin typeface="Calibri"/>
                <a:ea typeface="Calibri"/>
                <a:cs typeface="Calibri"/>
                <a:sym typeface="Calibri"/>
              </a:rPr>
              <a:t>ALGORITHM 3</a:t>
            </a:r>
            <a:endParaRPr>
              <a:latin typeface="Calibri"/>
              <a:ea typeface="Calibri"/>
              <a:cs typeface="Calibri"/>
              <a:sym typeface="Calibri"/>
            </a:endParaRPr>
          </a:p>
        </p:txBody>
      </p:sp>
      <p:sp>
        <p:nvSpPr>
          <p:cNvPr id="226" name="Google Shape;226;gcc1db1bec2_1_24"/>
          <p:cNvSpPr txBox="1"/>
          <p:nvPr>
            <p:ph idx="1" type="body"/>
          </p:nvPr>
        </p:nvSpPr>
        <p:spPr>
          <a:xfrm>
            <a:off x="838200" y="1609726"/>
            <a:ext cx="10515600" cy="5095800"/>
          </a:xfrm>
          <a:prstGeom prst="rect">
            <a:avLst/>
          </a:prstGeom>
          <a:noFill/>
          <a:ln>
            <a:noFill/>
          </a:ln>
        </p:spPr>
        <p:txBody>
          <a:bodyPr anchorCtr="0" anchor="t" bIns="45700" lIns="45700" spcFirstLastPara="1" rIns="45700" wrap="square" tIns="45700">
            <a:normAutofit lnSpcReduction="10000"/>
          </a:bodyPr>
          <a:lstStyle/>
          <a:p>
            <a:pPr indent="-127000" lvl="0" marL="91440" rtl="0" algn="just">
              <a:lnSpc>
                <a:spcPct val="90000"/>
              </a:lnSpc>
              <a:spcBef>
                <a:spcPts val="0"/>
              </a:spcBef>
              <a:spcAft>
                <a:spcPts val="0"/>
              </a:spcAft>
              <a:buSzPts val="2000"/>
              <a:buChar char=" "/>
            </a:pPr>
            <a:r>
              <a:t/>
            </a:r>
            <a:endParaRPr b="1" sz="2000" u="sng">
              <a:solidFill>
                <a:srgbClr val="000000"/>
              </a:solidFill>
              <a:latin typeface="Times New Roman"/>
              <a:ea typeface="Times New Roman"/>
              <a:cs typeface="Times New Roman"/>
              <a:sym typeface="Times New Roman"/>
            </a:endParaRPr>
          </a:p>
          <a:p>
            <a:pPr indent="-127000" lvl="0" marL="91440" rtl="0" algn="just">
              <a:lnSpc>
                <a:spcPct val="90000"/>
              </a:lnSpc>
              <a:spcBef>
                <a:spcPts val="0"/>
              </a:spcBef>
              <a:spcAft>
                <a:spcPts val="0"/>
              </a:spcAft>
              <a:buSzPts val="2000"/>
              <a:buChar char=" "/>
            </a:pPr>
            <a:r>
              <a:rPr b="1" lang="en-IN" sz="2000" u="sng">
                <a:solidFill>
                  <a:srgbClr val="000000"/>
                </a:solidFill>
                <a:latin typeface="Times New Roman"/>
                <a:ea typeface="Times New Roman"/>
                <a:cs typeface="Times New Roman"/>
                <a:sym typeface="Times New Roman"/>
              </a:rPr>
              <a:t>Time Complexity</a:t>
            </a:r>
            <a:r>
              <a:rPr b="1" lang="en-IN" sz="2000">
                <a:solidFill>
                  <a:srgbClr val="000000"/>
                </a:solidFill>
                <a:latin typeface="Times New Roman"/>
                <a:ea typeface="Times New Roman"/>
                <a:cs typeface="Times New Roman"/>
                <a:sym typeface="Times New Roman"/>
              </a:rPr>
              <a:t> : </a:t>
            </a:r>
            <a:endParaRPr/>
          </a:p>
          <a:p>
            <a:pPr indent="0" lvl="0" marL="91440" rtl="0" algn="just">
              <a:lnSpc>
                <a:spcPct val="90000"/>
              </a:lnSpc>
              <a:spcBef>
                <a:spcPts val="1400"/>
              </a:spcBef>
              <a:spcAft>
                <a:spcPts val="0"/>
              </a:spcAft>
              <a:buSzPts val="1800"/>
              <a:buNone/>
            </a:pPr>
            <a:r>
              <a:t/>
            </a:r>
            <a:endParaRPr sz="1600">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latin typeface="Times New Roman"/>
                <a:ea typeface="Times New Roman"/>
                <a:cs typeface="Times New Roman"/>
                <a:sym typeface="Times New Roman"/>
              </a:rPr>
              <a:t>In this approach,we consider two for-loops,</a:t>
            </a:r>
            <a:endParaRPr sz="1800">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latin typeface="Times New Roman"/>
                <a:ea typeface="Times New Roman"/>
                <a:cs typeface="Times New Roman"/>
                <a:sym typeface="Times New Roman"/>
              </a:rPr>
              <a:t>The first for-loop determines the start index of the </a:t>
            </a:r>
            <a:endParaRPr sz="1800">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latin typeface="Times New Roman"/>
                <a:ea typeface="Times New Roman"/>
                <a:cs typeface="Times New Roman"/>
                <a:sym typeface="Times New Roman"/>
              </a:rPr>
              <a:t>substring and the second for-loop determines the </a:t>
            </a:r>
            <a:endParaRPr sz="1800">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latin typeface="Times New Roman"/>
                <a:ea typeface="Times New Roman"/>
                <a:cs typeface="Times New Roman"/>
                <a:sym typeface="Times New Roman"/>
              </a:rPr>
              <a:t>end index of the substring.</a:t>
            </a:r>
            <a:endParaRPr sz="1800">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latin typeface="Times New Roman"/>
                <a:ea typeface="Times New Roman"/>
                <a:cs typeface="Times New Roman"/>
                <a:sym typeface="Times New Roman"/>
              </a:rPr>
              <a:t>Since it takes two for-loops to consider all the </a:t>
            </a:r>
            <a:endParaRPr sz="1800">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latin typeface="Times New Roman"/>
                <a:ea typeface="Times New Roman"/>
                <a:cs typeface="Times New Roman"/>
                <a:sym typeface="Times New Roman"/>
              </a:rPr>
              <a:t>substrings the time complexity for computing the </a:t>
            </a:r>
            <a:endParaRPr sz="1800">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latin typeface="Times New Roman"/>
                <a:ea typeface="Times New Roman"/>
                <a:cs typeface="Times New Roman"/>
                <a:sym typeface="Times New Roman"/>
              </a:rPr>
              <a:t>substrings would be O(N^2).</a:t>
            </a:r>
            <a:endParaRPr sz="1800">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latin typeface="Times New Roman"/>
                <a:ea typeface="Times New Roman"/>
                <a:cs typeface="Times New Roman"/>
                <a:sym typeface="Times New Roman"/>
              </a:rPr>
              <a:t>For every computed substring we also have to check </a:t>
            </a:r>
            <a:endParaRPr sz="1800">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latin typeface="Times New Roman"/>
                <a:ea typeface="Times New Roman"/>
                <a:cs typeface="Times New Roman"/>
                <a:sym typeface="Times New Roman"/>
              </a:rPr>
              <a:t>if it’s a palindrome or not which requires a traversal of </a:t>
            </a:r>
            <a:endParaRPr sz="1800">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latin typeface="Times New Roman"/>
                <a:ea typeface="Times New Roman"/>
                <a:cs typeface="Times New Roman"/>
                <a:sym typeface="Times New Roman"/>
              </a:rPr>
              <a:t>half the length of the substring,hence the time complexity </a:t>
            </a:r>
            <a:endParaRPr sz="1800">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latin typeface="Times New Roman"/>
                <a:ea typeface="Times New Roman"/>
                <a:cs typeface="Times New Roman"/>
                <a:sym typeface="Times New Roman"/>
              </a:rPr>
              <a:t>would be O(N).</a:t>
            </a:r>
            <a:endParaRPr sz="1800">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latin typeface="Times New Roman"/>
                <a:ea typeface="Times New Roman"/>
                <a:cs typeface="Times New Roman"/>
                <a:sym typeface="Times New Roman"/>
              </a:rPr>
              <a:t>Since it is being done for all the substrings the total time </a:t>
            </a:r>
            <a:endParaRPr sz="1800">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latin typeface="Times New Roman"/>
                <a:ea typeface="Times New Roman"/>
                <a:cs typeface="Times New Roman"/>
                <a:sym typeface="Times New Roman"/>
              </a:rPr>
              <a:t>complexity would be O(N^3);</a:t>
            </a:r>
            <a:endParaRPr sz="1800">
              <a:latin typeface="Times New Roman"/>
              <a:ea typeface="Times New Roman"/>
              <a:cs typeface="Times New Roman"/>
              <a:sym typeface="Times New Roman"/>
            </a:endParaRPr>
          </a:p>
          <a:p>
            <a:pPr indent="-114300" lvl="0" marL="91440" rtl="0" algn="l">
              <a:lnSpc>
                <a:spcPct val="90000"/>
              </a:lnSpc>
              <a:spcBef>
                <a:spcPts val="1200"/>
              </a:spcBef>
              <a:spcAft>
                <a:spcPts val="0"/>
              </a:spcAft>
              <a:buSzPts val="1800"/>
              <a:buChar char=" "/>
            </a:pPr>
            <a:r>
              <a:rPr lang="en-IN" sz="1800">
                <a:latin typeface="Times New Roman"/>
                <a:ea typeface="Times New Roman"/>
                <a:cs typeface="Times New Roman"/>
                <a:sym typeface="Times New Roman"/>
              </a:rPr>
              <a:t> =&gt; T	 ~ O(N*N*N)</a:t>
            </a:r>
            <a:br>
              <a:rPr lang="en-IN" sz="1800"/>
            </a:br>
            <a:br>
              <a:rPr lang="en-IN" sz="1800"/>
            </a:br>
            <a:r>
              <a:rPr lang="en-IN" sz="1800">
                <a:solidFill>
                  <a:srgbClr val="000000"/>
                </a:solidFill>
                <a:latin typeface="Times New Roman"/>
                <a:ea typeface="Times New Roman"/>
                <a:cs typeface="Times New Roman"/>
                <a:sym typeface="Times New Roman"/>
              </a:rPr>
              <a:t>	</a:t>
            </a:r>
            <a:endParaRPr sz="1800">
              <a:latin typeface="Arial"/>
              <a:ea typeface="Arial"/>
              <a:cs typeface="Arial"/>
              <a:sym typeface="Arial"/>
            </a:endParaRPr>
          </a:p>
        </p:txBody>
      </p:sp>
      <p:sp>
        <p:nvSpPr>
          <p:cNvPr id="227" name="Google Shape;227;gcc1db1bec2_1_24"/>
          <p:cNvSpPr txBox="1"/>
          <p:nvPr/>
        </p:nvSpPr>
        <p:spPr>
          <a:xfrm>
            <a:off x="6258000" y="1543001"/>
            <a:ext cx="5095800" cy="3506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2000" u="sng">
              <a:latin typeface="Times New Roman"/>
              <a:ea typeface="Times New Roman"/>
              <a:cs typeface="Times New Roman"/>
              <a:sym typeface="Times New Roman"/>
            </a:endParaRPr>
          </a:p>
          <a:p>
            <a:pPr indent="0" lvl="0" marL="0" marR="0" rtl="0" algn="just">
              <a:spcBef>
                <a:spcPts val="0"/>
              </a:spcBef>
              <a:spcAft>
                <a:spcPts val="0"/>
              </a:spcAft>
              <a:buNone/>
            </a:pPr>
            <a:r>
              <a:rPr b="1" lang="en-IN" sz="2000" u="sng">
                <a:solidFill>
                  <a:srgbClr val="000000"/>
                </a:solidFill>
                <a:latin typeface="Times New Roman"/>
                <a:ea typeface="Times New Roman"/>
                <a:cs typeface="Times New Roman"/>
                <a:sym typeface="Times New Roman"/>
              </a:rPr>
              <a:t>Space Complexity</a:t>
            </a:r>
            <a:r>
              <a:rPr b="1" lang="en-IN" sz="2000">
                <a:solidFill>
                  <a:srgbClr val="000000"/>
                </a:solidFill>
                <a:latin typeface="Times New Roman"/>
                <a:ea typeface="Times New Roman"/>
                <a:cs typeface="Times New Roman"/>
                <a:sym typeface="Times New Roman"/>
              </a:rPr>
              <a:t> :</a:t>
            </a:r>
            <a:endParaRPr/>
          </a:p>
          <a:p>
            <a:pPr indent="0" lvl="0" marL="457200" rtl="0" algn="just">
              <a:lnSpc>
                <a:spcPct val="10125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just">
              <a:lnSpc>
                <a:spcPct val="101250"/>
              </a:lnSpc>
              <a:spcBef>
                <a:spcPts val="0"/>
              </a:spcBef>
              <a:spcAft>
                <a:spcPts val="0"/>
              </a:spcAft>
              <a:buSzPts val="1800"/>
              <a:buFont typeface="Courier New"/>
              <a:buChar char="o"/>
            </a:pPr>
            <a:r>
              <a:rPr lang="en-IN" sz="1800">
                <a:solidFill>
                  <a:schemeClr val="dk1"/>
                </a:solidFill>
                <a:latin typeface="Times New Roman"/>
                <a:ea typeface="Times New Roman"/>
                <a:cs typeface="Times New Roman"/>
                <a:sym typeface="Times New Roman"/>
              </a:rPr>
              <a:t>For the space analysis of the algorithm,some variables are used having constant space requirement.</a:t>
            </a:r>
            <a:endParaRPr sz="1800">
              <a:solidFill>
                <a:schemeClr val="dk1"/>
              </a:solidFill>
              <a:latin typeface="Times New Roman"/>
              <a:ea typeface="Times New Roman"/>
              <a:cs typeface="Times New Roman"/>
              <a:sym typeface="Times New Roman"/>
            </a:endParaRPr>
          </a:p>
          <a:p>
            <a:pPr indent="-342900" lvl="0" marL="457200" rtl="0" algn="just">
              <a:lnSpc>
                <a:spcPct val="101250"/>
              </a:lnSpc>
              <a:spcBef>
                <a:spcPts val="0"/>
              </a:spcBef>
              <a:spcAft>
                <a:spcPts val="0"/>
              </a:spcAft>
              <a:buSzPts val="1800"/>
              <a:buFont typeface="Courier New"/>
              <a:buChar char="o"/>
            </a:pPr>
            <a:r>
              <a:rPr lang="en-IN" sz="1800">
                <a:solidFill>
                  <a:schemeClr val="dk1"/>
                </a:solidFill>
                <a:latin typeface="Times New Roman"/>
                <a:ea typeface="Times New Roman"/>
                <a:cs typeface="Times New Roman"/>
                <a:sym typeface="Times New Roman"/>
              </a:rPr>
              <a:t>As far as the algorithm is concerned we do not use any extra array/string/container to find the result.Hence the overall space complexity is constant i.e O(k).</a:t>
            </a:r>
            <a:endParaRPr sz="1800">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1800"/>
              <a:buFont typeface="Courier New"/>
              <a:buNone/>
            </a:pPr>
            <a:r>
              <a:t/>
            </a:r>
            <a:endParaRPr b="0" i="0" sz="1800" u="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1800"/>
              <a:buFont typeface="Courier New"/>
              <a:buNone/>
            </a:pPr>
            <a:r>
              <a:t/>
            </a:r>
            <a:endParaRPr sz="1800">
              <a:solidFill>
                <a:schemeClr val="dk1"/>
              </a:solidFill>
              <a:latin typeface="Twentieth Century"/>
              <a:ea typeface="Twentieth Century"/>
              <a:cs typeface="Twentieth Century"/>
              <a:sym typeface="Twentieth Century"/>
            </a:endParaRPr>
          </a:p>
        </p:txBody>
      </p:sp>
      <p:pic>
        <p:nvPicPr>
          <p:cNvPr id="228" name="Google Shape;228;gcc1db1bec2_1_24"/>
          <p:cNvPicPr preferRelativeResize="0"/>
          <p:nvPr/>
        </p:nvPicPr>
        <p:blipFill rotWithShape="1">
          <a:blip r:embed="rId3">
            <a:alphaModFix/>
          </a:blip>
          <a:srcRect b="0" l="0" r="0" t="0"/>
          <a:stretch/>
        </p:blipFill>
        <p:spPr>
          <a:xfrm>
            <a:off x="9382125" y="5408554"/>
            <a:ext cx="2600325" cy="13035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cc1db1bec2_1_39"/>
          <p:cNvSpPr txBox="1"/>
          <p:nvPr>
            <p:ph type="title"/>
          </p:nvPr>
        </p:nvSpPr>
        <p:spPr>
          <a:xfrm>
            <a:off x="1026425" y="370898"/>
            <a:ext cx="10139100" cy="1172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C0C0C"/>
              </a:buClr>
              <a:buSzPts val="5000"/>
              <a:buFont typeface="Calibri"/>
              <a:buNone/>
            </a:pPr>
            <a:r>
              <a:rPr lang="en-IN" sz="3300">
                <a:latin typeface="Calibri"/>
                <a:ea typeface="Calibri"/>
                <a:cs typeface="Calibri"/>
                <a:sym typeface="Calibri"/>
              </a:rPr>
              <a:t>ALGORITHM ANALYSIS</a:t>
            </a:r>
            <a:r>
              <a:rPr lang="en-IN" sz="4500">
                <a:latin typeface="Calibri"/>
                <a:ea typeface="Calibri"/>
                <a:cs typeface="Calibri"/>
                <a:sym typeface="Calibri"/>
              </a:rPr>
              <a:t> </a:t>
            </a:r>
            <a:endParaRPr sz="4500">
              <a:latin typeface="Calibri"/>
              <a:ea typeface="Calibri"/>
              <a:cs typeface="Calibri"/>
              <a:sym typeface="Calibri"/>
            </a:endParaRPr>
          </a:p>
          <a:p>
            <a:pPr indent="0" lvl="0" marL="0" rtl="0" algn="ctr">
              <a:spcBef>
                <a:spcPts val="0"/>
              </a:spcBef>
              <a:spcAft>
                <a:spcPts val="0"/>
              </a:spcAft>
              <a:buClr>
                <a:srgbClr val="0C0C0C"/>
              </a:buClr>
              <a:buSzPts val="5000"/>
              <a:buFont typeface="Calibri"/>
              <a:buNone/>
            </a:pPr>
            <a:r>
              <a:rPr lang="en-IN" sz="3100">
                <a:latin typeface="Calibri"/>
                <a:ea typeface="Calibri"/>
                <a:cs typeface="Calibri"/>
                <a:sym typeface="Calibri"/>
              </a:rPr>
              <a:t>ALGORITHM 4</a:t>
            </a:r>
            <a:endParaRPr>
              <a:latin typeface="Calibri"/>
              <a:ea typeface="Calibri"/>
              <a:cs typeface="Calibri"/>
              <a:sym typeface="Calibri"/>
            </a:endParaRPr>
          </a:p>
        </p:txBody>
      </p:sp>
      <p:sp>
        <p:nvSpPr>
          <p:cNvPr id="234" name="Google Shape;234;gcc1db1bec2_1_39"/>
          <p:cNvSpPr txBox="1"/>
          <p:nvPr>
            <p:ph idx="1" type="body"/>
          </p:nvPr>
        </p:nvSpPr>
        <p:spPr>
          <a:xfrm>
            <a:off x="838200" y="1609726"/>
            <a:ext cx="10515600" cy="5095800"/>
          </a:xfrm>
          <a:prstGeom prst="rect">
            <a:avLst/>
          </a:prstGeom>
          <a:noFill/>
          <a:ln>
            <a:noFill/>
          </a:ln>
        </p:spPr>
        <p:txBody>
          <a:bodyPr anchorCtr="0" anchor="t" bIns="45700" lIns="45700" spcFirstLastPara="1" rIns="45700" wrap="square" tIns="45700">
            <a:normAutofit/>
          </a:bodyPr>
          <a:lstStyle/>
          <a:p>
            <a:pPr indent="-127000" lvl="0" marL="91440" rtl="0" algn="just">
              <a:lnSpc>
                <a:spcPct val="90000"/>
              </a:lnSpc>
              <a:spcBef>
                <a:spcPts val="0"/>
              </a:spcBef>
              <a:spcAft>
                <a:spcPts val="0"/>
              </a:spcAft>
              <a:buSzPts val="2000"/>
              <a:buChar char=" "/>
            </a:pPr>
            <a:r>
              <a:t/>
            </a:r>
            <a:endParaRPr b="1" sz="2000" u="sng">
              <a:solidFill>
                <a:srgbClr val="000000"/>
              </a:solidFill>
              <a:latin typeface="Times New Roman"/>
              <a:ea typeface="Times New Roman"/>
              <a:cs typeface="Times New Roman"/>
              <a:sym typeface="Times New Roman"/>
            </a:endParaRPr>
          </a:p>
          <a:p>
            <a:pPr indent="-127000" lvl="0" marL="91440" rtl="0" algn="just">
              <a:lnSpc>
                <a:spcPct val="90000"/>
              </a:lnSpc>
              <a:spcBef>
                <a:spcPts val="0"/>
              </a:spcBef>
              <a:spcAft>
                <a:spcPts val="0"/>
              </a:spcAft>
              <a:buSzPts val="2000"/>
              <a:buChar char=" "/>
            </a:pPr>
            <a:r>
              <a:rPr b="1" lang="en-IN" sz="2000" u="sng">
                <a:solidFill>
                  <a:srgbClr val="000000"/>
                </a:solidFill>
                <a:latin typeface="Times New Roman"/>
                <a:ea typeface="Times New Roman"/>
                <a:cs typeface="Times New Roman"/>
                <a:sym typeface="Times New Roman"/>
              </a:rPr>
              <a:t>Time Complexity</a:t>
            </a:r>
            <a:r>
              <a:rPr b="1" lang="en-IN" sz="2000">
                <a:solidFill>
                  <a:srgbClr val="000000"/>
                </a:solidFill>
                <a:latin typeface="Times New Roman"/>
                <a:ea typeface="Times New Roman"/>
                <a:cs typeface="Times New Roman"/>
                <a:sym typeface="Times New Roman"/>
              </a:rPr>
              <a:t> : </a:t>
            </a:r>
            <a:endParaRPr/>
          </a:p>
          <a:p>
            <a:pPr indent="0" lvl="0" marL="91440" rtl="0" algn="just">
              <a:lnSpc>
                <a:spcPct val="90000"/>
              </a:lnSpc>
              <a:spcBef>
                <a:spcPts val="1400"/>
              </a:spcBef>
              <a:spcAft>
                <a:spcPts val="0"/>
              </a:spcAft>
              <a:buSzPts val="1800"/>
              <a:buNone/>
            </a:pPr>
            <a:r>
              <a:t/>
            </a:r>
            <a:endParaRPr sz="1600" u="sng">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solidFill>
                  <a:srgbClr val="333333"/>
                </a:solidFill>
                <a:highlight>
                  <a:srgbClr val="FFFFFF"/>
                </a:highlight>
                <a:latin typeface="Times New Roman"/>
                <a:ea typeface="Times New Roman"/>
                <a:cs typeface="Times New Roman"/>
                <a:sym typeface="Times New Roman"/>
              </a:rPr>
              <a:t>At the first glance it's not obvious that this algorithm</a:t>
            </a:r>
            <a:endParaRPr sz="1800">
              <a:solidFill>
                <a:srgbClr val="333333"/>
              </a:solidFill>
              <a:highlight>
                <a:srgbClr val="FFFFFF"/>
              </a:highlight>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solidFill>
                  <a:srgbClr val="333333"/>
                </a:solidFill>
                <a:highlight>
                  <a:srgbClr val="FFFFFF"/>
                </a:highlight>
                <a:latin typeface="Times New Roman"/>
                <a:ea typeface="Times New Roman"/>
                <a:cs typeface="Times New Roman"/>
                <a:sym typeface="Times New Roman"/>
              </a:rPr>
              <a:t> has linear time complexity, because we often run</a:t>
            </a:r>
            <a:endParaRPr sz="1800">
              <a:solidFill>
                <a:srgbClr val="333333"/>
              </a:solidFill>
              <a:highlight>
                <a:srgbClr val="FFFFFF"/>
              </a:highlight>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solidFill>
                  <a:srgbClr val="333333"/>
                </a:solidFill>
                <a:highlight>
                  <a:srgbClr val="FFFFFF"/>
                </a:highlight>
                <a:latin typeface="Times New Roman"/>
                <a:ea typeface="Times New Roman"/>
                <a:cs typeface="Times New Roman"/>
                <a:sym typeface="Times New Roman"/>
              </a:rPr>
              <a:t> the naive algorithm while searching the answer</a:t>
            </a:r>
            <a:endParaRPr sz="1800">
              <a:solidFill>
                <a:srgbClr val="333333"/>
              </a:solidFill>
              <a:highlight>
                <a:srgbClr val="FFFFFF"/>
              </a:highlight>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solidFill>
                  <a:srgbClr val="333333"/>
                </a:solidFill>
                <a:highlight>
                  <a:srgbClr val="FFFFFF"/>
                </a:highlight>
                <a:latin typeface="Times New Roman"/>
                <a:ea typeface="Times New Roman"/>
                <a:cs typeface="Times New Roman"/>
                <a:sym typeface="Times New Roman"/>
              </a:rPr>
              <a:t> for a particular position.We can notice that every </a:t>
            </a:r>
            <a:endParaRPr sz="1800">
              <a:solidFill>
                <a:srgbClr val="333333"/>
              </a:solidFill>
              <a:highlight>
                <a:srgbClr val="FFFFFF"/>
              </a:highlight>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solidFill>
                  <a:srgbClr val="333333"/>
                </a:solidFill>
                <a:highlight>
                  <a:srgbClr val="FFFFFF"/>
                </a:highlight>
                <a:latin typeface="Times New Roman"/>
                <a:ea typeface="Times New Roman"/>
                <a:cs typeface="Times New Roman"/>
                <a:sym typeface="Times New Roman"/>
              </a:rPr>
              <a:t>iteration of trivial algorithm increases r by one. </a:t>
            </a:r>
            <a:endParaRPr sz="1800">
              <a:solidFill>
                <a:srgbClr val="333333"/>
              </a:solidFill>
              <a:highlight>
                <a:srgbClr val="FFFFFF"/>
              </a:highlight>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solidFill>
                  <a:srgbClr val="333333"/>
                </a:solidFill>
                <a:highlight>
                  <a:srgbClr val="FFFFFF"/>
                </a:highlight>
                <a:latin typeface="Times New Roman"/>
                <a:ea typeface="Times New Roman"/>
                <a:cs typeface="Times New Roman"/>
                <a:sym typeface="Times New Roman"/>
              </a:rPr>
              <a:t>Also r cannot be decreased during the algorithm. </a:t>
            </a:r>
            <a:endParaRPr sz="1800">
              <a:solidFill>
                <a:srgbClr val="333333"/>
              </a:solidFill>
              <a:highlight>
                <a:srgbClr val="FFFFFF"/>
              </a:highlight>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solidFill>
                  <a:srgbClr val="333333"/>
                </a:solidFill>
                <a:highlight>
                  <a:srgbClr val="FFFFFF"/>
                </a:highlight>
                <a:latin typeface="Times New Roman"/>
                <a:ea typeface="Times New Roman"/>
                <a:cs typeface="Times New Roman"/>
                <a:sym typeface="Times New Roman"/>
              </a:rPr>
              <a:t>So, trivial algorithm will make O(N) iterations in total.</a:t>
            </a:r>
            <a:endParaRPr sz="1800">
              <a:solidFill>
                <a:srgbClr val="333333"/>
              </a:solidFill>
              <a:highlight>
                <a:srgbClr val="FFFFFF"/>
              </a:highlight>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solidFill>
                  <a:srgbClr val="333333"/>
                </a:solidFill>
                <a:highlight>
                  <a:srgbClr val="FFFFFF"/>
                </a:highlight>
                <a:latin typeface="Times New Roman"/>
                <a:ea typeface="Times New Roman"/>
                <a:cs typeface="Times New Roman"/>
                <a:sym typeface="Times New Roman"/>
              </a:rPr>
              <a:t>Also, other parts of Manacher's algorithm work obviously </a:t>
            </a:r>
            <a:endParaRPr sz="1800">
              <a:solidFill>
                <a:srgbClr val="333333"/>
              </a:solidFill>
              <a:highlight>
                <a:srgbClr val="FFFFFF"/>
              </a:highlight>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solidFill>
                  <a:srgbClr val="333333"/>
                </a:solidFill>
                <a:highlight>
                  <a:srgbClr val="FFFFFF"/>
                </a:highlight>
                <a:latin typeface="Times New Roman"/>
                <a:ea typeface="Times New Roman"/>
                <a:cs typeface="Times New Roman"/>
                <a:sym typeface="Times New Roman"/>
              </a:rPr>
              <a:t>in linear time. </a:t>
            </a:r>
            <a:endParaRPr sz="1800">
              <a:solidFill>
                <a:srgbClr val="333333"/>
              </a:solidFill>
              <a:highlight>
                <a:srgbClr val="FFFFFF"/>
              </a:highlight>
              <a:latin typeface="Times New Roman"/>
              <a:ea typeface="Times New Roman"/>
              <a:cs typeface="Times New Roman"/>
              <a:sym typeface="Times New Roman"/>
            </a:endParaRPr>
          </a:p>
          <a:p>
            <a:pPr indent="-114300" lvl="0" marL="91440" rtl="0" algn="l">
              <a:lnSpc>
                <a:spcPct val="100000"/>
              </a:lnSpc>
              <a:spcBef>
                <a:spcPts val="0"/>
              </a:spcBef>
              <a:spcAft>
                <a:spcPts val="0"/>
              </a:spcAft>
              <a:buClr>
                <a:srgbClr val="333333"/>
              </a:buClr>
              <a:buSzPts val="1800"/>
              <a:buFont typeface="Times New Roman"/>
              <a:buChar char=" "/>
            </a:pPr>
            <a:r>
              <a:t/>
            </a:r>
            <a:endParaRPr sz="1800">
              <a:solidFill>
                <a:srgbClr val="333333"/>
              </a:solidFill>
              <a:highlight>
                <a:srgbClr val="FFFFFF"/>
              </a:highlight>
              <a:latin typeface="Times New Roman"/>
              <a:ea typeface="Times New Roman"/>
              <a:cs typeface="Times New Roman"/>
              <a:sym typeface="Times New Roman"/>
            </a:endParaRPr>
          </a:p>
          <a:p>
            <a:pPr indent="-114300" lvl="0" marL="91440" rtl="0" algn="l">
              <a:lnSpc>
                <a:spcPct val="100000"/>
              </a:lnSpc>
              <a:spcBef>
                <a:spcPts val="0"/>
              </a:spcBef>
              <a:spcAft>
                <a:spcPts val="0"/>
              </a:spcAft>
              <a:buSzPts val="1800"/>
              <a:buChar char=" "/>
            </a:pPr>
            <a:r>
              <a:rPr lang="en-IN" sz="1800">
                <a:solidFill>
                  <a:srgbClr val="333333"/>
                </a:solidFill>
                <a:highlight>
                  <a:srgbClr val="FFFFFF"/>
                </a:highlight>
                <a:latin typeface="Times New Roman"/>
                <a:ea typeface="Times New Roman"/>
                <a:cs typeface="Times New Roman"/>
                <a:sym typeface="Times New Roman"/>
              </a:rPr>
              <a:t>Thus, we get O(N) time complexity.</a:t>
            </a:r>
            <a:endParaRPr sz="1800">
              <a:latin typeface="Times New Roman"/>
              <a:ea typeface="Times New Roman"/>
              <a:cs typeface="Times New Roman"/>
              <a:sym typeface="Times New Roman"/>
            </a:endParaRPr>
          </a:p>
        </p:txBody>
      </p:sp>
      <p:sp>
        <p:nvSpPr>
          <p:cNvPr id="235" name="Google Shape;235;gcc1db1bec2_1_39"/>
          <p:cNvSpPr txBox="1"/>
          <p:nvPr/>
        </p:nvSpPr>
        <p:spPr>
          <a:xfrm>
            <a:off x="6258000" y="1543001"/>
            <a:ext cx="5095800" cy="3201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2000" u="sng">
              <a:latin typeface="Times New Roman"/>
              <a:ea typeface="Times New Roman"/>
              <a:cs typeface="Times New Roman"/>
              <a:sym typeface="Times New Roman"/>
            </a:endParaRPr>
          </a:p>
          <a:p>
            <a:pPr indent="0" lvl="0" marL="0" marR="0" rtl="0" algn="just">
              <a:spcBef>
                <a:spcPts val="0"/>
              </a:spcBef>
              <a:spcAft>
                <a:spcPts val="0"/>
              </a:spcAft>
              <a:buNone/>
            </a:pPr>
            <a:r>
              <a:rPr b="1" lang="en-IN" sz="2000" u="sng">
                <a:solidFill>
                  <a:srgbClr val="000000"/>
                </a:solidFill>
                <a:latin typeface="Times New Roman"/>
                <a:ea typeface="Times New Roman"/>
                <a:cs typeface="Times New Roman"/>
                <a:sym typeface="Times New Roman"/>
              </a:rPr>
              <a:t>Space Complexity</a:t>
            </a:r>
            <a:r>
              <a:rPr b="1" lang="en-IN" sz="2000">
                <a:solidFill>
                  <a:srgbClr val="000000"/>
                </a:solidFill>
                <a:latin typeface="Times New Roman"/>
                <a:ea typeface="Times New Roman"/>
                <a:cs typeface="Times New Roman"/>
                <a:sym typeface="Times New Roman"/>
              </a:rPr>
              <a:t> :</a:t>
            </a:r>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Courier New"/>
              <a:buChar char="o"/>
            </a:pPr>
            <a:r>
              <a:rPr lang="en-IN" sz="1800">
                <a:solidFill>
                  <a:schemeClr val="dk1"/>
                </a:solidFill>
                <a:latin typeface="Times New Roman"/>
                <a:ea typeface="Times New Roman"/>
                <a:cs typeface="Times New Roman"/>
                <a:sym typeface="Times New Roman"/>
              </a:rPr>
              <a:t>For the space analysis of the algorithm we have used two vectors/arrays to store odd length and even even length palindromes apart from the input string and some variables having constant space requirement.Hence the overall space complexity is O(N).</a:t>
            </a:r>
            <a:endParaRPr sz="1800">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1800"/>
              <a:buFont typeface="Courier New"/>
              <a:buNone/>
            </a:pPr>
            <a:r>
              <a:t/>
            </a:r>
            <a:endParaRPr b="0" i="0" sz="1800" u="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1800"/>
              <a:buFont typeface="Courier New"/>
              <a:buNone/>
            </a:pPr>
            <a:r>
              <a:t/>
            </a:r>
            <a:endParaRPr sz="1800">
              <a:solidFill>
                <a:schemeClr val="dk1"/>
              </a:solidFill>
              <a:latin typeface="Twentieth Century"/>
              <a:ea typeface="Twentieth Century"/>
              <a:cs typeface="Twentieth Century"/>
              <a:sym typeface="Twentieth Century"/>
            </a:endParaRPr>
          </a:p>
        </p:txBody>
      </p:sp>
      <p:pic>
        <p:nvPicPr>
          <p:cNvPr id="236" name="Google Shape;236;gcc1db1bec2_1_39"/>
          <p:cNvPicPr preferRelativeResize="0"/>
          <p:nvPr/>
        </p:nvPicPr>
        <p:blipFill rotWithShape="1">
          <a:blip r:embed="rId3">
            <a:alphaModFix/>
          </a:blip>
          <a:srcRect b="0" l="0" r="0" t="0"/>
          <a:stretch/>
        </p:blipFill>
        <p:spPr>
          <a:xfrm>
            <a:off x="9382125" y="5408554"/>
            <a:ext cx="2600325" cy="130354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imes New Roman"/>
              <a:buNone/>
            </a:pPr>
            <a:r>
              <a:rPr b="1" lang="en-IN">
                <a:latin typeface="Times New Roman"/>
                <a:ea typeface="Times New Roman"/>
                <a:cs typeface="Times New Roman"/>
                <a:sym typeface="Times New Roman"/>
              </a:rPr>
              <a:t>EXPERIMENTAL RESULT</a:t>
            </a:r>
            <a:br>
              <a:rPr lang="en-IN">
                <a:latin typeface="Times New Roman"/>
                <a:ea typeface="Times New Roman"/>
                <a:cs typeface="Times New Roman"/>
                <a:sym typeface="Times New Roman"/>
              </a:rPr>
            </a:br>
            <a:endParaRPr/>
          </a:p>
        </p:txBody>
      </p:sp>
      <p:sp>
        <p:nvSpPr>
          <p:cNvPr id="243" name="Google Shape;243;p9"/>
          <p:cNvSpPr txBox="1"/>
          <p:nvPr/>
        </p:nvSpPr>
        <p:spPr>
          <a:xfrm>
            <a:off x="3817238" y="5534313"/>
            <a:ext cx="4133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Font typeface="Arial"/>
              <a:buNone/>
            </a:pPr>
            <a:r>
              <a:rPr lang="en-IN" sz="1800">
                <a:solidFill>
                  <a:schemeClr val="dk1"/>
                </a:solidFill>
                <a:latin typeface="Twentieth Century"/>
                <a:ea typeface="Twentieth Century"/>
                <a:cs typeface="Twentieth Century"/>
                <a:sym typeface="Twentieth Century"/>
              </a:rPr>
              <a:t>Time complexity graph for aposteriori analysis. ( Keeping N on X-axis )</a:t>
            </a:r>
            <a:endParaRPr sz="1800">
              <a:solidFill>
                <a:schemeClr val="dk1"/>
              </a:solidFill>
              <a:latin typeface="Twentieth Century"/>
              <a:ea typeface="Twentieth Century"/>
              <a:cs typeface="Twentieth Century"/>
              <a:sym typeface="Twentieth Century"/>
            </a:endParaRPr>
          </a:p>
        </p:txBody>
      </p:sp>
      <p:sp>
        <p:nvSpPr>
          <p:cNvPr id="244" name="Google Shape;244;p9"/>
          <p:cNvSpPr txBox="1"/>
          <p:nvPr/>
        </p:nvSpPr>
        <p:spPr>
          <a:xfrm>
            <a:off x="6829425" y="5380038"/>
            <a:ext cx="3381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pic>
        <p:nvPicPr>
          <p:cNvPr id="245" name="Google Shape;245;p9"/>
          <p:cNvPicPr preferRelativeResize="0"/>
          <p:nvPr/>
        </p:nvPicPr>
        <p:blipFill rotWithShape="1">
          <a:blip r:embed="rId3">
            <a:alphaModFix/>
          </a:blip>
          <a:srcRect b="0" l="0" r="0" t="0"/>
          <a:stretch/>
        </p:blipFill>
        <p:spPr>
          <a:xfrm>
            <a:off x="10210800" y="5408554"/>
            <a:ext cx="1771650" cy="1303545"/>
          </a:xfrm>
          <a:prstGeom prst="rect">
            <a:avLst/>
          </a:prstGeom>
          <a:noFill/>
          <a:ln>
            <a:noFill/>
          </a:ln>
        </p:spPr>
      </p:pic>
      <p:pic>
        <p:nvPicPr>
          <p:cNvPr id="246" name="Google Shape;246;p9"/>
          <p:cNvPicPr preferRelativeResize="0"/>
          <p:nvPr/>
        </p:nvPicPr>
        <p:blipFill>
          <a:blip r:embed="rId4">
            <a:alphaModFix/>
          </a:blip>
          <a:stretch>
            <a:fillRect/>
          </a:stretch>
        </p:blipFill>
        <p:spPr>
          <a:xfrm>
            <a:off x="3393950" y="1865275"/>
            <a:ext cx="5399425" cy="329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b="1" lang="en-IN"/>
              <a:t>CONCLUSION</a:t>
            </a:r>
            <a:endParaRPr/>
          </a:p>
        </p:txBody>
      </p:sp>
      <p:sp>
        <p:nvSpPr>
          <p:cNvPr id="252" name="Google Shape;252;p10"/>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52400" lvl="0" marL="91440" rtl="0" algn="l">
              <a:lnSpc>
                <a:spcPct val="90000"/>
              </a:lnSpc>
              <a:spcBef>
                <a:spcPts val="0"/>
              </a:spcBef>
              <a:spcAft>
                <a:spcPts val="0"/>
              </a:spcAft>
              <a:buSzPts val="2400"/>
              <a:buChar char=" "/>
            </a:pPr>
            <a:r>
              <a:rPr lang="en-IN" sz="2400"/>
              <a:t>The algorithms discussed in this paper can be used to find the number of palindromic substrings. In the matter of comparison between these two algorithms,in Approach 1, time complexity i.e ( O(3^N) ) and in approach 2 it would be ( O(N^3) ). Both would be higher as compared to Algorithm 3 i.e  ( (O(N^2)). )</a:t>
            </a:r>
            <a:endParaRPr sz="2400"/>
          </a:p>
          <a:p>
            <a:pPr indent="-152400" lvl="0" marL="91440" rtl="0" algn="l">
              <a:lnSpc>
                <a:spcPct val="90000"/>
              </a:lnSpc>
              <a:spcBef>
                <a:spcPts val="0"/>
              </a:spcBef>
              <a:spcAft>
                <a:spcPts val="0"/>
              </a:spcAft>
              <a:buSzPts val="2400"/>
              <a:buChar char=" "/>
            </a:pPr>
            <a:r>
              <a:rPr lang="en-IN" sz="2400"/>
              <a:t>So we can conclude that Dynamic Programming Solution i.e the Algorithm 3 is optimal and efficient among them. </a:t>
            </a:r>
            <a:endParaRPr sz="2400"/>
          </a:p>
          <a:p>
            <a:pPr indent="-152400" lvl="0" marL="91440" rtl="0" algn="l">
              <a:lnSpc>
                <a:spcPct val="90000"/>
              </a:lnSpc>
              <a:spcBef>
                <a:spcPts val="0"/>
              </a:spcBef>
              <a:spcAft>
                <a:spcPts val="0"/>
              </a:spcAft>
              <a:buSzPts val="2400"/>
              <a:buChar char=" "/>
            </a:pPr>
            <a:r>
              <a:rPr lang="en-IN" sz="2400"/>
              <a:t>However, there exists a better standard algorithm named Manacher’s algorithm with time and space complexity of O(n). We have discussed about it also as algorithm 4.</a:t>
            </a:r>
            <a:endParaRPr sz="2800">
              <a:latin typeface="Times New Roman"/>
              <a:ea typeface="Times New Roman"/>
              <a:cs typeface="Times New Roman"/>
              <a:sym typeface="Times New Roman"/>
            </a:endParaRPr>
          </a:p>
        </p:txBody>
      </p:sp>
      <p:pic>
        <p:nvPicPr>
          <p:cNvPr id="253" name="Google Shape;253;p10"/>
          <p:cNvPicPr preferRelativeResize="0"/>
          <p:nvPr/>
        </p:nvPicPr>
        <p:blipFill rotWithShape="1">
          <a:blip r:embed="rId3">
            <a:alphaModFix/>
          </a:blip>
          <a:srcRect b="0" l="0" r="0" t="0"/>
          <a:stretch/>
        </p:blipFill>
        <p:spPr>
          <a:xfrm>
            <a:off x="9382125" y="5408554"/>
            <a:ext cx="2600325" cy="13035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800"/>
              <a:buFont typeface="Twentieth Century"/>
              <a:buNone/>
            </a:pPr>
            <a:r>
              <a:rPr b="1" i="1" lang="en-IN" sz="4800" u="sng"/>
              <a:t>PROBLEM STATEMENT</a:t>
            </a:r>
            <a:endParaRPr b="1" i="1" sz="4800" u="sng"/>
          </a:p>
        </p:txBody>
      </p:sp>
      <p:sp>
        <p:nvSpPr>
          <p:cNvPr id="107" name="Google Shape;107;p2"/>
          <p:cNvSpPr txBox="1"/>
          <p:nvPr>
            <p:ph idx="1" type="body"/>
          </p:nvPr>
        </p:nvSpPr>
        <p:spPr>
          <a:xfrm>
            <a:off x="1024128" y="2243925"/>
            <a:ext cx="9720000" cy="4023300"/>
          </a:xfrm>
          <a:prstGeom prst="rect">
            <a:avLst/>
          </a:prstGeom>
          <a:noFill/>
          <a:ln>
            <a:noFill/>
          </a:ln>
        </p:spPr>
        <p:txBody>
          <a:bodyPr anchorCtr="0" anchor="t" bIns="45700" lIns="45700" spcFirstLastPara="1" rIns="45700" wrap="square" tIns="45700">
            <a:normAutofit/>
          </a:bodyPr>
          <a:lstStyle/>
          <a:p>
            <a:pPr indent="0" lvl="0" marL="0" rtl="0" algn="l">
              <a:spcBef>
                <a:spcPts val="1200"/>
              </a:spcBef>
              <a:spcAft>
                <a:spcPts val="0"/>
              </a:spcAft>
              <a:buClr>
                <a:schemeClr val="dk1"/>
              </a:buClr>
              <a:buSzPts val="1100"/>
              <a:buFont typeface="Arial"/>
              <a:buNone/>
            </a:pPr>
            <a:r>
              <a:rPr lang="en-IN" sz="2700">
                <a:latin typeface="Times New Roman"/>
                <a:ea typeface="Times New Roman"/>
                <a:cs typeface="Times New Roman"/>
                <a:sym typeface="Times New Roman"/>
              </a:rPr>
              <a:t>Given a string S, count the number of non-empty sub strings that are palindromes. A sub string is any continuous sequence of characters in the string. A string is said to be palindrome, if the reverse of the string is same as itself. Two sub strings are different if they occur at different positions in S.</a:t>
            </a:r>
            <a:endParaRPr sz="2700">
              <a:latin typeface="Times New Roman"/>
              <a:ea typeface="Times New Roman"/>
              <a:cs typeface="Times New Roman"/>
              <a:sym typeface="Times New Roman"/>
            </a:endParaRPr>
          </a:p>
          <a:p>
            <a:pPr indent="0" lvl="0" marL="0" rtl="0" algn="l">
              <a:lnSpc>
                <a:spcPct val="90000"/>
              </a:lnSpc>
              <a:spcBef>
                <a:spcPts val="1400"/>
              </a:spcBef>
              <a:spcAft>
                <a:spcPts val="0"/>
              </a:spcAft>
              <a:buSzPts val="2200"/>
              <a:buNone/>
            </a:pPr>
            <a:r>
              <a:t/>
            </a:r>
            <a:endParaRPr sz="2700">
              <a:latin typeface="Times New Roman"/>
              <a:ea typeface="Times New Roman"/>
              <a:cs typeface="Times New Roman"/>
              <a:sym typeface="Times New Roman"/>
            </a:endParaRPr>
          </a:p>
        </p:txBody>
      </p:sp>
      <p:pic>
        <p:nvPicPr>
          <p:cNvPr id="108" name="Google Shape;108;p2"/>
          <p:cNvPicPr preferRelativeResize="0"/>
          <p:nvPr/>
        </p:nvPicPr>
        <p:blipFill rotWithShape="1">
          <a:blip r:embed="rId3">
            <a:alphaModFix/>
          </a:blip>
          <a:srcRect b="0" l="0" r="0" t="0"/>
          <a:stretch/>
        </p:blipFill>
        <p:spPr>
          <a:xfrm>
            <a:off x="9382125" y="5408554"/>
            <a:ext cx="2600325" cy="13035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cc1db1bec2_1_46"/>
          <p:cNvSpPr txBox="1"/>
          <p:nvPr>
            <p:ph idx="1" type="body"/>
          </p:nvPr>
        </p:nvSpPr>
        <p:spPr>
          <a:xfrm>
            <a:off x="1024125" y="2286000"/>
            <a:ext cx="9720000" cy="2229000"/>
          </a:xfrm>
          <a:prstGeom prst="rect">
            <a:avLst/>
          </a:prstGeom>
        </p:spPr>
        <p:txBody>
          <a:bodyPr anchorCtr="0" anchor="t" bIns="45700" lIns="45700" spcFirstLastPara="1" rIns="45700" wrap="square" tIns="45700">
            <a:normAutofit/>
          </a:bodyPr>
          <a:lstStyle/>
          <a:p>
            <a:pPr indent="457200" lvl="0" marL="1371600" rtl="0" algn="l">
              <a:spcBef>
                <a:spcPts val="1200"/>
              </a:spcBef>
              <a:spcAft>
                <a:spcPts val="0"/>
              </a:spcAft>
              <a:buNone/>
            </a:pPr>
            <a:r>
              <a:t/>
            </a:r>
            <a:endParaRPr sz="4300"/>
          </a:p>
          <a:p>
            <a:pPr indent="457200" lvl="0" marL="1371600" rtl="0" algn="l">
              <a:spcBef>
                <a:spcPts val="1200"/>
              </a:spcBef>
              <a:spcAft>
                <a:spcPts val="200"/>
              </a:spcAft>
              <a:buNone/>
            </a:pPr>
            <a:r>
              <a:rPr lang="en-IN" sz="4300"/>
              <a:t> 			</a:t>
            </a:r>
            <a:r>
              <a:rPr lang="en-IN" sz="4300">
                <a:latin typeface="Georgia"/>
                <a:ea typeface="Georgia"/>
                <a:cs typeface="Georgia"/>
                <a:sym typeface="Georgia"/>
              </a:rPr>
              <a:t>THANK YOU</a:t>
            </a:r>
            <a:endParaRPr sz="4300">
              <a:latin typeface="Georgia"/>
              <a:ea typeface="Georgia"/>
              <a:cs typeface="Georgia"/>
              <a:sym typeface="Georgia"/>
            </a:endParaRPr>
          </a:p>
        </p:txBody>
      </p:sp>
      <p:pic>
        <p:nvPicPr>
          <p:cNvPr id="260" name="Google Shape;260;gcc1db1bec2_1_46"/>
          <p:cNvPicPr preferRelativeResize="0"/>
          <p:nvPr/>
        </p:nvPicPr>
        <p:blipFill rotWithShape="1">
          <a:blip r:embed="rId3">
            <a:alphaModFix/>
          </a:blip>
          <a:srcRect b="0" l="0" r="0" t="0"/>
          <a:stretch/>
        </p:blipFill>
        <p:spPr>
          <a:xfrm>
            <a:off x="8996350" y="5000625"/>
            <a:ext cx="2600325" cy="1654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idx="1" type="body"/>
          </p:nvPr>
        </p:nvSpPr>
        <p:spPr>
          <a:xfrm>
            <a:off x="1243813" y="609600"/>
            <a:ext cx="9704400" cy="538170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200"/>
              <a:buNone/>
            </a:pPr>
            <a:r>
              <a:rPr b="1" i="1" lang="en-IN" u="sng"/>
              <a:t>APPROACH-1(Recursion)</a:t>
            </a:r>
            <a:endParaRPr/>
          </a:p>
          <a:p>
            <a:pPr indent="0" lvl="0" marL="0" rtl="0" algn="l">
              <a:lnSpc>
                <a:spcPct val="90000"/>
              </a:lnSpc>
              <a:spcBef>
                <a:spcPts val="1400"/>
              </a:spcBef>
              <a:spcAft>
                <a:spcPts val="0"/>
              </a:spcAft>
              <a:buSzPts val="2200"/>
              <a:buNone/>
            </a:pPr>
            <a:r>
              <a:rPr b="1" i="1" lang="en-IN" u="sng"/>
              <a:t>Brute Force </a:t>
            </a:r>
            <a:endParaRPr b="1" i="1" u="sng"/>
          </a:p>
        </p:txBody>
      </p:sp>
      <p:sp>
        <p:nvSpPr>
          <p:cNvPr id="114" name="Google Shape;114;p3"/>
          <p:cNvSpPr txBox="1"/>
          <p:nvPr/>
        </p:nvSpPr>
        <p:spPr>
          <a:xfrm>
            <a:off x="1028725" y="1733550"/>
            <a:ext cx="10134600" cy="4833300"/>
          </a:xfrm>
          <a:prstGeom prst="rect">
            <a:avLst/>
          </a:prstGeom>
          <a:noFill/>
          <a:ln>
            <a:noFill/>
          </a:ln>
        </p:spPr>
        <p:txBody>
          <a:bodyPr anchorCtr="0" anchor="t" bIns="45700" lIns="91425" spcFirstLastPara="1" rIns="91425" wrap="square" tIns="45700">
            <a:spAutoFit/>
          </a:bodyPr>
          <a:lstStyle/>
          <a:p>
            <a:pPr indent="-368300" lvl="0" marL="457200" rtl="0" algn="l">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The idea is to recursively check for the substrings that are palindrome .</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We call recursive function </a:t>
            </a:r>
            <a:r>
              <a:rPr lang="en-IN" sz="2200">
                <a:solidFill>
                  <a:schemeClr val="dk1"/>
                </a:solidFill>
                <a:latin typeface="Times New Roman"/>
                <a:ea typeface="Times New Roman"/>
                <a:cs typeface="Times New Roman"/>
                <a:sym typeface="Times New Roman"/>
              </a:rPr>
              <a:t>CountPS on the string with low as 0 and high as len(string) -1.</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If length is 1,i.e low = high, we return 1 since it’s a palindrome.</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In recursion if low crosses high then it will be an invalid condition conditions we need to return 0.</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If string from low to high is palindrome, we will set cnt =1.</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In each call we will count : </a:t>
            </a:r>
            <a:endParaRPr sz="2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IN" sz="2200">
                <a:solidFill>
                  <a:schemeClr val="dk1"/>
                </a:solidFill>
                <a:latin typeface="Times New Roman"/>
                <a:ea typeface="Times New Roman"/>
                <a:cs typeface="Times New Roman"/>
                <a:sym typeface="Times New Roman"/>
              </a:rPr>
              <a:t>  a)  all palindromes from "low+1" to "high"</a:t>
            </a:r>
            <a:endParaRPr sz="2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IN" sz="2200">
                <a:solidFill>
                  <a:schemeClr val="dk1"/>
                </a:solidFill>
                <a:latin typeface="Times New Roman"/>
                <a:ea typeface="Times New Roman"/>
                <a:cs typeface="Times New Roman"/>
                <a:sym typeface="Times New Roman"/>
              </a:rPr>
              <a:t>  b)  all palindromes from "low" to "high-1"</a:t>
            </a:r>
            <a:endParaRPr sz="2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IN" sz="2200">
                <a:solidFill>
                  <a:schemeClr val="dk1"/>
                </a:solidFill>
                <a:latin typeface="Times New Roman"/>
                <a:ea typeface="Times New Roman"/>
                <a:cs typeface="Times New Roman"/>
                <a:sym typeface="Times New Roman"/>
              </a:rPr>
              <a:t>  c)  because of the above two recursive calls, since we have </a:t>
            </a:r>
            <a:endParaRPr sz="2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IN" sz="2200">
                <a:solidFill>
                  <a:schemeClr val="dk1"/>
                </a:solidFill>
                <a:latin typeface="Times New Roman"/>
                <a:ea typeface="Times New Roman"/>
                <a:cs typeface="Times New Roman"/>
                <a:sym typeface="Times New Roman"/>
              </a:rPr>
              <a:t>       counted twice all palindromes from "low+1" to "high-1", so</a:t>
            </a:r>
            <a:endParaRPr sz="2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IN" sz="2200">
                <a:solidFill>
                  <a:schemeClr val="dk1"/>
                </a:solidFill>
                <a:latin typeface="Times New Roman"/>
                <a:ea typeface="Times New Roman"/>
                <a:cs typeface="Times New Roman"/>
                <a:sym typeface="Times New Roman"/>
              </a:rPr>
              <a:t>       we subtract one count.</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Finally we will return cnt.</a:t>
            </a:r>
            <a:endParaRPr sz="2200">
              <a:solidFill>
                <a:schemeClr val="dk1"/>
              </a:solidFill>
              <a:latin typeface="Times New Roman"/>
              <a:ea typeface="Times New Roman"/>
              <a:cs typeface="Times New Roman"/>
              <a:sym typeface="Times New Roman"/>
            </a:endParaRPr>
          </a:p>
        </p:txBody>
      </p:sp>
      <p:pic>
        <p:nvPicPr>
          <p:cNvPr id="115" name="Google Shape;115;p3"/>
          <p:cNvPicPr preferRelativeResize="0"/>
          <p:nvPr/>
        </p:nvPicPr>
        <p:blipFill rotWithShape="1">
          <a:blip r:embed="rId3">
            <a:alphaModFix/>
          </a:blip>
          <a:srcRect b="0" l="0" r="0" t="0"/>
          <a:stretch/>
        </p:blipFill>
        <p:spPr>
          <a:xfrm>
            <a:off x="9482125" y="5411579"/>
            <a:ext cx="2600325" cy="13035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idx="1" type="body"/>
          </p:nvPr>
        </p:nvSpPr>
        <p:spPr>
          <a:xfrm>
            <a:off x="1447800" y="923925"/>
            <a:ext cx="9704386" cy="5381626"/>
          </a:xfrm>
          <a:prstGeom prst="rect">
            <a:avLst/>
          </a:prstGeom>
          <a:noFill/>
          <a:ln>
            <a:noFill/>
          </a:ln>
        </p:spPr>
        <p:txBody>
          <a:bodyPr anchorCtr="0" anchor="t" bIns="45700" lIns="45700" spcFirstLastPara="1" rIns="45700" wrap="square" tIns="45700">
            <a:normAutofit/>
          </a:bodyPr>
          <a:lstStyle/>
          <a:p>
            <a:pPr indent="0" lvl="8" marL="3657600" rtl="0" algn="l">
              <a:lnSpc>
                <a:spcPct val="90000"/>
              </a:lnSpc>
              <a:spcBef>
                <a:spcPts val="0"/>
              </a:spcBef>
              <a:spcAft>
                <a:spcPts val="0"/>
              </a:spcAft>
              <a:buSzPts val="2400"/>
              <a:buNone/>
            </a:pPr>
            <a:r>
              <a:rPr b="1" i="1" lang="en-IN" sz="2400" u="sng"/>
              <a:t>ALGORITHM - 1</a:t>
            </a:r>
            <a:endParaRPr/>
          </a:p>
          <a:p>
            <a:pPr indent="0" lvl="8" marL="3657600" rtl="0" algn="l">
              <a:lnSpc>
                <a:spcPct val="90000"/>
              </a:lnSpc>
              <a:spcBef>
                <a:spcPts val="600"/>
              </a:spcBef>
              <a:spcAft>
                <a:spcPts val="0"/>
              </a:spcAft>
              <a:buSzPts val="2400"/>
              <a:buNone/>
            </a:pPr>
            <a:r>
              <a:rPr b="1" i="1" lang="en-IN" sz="2400"/>
              <a:t>  </a:t>
            </a:r>
            <a:r>
              <a:rPr b="1" i="1" lang="en-IN" sz="2400" u="sng"/>
              <a:t>Pseudo Code</a:t>
            </a:r>
            <a:endParaRPr/>
          </a:p>
        </p:txBody>
      </p:sp>
      <p:sp>
        <p:nvSpPr>
          <p:cNvPr id="121" name="Google Shape;121;p4"/>
          <p:cNvSpPr txBox="1"/>
          <p:nvPr/>
        </p:nvSpPr>
        <p:spPr>
          <a:xfrm>
            <a:off x="428625" y="1786750"/>
            <a:ext cx="3693000" cy="344790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IN" sz="2100">
                <a:solidFill>
                  <a:schemeClr val="dk1"/>
                </a:solidFill>
                <a:latin typeface="Times New Roman"/>
                <a:ea typeface="Times New Roman"/>
                <a:cs typeface="Times New Roman"/>
                <a:sym typeface="Times New Roman"/>
              </a:rPr>
              <a:t>function </a:t>
            </a:r>
            <a:r>
              <a:rPr lang="en-IN" sz="2100">
                <a:solidFill>
                  <a:schemeClr val="dk1"/>
                </a:solidFill>
                <a:latin typeface="Times New Roman"/>
                <a:ea typeface="Times New Roman"/>
                <a:cs typeface="Times New Roman"/>
                <a:sym typeface="Times New Roman"/>
              </a:rPr>
              <a:t>main( )</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b="1" lang="en-IN" sz="2100">
                <a:solidFill>
                  <a:schemeClr val="dk1"/>
                </a:solidFill>
                <a:latin typeface="Times New Roman"/>
                <a:ea typeface="Times New Roman"/>
                <a:cs typeface="Times New Roman"/>
                <a:sym typeface="Times New Roman"/>
              </a:rPr>
              <a:t>get</a:t>
            </a:r>
            <a:r>
              <a:rPr lang="en-IN" sz="2100">
                <a:solidFill>
                  <a:schemeClr val="dk1"/>
                </a:solidFill>
                <a:latin typeface="Times New Roman"/>
                <a:ea typeface="Times New Roman"/>
                <a:cs typeface="Times New Roman"/>
                <a:sym typeface="Times New Roman"/>
              </a:rPr>
              <a:t> string </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b="1" lang="en-IN" sz="2100">
                <a:solidFill>
                  <a:schemeClr val="dk1"/>
                </a:solidFill>
                <a:latin typeface="Times New Roman"/>
                <a:ea typeface="Times New Roman"/>
                <a:cs typeface="Times New Roman"/>
                <a:sym typeface="Times New Roman"/>
              </a:rPr>
              <a:t>long long int </a:t>
            </a:r>
            <a:r>
              <a:rPr lang="en-IN" sz="2100">
                <a:solidFill>
                  <a:schemeClr val="dk1"/>
                </a:solidFill>
                <a:latin typeface="Times New Roman"/>
                <a:ea typeface="Times New Roman"/>
                <a:cs typeface="Times New Roman"/>
                <a:sym typeface="Times New Roman"/>
              </a:rPr>
              <a:t>n ← string.size()</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b="1" lang="en-IN" sz="2100">
                <a:solidFill>
                  <a:schemeClr val="dk1"/>
                </a:solidFill>
                <a:latin typeface="Times New Roman"/>
                <a:ea typeface="Times New Roman"/>
                <a:cs typeface="Times New Roman"/>
                <a:sym typeface="Times New Roman"/>
              </a:rPr>
              <a:t>long long int</a:t>
            </a:r>
            <a:r>
              <a:rPr lang="en-IN" sz="2100">
                <a:solidFill>
                  <a:schemeClr val="dk1"/>
                </a:solidFill>
                <a:latin typeface="Times New Roman"/>
                <a:ea typeface="Times New Roman"/>
                <a:cs typeface="Times New Roman"/>
                <a:sym typeface="Times New Roman"/>
              </a:rPr>
              <a:t> res</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IN" sz="2100">
                <a:solidFill>
                  <a:schemeClr val="dk1"/>
                </a:solidFill>
                <a:latin typeface="Times New Roman"/>
                <a:ea typeface="Times New Roman"/>
                <a:cs typeface="Times New Roman"/>
                <a:sym typeface="Times New Roman"/>
              </a:rPr>
              <a:t>res ← CountPS(string,0,n-1)</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b="1" lang="en-IN" sz="2100">
                <a:solidFill>
                  <a:schemeClr val="dk1"/>
                </a:solidFill>
                <a:latin typeface="Times New Roman"/>
                <a:ea typeface="Times New Roman"/>
                <a:cs typeface="Times New Roman"/>
                <a:sym typeface="Times New Roman"/>
              </a:rPr>
              <a:t>print </a:t>
            </a:r>
            <a:r>
              <a:rPr lang="en-IN" sz="2100">
                <a:solidFill>
                  <a:schemeClr val="dk1"/>
                </a:solidFill>
                <a:latin typeface="Times New Roman"/>
                <a:ea typeface="Times New Roman"/>
                <a:cs typeface="Times New Roman"/>
                <a:sym typeface="Times New Roman"/>
              </a:rPr>
              <a:t>res</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900">
              <a:latin typeface="Times New Roman"/>
              <a:ea typeface="Times New Roman"/>
              <a:cs typeface="Times New Roman"/>
              <a:sym typeface="Times New Roman"/>
            </a:endParaRPr>
          </a:p>
        </p:txBody>
      </p:sp>
      <p:sp>
        <p:nvSpPr>
          <p:cNvPr id="122" name="Google Shape;122;p4"/>
          <p:cNvSpPr txBox="1"/>
          <p:nvPr/>
        </p:nvSpPr>
        <p:spPr>
          <a:xfrm>
            <a:off x="9463087" y="1963757"/>
            <a:ext cx="2562300" cy="3093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IN" sz="1700">
                <a:solidFill>
                  <a:schemeClr val="dk1"/>
                </a:solidFill>
                <a:latin typeface="Times New Roman"/>
                <a:ea typeface="Times New Roman"/>
                <a:cs typeface="Times New Roman"/>
                <a:sym typeface="Times New Roman"/>
              </a:rPr>
              <a:t>function</a:t>
            </a:r>
            <a:r>
              <a:rPr lang="en-IN" sz="1700">
                <a:solidFill>
                  <a:schemeClr val="dk1"/>
                </a:solidFill>
                <a:latin typeface="Times New Roman"/>
                <a:ea typeface="Times New Roman"/>
                <a:cs typeface="Times New Roman"/>
                <a:sym typeface="Times New Roman"/>
              </a:rPr>
              <a:t> ispalindrome(string s,int i,int j)</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700">
                <a:solidFill>
                  <a:schemeClr val="dk1"/>
                </a:solidFill>
                <a:latin typeface="Times New Roman"/>
                <a:ea typeface="Times New Roman"/>
                <a:cs typeface="Times New Roman"/>
                <a:sym typeface="Times New Roman"/>
              </a:rPr>
              <a:t>    i ← 0,</a:t>
            </a:r>
            <a:r>
              <a:rPr b="1" lang="en-IN" sz="1700">
                <a:solidFill>
                  <a:schemeClr val="dk1"/>
                </a:solidFill>
                <a:latin typeface="Times New Roman"/>
                <a:ea typeface="Times New Roman"/>
                <a:cs typeface="Times New Roman"/>
                <a:sym typeface="Times New Roman"/>
              </a:rPr>
              <a:t> </a:t>
            </a:r>
            <a:r>
              <a:rPr lang="en-IN" sz="1700">
                <a:solidFill>
                  <a:schemeClr val="dk1"/>
                </a:solidFill>
                <a:latin typeface="Times New Roman"/>
                <a:ea typeface="Times New Roman"/>
                <a:cs typeface="Times New Roman"/>
                <a:sym typeface="Times New Roman"/>
              </a:rPr>
              <a:t>j ← n-1</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700">
                <a:solidFill>
                  <a:schemeClr val="dk1"/>
                </a:solidFill>
                <a:latin typeface="Times New Roman"/>
                <a:ea typeface="Times New Roman"/>
                <a:cs typeface="Times New Roman"/>
                <a:sym typeface="Times New Roman"/>
              </a:rPr>
              <a:t>    </a:t>
            </a:r>
            <a:r>
              <a:rPr b="1" lang="en-IN" sz="1700">
                <a:solidFill>
                  <a:schemeClr val="dk1"/>
                </a:solidFill>
                <a:latin typeface="Times New Roman"/>
                <a:ea typeface="Times New Roman"/>
                <a:cs typeface="Times New Roman"/>
                <a:sym typeface="Times New Roman"/>
              </a:rPr>
              <a:t>while</a:t>
            </a:r>
            <a:r>
              <a:rPr lang="en-IN" sz="1700">
                <a:solidFill>
                  <a:schemeClr val="dk1"/>
                </a:solidFill>
                <a:latin typeface="Times New Roman"/>
                <a:ea typeface="Times New Roman"/>
                <a:cs typeface="Times New Roman"/>
                <a:sym typeface="Times New Roman"/>
              </a:rPr>
              <a:t>(i&lt;=j)</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700">
                <a:solidFill>
                  <a:schemeClr val="dk1"/>
                </a:solidFill>
                <a:latin typeface="Times New Roman"/>
                <a:ea typeface="Times New Roman"/>
                <a:cs typeface="Times New Roman"/>
                <a:sym typeface="Times New Roman"/>
              </a:rPr>
              <a:t>	  </a:t>
            </a:r>
            <a:r>
              <a:rPr b="1" lang="en-IN" sz="1700">
                <a:solidFill>
                  <a:schemeClr val="dk1"/>
                </a:solidFill>
                <a:latin typeface="Times New Roman"/>
                <a:ea typeface="Times New Roman"/>
                <a:cs typeface="Times New Roman"/>
                <a:sym typeface="Times New Roman"/>
              </a:rPr>
              <a:t>if</a:t>
            </a:r>
            <a:r>
              <a:rPr lang="en-IN" sz="1700">
                <a:solidFill>
                  <a:schemeClr val="dk1"/>
                </a:solidFill>
                <a:latin typeface="Times New Roman"/>
                <a:ea typeface="Times New Roman"/>
                <a:cs typeface="Times New Roman"/>
                <a:sym typeface="Times New Roman"/>
              </a:rPr>
              <a:t>(s[i++]!=s[j--])</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700">
                <a:solidFill>
                  <a:schemeClr val="dk1"/>
                </a:solidFill>
                <a:latin typeface="Times New Roman"/>
                <a:ea typeface="Times New Roman"/>
                <a:cs typeface="Times New Roman"/>
                <a:sym typeface="Times New Roman"/>
              </a:rPr>
              <a:t>	  </a:t>
            </a:r>
            <a:r>
              <a:rPr b="1" lang="en-IN" sz="1700">
                <a:solidFill>
                  <a:schemeClr val="dk1"/>
                </a:solidFill>
                <a:latin typeface="Times New Roman"/>
                <a:ea typeface="Times New Roman"/>
                <a:cs typeface="Times New Roman"/>
                <a:sym typeface="Times New Roman"/>
              </a:rPr>
              <a:t>return </a:t>
            </a:r>
            <a:r>
              <a:rPr lang="en-IN" sz="1700">
                <a:solidFill>
                  <a:schemeClr val="dk1"/>
                </a:solidFill>
                <a:latin typeface="Times New Roman"/>
                <a:ea typeface="Times New Roman"/>
                <a:cs typeface="Times New Roman"/>
                <a:sym typeface="Times New Roman"/>
              </a:rPr>
              <a:t>0;</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700">
                <a:solidFill>
                  <a:schemeClr val="dk1"/>
                </a:solidFill>
                <a:latin typeface="Times New Roman"/>
                <a:ea typeface="Times New Roman"/>
                <a:cs typeface="Times New Roman"/>
                <a:sym typeface="Times New Roman"/>
              </a:rPr>
              <a:t>    end</a:t>
            </a:r>
            <a:endParaRPr b="1"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700">
                <a:solidFill>
                  <a:schemeClr val="dk1"/>
                </a:solidFill>
                <a:latin typeface="Times New Roman"/>
                <a:ea typeface="Times New Roman"/>
                <a:cs typeface="Times New Roman"/>
                <a:sym typeface="Times New Roman"/>
              </a:rPr>
              <a:t>   </a:t>
            </a:r>
            <a:r>
              <a:rPr b="1" lang="en-IN" sz="1700">
                <a:solidFill>
                  <a:schemeClr val="dk1"/>
                </a:solidFill>
                <a:latin typeface="Times New Roman"/>
                <a:ea typeface="Times New Roman"/>
                <a:cs typeface="Times New Roman"/>
                <a:sym typeface="Times New Roman"/>
              </a:rPr>
              <a:t>return </a:t>
            </a:r>
            <a:r>
              <a:rPr lang="en-IN" sz="1700">
                <a:solidFill>
                  <a:schemeClr val="dk1"/>
                </a:solidFill>
                <a:latin typeface="Times New Roman"/>
                <a:ea typeface="Times New Roman"/>
                <a:cs typeface="Times New Roman"/>
                <a:sym typeface="Times New Roman"/>
              </a:rPr>
              <a:t>1;</a:t>
            </a:r>
            <a:endParaRPr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500">
              <a:latin typeface="Times New Roman"/>
              <a:ea typeface="Times New Roman"/>
              <a:cs typeface="Times New Roman"/>
              <a:sym typeface="Times New Roman"/>
            </a:endParaRPr>
          </a:p>
        </p:txBody>
      </p:sp>
      <p:pic>
        <p:nvPicPr>
          <p:cNvPr id="123" name="Google Shape;123;p4"/>
          <p:cNvPicPr preferRelativeResize="0"/>
          <p:nvPr/>
        </p:nvPicPr>
        <p:blipFill rotWithShape="1">
          <a:blip r:embed="rId3">
            <a:alphaModFix/>
          </a:blip>
          <a:srcRect b="0" l="0" r="0" t="0"/>
          <a:stretch/>
        </p:blipFill>
        <p:spPr>
          <a:xfrm>
            <a:off x="9382125" y="5408554"/>
            <a:ext cx="2600325" cy="1303545"/>
          </a:xfrm>
          <a:prstGeom prst="rect">
            <a:avLst/>
          </a:prstGeom>
          <a:noFill/>
          <a:ln>
            <a:noFill/>
          </a:ln>
        </p:spPr>
      </p:pic>
      <p:sp>
        <p:nvSpPr>
          <p:cNvPr id="124" name="Google Shape;124;p4"/>
          <p:cNvSpPr txBox="1"/>
          <p:nvPr/>
        </p:nvSpPr>
        <p:spPr>
          <a:xfrm>
            <a:off x="4448175" y="1876425"/>
            <a:ext cx="4543500" cy="5017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IN" sz="1900">
                <a:solidFill>
                  <a:schemeClr val="dk1"/>
                </a:solidFill>
                <a:latin typeface="Times New Roman"/>
                <a:ea typeface="Times New Roman"/>
                <a:cs typeface="Times New Roman"/>
                <a:sym typeface="Times New Roman"/>
              </a:rPr>
              <a:t>function</a:t>
            </a:r>
            <a:r>
              <a:rPr lang="en-IN" sz="1900">
                <a:solidFill>
                  <a:schemeClr val="dk1"/>
                </a:solidFill>
                <a:latin typeface="Times New Roman"/>
                <a:ea typeface="Times New Roman"/>
                <a:cs typeface="Times New Roman"/>
                <a:sym typeface="Times New Roman"/>
              </a:rPr>
              <a:t> CountPS(string,l,r)</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900">
                <a:solidFill>
                  <a:schemeClr val="dk1"/>
                </a:solidFill>
                <a:latin typeface="Courier New"/>
                <a:ea typeface="Courier New"/>
                <a:cs typeface="Courier New"/>
                <a:sym typeface="Courier New"/>
              </a:rPr>
              <a:t>  </a:t>
            </a:r>
            <a:r>
              <a:rPr lang="en-IN" sz="1900">
                <a:solidFill>
                  <a:schemeClr val="dk1"/>
                </a:solidFill>
                <a:latin typeface="Times New Roman"/>
                <a:ea typeface="Times New Roman"/>
                <a:cs typeface="Times New Roman"/>
                <a:sym typeface="Times New Roman"/>
              </a:rPr>
              <a:t> </a:t>
            </a:r>
            <a:r>
              <a:rPr b="1" lang="en-IN" sz="1900">
                <a:solidFill>
                  <a:schemeClr val="dk1"/>
                </a:solidFill>
                <a:latin typeface="Times New Roman"/>
                <a:ea typeface="Times New Roman"/>
                <a:cs typeface="Times New Roman"/>
                <a:sym typeface="Times New Roman"/>
              </a:rPr>
              <a:t>if</a:t>
            </a:r>
            <a:r>
              <a:rPr lang="en-IN" sz="1900">
                <a:solidFill>
                  <a:schemeClr val="dk1"/>
                </a:solidFill>
                <a:latin typeface="Times New Roman"/>
                <a:ea typeface="Times New Roman"/>
                <a:cs typeface="Times New Roman"/>
                <a:sym typeface="Times New Roman"/>
              </a:rPr>
              <a:t>(l&gt;r)</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900">
                <a:solidFill>
                  <a:schemeClr val="dk1"/>
                </a:solidFill>
                <a:latin typeface="Courier New"/>
                <a:ea typeface="Courier New"/>
                <a:cs typeface="Courier New"/>
                <a:sym typeface="Courier New"/>
              </a:rPr>
              <a:t>	  return 0;</a:t>
            </a:r>
            <a:endParaRPr b="1" sz="19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IN" sz="1900">
                <a:solidFill>
                  <a:schemeClr val="dk1"/>
                </a:solidFill>
                <a:latin typeface="Courier New"/>
                <a:ea typeface="Courier New"/>
                <a:cs typeface="Courier New"/>
                <a:sym typeface="Courier New"/>
              </a:rPr>
              <a:t>	</a:t>
            </a:r>
            <a:r>
              <a:rPr b="1" lang="en-IN" sz="1900">
                <a:solidFill>
                  <a:schemeClr val="dk1"/>
                </a:solidFill>
                <a:latin typeface="Times New Roman"/>
                <a:ea typeface="Times New Roman"/>
                <a:cs typeface="Times New Roman"/>
                <a:sym typeface="Times New Roman"/>
              </a:rPr>
              <a:t>if</a:t>
            </a:r>
            <a:r>
              <a:rPr lang="en-IN" sz="1900">
                <a:solidFill>
                  <a:schemeClr val="dk1"/>
                </a:solidFill>
                <a:latin typeface="Times New Roman"/>
                <a:ea typeface="Times New Roman"/>
                <a:cs typeface="Times New Roman"/>
                <a:sym typeface="Times New Roman"/>
              </a:rPr>
              <a:t>(l==r)</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900">
                <a:solidFill>
                  <a:schemeClr val="dk1"/>
                </a:solidFill>
                <a:latin typeface="Courier New"/>
                <a:ea typeface="Courier New"/>
                <a:cs typeface="Courier New"/>
                <a:sym typeface="Courier New"/>
              </a:rPr>
              <a:t>     </a:t>
            </a:r>
            <a:r>
              <a:rPr b="1" lang="en-IN" sz="1900">
                <a:solidFill>
                  <a:schemeClr val="dk1"/>
                </a:solidFill>
                <a:latin typeface="Times New Roman"/>
                <a:ea typeface="Times New Roman"/>
                <a:cs typeface="Times New Roman"/>
                <a:sym typeface="Times New Roman"/>
              </a:rPr>
              <a:t>return </a:t>
            </a:r>
            <a:r>
              <a:rPr lang="en-IN" sz="1900">
                <a:solidFill>
                  <a:schemeClr val="dk1"/>
                </a:solidFill>
                <a:latin typeface="Times New Roman"/>
                <a:ea typeface="Times New Roman"/>
                <a:cs typeface="Times New Roman"/>
                <a:sym typeface="Times New Roman"/>
              </a:rPr>
              <a:t>1;</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900">
                <a:solidFill>
                  <a:schemeClr val="dk1"/>
                </a:solidFill>
                <a:latin typeface="Courier New"/>
                <a:ea typeface="Courier New"/>
                <a:cs typeface="Courier New"/>
                <a:sym typeface="Courier New"/>
              </a:rPr>
              <a:t>   </a:t>
            </a:r>
            <a:r>
              <a:rPr b="1" lang="en-IN" sz="1900">
                <a:solidFill>
                  <a:schemeClr val="dk1"/>
                </a:solidFill>
                <a:latin typeface="Times New Roman"/>
                <a:ea typeface="Times New Roman"/>
                <a:cs typeface="Times New Roman"/>
                <a:sym typeface="Times New Roman"/>
              </a:rPr>
              <a:t>long long int cnt </a:t>
            </a:r>
            <a:r>
              <a:rPr lang="en-IN" sz="1900">
                <a:solidFill>
                  <a:schemeClr val="dk1"/>
                </a:solidFill>
                <a:latin typeface="Times New Roman"/>
                <a:ea typeface="Times New Roman"/>
                <a:cs typeface="Times New Roman"/>
                <a:sym typeface="Times New Roman"/>
              </a:rPr>
              <a:t>← 0</a:t>
            </a:r>
            <a:endParaRPr sz="19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IN" sz="1900">
                <a:solidFill>
                  <a:schemeClr val="dk1"/>
                </a:solidFill>
                <a:latin typeface="Times New Roman"/>
                <a:ea typeface="Times New Roman"/>
                <a:cs typeface="Times New Roman"/>
                <a:sym typeface="Times New Roman"/>
              </a:rPr>
              <a:t>      </a:t>
            </a:r>
            <a:r>
              <a:rPr b="1" lang="en-IN" sz="1900">
                <a:solidFill>
                  <a:schemeClr val="dk1"/>
                </a:solidFill>
                <a:latin typeface="Times New Roman"/>
                <a:ea typeface="Times New Roman"/>
                <a:cs typeface="Times New Roman"/>
                <a:sym typeface="Times New Roman"/>
              </a:rPr>
              <a:t>if</a:t>
            </a:r>
            <a:r>
              <a:rPr lang="en-IN" sz="1900">
                <a:solidFill>
                  <a:schemeClr val="dk1"/>
                </a:solidFill>
                <a:latin typeface="Times New Roman"/>
                <a:ea typeface="Times New Roman"/>
                <a:cs typeface="Times New Roman"/>
                <a:sym typeface="Times New Roman"/>
              </a:rPr>
              <a:t> (ispalindrome(str,l,r))</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900">
                <a:solidFill>
                  <a:schemeClr val="dk1"/>
                </a:solidFill>
                <a:latin typeface="Times New Roman"/>
                <a:ea typeface="Times New Roman"/>
                <a:cs typeface="Times New Roman"/>
                <a:sym typeface="Times New Roman"/>
              </a:rPr>
              <a:t>	    cnt ← 1</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900">
                <a:solidFill>
                  <a:schemeClr val="dk1"/>
                </a:solidFill>
                <a:latin typeface="Times New Roman"/>
                <a:ea typeface="Times New Roman"/>
                <a:cs typeface="Times New Roman"/>
                <a:sym typeface="Times New Roman"/>
              </a:rPr>
              <a:t>        cnt ← cnt + CountPS(string,l+1,r)</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900">
                <a:solidFill>
                  <a:schemeClr val="dk1"/>
                </a:solidFill>
                <a:latin typeface="Times New Roman"/>
                <a:ea typeface="Times New Roman"/>
                <a:cs typeface="Times New Roman"/>
                <a:sym typeface="Times New Roman"/>
              </a:rPr>
              <a:t>       cnt ← cnt + CountPS(string,l,r-1)</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900">
                <a:solidFill>
                  <a:schemeClr val="dk1"/>
                </a:solidFill>
                <a:latin typeface="Times New Roman"/>
                <a:ea typeface="Times New Roman"/>
                <a:cs typeface="Times New Roman"/>
                <a:sym typeface="Times New Roman"/>
              </a:rPr>
              <a:t>      cnt ← cnt - CountPS(string,l+1,r-1)</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900">
                <a:solidFill>
                  <a:schemeClr val="dk1"/>
                </a:solidFill>
                <a:latin typeface="Times New Roman"/>
                <a:ea typeface="Times New Roman"/>
                <a:cs typeface="Times New Roman"/>
                <a:sym typeface="Times New Roman"/>
              </a:rPr>
              <a:t>     </a:t>
            </a:r>
            <a:r>
              <a:rPr b="1" lang="en-IN" sz="1900">
                <a:solidFill>
                  <a:schemeClr val="dk1"/>
                </a:solidFill>
                <a:latin typeface="Times New Roman"/>
                <a:ea typeface="Times New Roman"/>
                <a:cs typeface="Times New Roman"/>
                <a:sym typeface="Times New Roman"/>
              </a:rPr>
              <a:t>return </a:t>
            </a:r>
            <a:r>
              <a:rPr lang="en-IN" sz="1900">
                <a:solidFill>
                  <a:schemeClr val="dk1"/>
                </a:solidFill>
                <a:latin typeface="Times New Roman"/>
                <a:ea typeface="Times New Roman"/>
                <a:cs typeface="Times New Roman"/>
                <a:sym typeface="Times New Roman"/>
              </a:rPr>
              <a:t>cnt</a:t>
            </a:r>
            <a:endParaRPr sz="19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700">
              <a:latin typeface="Times New Roman"/>
              <a:ea typeface="Times New Roman"/>
              <a:cs typeface="Times New Roman"/>
              <a:sym typeface="Times New Roman"/>
            </a:endParaRPr>
          </a:p>
          <a:p>
            <a:pPr indent="0" lvl="0" marL="0" marR="0" rtl="0" algn="l">
              <a:spcBef>
                <a:spcPts val="0"/>
              </a:spcBef>
              <a:spcAft>
                <a:spcPts val="0"/>
              </a:spcAft>
              <a:buNone/>
            </a:pPr>
            <a:r>
              <a:t/>
            </a:r>
            <a:endParaRPr sz="27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idx="1" type="body"/>
          </p:nvPr>
        </p:nvSpPr>
        <p:spPr>
          <a:xfrm>
            <a:off x="1447800" y="923925"/>
            <a:ext cx="9704386" cy="5381626"/>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200"/>
              <a:buNone/>
            </a:pPr>
            <a:r>
              <a:rPr b="1" lang="en-IN" u="sng"/>
              <a:t>APPROACH-2</a:t>
            </a:r>
            <a:endParaRPr/>
          </a:p>
          <a:p>
            <a:pPr indent="0" lvl="0" marL="0" rtl="0" algn="l">
              <a:lnSpc>
                <a:spcPct val="90000"/>
              </a:lnSpc>
              <a:spcBef>
                <a:spcPts val="1400"/>
              </a:spcBef>
              <a:spcAft>
                <a:spcPts val="0"/>
              </a:spcAft>
              <a:buSzPts val="2200"/>
              <a:buNone/>
            </a:pPr>
            <a:r>
              <a:rPr b="1" lang="en-IN" u="sng"/>
              <a:t>Two-loop Strategy</a:t>
            </a:r>
            <a:endParaRPr/>
          </a:p>
          <a:p>
            <a:pPr indent="0" lvl="0" marL="0" rtl="0" algn="l">
              <a:lnSpc>
                <a:spcPct val="90000"/>
              </a:lnSpc>
              <a:spcBef>
                <a:spcPts val="1400"/>
              </a:spcBef>
              <a:spcAft>
                <a:spcPts val="0"/>
              </a:spcAft>
              <a:buSzPts val="2200"/>
              <a:buNone/>
            </a:pPr>
            <a:r>
              <a:t/>
            </a:r>
            <a:endParaRPr/>
          </a:p>
        </p:txBody>
      </p:sp>
      <p:sp>
        <p:nvSpPr>
          <p:cNvPr id="130" name="Google Shape;130;p5"/>
          <p:cNvSpPr txBox="1"/>
          <p:nvPr/>
        </p:nvSpPr>
        <p:spPr>
          <a:xfrm>
            <a:off x="1447800" y="1933575"/>
            <a:ext cx="10134600" cy="3811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Twentieth Century"/>
              <a:ea typeface="Twentieth Century"/>
              <a:cs typeface="Twentieth Century"/>
              <a:sym typeface="Twentieth Century"/>
            </a:endParaRPr>
          </a:p>
          <a:p>
            <a:pPr indent="-368300" lvl="0" marL="457200" rtl="0" algn="just">
              <a:lnSpc>
                <a:spcPct val="93750"/>
              </a:lnSpc>
              <a:spcBef>
                <a:spcPts val="0"/>
              </a:spcBef>
              <a:spcAft>
                <a:spcPts val="0"/>
              </a:spcAft>
              <a:buSzPts val="2200"/>
              <a:buFont typeface="Times New Roman"/>
              <a:buChar char="•"/>
            </a:pPr>
            <a:r>
              <a:rPr lang="en-IN" sz="2200">
                <a:solidFill>
                  <a:schemeClr val="dk1"/>
                </a:solidFill>
                <a:latin typeface="Times New Roman"/>
                <a:ea typeface="Times New Roman"/>
                <a:cs typeface="Times New Roman"/>
                <a:sym typeface="Times New Roman"/>
              </a:rPr>
              <a:t>The idea is to consider all the substrings and check if they form a palindrome or not.</a:t>
            </a:r>
            <a:endParaRPr sz="2200">
              <a:solidFill>
                <a:schemeClr val="dk1"/>
              </a:solidFill>
              <a:latin typeface="Times New Roman"/>
              <a:ea typeface="Times New Roman"/>
              <a:cs typeface="Times New Roman"/>
              <a:sym typeface="Times New Roman"/>
            </a:endParaRPr>
          </a:p>
          <a:p>
            <a:pPr indent="-368300" lvl="0" marL="457200" rtl="0" algn="just">
              <a:lnSpc>
                <a:spcPct val="93750"/>
              </a:lnSpc>
              <a:spcBef>
                <a:spcPts val="0"/>
              </a:spcBef>
              <a:spcAft>
                <a:spcPts val="0"/>
              </a:spcAft>
              <a:buSzPts val="2200"/>
              <a:buFont typeface="Times New Roman"/>
              <a:buChar char="•"/>
            </a:pPr>
            <a:r>
              <a:rPr lang="en-IN" sz="2200">
                <a:solidFill>
                  <a:schemeClr val="dk1"/>
                </a:solidFill>
                <a:latin typeface="Times New Roman"/>
                <a:ea typeface="Times New Roman"/>
                <a:cs typeface="Times New Roman"/>
                <a:sym typeface="Times New Roman"/>
              </a:rPr>
              <a:t>To do this we are implementing the two for-loops to consider all the substrings. </a:t>
            </a:r>
            <a:endParaRPr sz="2200">
              <a:solidFill>
                <a:schemeClr val="dk1"/>
              </a:solidFill>
              <a:latin typeface="Times New Roman"/>
              <a:ea typeface="Times New Roman"/>
              <a:cs typeface="Times New Roman"/>
              <a:sym typeface="Times New Roman"/>
            </a:endParaRPr>
          </a:p>
          <a:p>
            <a:pPr indent="-368300" lvl="0" marL="457200" rtl="0" algn="just">
              <a:lnSpc>
                <a:spcPct val="93750"/>
              </a:lnSpc>
              <a:spcBef>
                <a:spcPts val="0"/>
              </a:spcBef>
              <a:spcAft>
                <a:spcPts val="0"/>
              </a:spcAft>
              <a:buSzPts val="2200"/>
              <a:buFont typeface="Times New Roman"/>
              <a:buChar char="•"/>
            </a:pPr>
            <a:r>
              <a:rPr lang="en-IN" sz="2200">
                <a:solidFill>
                  <a:schemeClr val="dk1"/>
                </a:solidFill>
                <a:latin typeface="Times New Roman"/>
                <a:ea typeface="Times New Roman"/>
                <a:cs typeface="Times New Roman"/>
                <a:sym typeface="Times New Roman"/>
              </a:rPr>
              <a:t>Basically the first for-loop determines the start index of the substring and the second for-loop determines the end index of the substring.</a:t>
            </a:r>
            <a:endParaRPr sz="2200">
              <a:solidFill>
                <a:schemeClr val="dk1"/>
              </a:solidFill>
              <a:latin typeface="Times New Roman"/>
              <a:ea typeface="Times New Roman"/>
              <a:cs typeface="Times New Roman"/>
              <a:sym typeface="Times New Roman"/>
            </a:endParaRPr>
          </a:p>
          <a:p>
            <a:pPr indent="-368300" lvl="0" marL="457200" rtl="0" algn="just">
              <a:lnSpc>
                <a:spcPct val="93750"/>
              </a:lnSpc>
              <a:spcBef>
                <a:spcPts val="0"/>
              </a:spcBef>
              <a:spcAft>
                <a:spcPts val="0"/>
              </a:spcAft>
              <a:buSzPts val="2200"/>
              <a:buFont typeface="Times New Roman"/>
              <a:buChar char="•"/>
            </a:pPr>
            <a:r>
              <a:rPr lang="en-IN" sz="2200">
                <a:solidFill>
                  <a:schemeClr val="dk1"/>
                </a:solidFill>
                <a:latin typeface="Times New Roman"/>
                <a:ea typeface="Times New Roman"/>
                <a:cs typeface="Times New Roman"/>
                <a:sym typeface="Times New Roman"/>
              </a:rPr>
              <a:t>Hence one by one considering all the substrings and checking if it’s a palindrome we increment the count.</a:t>
            </a:r>
            <a:endParaRPr sz="2200">
              <a:solidFill>
                <a:schemeClr val="dk1"/>
              </a:solidFill>
              <a:latin typeface="Times New Roman"/>
              <a:ea typeface="Times New Roman"/>
              <a:cs typeface="Times New Roman"/>
              <a:sym typeface="Times New Roman"/>
            </a:endParaRPr>
          </a:p>
          <a:p>
            <a:pPr indent="-368300" lvl="0" marL="457200" rtl="0" algn="just">
              <a:lnSpc>
                <a:spcPct val="93750"/>
              </a:lnSpc>
              <a:spcBef>
                <a:spcPts val="0"/>
              </a:spcBef>
              <a:spcAft>
                <a:spcPts val="0"/>
              </a:spcAft>
              <a:buSzPts val="2200"/>
              <a:buFont typeface="Times New Roman"/>
              <a:buChar char="•"/>
            </a:pPr>
            <a:r>
              <a:rPr lang="en-IN" sz="2200">
                <a:solidFill>
                  <a:schemeClr val="dk1"/>
                </a:solidFill>
                <a:latin typeface="Times New Roman"/>
                <a:ea typeface="Times New Roman"/>
                <a:cs typeface="Times New Roman"/>
                <a:sym typeface="Times New Roman"/>
              </a:rPr>
              <a:t>To check if the substring is a palindrome or not, we use the ispalindrome function explained already in the above mentioned approaches.</a:t>
            </a:r>
            <a:endParaRPr sz="2200">
              <a:solidFill>
                <a:schemeClr val="dk1"/>
              </a:solidFill>
              <a:latin typeface="Times New Roman"/>
              <a:ea typeface="Times New Roman"/>
              <a:cs typeface="Times New Roman"/>
              <a:sym typeface="Times New Roman"/>
            </a:endParaRPr>
          </a:p>
          <a:p>
            <a:pPr indent="-368300" lvl="0" marL="457200" rtl="0" algn="just">
              <a:lnSpc>
                <a:spcPct val="93750"/>
              </a:lnSpc>
              <a:spcBef>
                <a:spcPts val="0"/>
              </a:spcBef>
              <a:spcAft>
                <a:spcPts val="0"/>
              </a:spcAft>
              <a:buSzPts val="2200"/>
              <a:buFont typeface="Times New Roman"/>
              <a:buChar char="•"/>
            </a:pPr>
            <a:r>
              <a:rPr lang="en-IN" sz="2200">
                <a:solidFill>
                  <a:schemeClr val="dk1"/>
                </a:solidFill>
                <a:latin typeface="Times New Roman"/>
                <a:ea typeface="Times New Roman"/>
                <a:cs typeface="Times New Roman"/>
                <a:sym typeface="Times New Roman"/>
              </a:rPr>
              <a:t>Finally the total number of palindrome substrings present in the string is printed.</a:t>
            </a:r>
            <a:endParaRPr sz="2200">
              <a:latin typeface="Times New Roman"/>
              <a:ea typeface="Times New Roman"/>
              <a:cs typeface="Times New Roman"/>
              <a:sym typeface="Times New Roman"/>
            </a:endParaRPr>
          </a:p>
          <a:p>
            <a:pPr indent="0" lvl="0" marL="0" marR="0" rtl="0" algn="l">
              <a:spcBef>
                <a:spcPts val="0"/>
              </a:spcBef>
              <a:spcAft>
                <a:spcPts val="0"/>
              </a:spcAft>
              <a:buNone/>
            </a:pPr>
            <a:br>
              <a:rPr lang="en-IN" sz="1800">
                <a:solidFill>
                  <a:schemeClr val="dk1"/>
                </a:solidFill>
                <a:latin typeface="Twentieth Century"/>
                <a:ea typeface="Twentieth Century"/>
                <a:cs typeface="Twentieth Century"/>
                <a:sym typeface="Twentieth Century"/>
              </a:rPr>
            </a:br>
            <a:endParaRPr sz="1800">
              <a:solidFill>
                <a:schemeClr val="dk1"/>
              </a:solidFill>
              <a:latin typeface="Twentieth Century"/>
              <a:ea typeface="Twentieth Century"/>
              <a:cs typeface="Twentieth Century"/>
              <a:sym typeface="Twentieth Century"/>
            </a:endParaRPr>
          </a:p>
        </p:txBody>
      </p:sp>
      <p:pic>
        <p:nvPicPr>
          <p:cNvPr id="131" name="Google Shape;131;p5"/>
          <p:cNvPicPr preferRelativeResize="0"/>
          <p:nvPr/>
        </p:nvPicPr>
        <p:blipFill rotWithShape="1">
          <a:blip r:embed="rId3">
            <a:alphaModFix/>
          </a:blip>
          <a:srcRect b="0" l="0" r="0" t="0"/>
          <a:stretch/>
        </p:blipFill>
        <p:spPr>
          <a:xfrm>
            <a:off x="10167800" y="5408550"/>
            <a:ext cx="1814650" cy="130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cc1db1bec2_0_4"/>
          <p:cNvSpPr txBox="1"/>
          <p:nvPr>
            <p:ph idx="1" type="body"/>
          </p:nvPr>
        </p:nvSpPr>
        <p:spPr>
          <a:xfrm>
            <a:off x="1447800" y="923925"/>
            <a:ext cx="9704400" cy="5381700"/>
          </a:xfrm>
          <a:prstGeom prst="rect">
            <a:avLst/>
          </a:prstGeom>
          <a:noFill/>
          <a:ln>
            <a:noFill/>
          </a:ln>
        </p:spPr>
        <p:txBody>
          <a:bodyPr anchorCtr="0" anchor="t" bIns="45700" lIns="45700" spcFirstLastPara="1" rIns="45700" wrap="square" tIns="45700">
            <a:normAutofit/>
          </a:bodyPr>
          <a:lstStyle/>
          <a:p>
            <a:pPr indent="0" lvl="8" marL="0" rtl="0" algn="ctr">
              <a:lnSpc>
                <a:spcPct val="90000"/>
              </a:lnSpc>
              <a:spcBef>
                <a:spcPts val="0"/>
              </a:spcBef>
              <a:spcAft>
                <a:spcPts val="0"/>
              </a:spcAft>
              <a:buSzPts val="2400"/>
              <a:buNone/>
            </a:pPr>
            <a:r>
              <a:rPr b="1" i="1" lang="en-IN" sz="2400" u="sng"/>
              <a:t>ALGORITHM - 2(Two loops)</a:t>
            </a:r>
            <a:endParaRPr/>
          </a:p>
          <a:p>
            <a:pPr indent="0" lvl="8" marL="0" rtl="0" algn="ctr">
              <a:lnSpc>
                <a:spcPct val="90000"/>
              </a:lnSpc>
              <a:spcBef>
                <a:spcPts val="600"/>
              </a:spcBef>
              <a:spcAft>
                <a:spcPts val="0"/>
              </a:spcAft>
              <a:buSzPts val="2400"/>
              <a:buNone/>
            </a:pPr>
            <a:r>
              <a:rPr b="1" i="1" lang="en-IN" sz="2400" u="sng"/>
              <a:t>Pseudo Code</a:t>
            </a:r>
            <a:endParaRPr/>
          </a:p>
        </p:txBody>
      </p:sp>
      <p:sp>
        <p:nvSpPr>
          <p:cNvPr id="137" name="Google Shape;137;gcc1db1bec2_0_4"/>
          <p:cNvSpPr txBox="1"/>
          <p:nvPr/>
        </p:nvSpPr>
        <p:spPr>
          <a:xfrm>
            <a:off x="1326950" y="1982100"/>
            <a:ext cx="3693000" cy="289380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IN" sz="1900">
                <a:solidFill>
                  <a:schemeClr val="dk1"/>
                </a:solidFill>
                <a:latin typeface="Times New Roman"/>
                <a:ea typeface="Times New Roman"/>
                <a:cs typeface="Times New Roman"/>
                <a:sym typeface="Times New Roman"/>
              </a:rPr>
              <a:t>function</a:t>
            </a:r>
            <a:r>
              <a:rPr lang="en-IN" sz="1900">
                <a:solidFill>
                  <a:schemeClr val="dk1"/>
                </a:solidFill>
                <a:latin typeface="Times New Roman"/>
                <a:ea typeface="Times New Roman"/>
                <a:cs typeface="Times New Roman"/>
                <a:sym typeface="Times New Roman"/>
              </a:rPr>
              <a:t> ispalindrome(string s,int i,int j)</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900">
                <a:solidFill>
                  <a:schemeClr val="dk1"/>
                </a:solidFill>
                <a:latin typeface="Times New Roman"/>
                <a:ea typeface="Times New Roman"/>
                <a:cs typeface="Times New Roman"/>
                <a:sym typeface="Times New Roman"/>
              </a:rPr>
              <a:t>    i ← 0,</a:t>
            </a:r>
            <a:r>
              <a:rPr b="1" lang="en-IN" sz="1900">
                <a:solidFill>
                  <a:schemeClr val="dk1"/>
                </a:solidFill>
                <a:latin typeface="Times New Roman"/>
                <a:ea typeface="Times New Roman"/>
                <a:cs typeface="Times New Roman"/>
                <a:sym typeface="Times New Roman"/>
              </a:rPr>
              <a:t> </a:t>
            </a:r>
            <a:r>
              <a:rPr lang="en-IN" sz="1900">
                <a:solidFill>
                  <a:schemeClr val="dk1"/>
                </a:solidFill>
                <a:latin typeface="Times New Roman"/>
                <a:ea typeface="Times New Roman"/>
                <a:cs typeface="Times New Roman"/>
                <a:sym typeface="Times New Roman"/>
              </a:rPr>
              <a:t>j ← n-1</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900">
                <a:solidFill>
                  <a:schemeClr val="dk1"/>
                </a:solidFill>
                <a:latin typeface="Times New Roman"/>
                <a:ea typeface="Times New Roman"/>
                <a:cs typeface="Times New Roman"/>
                <a:sym typeface="Times New Roman"/>
              </a:rPr>
              <a:t>    </a:t>
            </a:r>
            <a:r>
              <a:rPr b="1" lang="en-IN" sz="1900">
                <a:solidFill>
                  <a:schemeClr val="dk1"/>
                </a:solidFill>
                <a:latin typeface="Times New Roman"/>
                <a:ea typeface="Times New Roman"/>
                <a:cs typeface="Times New Roman"/>
                <a:sym typeface="Times New Roman"/>
              </a:rPr>
              <a:t>while</a:t>
            </a:r>
            <a:r>
              <a:rPr lang="en-IN" sz="1900">
                <a:solidFill>
                  <a:schemeClr val="dk1"/>
                </a:solidFill>
                <a:latin typeface="Times New Roman"/>
                <a:ea typeface="Times New Roman"/>
                <a:cs typeface="Times New Roman"/>
                <a:sym typeface="Times New Roman"/>
              </a:rPr>
              <a:t>(i&lt;=j)</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900">
                <a:solidFill>
                  <a:schemeClr val="dk1"/>
                </a:solidFill>
                <a:latin typeface="Times New Roman"/>
                <a:ea typeface="Times New Roman"/>
                <a:cs typeface="Times New Roman"/>
                <a:sym typeface="Times New Roman"/>
              </a:rPr>
              <a:t>	  </a:t>
            </a:r>
            <a:r>
              <a:rPr b="1" lang="en-IN" sz="1900">
                <a:solidFill>
                  <a:schemeClr val="dk1"/>
                </a:solidFill>
                <a:latin typeface="Times New Roman"/>
                <a:ea typeface="Times New Roman"/>
                <a:cs typeface="Times New Roman"/>
                <a:sym typeface="Times New Roman"/>
              </a:rPr>
              <a:t>if</a:t>
            </a:r>
            <a:r>
              <a:rPr lang="en-IN" sz="1900">
                <a:solidFill>
                  <a:schemeClr val="dk1"/>
                </a:solidFill>
                <a:latin typeface="Times New Roman"/>
                <a:ea typeface="Times New Roman"/>
                <a:cs typeface="Times New Roman"/>
                <a:sym typeface="Times New Roman"/>
              </a:rPr>
              <a:t>(s[i++]!=s[j--])</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900">
                <a:solidFill>
                  <a:schemeClr val="dk1"/>
                </a:solidFill>
                <a:latin typeface="Times New Roman"/>
                <a:ea typeface="Times New Roman"/>
                <a:cs typeface="Times New Roman"/>
                <a:sym typeface="Times New Roman"/>
              </a:rPr>
              <a:t>	  </a:t>
            </a:r>
            <a:r>
              <a:rPr b="1" lang="en-IN" sz="1900">
                <a:solidFill>
                  <a:schemeClr val="dk1"/>
                </a:solidFill>
                <a:latin typeface="Times New Roman"/>
                <a:ea typeface="Times New Roman"/>
                <a:cs typeface="Times New Roman"/>
                <a:sym typeface="Times New Roman"/>
              </a:rPr>
              <a:t>return </a:t>
            </a:r>
            <a:r>
              <a:rPr lang="en-IN" sz="1900">
                <a:solidFill>
                  <a:schemeClr val="dk1"/>
                </a:solidFill>
                <a:latin typeface="Times New Roman"/>
                <a:ea typeface="Times New Roman"/>
                <a:cs typeface="Times New Roman"/>
                <a:sym typeface="Times New Roman"/>
              </a:rPr>
              <a:t>0;</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900">
                <a:solidFill>
                  <a:schemeClr val="dk1"/>
                </a:solidFill>
                <a:latin typeface="Times New Roman"/>
                <a:ea typeface="Times New Roman"/>
                <a:cs typeface="Times New Roman"/>
                <a:sym typeface="Times New Roman"/>
              </a:rPr>
              <a:t>    end</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900">
                <a:solidFill>
                  <a:schemeClr val="dk1"/>
                </a:solidFill>
                <a:latin typeface="Times New Roman"/>
                <a:ea typeface="Times New Roman"/>
                <a:cs typeface="Times New Roman"/>
                <a:sym typeface="Times New Roman"/>
              </a:rPr>
              <a:t>   </a:t>
            </a:r>
            <a:r>
              <a:rPr b="1" lang="en-IN" sz="1900">
                <a:solidFill>
                  <a:schemeClr val="dk1"/>
                </a:solidFill>
                <a:latin typeface="Times New Roman"/>
                <a:ea typeface="Times New Roman"/>
                <a:cs typeface="Times New Roman"/>
                <a:sym typeface="Times New Roman"/>
              </a:rPr>
              <a:t>return </a:t>
            </a:r>
            <a:r>
              <a:rPr lang="en-IN" sz="1900">
                <a:solidFill>
                  <a:schemeClr val="dk1"/>
                </a:solidFill>
                <a:latin typeface="Times New Roman"/>
                <a:ea typeface="Times New Roman"/>
                <a:cs typeface="Times New Roman"/>
                <a:sym typeface="Times New Roman"/>
              </a:rPr>
              <a:t>1</a:t>
            </a:r>
            <a:endParaRPr sz="19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000">
              <a:solidFill>
                <a:schemeClr val="dk1"/>
              </a:solidFill>
              <a:latin typeface="Times New Roman"/>
              <a:ea typeface="Times New Roman"/>
              <a:cs typeface="Times New Roman"/>
              <a:sym typeface="Times New Roman"/>
            </a:endParaRPr>
          </a:p>
        </p:txBody>
      </p:sp>
      <p:sp>
        <p:nvSpPr>
          <p:cNvPr id="138" name="Google Shape;138;gcc1db1bec2_0_4"/>
          <p:cNvSpPr txBox="1"/>
          <p:nvPr/>
        </p:nvSpPr>
        <p:spPr>
          <a:xfrm>
            <a:off x="9463087" y="1963757"/>
            <a:ext cx="25623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500">
              <a:latin typeface="Times New Roman"/>
              <a:ea typeface="Times New Roman"/>
              <a:cs typeface="Times New Roman"/>
              <a:sym typeface="Times New Roman"/>
            </a:endParaRPr>
          </a:p>
        </p:txBody>
      </p:sp>
      <p:pic>
        <p:nvPicPr>
          <p:cNvPr id="139" name="Google Shape;139;gcc1db1bec2_0_4"/>
          <p:cNvPicPr preferRelativeResize="0"/>
          <p:nvPr/>
        </p:nvPicPr>
        <p:blipFill rotWithShape="1">
          <a:blip r:embed="rId3">
            <a:alphaModFix/>
          </a:blip>
          <a:srcRect b="0" l="0" r="0" t="0"/>
          <a:stretch/>
        </p:blipFill>
        <p:spPr>
          <a:xfrm>
            <a:off x="9382125" y="5408554"/>
            <a:ext cx="2600325" cy="1303545"/>
          </a:xfrm>
          <a:prstGeom prst="rect">
            <a:avLst/>
          </a:prstGeom>
          <a:noFill/>
          <a:ln>
            <a:noFill/>
          </a:ln>
        </p:spPr>
      </p:pic>
      <p:sp>
        <p:nvSpPr>
          <p:cNvPr id="140" name="Google Shape;140;gcc1db1bec2_0_4"/>
          <p:cNvSpPr txBox="1"/>
          <p:nvPr/>
        </p:nvSpPr>
        <p:spPr>
          <a:xfrm>
            <a:off x="6159150" y="1963750"/>
            <a:ext cx="4543500" cy="4078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IN" sz="2200">
                <a:solidFill>
                  <a:schemeClr val="dk1"/>
                </a:solidFill>
                <a:latin typeface="Times New Roman"/>
                <a:ea typeface="Times New Roman"/>
                <a:cs typeface="Times New Roman"/>
                <a:sym typeface="Times New Roman"/>
              </a:rPr>
              <a:t>function </a:t>
            </a:r>
            <a:r>
              <a:rPr lang="en-IN" sz="2200">
                <a:solidFill>
                  <a:schemeClr val="dk1"/>
                </a:solidFill>
                <a:latin typeface="Times New Roman"/>
                <a:ea typeface="Times New Roman"/>
                <a:cs typeface="Times New Roman"/>
                <a:sym typeface="Times New Roman"/>
              </a:rPr>
              <a:t>main( )</a:t>
            </a:r>
            <a:endParaRPr sz="22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b="1" lang="en-IN" sz="2200">
                <a:solidFill>
                  <a:schemeClr val="dk1"/>
                </a:solidFill>
                <a:latin typeface="Times New Roman"/>
                <a:ea typeface="Times New Roman"/>
                <a:cs typeface="Times New Roman"/>
                <a:sym typeface="Times New Roman"/>
              </a:rPr>
              <a:t>get</a:t>
            </a:r>
            <a:r>
              <a:rPr lang="en-IN" sz="2200">
                <a:solidFill>
                  <a:schemeClr val="dk1"/>
                </a:solidFill>
                <a:latin typeface="Times New Roman"/>
                <a:ea typeface="Times New Roman"/>
                <a:cs typeface="Times New Roman"/>
                <a:sym typeface="Times New Roman"/>
              </a:rPr>
              <a:t> string </a:t>
            </a:r>
            <a:endParaRPr sz="22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b="1" lang="en-IN" sz="2200">
                <a:solidFill>
                  <a:schemeClr val="dk1"/>
                </a:solidFill>
                <a:latin typeface="Times New Roman"/>
                <a:ea typeface="Times New Roman"/>
                <a:cs typeface="Times New Roman"/>
                <a:sym typeface="Times New Roman"/>
              </a:rPr>
              <a:t>long long int </a:t>
            </a:r>
            <a:r>
              <a:rPr lang="en-IN" sz="2200">
                <a:solidFill>
                  <a:schemeClr val="dk1"/>
                </a:solidFill>
                <a:latin typeface="Times New Roman"/>
                <a:ea typeface="Times New Roman"/>
                <a:cs typeface="Times New Roman"/>
                <a:sym typeface="Times New Roman"/>
              </a:rPr>
              <a:t>n ← string.size()</a:t>
            </a:r>
            <a:endParaRPr sz="22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b="1" lang="en-IN" sz="2200">
                <a:solidFill>
                  <a:schemeClr val="dk1"/>
                </a:solidFill>
                <a:latin typeface="Times New Roman"/>
                <a:ea typeface="Times New Roman"/>
                <a:cs typeface="Times New Roman"/>
                <a:sym typeface="Times New Roman"/>
              </a:rPr>
              <a:t>long long int</a:t>
            </a:r>
            <a:r>
              <a:rPr lang="en-IN" sz="2200">
                <a:solidFill>
                  <a:schemeClr val="dk1"/>
                </a:solidFill>
                <a:latin typeface="Times New Roman"/>
                <a:ea typeface="Times New Roman"/>
                <a:cs typeface="Times New Roman"/>
                <a:sym typeface="Times New Roman"/>
              </a:rPr>
              <a:t> count</a:t>
            </a:r>
            <a:endParaRPr sz="22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IN" sz="2200">
                <a:solidFill>
                  <a:schemeClr val="dk1"/>
                </a:solidFill>
                <a:latin typeface="Times New Roman"/>
                <a:ea typeface="Times New Roman"/>
                <a:cs typeface="Times New Roman"/>
                <a:sym typeface="Times New Roman"/>
              </a:rPr>
              <a:t>count ←0</a:t>
            </a:r>
            <a:endParaRPr sz="22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IN" sz="2200">
                <a:solidFill>
                  <a:schemeClr val="dk1"/>
                </a:solidFill>
                <a:latin typeface="Times New Roman"/>
                <a:ea typeface="Times New Roman"/>
                <a:cs typeface="Times New Roman"/>
                <a:sym typeface="Times New Roman"/>
              </a:rPr>
              <a:t>for i ←0 to n</a:t>
            </a:r>
            <a:endParaRPr sz="22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IN" sz="2200">
                <a:solidFill>
                  <a:schemeClr val="dk1"/>
                </a:solidFill>
                <a:latin typeface="Times New Roman"/>
                <a:ea typeface="Times New Roman"/>
                <a:cs typeface="Times New Roman"/>
                <a:sym typeface="Times New Roman"/>
              </a:rPr>
              <a:t>  for j ← to n</a:t>
            </a:r>
            <a:endParaRPr sz="22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IN" sz="2200">
                <a:solidFill>
                  <a:schemeClr val="dk1"/>
                </a:solidFill>
                <a:latin typeface="Times New Roman"/>
                <a:ea typeface="Times New Roman"/>
                <a:cs typeface="Times New Roman"/>
                <a:sym typeface="Times New Roman"/>
              </a:rPr>
              <a:t>     if(ispalindrome(s,i,j)</a:t>
            </a:r>
            <a:endParaRPr sz="22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IN" sz="2200">
                <a:solidFill>
                  <a:schemeClr val="dk1"/>
                </a:solidFill>
                <a:latin typeface="Times New Roman"/>
                <a:ea typeface="Times New Roman"/>
                <a:cs typeface="Times New Roman"/>
                <a:sym typeface="Times New Roman"/>
              </a:rPr>
              <a:t>        count ←count+1 </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2200">
                <a:solidFill>
                  <a:schemeClr val="dk1"/>
                </a:solidFill>
                <a:latin typeface="Times New Roman"/>
                <a:ea typeface="Times New Roman"/>
                <a:cs typeface="Times New Roman"/>
                <a:sym typeface="Times New Roman"/>
              </a:rPr>
              <a:t>  print </a:t>
            </a:r>
            <a:r>
              <a:rPr lang="en-IN" sz="2200">
                <a:solidFill>
                  <a:schemeClr val="dk1"/>
                </a:solidFill>
                <a:latin typeface="Times New Roman"/>
                <a:ea typeface="Times New Roman"/>
                <a:cs typeface="Times New Roman"/>
                <a:sym typeface="Times New Roman"/>
              </a:rPr>
              <a:t>count</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9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cc1db1bec2_1_4"/>
          <p:cNvSpPr txBox="1"/>
          <p:nvPr>
            <p:ph type="title"/>
          </p:nvPr>
        </p:nvSpPr>
        <p:spPr>
          <a:xfrm>
            <a:off x="1024125" y="214797"/>
            <a:ext cx="9720000" cy="1028100"/>
          </a:xfrm>
          <a:prstGeom prst="rect">
            <a:avLst/>
          </a:prstGeom>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Font typeface="Arial"/>
              <a:buNone/>
            </a:pPr>
            <a:r>
              <a:rPr b="1" i="1" lang="en-IN" sz="2600" u="sng">
                <a:solidFill>
                  <a:schemeClr val="dk1"/>
                </a:solidFill>
              </a:rPr>
              <a:t>APPROACH-3(Dynamic Programming)</a:t>
            </a:r>
            <a:endParaRPr sz="5400"/>
          </a:p>
        </p:txBody>
      </p:sp>
      <p:sp>
        <p:nvSpPr>
          <p:cNvPr id="147" name="Google Shape;147;gcc1db1bec2_1_4"/>
          <p:cNvSpPr txBox="1"/>
          <p:nvPr>
            <p:ph idx="1" type="body"/>
          </p:nvPr>
        </p:nvSpPr>
        <p:spPr>
          <a:xfrm>
            <a:off x="1024125" y="1242900"/>
            <a:ext cx="9720000" cy="5143500"/>
          </a:xfrm>
          <a:prstGeom prst="rect">
            <a:avLst/>
          </a:prstGeom>
        </p:spPr>
        <p:txBody>
          <a:bodyPr anchorCtr="0" anchor="t" bIns="45700" lIns="45700" spcFirstLastPara="1" rIns="45700" wrap="square" tIns="45700">
            <a:noAutofit/>
          </a:bodyPr>
          <a:lstStyle/>
          <a:p>
            <a:pPr indent="-361950" lvl="0" marL="457200" rtl="0" algn="just">
              <a:lnSpc>
                <a:spcPct val="93750"/>
              </a:lnSpc>
              <a:spcBef>
                <a:spcPts val="0"/>
              </a:spcBef>
              <a:spcAft>
                <a:spcPts val="0"/>
              </a:spcAft>
              <a:buClr>
                <a:srgbClr val="434343"/>
              </a:buClr>
              <a:buSzPts val="2100"/>
              <a:buFont typeface="Times New Roman"/>
              <a:buChar char="●"/>
            </a:pPr>
            <a:r>
              <a:rPr lang="en-IN" sz="2100">
                <a:solidFill>
                  <a:srgbClr val="434343"/>
                </a:solidFill>
                <a:latin typeface="Times New Roman"/>
                <a:ea typeface="Times New Roman"/>
                <a:cs typeface="Times New Roman"/>
                <a:sym typeface="Times New Roman"/>
              </a:rPr>
              <a:t>To do this we are implementing the bottom up approach of dynamic programming.</a:t>
            </a:r>
            <a:endParaRPr sz="2100">
              <a:solidFill>
                <a:srgbClr val="434343"/>
              </a:solidFill>
              <a:latin typeface="Times New Roman"/>
              <a:ea typeface="Times New Roman"/>
              <a:cs typeface="Times New Roman"/>
              <a:sym typeface="Times New Roman"/>
            </a:endParaRPr>
          </a:p>
          <a:p>
            <a:pPr indent="-361950" lvl="0" marL="457200" rtl="0" algn="just">
              <a:lnSpc>
                <a:spcPct val="93750"/>
              </a:lnSpc>
              <a:spcBef>
                <a:spcPts val="0"/>
              </a:spcBef>
              <a:spcAft>
                <a:spcPts val="0"/>
              </a:spcAft>
              <a:buClr>
                <a:srgbClr val="434343"/>
              </a:buClr>
              <a:buSzPts val="2100"/>
              <a:buFont typeface="Times New Roman"/>
              <a:buChar char="●"/>
            </a:pPr>
            <a:r>
              <a:rPr lang="en-IN" sz="2100">
                <a:solidFill>
                  <a:srgbClr val="434343"/>
                </a:solidFill>
                <a:latin typeface="Times New Roman"/>
                <a:ea typeface="Times New Roman"/>
                <a:cs typeface="Times New Roman"/>
                <a:sym typeface="Times New Roman"/>
              </a:rPr>
              <a:t>We are creating a 2D matrix with string length as the number of rows and columns.</a:t>
            </a:r>
            <a:endParaRPr sz="2100">
              <a:solidFill>
                <a:srgbClr val="434343"/>
              </a:solidFill>
              <a:latin typeface="Times New Roman"/>
              <a:ea typeface="Times New Roman"/>
              <a:cs typeface="Times New Roman"/>
              <a:sym typeface="Times New Roman"/>
            </a:endParaRPr>
          </a:p>
          <a:p>
            <a:pPr indent="-361950" lvl="0" marL="457200" rtl="0" algn="just">
              <a:lnSpc>
                <a:spcPct val="93750"/>
              </a:lnSpc>
              <a:spcBef>
                <a:spcPts val="0"/>
              </a:spcBef>
              <a:spcAft>
                <a:spcPts val="0"/>
              </a:spcAft>
              <a:buClr>
                <a:srgbClr val="434343"/>
              </a:buClr>
              <a:buSzPts val="2100"/>
              <a:buFont typeface="Times New Roman"/>
              <a:buChar char="●"/>
            </a:pPr>
            <a:r>
              <a:rPr lang="en-IN" sz="2100">
                <a:solidFill>
                  <a:srgbClr val="434343"/>
                </a:solidFill>
                <a:latin typeface="Times New Roman"/>
                <a:ea typeface="Times New Roman"/>
                <a:cs typeface="Times New Roman"/>
                <a:sym typeface="Times New Roman"/>
              </a:rPr>
              <a:t>The upper half of the matrix separated by the main diagonal corresponds to all the substrings possible for the given string. Further, the cells on each diagonal in the upper half correspond to substring of the same length. </a:t>
            </a:r>
            <a:endParaRPr sz="2100">
              <a:solidFill>
                <a:srgbClr val="434343"/>
              </a:solidFill>
              <a:latin typeface="Times New Roman"/>
              <a:ea typeface="Times New Roman"/>
              <a:cs typeface="Times New Roman"/>
              <a:sym typeface="Times New Roman"/>
            </a:endParaRPr>
          </a:p>
          <a:p>
            <a:pPr indent="-361950" lvl="0" marL="457200" rtl="0" algn="just">
              <a:lnSpc>
                <a:spcPct val="93750"/>
              </a:lnSpc>
              <a:spcBef>
                <a:spcPts val="0"/>
              </a:spcBef>
              <a:spcAft>
                <a:spcPts val="0"/>
              </a:spcAft>
              <a:buClr>
                <a:srgbClr val="434343"/>
              </a:buClr>
              <a:buSzPts val="2100"/>
              <a:buFont typeface="Times New Roman"/>
              <a:buChar char="●"/>
            </a:pPr>
            <a:r>
              <a:rPr lang="en-IN" sz="2100">
                <a:solidFill>
                  <a:srgbClr val="434343"/>
                </a:solidFill>
                <a:latin typeface="Times New Roman"/>
                <a:ea typeface="Times New Roman"/>
                <a:cs typeface="Times New Roman"/>
                <a:sym typeface="Times New Roman"/>
              </a:rPr>
              <a:t>Basically, the cells on the main diagonal correspond to those substring whose lengths are 1 and similarly length increases as diagonal no increase. We will be marking the cells on the main diagonal of the matrix as true because the single letter string is palindrome by default. </a:t>
            </a:r>
            <a:endParaRPr sz="2100">
              <a:solidFill>
                <a:srgbClr val="434343"/>
              </a:solidFill>
              <a:latin typeface="Times New Roman"/>
              <a:ea typeface="Times New Roman"/>
              <a:cs typeface="Times New Roman"/>
              <a:sym typeface="Times New Roman"/>
            </a:endParaRPr>
          </a:p>
          <a:p>
            <a:pPr indent="-361950" lvl="0" marL="457200" rtl="0" algn="just">
              <a:lnSpc>
                <a:spcPct val="93750"/>
              </a:lnSpc>
              <a:spcBef>
                <a:spcPts val="0"/>
              </a:spcBef>
              <a:spcAft>
                <a:spcPts val="0"/>
              </a:spcAft>
              <a:buClr>
                <a:srgbClr val="434343"/>
              </a:buClr>
              <a:buSzPts val="2100"/>
              <a:buFont typeface="Times New Roman"/>
              <a:buChar char="●"/>
            </a:pPr>
            <a:r>
              <a:rPr lang="en-IN" sz="2100">
                <a:solidFill>
                  <a:srgbClr val="434343"/>
                </a:solidFill>
                <a:latin typeface="Times New Roman"/>
                <a:ea typeface="Times New Roman"/>
                <a:cs typeface="Times New Roman"/>
                <a:sym typeface="Times New Roman"/>
              </a:rPr>
              <a:t>For the cells on the second diagonal in the upper half, we will check if both characters in the string are the same (marked cell true) or not (marked cell false).</a:t>
            </a:r>
            <a:endParaRPr sz="2100">
              <a:solidFill>
                <a:srgbClr val="434343"/>
              </a:solidFill>
              <a:latin typeface="Times New Roman"/>
              <a:ea typeface="Times New Roman"/>
              <a:cs typeface="Times New Roman"/>
              <a:sym typeface="Times New Roman"/>
            </a:endParaRPr>
          </a:p>
          <a:p>
            <a:pPr indent="-361950" lvl="0" marL="457200" rtl="0" algn="just">
              <a:lnSpc>
                <a:spcPct val="93750"/>
              </a:lnSpc>
              <a:spcBef>
                <a:spcPts val="0"/>
              </a:spcBef>
              <a:spcAft>
                <a:spcPts val="0"/>
              </a:spcAft>
              <a:buClr>
                <a:srgbClr val="434343"/>
              </a:buClr>
              <a:buSzPts val="2100"/>
              <a:buFont typeface="Times New Roman"/>
              <a:buChar char="●"/>
            </a:pPr>
            <a:r>
              <a:rPr lang="en-IN" sz="2100">
                <a:solidFill>
                  <a:srgbClr val="434343"/>
                </a:solidFill>
                <a:latin typeface="Times New Roman"/>
                <a:ea typeface="Times New Roman"/>
                <a:cs typeface="Times New Roman"/>
                <a:sym typeface="Times New Roman"/>
              </a:rPr>
              <a:t> For rest of the diagonals, we will check similarity of first and last character of the substring and also check if the string between the first and the last character is palindrome ( marked true) or not (marked false). </a:t>
            </a:r>
            <a:endParaRPr sz="2100">
              <a:solidFill>
                <a:srgbClr val="434343"/>
              </a:solidFill>
              <a:latin typeface="Times New Roman"/>
              <a:ea typeface="Times New Roman"/>
              <a:cs typeface="Times New Roman"/>
              <a:sym typeface="Times New Roman"/>
            </a:endParaRPr>
          </a:p>
          <a:p>
            <a:pPr indent="-361950" lvl="0" marL="457200" rtl="0" algn="just">
              <a:lnSpc>
                <a:spcPct val="93750"/>
              </a:lnSpc>
              <a:spcBef>
                <a:spcPts val="0"/>
              </a:spcBef>
              <a:spcAft>
                <a:spcPts val="0"/>
              </a:spcAft>
              <a:buClr>
                <a:srgbClr val="434343"/>
              </a:buClr>
              <a:buSzPts val="2100"/>
              <a:buFont typeface="Times New Roman"/>
              <a:buChar char="●"/>
            </a:pPr>
            <a:r>
              <a:rPr lang="en-IN" sz="2100">
                <a:solidFill>
                  <a:srgbClr val="434343"/>
                </a:solidFill>
                <a:latin typeface="Times New Roman"/>
                <a:ea typeface="Times New Roman"/>
                <a:cs typeface="Times New Roman"/>
                <a:sym typeface="Times New Roman"/>
              </a:rPr>
              <a:t>Then in between string palindrome check can be done by looking the cell at left-down. </a:t>
            </a:r>
            <a:endParaRPr sz="2100">
              <a:solidFill>
                <a:srgbClr val="434343"/>
              </a:solidFill>
              <a:latin typeface="Times New Roman"/>
              <a:ea typeface="Times New Roman"/>
              <a:cs typeface="Times New Roman"/>
              <a:sym typeface="Times New Roman"/>
            </a:endParaRPr>
          </a:p>
          <a:p>
            <a:pPr indent="-361950" lvl="0" marL="457200" rtl="0" algn="just">
              <a:lnSpc>
                <a:spcPct val="93750"/>
              </a:lnSpc>
              <a:spcBef>
                <a:spcPts val="0"/>
              </a:spcBef>
              <a:spcAft>
                <a:spcPts val="0"/>
              </a:spcAft>
              <a:buClr>
                <a:srgbClr val="434343"/>
              </a:buClr>
              <a:buSzPts val="2100"/>
              <a:buFont typeface="Times New Roman"/>
              <a:buChar char="●"/>
            </a:pPr>
            <a:r>
              <a:rPr lang="en-IN" sz="2100">
                <a:solidFill>
                  <a:srgbClr val="434343"/>
                </a:solidFill>
                <a:latin typeface="Times New Roman"/>
                <a:ea typeface="Times New Roman"/>
                <a:cs typeface="Times New Roman"/>
                <a:sym typeface="Times New Roman"/>
              </a:rPr>
              <a:t>Meanwhile, we will be incrementing the counter if cells’ value comes out to be true.</a:t>
            </a:r>
            <a:endParaRPr sz="2100">
              <a:solidFill>
                <a:srgbClr val="434343"/>
              </a:solidFill>
              <a:latin typeface="Times New Roman"/>
              <a:ea typeface="Times New Roman"/>
              <a:cs typeface="Times New Roman"/>
              <a:sym typeface="Times New Roman"/>
            </a:endParaRPr>
          </a:p>
          <a:p>
            <a:pPr indent="0" lvl="0" marL="0" rtl="0" algn="l">
              <a:spcBef>
                <a:spcPts val="1200"/>
              </a:spcBef>
              <a:spcAft>
                <a:spcPts val="200"/>
              </a:spcAft>
              <a:buNone/>
            </a:pPr>
            <a:r>
              <a:t/>
            </a:r>
            <a:endParaRPr sz="2000">
              <a:solidFill>
                <a:srgbClr val="434343"/>
              </a:solidFill>
            </a:endParaRPr>
          </a:p>
        </p:txBody>
      </p:sp>
      <p:pic>
        <p:nvPicPr>
          <p:cNvPr id="148" name="Google Shape;148;gcc1db1bec2_1_4"/>
          <p:cNvPicPr preferRelativeResize="0"/>
          <p:nvPr/>
        </p:nvPicPr>
        <p:blipFill rotWithShape="1">
          <a:blip r:embed="rId3">
            <a:alphaModFix/>
          </a:blip>
          <a:srcRect b="0" l="0" r="0" t="0"/>
          <a:stretch/>
        </p:blipFill>
        <p:spPr>
          <a:xfrm>
            <a:off x="10744125" y="5451400"/>
            <a:ext cx="1362075" cy="130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cc1db1bec2_0_12"/>
          <p:cNvSpPr txBox="1"/>
          <p:nvPr>
            <p:ph idx="1" type="body"/>
          </p:nvPr>
        </p:nvSpPr>
        <p:spPr>
          <a:xfrm>
            <a:off x="1447800" y="923925"/>
            <a:ext cx="9704400" cy="5381700"/>
          </a:xfrm>
          <a:prstGeom prst="rect">
            <a:avLst/>
          </a:prstGeom>
          <a:noFill/>
          <a:ln>
            <a:noFill/>
          </a:ln>
        </p:spPr>
        <p:txBody>
          <a:bodyPr anchorCtr="0" anchor="t" bIns="45700" lIns="45700" spcFirstLastPara="1" rIns="45700" wrap="square" tIns="45700">
            <a:normAutofit/>
          </a:bodyPr>
          <a:lstStyle/>
          <a:p>
            <a:pPr indent="0" lvl="8" marL="0" rtl="0" algn="ctr">
              <a:lnSpc>
                <a:spcPct val="90000"/>
              </a:lnSpc>
              <a:spcBef>
                <a:spcPts val="0"/>
              </a:spcBef>
              <a:spcAft>
                <a:spcPts val="0"/>
              </a:spcAft>
              <a:buSzPts val="2400"/>
              <a:buNone/>
            </a:pPr>
            <a:r>
              <a:rPr b="1" i="1" lang="en-IN" sz="2400" u="sng"/>
              <a:t>ALGORITHM - 3  (</a:t>
            </a:r>
            <a:r>
              <a:rPr b="1" i="1" lang="en-IN" sz="2400" u="sng"/>
              <a:t>Dynamic Programming</a:t>
            </a:r>
            <a:r>
              <a:rPr b="1" i="1" lang="en-IN" sz="2400" u="sng"/>
              <a:t>)</a:t>
            </a:r>
            <a:endParaRPr/>
          </a:p>
          <a:p>
            <a:pPr indent="0" lvl="8" marL="0" rtl="0" algn="ctr">
              <a:lnSpc>
                <a:spcPct val="90000"/>
              </a:lnSpc>
              <a:spcBef>
                <a:spcPts val="0"/>
              </a:spcBef>
              <a:spcAft>
                <a:spcPts val="0"/>
              </a:spcAft>
              <a:buSzPts val="2400"/>
              <a:buNone/>
            </a:pPr>
            <a:r>
              <a:rPr b="1" i="1" lang="en-IN" sz="2400" u="sng"/>
              <a:t>Pseudo Code</a:t>
            </a:r>
            <a:endParaRPr/>
          </a:p>
        </p:txBody>
      </p:sp>
      <p:sp>
        <p:nvSpPr>
          <p:cNvPr id="154" name="Google Shape;154;gcc1db1bec2_0_12"/>
          <p:cNvSpPr txBox="1"/>
          <p:nvPr/>
        </p:nvSpPr>
        <p:spPr>
          <a:xfrm>
            <a:off x="671500" y="1708125"/>
            <a:ext cx="3129000" cy="255510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IN" sz="2000">
                <a:solidFill>
                  <a:schemeClr val="dk1"/>
                </a:solidFill>
                <a:latin typeface="Times New Roman"/>
                <a:ea typeface="Times New Roman"/>
                <a:cs typeface="Times New Roman"/>
                <a:sym typeface="Times New Roman"/>
              </a:rPr>
              <a:t>function </a:t>
            </a:r>
            <a:r>
              <a:rPr lang="en-IN" sz="2000">
                <a:solidFill>
                  <a:schemeClr val="dk1"/>
                </a:solidFill>
                <a:latin typeface="Times New Roman"/>
                <a:ea typeface="Times New Roman"/>
                <a:cs typeface="Times New Roman"/>
                <a:sym typeface="Times New Roman"/>
              </a:rPr>
              <a:t>main( )</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Times New Roman"/>
                <a:ea typeface="Times New Roman"/>
                <a:cs typeface="Times New Roman"/>
                <a:sym typeface="Times New Roman"/>
              </a:rPr>
              <a:t>get</a:t>
            </a:r>
            <a:r>
              <a:rPr lang="en-IN" sz="2000">
                <a:solidFill>
                  <a:schemeClr val="dk1"/>
                </a:solidFill>
                <a:latin typeface="Times New Roman"/>
                <a:ea typeface="Times New Roman"/>
                <a:cs typeface="Times New Roman"/>
                <a:sym typeface="Times New Roman"/>
              </a:rPr>
              <a:t> string</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Times New Roman"/>
                <a:ea typeface="Times New Roman"/>
                <a:cs typeface="Times New Roman"/>
                <a:sym typeface="Times New Roman"/>
              </a:rPr>
              <a:t>long long int</a:t>
            </a:r>
            <a:r>
              <a:rPr lang="en-IN" sz="2000">
                <a:solidFill>
                  <a:schemeClr val="dk1"/>
                </a:solidFill>
                <a:latin typeface="Times New Roman"/>
                <a:ea typeface="Times New Roman"/>
                <a:cs typeface="Times New Roman"/>
                <a:sym typeface="Times New Roman"/>
              </a:rPr>
              <a:t> res</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res ← count_palindromes(string)</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Times New Roman"/>
                <a:ea typeface="Times New Roman"/>
                <a:cs typeface="Times New Roman"/>
                <a:sym typeface="Times New Roman"/>
              </a:rPr>
              <a:t>print </a:t>
            </a:r>
            <a:r>
              <a:rPr lang="en-IN" sz="2000">
                <a:solidFill>
                  <a:schemeClr val="dk1"/>
                </a:solidFill>
                <a:latin typeface="Times New Roman"/>
                <a:ea typeface="Times New Roman"/>
                <a:cs typeface="Times New Roman"/>
                <a:sym typeface="Times New Roman"/>
              </a:rPr>
              <a:t>res</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p:txBody>
      </p:sp>
      <p:sp>
        <p:nvSpPr>
          <p:cNvPr id="155" name="Google Shape;155;gcc1db1bec2_0_12"/>
          <p:cNvSpPr txBox="1"/>
          <p:nvPr/>
        </p:nvSpPr>
        <p:spPr>
          <a:xfrm>
            <a:off x="9098425" y="1641201"/>
            <a:ext cx="2562300" cy="4371300"/>
          </a:xfrm>
          <a:prstGeom prst="rect">
            <a:avLst/>
          </a:prstGeom>
          <a:noFill/>
          <a:ln>
            <a:noFill/>
          </a:ln>
        </p:spPr>
        <p:txBody>
          <a:bodyPr anchorCtr="0" anchor="t" bIns="45700" lIns="91425" spcFirstLastPara="1" rIns="91425" wrap="square" tIns="45700">
            <a:spAutoFit/>
          </a:bodyPr>
          <a:lstStyle/>
          <a:p>
            <a:pPr indent="0" lvl="0" marL="457200" rtl="0" algn="l">
              <a:spcBef>
                <a:spcPts val="0"/>
              </a:spcBef>
              <a:spcAft>
                <a:spcPts val="0"/>
              </a:spcAft>
              <a:buSzPts val="1100"/>
              <a:buNone/>
            </a:pPr>
            <a:r>
              <a:rPr b="1" lang="en-IN" sz="1800">
                <a:solidFill>
                  <a:schemeClr val="dk1"/>
                </a:solidFill>
                <a:latin typeface="Times New Roman"/>
                <a:ea typeface="Times New Roman"/>
                <a:cs typeface="Times New Roman"/>
                <a:sym typeface="Times New Roman"/>
              </a:rPr>
              <a:t> else</a:t>
            </a:r>
            <a:endParaRPr b="1"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rPr lang="en-IN" sz="1800">
                <a:solidFill>
                  <a:schemeClr val="dk1"/>
                </a:solidFill>
                <a:latin typeface="Times New Roman"/>
                <a:ea typeface="Times New Roman"/>
                <a:cs typeface="Times New Roman"/>
                <a:sym typeface="Times New Roman"/>
              </a:rPr>
              <a:t>           </a:t>
            </a:r>
            <a:r>
              <a:rPr b="1" lang="en-IN" sz="1800">
                <a:solidFill>
                  <a:schemeClr val="dk1"/>
                </a:solidFill>
                <a:latin typeface="Times New Roman"/>
                <a:ea typeface="Times New Roman"/>
                <a:cs typeface="Times New Roman"/>
                <a:sym typeface="Times New Roman"/>
              </a:rPr>
              <a:t>if </a:t>
            </a:r>
            <a:r>
              <a:rPr lang="en-IN" sz="1800">
                <a:solidFill>
                  <a:schemeClr val="dk1"/>
                </a:solidFill>
                <a:latin typeface="Times New Roman"/>
                <a:ea typeface="Times New Roman"/>
                <a:cs typeface="Times New Roman"/>
                <a:sym typeface="Times New Roman"/>
              </a:rPr>
              <a:t>( (string[i] == string[j]) </a:t>
            </a:r>
            <a:r>
              <a:rPr b="1" lang="en-IN" sz="1800">
                <a:solidFill>
                  <a:schemeClr val="dk1"/>
                </a:solidFill>
                <a:latin typeface="Times New Roman"/>
                <a:ea typeface="Times New Roman"/>
                <a:cs typeface="Times New Roman"/>
                <a:sym typeface="Times New Roman"/>
              </a:rPr>
              <a:t>and</a:t>
            </a:r>
            <a:r>
              <a:rPr lang="en-IN" sz="1800">
                <a:solidFill>
                  <a:schemeClr val="dk1"/>
                </a:solidFill>
                <a:latin typeface="Times New Roman"/>
                <a:ea typeface="Times New Roman"/>
                <a:cs typeface="Times New Roman"/>
                <a:sym typeface="Times New Roman"/>
              </a:rPr>
              <a:t> (dp[i + 1][j - 1])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rPr lang="en-IN" sz="1800">
                <a:solidFill>
                  <a:schemeClr val="dk1"/>
                </a:solidFill>
                <a:latin typeface="Times New Roman"/>
                <a:ea typeface="Times New Roman"/>
                <a:cs typeface="Times New Roman"/>
                <a:sym typeface="Times New Roman"/>
              </a:rPr>
              <a:t>            dp[i][j] ←  true</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rPr lang="en-IN" sz="1800">
                <a:solidFill>
                  <a:schemeClr val="dk1"/>
                </a:solidFill>
                <a:latin typeface="Times New Roman"/>
                <a:ea typeface="Times New Roman"/>
                <a:cs typeface="Times New Roman"/>
                <a:sym typeface="Times New Roman"/>
              </a:rPr>
              <a:t>           </a:t>
            </a:r>
            <a:r>
              <a:rPr b="1" lang="en-IN" sz="1800">
                <a:solidFill>
                  <a:schemeClr val="dk1"/>
                </a:solidFill>
                <a:latin typeface="Times New Roman"/>
                <a:ea typeface="Times New Roman"/>
                <a:cs typeface="Times New Roman"/>
                <a:sym typeface="Times New Roman"/>
              </a:rPr>
              <a:t>else</a:t>
            </a:r>
            <a:endParaRPr b="1"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rPr lang="en-IN" sz="1800">
                <a:solidFill>
                  <a:schemeClr val="dk1"/>
                </a:solidFill>
                <a:latin typeface="Times New Roman"/>
                <a:ea typeface="Times New Roman"/>
                <a:cs typeface="Times New Roman"/>
                <a:sym typeface="Times New Roman"/>
              </a:rPr>
              <a:t>	dp[i][j] ← false</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rPr lang="en-I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rPr lang="en-IN" sz="1800">
                <a:solidFill>
                  <a:schemeClr val="dk1"/>
                </a:solidFill>
                <a:latin typeface="Times New Roman"/>
                <a:ea typeface="Times New Roman"/>
                <a:cs typeface="Times New Roman"/>
                <a:sym typeface="Times New Roman"/>
              </a:rPr>
              <a:t> </a:t>
            </a:r>
            <a:r>
              <a:rPr b="1" lang="en-IN" sz="1800">
                <a:solidFill>
                  <a:schemeClr val="dk1"/>
                </a:solidFill>
                <a:latin typeface="Times New Roman"/>
                <a:ea typeface="Times New Roman"/>
                <a:cs typeface="Times New Roman"/>
                <a:sym typeface="Times New Roman"/>
              </a:rPr>
              <a:t>if</a:t>
            </a:r>
            <a:r>
              <a:rPr lang="en-IN" sz="1800">
                <a:solidFill>
                  <a:schemeClr val="dk1"/>
                </a:solidFill>
                <a:latin typeface="Times New Roman"/>
                <a:ea typeface="Times New Roman"/>
                <a:cs typeface="Times New Roman"/>
                <a:sym typeface="Times New Roman"/>
              </a:rPr>
              <a:t> ( dp[i][j] ==true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rPr lang="en-IN" sz="1800">
                <a:solidFill>
                  <a:schemeClr val="dk1"/>
                </a:solidFill>
                <a:latin typeface="Times New Roman"/>
                <a:ea typeface="Times New Roman"/>
                <a:cs typeface="Times New Roman"/>
                <a:sym typeface="Times New Roman"/>
              </a:rPr>
              <a:t>      cnt ← cnt+1</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rPr b="1" lang="en-IN" sz="1800">
                <a:solidFill>
                  <a:schemeClr val="dk1"/>
                </a:solidFill>
                <a:latin typeface="Times New Roman"/>
                <a:ea typeface="Times New Roman"/>
                <a:cs typeface="Times New Roman"/>
                <a:sym typeface="Times New Roman"/>
              </a:rPr>
              <a:t>      return </a:t>
            </a:r>
            <a:r>
              <a:rPr lang="en-IN" sz="1800">
                <a:solidFill>
                  <a:schemeClr val="dk1"/>
                </a:solidFill>
                <a:latin typeface="Times New Roman"/>
                <a:ea typeface="Times New Roman"/>
                <a:cs typeface="Times New Roman"/>
                <a:sym typeface="Times New Roman"/>
              </a:rPr>
              <a:t>cnt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800"/>
              <a:buFont typeface="Twentieth Century"/>
              <a:buNone/>
            </a:pPr>
            <a:r>
              <a:t/>
            </a:r>
            <a:endParaRPr b="1" sz="2700">
              <a:solidFill>
                <a:schemeClr val="dk1"/>
              </a:solidFill>
              <a:latin typeface="Times New Roman"/>
              <a:ea typeface="Times New Roman"/>
              <a:cs typeface="Times New Roman"/>
              <a:sym typeface="Times New Roman"/>
            </a:endParaRPr>
          </a:p>
          <a:p>
            <a:pPr indent="0" lvl="0" marL="0" rtl="0" algn="l">
              <a:lnSpc>
                <a:spcPct val="136363"/>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p:txBody>
      </p:sp>
      <p:pic>
        <p:nvPicPr>
          <p:cNvPr id="156" name="Google Shape;156;gcc1db1bec2_0_12"/>
          <p:cNvPicPr preferRelativeResize="0"/>
          <p:nvPr/>
        </p:nvPicPr>
        <p:blipFill rotWithShape="1">
          <a:blip r:embed="rId3">
            <a:alphaModFix/>
          </a:blip>
          <a:srcRect b="0" l="0" r="0" t="0"/>
          <a:stretch/>
        </p:blipFill>
        <p:spPr>
          <a:xfrm>
            <a:off x="9382125" y="5408554"/>
            <a:ext cx="2600325" cy="1303545"/>
          </a:xfrm>
          <a:prstGeom prst="rect">
            <a:avLst/>
          </a:prstGeom>
          <a:noFill/>
          <a:ln>
            <a:noFill/>
          </a:ln>
        </p:spPr>
      </p:pic>
      <p:sp>
        <p:nvSpPr>
          <p:cNvPr id="157" name="Google Shape;157;gcc1db1bec2_0_12"/>
          <p:cNvSpPr txBox="1"/>
          <p:nvPr/>
        </p:nvSpPr>
        <p:spPr>
          <a:xfrm>
            <a:off x="4336000" y="1708125"/>
            <a:ext cx="4543500" cy="5017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IN" sz="1800">
                <a:solidFill>
                  <a:schemeClr val="dk1"/>
                </a:solidFill>
                <a:latin typeface="Times New Roman"/>
                <a:ea typeface="Times New Roman"/>
                <a:cs typeface="Times New Roman"/>
                <a:sym typeface="Times New Roman"/>
              </a:rPr>
              <a:t>function</a:t>
            </a:r>
            <a:r>
              <a:rPr lang="en-IN" sz="1800">
                <a:solidFill>
                  <a:schemeClr val="dk1"/>
                </a:solidFill>
                <a:latin typeface="Times New Roman"/>
                <a:ea typeface="Times New Roman"/>
                <a:cs typeface="Times New Roman"/>
                <a:sym typeface="Times New Roman"/>
              </a:rPr>
              <a:t> count_palindromes(string)</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rPr lang="en-IN" sz="1800">
                <a:solidFill>
                  <a:schemeClr val="dk1"/>
                </a:solidFill>
                <a:latin typeface="Times New Roman"/>
                <a:ea typeface="Times New Roman"/>
                <a:cs typeface="Times New Roman"/>
                <a:sym typeface="Times New Roman"/>
              </a:rPr>
              <a:t>	</a:t>
            </a:r>
            <a:r>
              <a:rPr b="1" lang="en-IN" sz="1800">
                <a:solidFill>
                  <a:schemeClr val="dk1"/>
                </a:solidFill>
                <a:latin typeface="Times New Roman"/>
                <a:ea typeface="Times New Roman"/>
                <a:cs typeface="Times New Roman"/>
                <a:sym typeface="Times New Roman"/>
              </a:rPr>
              <a:t>long long int </a:t>
            </a:r>
            <a:r>
              <a:rPr lang="en-IN" sz="1800">
                <a:solidFill>
                  <a:schemeClr val="dk1"/>
                </a:solidFill>
                <a:latin typeface="Times New Roman"/>
                <a:ea typeface="Times New Roman"/>
                <a:cs typeface="Times New Roman"/>
                <a:sym typeface="Times New Roman"/>
              </a:rPr>
              <a:t>cnt ← 0</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rPr lang="en-IN" sz="1800">
                <a:solidFill>
                  <a:schemeClr val="dk1"/>
                </a:solidFill>
                <a:latin typeface="Times New Roman"/>
                <a:ea typeface="Times New Roman"/>
                <a:cs typeface="Times New Roman"/>
                <a:sym typeface="Times New Roman"/>
              </a:rPr>
              <a:t>	</a:t>
            </a:r>
            <a:r>
              <a:rPr b="1" lang="en-IN" sz="1800">
                <a:solidFill>
                  <a:schemeClr val="dk1"/>
                </a:solidFill>
                <a:latin typeface="Times New Roman"/>
                <a:ea typeface="Times New Roman"/>
                <a:cs typeface="Times New Roman"/>
                <a:sym typeface="Times New Roman"/>
              </a:rPr>
              <a:t>long long int </a:t>
            </a:r>
            <a:r>
              <a:rPr lang="en-IN" sz="1800">
                <a:solidFill>
                  <a:schemeClr val="dk1"/>
                </a:solidFill>
                <a:latin typeface="Times New Roman"/>
                <a:ea typeface="Times New Roman"/>
                <a:cs typeface="Times New Roman"/>
                <a:sym typeface="Times New Roman"/>
              </a:rPr>
              <a:t>len ← string.size()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rPr b="1" lang="en-IN" sz="1800">
                <a:solidFill>
                  <a:schemeClr val="dk1"/>
                </a:solidFill>
                <a:latin typeface="Times New Roman"/>
                <a:ea typeface="Times New Roman"/>
                <a:cs typeface="Times New Roman"/>
                <a:sym typeface="Times New Roman"/>
              </a:rPr>
              <a:t>vector&lt;vector&lt;bool&gt; &gt; </a:t>
            </a:r>
            <a:r>
              <a:rPr lang="en-IN" sz="1800">
                <a:solidFill>
                  <a:schemeClr val="dk1"/>
                </a:solidFill>
                <a:latin typeface="Times New Roman"/>
                <a:ea typeface="Times New Roman"/>
                <a:cs typeface="Times New Roman"/>
                <a:sym typeface="Times New Roman"/>
              </a:rPr>
              <a:t> dp(len, vector&lt;bool&gt; (len))</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rPr b="1" lang="en-IN" sz="1800">
                <a:solidFill>
                  <a:schemeClr val="dk1"/>
                </a:solidFill>
                <a:latin typeface="Times New Roman"/>
                <a:ea typeface="Times New Roman"/>
                <a:cs typeface="Times New Roman"/>
                <a:sym typeface="Times New Roman"/>
              </a:rPr>
              <a:t>	for </a:t>
            </a:r>
            <a:r>
              <a:rPr lang="en-IN" sz="1800">
                <a:solidFill>
                  <a:schemeClr val="dk1"/>
                </a:solidFill>
                <a:latin typeface="Times New Roman"/>
                <a:ea typeface="Times New Roman"/>
                <a:cs typeface="Times New Roman"/>
                <a:sym typeface="Times New Roman"/>
              </a:rPr>
              <a:t>gap ← 0  to len-1  </a:t>
            </a:r>
            <a:r>
              <a:rPr b="1" lang="en-IN" sz="1800">
                <a:solidFill>
                  <a:schemeClr val="dk1"/>
                </a:solidFill>
                <a:latin typeface="Times New Roman"/>
                <a:ea typeface="Times New Roman"/>
                <a:cs typeface="Times New Roman"/>
                <a:sym typeface="Times New Roman"/>
              </a:rPr>
              <a:t>do</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rPr b="1" lang="en-IN" sz="1800">
                <a:solidFill>
                  <a:schemeClr val="dk1"/>
                </a:solidFill>
                <a:latin typeface="Times New Roman"/>
                <a:ea typeface="Times New Roman"/>
                <a:cs typeface="Times New Roman"/>
                <a:sym typeface="Times New Roman"/>
              </a:rPr>
              <a:t>            for </a:t>
            </a:r>
            <a:r>
              <a:rPr lang="en-IN" sz="1800">
                <a:solidFill>
                  <a:schemeClr val="dk1"/>
                </a:solidFill>
                <a:latin typeface="Times New Roman"/>
                <a:ea typeface="Times New Roman"/>
                <a:cs typeface="Times New Roman"/>
                <a:sym typeface="Times New Roman"/>
              </a:rPr>
              <a:t>i ← 0 , j ← gap  to len-1  </a:t>
            </a:r>
            <a:r>
              <a:rPr b="1" lang="en-IN" sz="1800">
                <a:solidFill>
                  <a:schemeClr val="dk1"/>
                </a:solidFill>
                <a:latin typeface="Times New Roman"/>
                <a:ea typeface="Times New Roman"/>
                <a:cs typeface="Times New Roman"/>
                <a:sym typeface="Times New Roman"/>
              </a:rPr>
              <a:t>do </a:t>
            </a:r>
            <a:endParaRPr b="1"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rPr b="1" lang="en-IN" sz="1800">
                <a:solidFill>
                  <a:schemeClr val="dk1"/>
                </a:solidFill>
                <a:latin typeface="Times New Roman"/>
                <a:ea typeface="Times New Roman"/>
                <a:cs typeface="Times New Roman"/>
                <a:sym typeface="Times New Roman"/>
              </a:rPr>
              <a:t>     if </a:t>
            </a:r>
            <a:r>
              <a:rPr lang="en-IN" sz="1800">
                <a:solidFill>
                  <a:schemeClr val="dk1"/>
                </a:solidFill>
                <a:latin typeface="Times New Roman"/>
                <a:ea typeface="Times New Roman"/>
                <a:cs typeface="Times New Roman"/>
                <a:sym typeface="Times New Roman"/>
              </a:rPr>
              <a:t> (gap  ← 0) </a:t>
            </a:r>
            <a:r>
              <a:rPr b="1" lang="en-IN" sz="1800">
                <a:solidFill>
                  <a:schemeClr val="dk1"/>
                </a:solidFill>
                <a:latin typeface="Times New Roman"/>
                <a:ea typeface="Times New Roman"/>
                <a:cs typeface="Times New Roman"/>
                <a:sym typeface="Times New Roman"/>
              </a:rPr>
              <a:t>then</a:t>
            </a:r>
            <a:endParaRPr b="1"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rPr b="1" lang="en-IN" sz="1800">
                <a:solidFill>
                  <a:schemeClr val="dk1"/>
                </a:solidFill>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dp[i][j]</a:t>
            </a:r>
            <a:r>
              <a:rPr b="1" lang="en-IN" sz="1800">
                <a:solidFill>
                  <a:schemeClr val="dk1"/>
                </a:solidFill>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 ←  </a:t>
            </a:r>
            <a:r>
              <a:rPr b="1" lang="en-IN" sz="1800">
                <a:solidFill>
                  <a:schemeClr val="dk1"/>
                </a:solidFill>
                <a:latin typeface="Times New Roman"/>
                <a:ea typeface="Times New Roman"/>
                <a:cs typeface="Times New Roman"/>
                <a:sym typeface="Times New Roman"/>
              </a:rPr>
              <a:t>true</a:t>
            </a:r>
            <a:endParaRPr b="1"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rPr lang="en-IN" sz="1800">
                <a:solidFill>
                  <a:schemeClr val="dk1"/>
                </a:solidFill>
                <a:latin typeface="Times New Roman"/>
                <a:ea typeface="Times New Roman"/>
                <a:cs typeface="Times New Roman"/>
                <a:sym typeface="Times New Roman"/>
              </a:rPr>
              <a:t>      </a:t>
            </a:r>
            <a:r>
              <a:rPr b="1" lang="en-IN" sz="1800">
                <a:solidFill>
                  <a:schemeClr val="dk1"/>
                </a:solidFill>
                <a:latin typeface="Times New Roman"/>
                <a:ea typeface="Times New Roman"/>
                <a:cs typeface="Times New Roman"/>
                <a:sym typeface="Times New Roman"/>
              </a:rPr>
              <a:t>else if</a:t>
            </a:r>
            <a:r>
              <a:rPr lang="en-IN" sz="1800">
                <a:solidFill>
                  <a:schemeClr val="dk1"/>
                </a:solidFill>
                <a:latin typeface="Times New Roman"/>
                <a:ea typeface="Times New Roman"/>
                <a:cs typeface="Times New Roman"/>
                <a:sym typeface="Times New Roman"/>
              </a:rPr>
              <a:t> ( gap ← 1</a:t>
            </a:r>
            <a:r>
              <a:rPr b="1" lang="en-IN" sz="1800">
                <a:solidFill>
                  <a:schemeClr val="dk1"/>
                </a:solidFill>
                <a:latin typeface="Times New Roman"/>
                <a:ea typeface="Times New Roman"/>
                <a:cs typeface="Times New Roman"/>
                <a:sym typeface="Times New Roman"/>
              </a:rPr>
              <a:t>) then</a:t>
            </a:r>
            <a:endParaRPr b="1"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rPr b="1" lang="en-IN" sz="1800">
                <a:solidFill>
                  <a:schemeClr val="dk1"/>
                </a:solidFill>
                <a:latin typeface="Times New Roman"/>
                <a:ea typeface="Times New Roman"/>
                <a:cs typeface="Times New Roman"/>
                <a:sym typeface="Times New Roman"/>
              </a:rPr>
              <a:t>            if </a:t>
            </a:r>
            <a:r>
              <a:rPr lang="en-IN" sz="1800">
                <a:solidFill>
                  <a:schemeClr val="dk1"/>
                </a:solidFill>
                <a:latin typeface="Times New Roman"/>
                <a:ea typeface="Times New Roman"/>
                <a:cs typeface="Times New Roman"/>
                <a:sym typeface="Times New Roman"/>
              </a:rPr>
              <a:t>( string[i] == string[j]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rPr lang="en-IN" sz="1800">
                <a:solidFill>
                  <a:schemeClr val="dk1"/>
                </a:solidFill>
                <a:latin typeface="Times New Roman"/>
                <a:ea typeface="Times New Roman"/>
                <a:cs typeface="Times New Roman"/>
                <a:sym typeface="Times New Roman"/>
              </a:rPr>
              <a:t>	 dp[i][j] ← true</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rPr lang="en-IN" sz="1800">
                <a:solidFill>
                  <a:schemeClr val="dk1"/>
                </a:solidFill>
                <a:latin typeface="Times New Roman"/>
                <a:ea typeface="Times New Roman"/>
                <a:cs typeface="Times New Roman"/>
                <a:sym typeface="Times New Roman"/>
              </a:rPr>
              <a:t>            </a:t>
            </a:r>
            <a:r>
              <a:rPr b="1" lang="en-IN" sz="1800">
                <a:solidFill>
                  <a:schemeClr val="dk1"/>
                </a:solidFill>
                <a:latin typeface="Times New Roman"/>
                <a:ea typeface="Times New Roman"/>
                <a:cs typeface="Times New Roman"/>
                <a:sym typeface="Times New Roman"/>
              </a:rPr>
              <a:t>else</a:t>
            </a:r>
            <a:endParaRPr b="1"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rPr lang="en-IN" sz="1800">
                <a:solidFill>
                  <a:schemeClr val="dk1"/>
                </a:solidFill>
                <a:latin typeface="Times New Roman"/>
                <a:ea typeface="Times New Roman"/>
                <a:cs typeface="Times New Roman"/>
                <a:sym typeface="Times New Roman"/>
              </a:rPr>
              <a:t>	  dp[i][j] ← false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rPr lang="en-IN" sz="1800">
                <a:solidFill>
                  <a:schemeClr val="dk1"/>
                </a:solidFill>
                <a:latin typeface="Times New Roman"/>
                <a:ea typeface="Times New Roman"/>
                <a:cs typeface="Times New Roman"/>
                <a:sym typeface="Times New Roman"/>
              </a:rPr>
              <a:t>    </a:t>
            </a:r>
            <a:r>
              <a:rPr b="1" lang="en-I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457200" rtl="0" algn="l">
              <a:lnSpc>
                <a:spcPct val="136363"/>
              </a:lnSpc>
              <a:spcBef>
                <a:spcPts val="0"/>
              </a:spcBef>
              <a:spcAft>
                <a:spcPts val="0"/>
              </a:spcAft>
              <a:buSzPts val="11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cc1db1bec2_1_12"/>
          <p:cNvSpPr txBox="1"/>
          <p:nvPr>
            <p:ph type="title"/>
          </p:nvPr>
        </p:nvSpPr>
        <p:spPr>
          <a:xfrm>
            <a:off x="952675" y="342900"/>
            <a:ext cx="9720000" cy="1040100"/>
          </a:xfrm>
          <a:prstGeom prst="rect">
            <a:avLst/>
          </a:prstGeom>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t/>
            </a:r>
            <a:endParaRPr b="1" sz="2200" u="sng">
              <a:solidFill>
                <a:schemeClr val="dk1"/>
              </a:solidFill>
            </a:endParaRPr>
          </a:p>
          <a:p>
            <a:pPr indent="0" lvl="0" marL="0" rtl="0" algn="l">
              <a:lnSpc>
                <a:spcPct val="90000"/>
              </a:lnSpc>
              <a:spcBef>
                <a:spcPts val="0"/>
              </a:spcBef>
              <a:spcAft>
                <a:spcPts val="0"/>
              </a:spcAft>
              <a:buNone/>
            </a:pPr>
            <a:r>
              <a:t/>
            </a:r>
            <a:endParaRPr b="1" sz="2200" u="sng">
              <a:solidFill>
                <a:schemeClr val="dk1"/>
              </a:solidFill>
            </a:endParaRPr>
          </a:p>
          <a:p>
            <a:pPr indent="0" lvl="0" marL="0" rtl="0" algn="l">
              <a:lnSpc>
                <a:spcPct val="90000"/>
              </a:lnSpc>
              <a:spcBef>
                <a:spcPts val="0"/>
              </a:spcBef>
              <a:spcAft>
                <a:spcPts val="0"/>
              </a:spcAft>
              <a:buNone/>
            </a:pPr>
            <a:r>
              <a:t/>
            </a:r>
            <a:endParaRPr b="1" sz="2200" u="sng">
              <a:solidFill>
                <a:schemeClr val="dk1"/>
              </a:solidFill>
            </a:endParaRPr>
          </a:p>
          <a:p>
            <a:pPr indent="0" lvl="0" marL="0" rtl="0" algn="l">
              <a:lnSpc>
                <a:spcPct val="90000"/>
              </a:lnSpc>
              <a:spcBef>
                <a:spcPts val="0"/>
              </a:spcBef>
              <a:spcAft>
                <a:spcPts val="0"/>
              </a:spcAft>
              <a:buClr>
                <a:schemeClr val="dk1"/>
              </a:buClr>
              <a:buSzPct val="100000"/>
              <a:buFont typeface="Arial"/>
              <a:buNone/>
            </a:pPr>
            <a:r>
              <a:rPr b="1" lang="en-IN" sz="2200" u="sng">
                <a:solidFill>
                  <a:schemeClr val="dk1"/>
                </a:solidFill>
              </a:rPr>
              <a:t>APPROACH-4</a:t>
            </a:r>
            <a:endParaRPr sz="2200">
              <a:solidFill>
                <a:schemeClr val="dk1"/>
              </a:solidFill>
            </a:endParaRPr>
          </a:p>
          <a:p>
            <a:pPr indent="0" lvl="0" marL="0" rtl="0" algn="l">
              <a:lnSpc>
                <a:spcPct val="90000"/>
              </a:lnSpc>
              <a:spcBef>
                <a:spcPts val="1400"/>
              </a:spcBef>
              <a:spcAft>
                <a:spcPts val="0"/>
              </a:spcAft>
              <a:buClr>
                <a:schemeClr val="dk1"/>
              </a:buClr>
              <a:buSzPct val="100000"/>
              <a:buFont typeface="Arial"/>
              <a:buNone/>
            </a:pPr>
            <a:r>
              <a:rPr b="1" lang="en-IN" sz="2200" u="sng">
                <a:solidFill>
                  <a:schemeClr val="dk1"/>
                </a:solidFill>
              </a:rPr>
              <a:t>Manacher’s Algorithm</a:t>
            </a:r>
            <a:endParaRPr sz="2200">
              <a:solidFill>
                <a:schemeClr val="dk1"/>
              </a:solidFill>
            </a:endParaRPr>
          </a:p>
          <a:p>
            <a:pPr indent="0" lvl="0" marL="0" rtl="0" algn="l">
              <a:lnSpc>
                <a:spcPct val="90000"/>
              </a:lnSpc>
              <a:spcBef>
                <a:spcPts val="1400"/>
              </a:spcBef>
              <a:spcAft>
                <a:spcPts val="0"/>
              </a:spcAft>
              <a:buClr>
                <a:schemeClr val="dk1"/>
              </a:buClr>
              <a:buSzPct val="100000"/>
              <a:buFont typeface="Arial"/>
              <a:buNone/>
            </a:pPr>
            <a:r>
              <a:t/>
            </a:r>
            <a:endParaRPr sz="2200">
              <a:solidFill>
                <a:schemeClr val="dk1"/>
              </a:solidFill>
            </a:endParaRPr>
          </a:p>
          <a:p>
            <a:pPr indent="0" lvl="0" marL="0" rtl="0" algn="l">
              <a:spcBef>
                <a:spcPts val="0"/>
              </a:spcBef>
              <a:spcAft>
                <a:spcPts val="0"/>
              </a:spcAft>
              <a:buNone/>
            </a:pPr>
            <a:r>
              <a:t/>
            </a:r>
            <a:endParaRPr/>
          </a:p>
        </p:txBody>
      </p:sp>
      <p:sp>
        <p:nvSpPr>
          <p:cNvPr id="164" name="Google Shape;164;gcc1db1bec2_1_12"/>
          <p:cNvSpPr txBox="1"/>
          <p:nvPr>
            <p:ph idx="1" type="body"/>
          </p:nvPr>
        </p:nvSpPr>
        <p:spPr>
          <a:xfrm>
            <a:off x="1009850" y="1314450"/>
            <a:ext cx="10034400" cy="4797600"/>
          </a:xfrm>
          <a:prstGeom prst="rect">
            <a:avLst/>
          </a:prstGeom>
        </p:spPr>
        <p:txBody>
          <a:bodyPr anchorCtr="0" anchor="t" bIns="45700" lIns="45700" spcFirstLastPara="1" rIns="45700" wrap="square" tIns="45700">
            <a:normAutofit/>
          </a:bodyPr>
          <a:lstStyle/>
          <a:p>
            <a:pPr indent="0" lvl="0" marL="0" rtl="0" algn="l">
              <a:lnSpc>
                <a:spcPct val="100000"/>
              </a:lnSpc>
              <a:spcBef>
                <a:spcPts val="0"/>
              </a:spcBef>
              <a:spcAft>
                <a:spcPts val="0"/>
              </a:spcAft>
              <a:buClr>
                <a:schemeClr val="dk1"/>
              </a:buClr>
              <a:buSzPts val="1100"/>
              <a:buFont typeface="Arial"/>
              <a:buNone/>
            </a:pPr>
            <a:r>
              <a:t/>
            </a:r>
            <a:endParaRPr b="1" sz="1800">
              <a:latin typeface="Times New Roman"/>
              <a:ea typeface="Times New Roman"/>
              <a:cs typeface="Times New Roman"/>
              <a:sym typeface="Times New Roman"/>
            </a:endParaRPr>
          </a:p>
          <a:p>
            <a:pPr indent="-342900" lvl="0" marL="457200" rtl="0" algn="just">
              <a:lnSpc>
                <a:spcPct val="93750"/>
              </a:lnSpc>
              <a:spcBef>
                <a:spcPts val="0"/>
              </a:spcBef>
              <a:spcAft>
                <a:spcPts val="0"/>
              </a:spcAft>
              <a:buClr>
                <a:srgbClr val="424242"/>
              </a:buClr>
              <a:buSzPts val="1800"/>
              <a:buFont typeface="Times New Roman"/>
              <a:buChar char="●"/>
            </a:pPr>
            <a:r>
              <a:rPr lang="en-IN" sz="1800">
                <a:solidFill>
                  <a:srgbClr val="424242"/>
                </a:solidFill>
                <a:latin typeface="Times New Roman"/>
                <a:ea typeface="Times New Roman"/>
                <a:cs typeface="Times New Roman"/>
                <a:sym typeface="Times New Roman"/>
              </a:rPr>
              <a:t>The idea is to count the number of even length and odd length palidromic substrings separately; the idea for each is basically the same, but there are enough variations that it is worth separating the two entirely.</a:t>
            </a:r>
            <a:endParaRPr sz="1800">
              <a:solidFill>
                <a:srgbClr val="424242"/>
              </a:solidFill>
              <a:latin typeface="Times New Roman"/>
              <a:ea typeface="Times New Roman"/>
              <a:cs typeface="Times New Roman"/>
              <a:sym typeface="Times New Roman"/>
            </a:endParaRPr>
          </a:p>
          <a:p>
            <a:pPr indent="0" lvl="0" marL="457200" rtl="0" algn="just">
              <a:lnSpc>
                <a:spcPct val="93750"/>
              </a:lnSpc>
              <a:spcBef>
                <a:spcPts val="1100"/>
              </a:spcBef>
              <a:spcAft>
                <a:spcPts val="0"/>
              </a:spcAft>
              <a:buNone/>
            </a:pPr>
            <a:r>
              <a:t/>
            </a:r>
            <a:endParaRPr sz="1800">
              <a:solidFill>
                <a:srgbClr val="424242"/>
              </a:solidFill>
              <a:latin typeface="Times New Roman"/>
              <a:ea typeface="Times New Roman"/>
              <a:cs typeface="Times New Roman"/>
              <a:sym typeface="Times New Roman"/>
            </a:endParaRPr>
          </a:p>
          <a:p>
            <a:pPr indent="-342900" lvl="0" marL="457200" rtl="0" algn="just">
              <a:lnSpc>
                <a:spcPct val="93750"/>
              </a:lnSpc>
              <a:spcBef>
                <a:spcPts val="1100"/>
              </a:spcBef>
              <a:spcAft>
                <a:spcPts val="0"/>
              </a:spcAft>
              <a:buClr>
                <a:srgbClr val="424242"/>
              </a:buClr>
              <a:buSzPts val="1800"/>
              <a:buFont typeface="Times New Roman"/>
              <a:buChar char="●"/>
            </a:pPr>
            <a:r>
              <a:rPr lang="en-IN" sz="1800">
                <a:solidFill>
                  <a:srgbClr val="424242"/>
                </a:solidFill>
                <a:latin typeface="Times New Roman"/>
                <a:ea typeface="Times New Roman"/>
                <a:cs typeface="Times New Roman"/>
                <a:sym typeface="Times New Roman"/>
              </a:rPr>
              <a:t>The idea is that we don't have need to repeat calculations on elements we have "seen before".</a:t>
            </a:r>
            <a:endParaRPr sz="1800">
              <a:solidFill>
                <a:srgbClr val="424242"/>
              </a:solidFill>
              <a:latin typeface="Times New Roman"/>
              <a:ea typeface="Times New Roman"/>
              <a:cs typeface="Times New Roman"/>
              <a:sym typeface="Times New Roman"/>
            </a:endParaRPr>
          </a:p>
          <a:p>
            <a:pPr indent="0" lvl="0" marL="457200" rtl="0" algn="just">
              <a:lnSpc>
                <a:spcPct val="93750"/>
              </a:lnSpc>
              <a:spcBef>
                <a:spcPts val="1100"/>
              </a:spcBef>
              <a:spcAft>
                <a:spcPts val="0"/>
              </a:spcAft>
              <a:buNone/>
            </a:pPr>
            <a:r>
              <a:t/>
            </a:r>
            <a:endParaRPr sz="1800">
              <a:solidFill>
                <a:srgbClr val="424242"/>
              </a:solidFill>
              <a:latin typeface="Times New Roman"/>
              <a:ea typeface="Times New Roman"/>
              <a:cs typeface="Times New Roman"/>
              <a:sym typeface="Times New Roman"/>
            </a:endParaRPr>
          </a:p>
          <a:p>
            <a:pPr indent="-342900" lvl="0" marL="457200" rtl="0" algn="just">
              <a:lnSpc>
                <a:spcPct val="93750"/>
              </a:lnSpc>
              <a:spcBef>
                <a:spcPts val="1100"/>
              </a:spcBef>
              <a:spcAft>
                <a:spcPts val="0"/>
              </a:spcAft>
              <a:buClr>
                <a:srgbClr val="424242"/>
              </a:buClr>
              <a:buSzPts val="1800"/>
              <a:buFont typeface="Times New Roman"/>
              <a:buChar char="●"/>
            </a:pPr>
            <a:r>
              <a:rPr lang="en-IN" sz="1800">
                <a:solidFill>
                  <a:srgbClr val="424242"/>
                </a:solidFill>
                <a:latin typeface="Times New Roman"/>
                <a:ea typeface="Times New Roman"/>
                <a:cs typeface="Times New Roman"/>
                <a:sym typeface="Times New Roman"/>
              </a:rPr>
              <a:t> If (when going from left to right) we have seen elements at index R and we are at index i,</a:t>
            </a:r>
            <a:endParaRPr sz="1800">
              <a:solidFill>
                <a:srgbClr val="424242"/>
              </a:solidFill>
              <a:latin typeface="Times New Roman"/>
              <a:ea typeface="Times New Roman"/>
              <a:cs typeface="Times New Roman"/>
              <a:sym typeface="Times New Roman"/>
            </a:endParaRPr>
          </a:p>
          <a:p>
            <a:pPr indent="0" lvl="0" marL="457200" rtl="0" algn="just">
              <a:lnSpc>
                <a:spcPct val="93750"/>
              </a:lnSpc>
              <a:spcBef>
                <a:spcPts val="1100"/>
              </a:spcBef>
              <a:spcAft>
                <a:spcPts val="0"/>
              </a:spcAft>
              <a:buNone/>
            </a:pPr>
            <a:r>
              <a:rPr lang="en-IN" sz="1800">
                <a:solidFill>
                  <a:srgbClr val="424242"/>
                </a:solidFill>
                <a:latin typeface="Times New Roman"/>
                <a:ea typeface="Times New Roman"/>
                <a:cs typeface="Times New Roman"/>
                <a:sym typeface="Times New Roman"/>
              </a:rPr>
              <a:t> we know there is some index k s.t. R is the right endpoint of k's longest palindrome centered around it. </a:t>
            </a:r>
            <a:endParaRPr sz="1800">
              <a:solidFill>
                <a:srgbClr val="424242"/>
              </a:solidFill>
              <a:latin typeface="Times New Roman"/>
              <a:ea typeface="Times New Roman"/>
              <a:cs typeface="Times New Roman"/>
              <a:sym typeface="Times New Roman"/>
            </a:endParaRPr>
          </a:p>
          <a:p>
            <a:pPr indent="-342900" lvl="0" marL="457200" rtl="0" algn="just">
              <a:lnSpc>
                <a:spcPct val="93750"/>
              </a:lnSpc>
              <a:spcBef>
                <a:spcPts val="1100"/>
              </a:spcBef>
              <a:spcAft>
                <a:spcPts val="0"/>
              </a:spcAft>
              <a:buClr>
                <a:srgbClr val="424242"/>
              </a:buClr>
              <a:buSzPts val="1800"/>
              <a:buFont typeface="Times New Roman"/>
              <a:buChar char="●"/>
            </a:pPr>
            <a:r>
              <a:rPr lang="en-IN" sz="1800">
                <a:solidFill>
                  <a:srgbClr val="424242"/>
                </a:solidFill>
                <a:latin typeface="Times New Roman"/>
                <a:ea typeface="Times New Roman"/>
                <a:cs typeface="Times New Roman"/>
                <a:sym typeface="Times New Roman"/>
              </a:rPr>
              <a:t>Thus, one can check that we can map i to some index j (where j is on the other half of k's longest palindrome and is the same</a:t>
            </a:r>
            <a:r>
              <a:rPr lang="en-IN" sz="1800">
                <a:solidFill>
                  <a:srgbClr val="424242"/>
                </a:solidFill>
                <a:latin typeface="Microsoft Yahei"/>
                <a:ea typeface="Microsoft Yahei"/>
                <a:cs typeface="Microsoft Yahei"/>
                <a:sym typeface="Microsoft Yahei"/>
              </a:rPr>
              <a:t> </a:t>
            </a:r>
            <a:r>
              <a:rPr lang="en-IN" sz="1800">
                <a:solidFill>
                  <a:srgbClr val="424242"/>
                </a:solidFill>
                <a:latin typeface="Times New Roman"/>
                <a:ea typeface="Times New Roman"/>
                <a:cs typeface="Times New Roman"/>
                <a:sym typeface="Times New Roman"/>
              </a:rPr>
              <a:t>distance from the left endpoint instead of the right endpoint), we can use the longest palindrome length at index j to give a lower bound on the longest palindrome at i (notice that the characters around both of them within the longest palindrome k is contained in are the same - hence we already have computed everything we need unless if we extend pass the boundary)</a:t>
            </a:r>
            <a:r>
              <a:rPr lang="en-IN" sz="1800">
                <a:solidFill>
                  <a:srgbClr val="424242"/>
                </a:solidFill>
                <a:latin typeface="Microsoft Yahei"/>
                <a:ea typeface="Microsoft Yahei"/>
                <a:cs typeface="Microsoft Yahei"/>
                <a:sym typeface="Microsoft Yahei"/>
              </a:rPr>
              <a:t>.</a:t>
            </a:r>
            <a:endParaRPr sz="1800"/>
          </a:p>
        </p:txBody>
      </p:sp>
      <p:pic>
        <p:nvPicPr>
          <p:cNvPr id="165" name="Google Shape;165;gcc1db1bec2_1_12"/>
          <p:cNvPicPr preferRelativeResize="0"/>
          <p:nvPr/>
        </p:nvPicPr>
        <p:blipFill rotWithShape="1">
          <a:blip r:embed="rId3">
            <a:alphaModFix/>
          </a:blip>
          <a:srcRect b="0" l="0" r="0" t="0"/>
          <a:stretch/>
        </p:blipFill>
        <p:spPr>
          <a:xfrm>
            <a:off x="10325125" y="5729125"/>
            <a:ext cx="1709725" cy="1040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2021-03-21T18:03:58Z</dcterms:created>
  <dc:creator>ADMIN</dc:creator>
</cp:coreProperties>
</file>