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2"/>
  </p:notesMasterIdLst>
  <p:sldIdLst>
    <p:sldId id="256" r:id="rId2"/>
    <p:sldId id="257" r:id="rId3"/>
    <p:sldId id="258" r:id="rId4"/>
    <p:sldId id="268" r:id="rId5"/>
    <p:sldId id="269" r:id="rId6"/>
    <p:sldId id="273" r:id="rId7"/>
    <p:sldId id="263" r:id="rId8"/>
    <p:sldId id="274"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636" autoAdjust="0"/>
  </p:normalViewPr>
  <p:slideViewPr>
    <p:cSldViewPr snapToGrid="0">
      <p:cViewPr varScale="1">
        <p:scale>
          <a:sx n="80" d="100"/>
          <a:sy n="80" d="100"/>
        </p:scale>
        <p:origin x="782"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2" d="100"/>
          <a:sy n="42" d="100"/>
        </p:scale>
        <p:origin x="2501"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01DF9-0483-4817-A60E-EC614E868833}" type="datetimeFigureOut">
              <a:rPr lang="en-IN" smtClean="0"/>
              <a:t>28-03-2021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6DC00-5104-4A92-9615-A6B26AD1C4DB}" type="slidenum">
              <a:rPr lang="en-IN" smtClean="0"/>
              <a:t>‹#›</a:t>
            </a:fld>
            <a:endParaRPr lang="en-IN"/>
          </a:p>
        </p:txBody>
      </p:sp>
    </p:spTree>
    <p:extLst>
      <p:ext uri="{BB962C8B-B14F-4D97-AF65-F5344CB8AC3E}">
        <p14:creationId xmlns:p14="http://schemas.microsoft.com/office/powerpoint/2010/main" val="2211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36DC00-5104-4A92-9615-A6B26AD1C4DB}" type="slidenum">
              <a:rPr lang="en-IN" smtClean="0"/>
              <a:t>1</a:t>
            </a:fld>
            <a:endParaRPr lang="en-IN"/>
          </a:p>
        </p:txBody>
      </p:sp>
    </p:spTree>
    <p:extLst>
      <p:ext uri="{BB962C8B-B14F-4D97-AF65-F5344CB8AC3E}">
        <p14:creationId xmlns:p14="http://schemas.microsoft.com/office/powerpoint/2010/main" val="4170975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36DC00-5104-4A92-9615-A6B26AD1C4DB}" type="slidenum">
              <a:rPr lang="en-IN" smtClean="0"/>
              <a:t>9</a:t>
            </a:fld>
            <a:endParaRPr lang="en-IN"/>
          </a:p>
        </p:txBody>
      </p:sp>
    </p:spTree>
    <p:extLst>
      <p:ext uri="{BB962C8B-B14F-4D97-AF65-F5344CB8AC3E}">
        <p14:creationId xmlns:p14="http://schemas.microsoft.com/office/powerpoint/2010/main" val="2663811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86B9686-E09B-4A8C-A560-7BBE0C513C5B}"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B5BB3-71CF-4510-A242-B8A9D5ABBE7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926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6B9686-E09B-4A8C-A560-7BBE0C513C5B}"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B5BB3-71CF-4510-A242-B8A9D5ABBE71}" type="slidenum">
              <a:rPr lang="en-IN" smtClean="0"/>
              <a:t>‹#›</a:t>
            </a:fld>
            <a:endParaRPr lang="en-IN"/>
          </a:p>
        </p:txBody>
      </p:sp>
    </p:spTree>
    <p:extLst>
      <p:ext uri="{BB962C8B-B14F-4D97-AF65-F5344CB8AC3E}">
        <p14:creationId xmlns:p14="http://schemas.microsoft.com/office/powerpoint/2010/main" val="4052197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6B9686-E09B-4A8C-A560-7BBE0C513C5B}"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B5BB3-71CF-4510-A242-B8A9D5ABBE71}"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389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6B9686-E09B-4A8C-A560-7BBE0C513C5B}"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B5BB3-71CF-4510-A242-B8A9D5ABBE71}" type="slidenum">
              <a:rPr lang="en-IN" smtClean="0"/>
              <a:t>‹#›</a:t>
            </a:fld>
            <a:endParaRPr lang="en-IN"/>
          </a:p>
        </p:txBody>
      </p:sp>
    </p:spTree>
    <p:extLst>
      <p:ext uri="{BB962C8B-B14F-4D97-AF65-F5344CB8AC3E}">
        <p14:creationId xmlns:p14="http://schemas.microsoft.com/office/powerpoint/2010/main" val="1875090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6B9686-E09B-4A8C-A560-7BBE0C513C5B}"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B5BB3-71CF-4510-A242-B8A9D5ABBE7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55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6B9686-E09B-4A8C-A560-7BBE0C513C5B}" type="datetimeFigureOut">
              <a:rPr lang="en-IN" smtClean="0"/>
              <a:t>28-03-2021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B5BB3-71CF-4510-A242-B8A9D5ABBE71}" type="slidenum">
              <a:rPr lang="en-IN" smtClean="0"/>
              <a:t>‹#›</a:t>
            </a:fld>
            <a:endParaRPr lang="en-IN"/>
          </a:p>
        </p:txBody>
      </p:sp>
    </p:spTree>
    <p:extLst>
      <p:ext uri="{BB962C8B-B14F-4D97-AF65-F5344CB8AC3E}">
        <p14:creationId xmlns:p14="http://schemas.microsoft.com/office/powerpoint/2010/main" val="395507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6B9686-E09B-4A8C-A560-7BBE0C513C5B}" type="datetimeFigureOut">
              <a:rPr lang="en-IN" smtClean="0"/>
              <a:t>28-03-2021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0B5BB3-71CF-4510-A242-B8A9D5ABBE71}" type="slidenum">
              <a:rPr lang="en-IN" smtClean="0"/>
              <a:t>‹#›</a:t>
            </a:fld>
            <a:endParaRPr lang="en-IN"/>
          </a:p>
        </p:txBody>
      </p:sp>
    </p:spTree>
    <p:extLst>
      <p:ext uri="{BB962C8B-B14F-4D97-AF65-F5344CB8AC3E}">
        <p14:creationId xmlns:p14="http://schemas.microsoft.com/office/powerpoint/2010/main" val="373175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6B9686-E09B-4A8C-A560-7BBE0C513C5B}" type="datetimeFigureOut">
              <a:rPr lang="en-IN" smtClean="0"/>
              <a:t>28-03-2021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0B5BB3-71CF-4510-A242-B8A9D5ABBE71}" type="slidenum">
              <a:rPr lang="en-IN" smtClean="0"/>
              <a:t>‹#›</a:t>
            </a:fld>
            <a:endParaRPr lang="en-IN"/>
          </a:p>
        </p:txBody>
      </p:sp>
    </p:spTree>
    <p:extLst>
      <p:ext uri="{BB962C8B-B14F-4D97-AF65-F5344CB8AC3E}">
        <p14:creationId xmlns:p14="http://schemas.microsoft.com/office/powerpoint/2010/main" val="254924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6B9686-E09B-4A8C-A560-7BBE0C513C5B}" type="datetimeFigureOut">
              <a:rPr lang="en-IN" smtClean="0"/>
              <a:t>28-03-2021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0B5BB3-71CF-4510-A242-B8A9D5ABBE71}" type="slidenum">
              <a:rPr lang="en-IN" smtClean="0"/>
              <a:t>‹#›</a:t>
            </a:fld>
            <a:endParaRPr lang="en-IN"/>
          </a:p>
        </p:txBody>
      </p:sp>
    </p:spTree>
    <p:extLst>
      <p:ext uri="{BB962C8B-B14F-4D97-AF65-F5344CB8AC3E}">
        <p14:creationId xmlns:p14="http://schemas.microsoft.com/office/powerpoint/2010/main" val="3840681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6B9686-E09B-4A8C-A560-7BBE0C513C5B}" type="datetimeFigureOut">
              <a:rPr lang="en-IN" smtClean="0"/>
              <a:t>28-03-2021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B5BB3-71CF-4510-A242-B8A9D5ABBE71}" type="slidenum">
              <a:rPr lang="en-IN" smtClean="0"/>
              <a:t>‹#›</a:t>
            </a:fld>
            <a:endParaRPr lang="en-IN"/>
          </a:p>
        </p:txBody>
      </p:sp>
    </p:spTree>
    <p:extLst>
      <p:ext uri="{BB962C8B-B14F-4D97-AF65-F5344CB8AC3E}">
        <p14:creationId xmlns:p14="http://schemas.microsoft.com/office/powerpoint/2010/main" val="19453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6B9686-E09B-4A8C-A560-7BBE0C513C5B}" type="datetimeFigureOut">
              <a:rPr lang="en-IN" smtClean="0"/>
              <a:t>28-03-2021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B5BB3-71CF-4510-A242-B8A9D5ABBE7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72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86B9686-E09B-4A8C-A560-7BBE0C513C5B}" type="datetimeFigureOut">
              <a:rPr lang="en-IN" smtClean="0"/>
              <a:t>28-03-2021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80B5BB3-71CF-4510-A242-B8A9D5ABBE71}"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41056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F410-983C-446E-856F-5DBA2C01FC02}"/>
              </a:ext>
            </a:extLst>
          </p:cNvPr>
          <p:cNvSpPr>
            <a:spLocks noGrp="1"/>
          </p:cNvSpPr>
          <p:nvPr>
            <p:ph type="ctrTitle" idx="4294967295"/>
          </p:nvPr>
        </p:nvSpPr>
        <p:spPr>
          <a:xfrm>
            <a:off x="2622550" y="785813"/>
            <a:ext cx="9569450" cy="2541587"/>
          </a:xfrm>
        </p:spPr>
        <p:txBody>
          <a:bodyPr/>
          <a:lstStyle/>
          <a:p>
            <a:r>
              <a:rPr lang="en">
                <a:latin typeface="Oswald"/>
                <a:ea typeface="Oswald"/>
                <a:cs typeface="Oswald"/>
                <a:sym typeface="Oswald"/>
              </a:rPr>
              <a:t>DESIGN AND ANALYSIS</a:t>
            </a:r>
            <a:br>
              <a:rPr lang="en">
                <a:latin typeface="Oswald"/>
                <a:ea typeface="Oswald"/>
                <a:cs typeface="Oswald"/>
                <a:sym typeface="Oswald"/>
              </a:rPr>
            </a:br>
            <a:r>
              <a:rPr lang="en">
                <a:latin typeface="Oswald"/>
                <a:ea typeface="Oswald"/>
                <a:cs typeface="Oswald"/>
                <a:sym typeface="Oswald"/>
              </a:rPr>
              <a:t> OF ALGORITHMS</a:t>
            </a:r>
            <a:endParaRPr lang="en-IN" dirty="0"/>
          </a:p>
        </p:txBody>
      </p:sp>
      <p:sp>
        <p:nvSpPr>
          <p:cNvPr id="3" name="Subtitle 2">
            <a:extLst>
              <a:ext uri="{FF2B5EF4-FFF2-40B4-BE49-F238E27FC236}">
                <a16:creationId xmlns:a16="http://schemas.microsoft.com/office/drawing/2014/main" id="{7C95DF86-1EE5-4605-8AA1-F3A6444F0AAA}"/>
              </a:ext>
            </a:extLst>
          </p:cNvPr>
          <p:cNvSpPr>
            <a:spLocks noGrp="1"/>
          </p:cNvSpPr>
          <p:nvPr>
            <p:ph type="subTitle" idx="4294967295"/>
          </p:nvPr>
        </p:nvSpPr>
        <p:spPr>
          <a:xfrm>
            <a:off x="2533650" y="3530600"/>
            <a:ext cx="9658350" cy="2994025"/>
          </a:xfrm>
        </p:spPr>
        <p:txBody>
          <a:bodyPr>
            <a:normAutofit/>
          </a:bodyPr>
          <a:lstStyle/>
          <a:p>
            <a:pPr algn="l"/>
            <a:r>
              <a:rPr lang="en-IN" sz="3200" b="1" u="sng"/>
              <a:t>Group 18</a:t>
            </a:r>
          </a:p>
          <a:p>
            <a:pPr algn="l"/>
            <a:endParaRPr lang="en-IN" b="1" u="sng"/>
          </a:p>
          <a:p>
            <a:pPr algn="l"/>
            <a:r>
              <a:rPr lang="en-IN" sz="2000" b="1"/>
              <a:t>IIT2019237 - </a:t>
            </a:r>
            <a:r>
              <a:rPr lang="en-IN" sz="2000" b="1">
                <a:effectLst/>
                <a:latin typeface="Times New Roman" panose="02020603050405020304" pitchFamily="18" charset="0"/>
                <a:ea typeface="SimSun" panose="02010600030101010101" pitchFamily="2" charset="-122"/>
                <a:cs typeface="Times New Roman" panose="02020603050405020304" pitchFamily="18" charset="0"/>
              </a:rPr>
              <a:t>Ishneet Sethi</a:t>
            </a:r>
          </a:p>
          <a:p>
            <a:pPr algn="l"/>
            <a:r>
              <a:rPr lang="en-IN" sz="2000" b="1">
                <a:latin typeface="Times New Roman" panose="02020603050405020304" pitchFamily="18" charset="0"/>
                <a:ea typeface="SimSun" panose="02010600030101010101" pitchFamily="2" charset="-122"/>
                <a:cs typeface="Times New Roman" panose="02020603050405020304" pitchFamily="18" charset="0"/>
              </a:rPr>
              <a:t>IIT2019238 - </a:t>
            </a:r>
            <a:r>
              <a:rPr lang="en-IN" sz="2000" b="1" i="0">
                <a:effectLst/>
                <a:latin typeface="-apple-system"/>
              </a:rPr>
              <a:t>Chandramani Kumar</a:t>
            </a:r>
            <a:endParaRPr lang="en-IN" sz="2000" b="1">
              <a:latin typeface="Times New Roman" panose="02020603050405020304" pitchFamily="18" charset="0"/>
              <a:ea typeface="SimSun" panose="02010600030101010101" pitchFamily="2" charset="-122"/>
              <a:cs typeface="Times New Roman" panose="02020603050405020304" pitchFamily="18" charset="0"/>
            </a:endParaRPr>
          </a:p>
          <a:p>
            <a:pPr algn="l"/>
            <a:r>
              <a:rPr lang="en-IN" sz="2000" b="1">
                <a:effectLst/>
                <a:latin typeface="Times New Roman" panose="02020603050405020304" pitchFamily="18" charset="0"/>
                <a:ea typeface="SimSun" panose="02010600030101010101" pitchFamily="2" charset="-122"/>
                <a:cs typeface="Times New Roman" panose="02020603050405020304" pitchFamily="18" charset="0"/>
              </a:rPr>
              <a:t>IIT2019239 - </a:t>
            </a:r>
            <a:r>
              <a:rPr lang="en-IN" sz="2000" b="1" i="0">
                <a:effectLst/>
                <a:latin typeface="-apple-system"/>
              </a:rPr>
              <a:t>Mrityunjaya Tiwari</a:t>
            </a:r>
            <a:endParaRPr lang="en-IN" sz="2000" b="1">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F9E4E306-F808-46BB-8CC6-5F50E3D9E4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2125" y="5408554"/>
            <a:ext cx="2600325" cy="1303545"/>
          </a:xfrm>
          <a:prstGeom prst="rect">
            <a:avLst/>
          </a:prstGeom>
        </p:spPr>
      </p:pic>
    </p:spTree>
    <p:extLst>
      <p:ext uri="{BB962C8B-B14F-4D97-AF65-F5344CB8AC3E}">
        <p14:creationId xmlns:p14="http://schemas.microsoft.com/office/powerpoint/2010/main" val="349962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13134-6C1B-4BC5-8F37-1EA9F0A797DD}"/>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19BD30E2-1375-4824-B27D-60FF2215631E}"/>
              </a:ext>
            </a:extLst>
          </p:cNvPr>
          <p:cNvSpPr>
            <a:spLocks noGrp="1"/>
          </p:cNvSpPr>
          <p:nvPr>
            <p:ph idx="1"/>
          </p:nvPr>
        </p:nvSpPr>
        <p:spPr/>
        <p:txBody>
          <a:bodyPr>
            <a:normAutofit/>
          </a:bodyPr>
          <a:lstStyle/>
          <a:p>
            <a:r>
              <a:rPr lang="en-US" sz="2400" dirty="0"/>
              <a:t>The algorithms discussed in this paper can be used to ﬁnd the maximum amount of gold collected by a miner while starting from any cell of the ﬁrst column. traversing a matrix of N X M size whose each cell contains the amount of gold. In the matter of comparison between these two algorithms both approaches had the same space complexity. But, in Approach 1, time complexity would be higher as compared to Algorithm 2. So we can conclude that Dynamic Programming Solution </a:t>
            </a:r>
            <a:r>
              <a:rPr lang="en-US" sz="2400" dirty="0" err="1"/>
              <a:t>i.e</a:t>
            </a:r>
            <a:r>
              <a:rPr lang="en-US" sz="2400" dirty="0"/>
              <a:t>, the Algorithm 2 is optimal and efﬁcient.</a:t>
            </a:r>
            <a:endParaRPr lang="en-IN" sz="2800" dirty="0">
              <a:effectLst/>
              <a:latin typeface="Times New Roman" panose="02020603050405020304" pitchFamily="18" charset="0"/>
              <a:ea typeface="SimSun" panose="02010600030101010101" pitchFamily="2" charset="-122"/>
            </a:endParaRPr>
          </a:p>
        </p:txBody>
      </p:sp>
      <p:pic>
        <p:nvPicPr>
          <p:cNvPr id="4" name="Picture 3">
            <a:extLst>
              <a:ext uri="{FF2B5EF4-FFF2-40B4-BE49-F238E27FC236}">
                <a16:creationId xmlns:a16="http://schemas.microsoft.com/office/drawing/2014/main" id="{ED283250-062B-4D1E-9E2A-1373C9577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2125" y="5408554"/>
            <a:ext cx="2600325" cy="1303545"/>
          </a:xfrm>
          <a:prstGeom prst="rect">
            <a:avLst/>
          </a:prstGeom>
        </p:spPr>
      </p:pic>
    </p:spTree>
    <p:extLst>
      <p:ext uri="{BB962C8B-B14F-4D97-AF65-F5344CB8AC3E}">
        <p14:creationId xmlns:p14="http://schemas.microsoft.com/office/powerpoint/2010/main" val="75555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00A7-E2C1-482B-A165-986DFC89DB01}"/>
              </a:ext>
            </a:extLst>
          </p:cNvPr>
          <p:cNvSpPr>
            <a:spLocks noGrp="1"/>
          </p:cNvSpPr>
          <p:nvPr>
            <p:ph type="title"/>
          </p:nvPr>
        </p:nvSpPr>
        <p:spPr/>
        <p:txBody>
          <a:bodyPr>
            <a:normAutofit/>
          </a:bodyPr>
          <a:lstStyle/>
          <a:p>
            <a:r>
              <a:rPr lang="en" sz="4800" b="1" i="1" u="sng" dirty="0"/>
              <a:t>Problem Statement</a:t>
            </a:r>
            <a:endParaRPr lang="en-IN" sz="4800" b="1" i="1" u="sng" dirty="0"/>
          </a:p>
        </p:txBody>
      </p:sp>
      <p:sp>
        <p:nvSpPr>
          <p:cNvPr id="3" name="Content Placeholder 2">
            <a:extLst>
              <a:ext uri="{FF2B5EF4-FFF2-40B4-BE49-F238E27FC236}">
                <a16:creationId xmlns:a16="http://schemas.microsoft.com/office/drawing/2014/main" id="{47C57C2C-5D8A-4E72-AD15-A80769C94905}"/>
              </a:ext>
            </a:extLst>
          </p:cNvPr>
          <p:cNvSpPr>
            <a:spLocks noGrp="1"/>
          </p:cNvSpPr>
          <p:nvPr>
            <p:ph idx="1"/>
          </p:nvPr>
        </p:nvSpPr>
        <p:spPr/>
        <p:txBody>
          <a:bodyPr/>
          <a:lstStyle/>
          <a:p>
            <a:pPr marL="0" indent="0">
              <a:buNone/>
            </a:pPr>
            <a:r>
              <a:rPr lang="en-US" dirty="0"/>
              <a:t>Given a gold mine of n*m dimensions. Each field in this mine contains a</a:t>
            </a:r>
          </a:p>
          <a:p>
            <a:pPr marL="0" indent="0">
              <a:buNone/>
            </a:pPr>
            <a:r>
              <a:rPr lang="en-US" dirty="0"/>
              <a:t>positive integer which is the amount of gold in tons. Initially the miner is at</a:t>
            </a:r>
          </a:p>
          <a:p>
            <a:pPr marL="0" indent="0">
              <a:buNone/>
            </a:pPr>
            <a:r>
              <a:rPr lang="en-US" dirty="0"/>
              <a:t>first column but can be at any row. He can move only (right-&gt;,right up</a:t>
            </a:r>
          </a:p>
          <a:p>
            <a:pPr marL="0" indent="0">
              <a:buNone/>
            </a:pPr>
            <a:r>
              <a:rPr lang="en-US" dirty="0"/>
              <a:t>/,right down\) that is from a given cell, the miner can move to the cell</a:t>
            </a:r>
          </a:p>
          <a:p>
            <a:pPr marL="0" indent="0">
              <a:buNone/>
            </a:pPr>
            <a:r>
              <a:rPr lang="en-US" dirty="0"/>
              <a:t>diagonally up towards the right or right or diagonally down towards the</a:t>
            </a:r>
          </a:p>
          <a:p>
            <a:pPr marL="0" indent="0">
              <a:buNone/>
            </a:pPr>
            <a:r>
              <a:rPr lang="en-US" dirty="0"/>
              <a:t>right. Find out maximum amount of gold he can collect. Solve using</a:t>
            </a:r>
          </a:p>
          <a:p>
            <a:pPr marL="0" indent="0">
              <a:buNone/>
            </a:pPr>
            <a:r>
              <a:rPr lang="en-US" dirty="0"/>
              <a:t>Dynamic programming.</a:t>
            </a:r>
            <a:endParaRPr lang="en-IN" dirty="0"/>
          </a:p>
        </p:txBody>
      </p:sp>
      <p:pic>
        <p:nvPicPr>
          <p:cNvPr id="4" name="Picture 3">
            <a:extLst>
              <a:ext uri="{FF2B5EF4-FFF2-40B4-BE49-F238E27FC236}">
                <a16:creationId xmlns:a16="http://schemas.microsoft.com/office/drawing/2014/main" id="{A93FB755-E3E2-47D0-981D-981B1D617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2125" y="5408554"/>
            <a:ext cx="2600325" cy="1303545"/>
          </a:xfrm>
          <a:prstGeom prst="rect">
            <a:avLst/>
          </a:prstGeom>
        </p:spPr>
      </p:pic>
    </p:spTree>
    <p:extLst>
      <p:ext uri="{BB962C8B-B14F-4D97-AF65-F5344CB8AC3E}">
        <p14:creationId xmlns:p14="http://schemas.microsoft.com/office/powerpoint/2010/main" val="2588397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71692D-3868-4DD0-88B2-3276C91D34F9}"/>
              </a:ext>
            </a:extLst>
          </p:cNvPr>
          <p:cNvSpPr>
            <a:spLocks noGrp="1"/>
          </p:cNvSpPr>
          <p:nvPr>
            <p:ph idx="1"/>
          </p:nvPr>
        </p:nvSpPr>
        <p:spPr>
          <a:xfrm>
            <a:off x="1447800" y="923925"/>
            <a:ext cx="9704386" cy="5381626"/>
          </a:xfrm>
        </p:spPr>
        <p:txBody>
          <a:bodyPr>
            <a:normAutofit/>
          </a:bodyPr>
          <a:lstStyle/>
          <a:p>
            <a:pPr marL="0" indent="0">
              <a:buNone/>
            </a:pPr>
            <a:r>
              <a:rPr lang="en-IN" b="1" i="1" u="sng" dirty="0"/>
              <a:t>APPROACH-1</a:t>
            </a:r>
          </a:p>
          <a:p>
            <a:pPr marL="0" indent="0">
              <a:buNone/>
            </a:pPr>
            <a:r>
              <a:rPr lang="en-IN" b="1" i="1" u="sng" dirty="0"/>
              <a:t>Brute Force</a:t>
            </a:r>
          </a:p>
        </p:txBody>
      </p:sp>
      <p:sp>
        <p:nvSpPr>
          <p:cNvPr id="7" name="TextBox 6">
            <a:extLst>
              <a:ext uri="{FF2B5EF4-FFF2-40B4-BE49-F238E27FC236}">
                <a16:creationId xmlns:a16="http://schemas.microsoft.com/office/drawing/2014/main" id="{641432C9-5F21-41DF-9988-D4C4D02C1D15}"/>
              </a:ext>
            </a:extLst>
          </p:cNvPr>
          <p:cNvSpPr txBox="1"/>
          <p:nvPr/>
        </p:nvSpPr>
        <p:spPr>
          <a:xfrm>
            <a:off x="1447800" y="1933575"/>
            <a:ext cx="10134600" cy="4370427"/>
          </a:xfrm>
          <a:prstGeom prst="rect">
            <a:avLst/>
          </a:prstGeom>
          <a:noFill/>
        </p:spPr>
        <p:txBody>
          <a:bodyPr wrap="square" rtlCol="0">
            <a:spAutoFit/>
          </a:bodyPr>
          <a:lstStyle/>
          <a:p>
            <a:pPr marL="285750" indent="-285750">
              <a:buFont typeface="Arial" panose="020B0604020202020204" pitchFamily="34" charset="0"/>
              <a:buChar char="•"/>
            </a:pPr>
            <a:r>
              <a:rPr lang="en-US" sz="2000" spc="10" dirty="0">
                <a:solidFill>
                  <a:srgbClr val="000000"/>
                </a:solidFill>
                <a:latin typeface="Calibri" panose="020F0502020204030204" pitchFamily="34" charset="0"/>
                <a:ea typeface=""/>
                <a:cs typeface="Times New Roman" panose="02020603050405020304" pitchFamily="18" charset="0"/>
              </a:rPr>
              <a:t>Traversing each row of the first column for updating the max variable which stores the</a:t>
            </a:r>
          </a:p>
          <a:p>
            <a:endParaRPr lang="en-US" sz="2000" spc="10" dirty="0">
              <a:solidFill>
                <a:srgbClr val="000000"/>
              </a:solidFill>
              <a:latin typeface="Calibri" panose="020F0502020204030204" pitchFamily="34" charset="0"/>
              <a:ea typeface=""/>
              <a:cs typeface="Times New Roman" panose="02020603050405020304" pitchFamily="18" charset="0"/>
            </a:endParaRPr>
          </a:p>
          <a:p>
            <a:r>
              <a:rPr lang="en-US" sz="2000" spc="10" dirty="0">
                <a:solidFill>
                  <a:srgbClr val="000000"/>
                </a:solidFill>
                <a:latin typeface="Calibri" panose="020F0502020204030204" pitchFamily="34" charset="0"/>
                <a:ea typeface=""/>
                <a:cs typeface="Times New Roman" panose="02020603050405020304" pitchFamily="18" charset="0"/>
              </a:rPr>
              <a:t>     maximum amount of gold collected after traversing through the matrix. </a:t>
            </a:r>
          </a:p>
          <a:p>
            <a:endParaRPr lang="en-US" sz="2000" spc="10" dirty="0">
              <a:solidFill>
                <a:srgbClr val="000000"/>
              </a:solidFill>
              <a:latin typeface="Calibri" panose="020F0502020204030204" pitchFamily="34" charset="0"/>
              <a:ea typeface=""/>
              <a:cs typeface="Times New Roman" panose="02020603050405020304" pitchFamily="18" charset="0"/>
            </a:endParaRPr>
          </a:p>
          <a:p>
            <a:pPr marL="285750" indent="-285750">
              <a:buFont typeface="Arial" panose="020B0604020202020204" pitchFamily="34" charset="0"/>
              <a:buChar char="•"/>
            </a:pPr>
            <a:r>
              <a:rPr lang="en-US" sz="2000" spc="10" dirty="0">
                <a:solidFill>
                  <a:srgbClr val="000000"/>
                </a:solidFill>
                <a:latin typeface="Calibri" panose="020F0502020204030204" pitchFamily="34" charset="0"/>
                <a:ea typeface=""/>
                <a:cs typeface="Times New Roman" panose="02020603050405020304" pitchFamily="18" charset="0"/>
              </a:rPr>
              <a:t>In each iteration of the loop, we recur thrice in the directions specified in the question </a:t>
            </a:r>
            <a:r>
              <a:rPr lang="en-US" sz="2000" spc="10" dirty="0" err="1">
                <a:solidFill>
                  <a:srgbClr val="000000"/>
                </a:solidFill>
                <a:latin typeface="Calibri" panose="020F0502020204030204" pitchFamily="34" charset="0"/>
                <a:ea typeface=""/>
                <a:cs typeface="Times New Roman" panose="02020603050405020304" pitchFamily="18" charset="0"/>
              </a:rPr>
              <a:t>i.e</a:t>
            </a:r>
            <a:endParaRPr lang="en-US" sz="2000" spc="10" dirty="0">
              <a:solidFill>
                <a:srgbClr val="000000"/>
              </a:solidFill>
              <a:latin typeface="Calibri" panose="020F0502020204030204" pitchFamily="34" charset="0"/>
              <a:ea typeface=""/>
              <a:cs typeface="Times New Roman" panose="02020603050405020304" pitchFamily="18" charset="0"/>
            </a:endParaRPr>
          </a:p>
          <a:p>
            <a:endParaRPr lang="en-US" sz="2000" spc="10" dirty="0">
              <a:solidFill>
                <a:srgbClr val="000000"/>
              </a:solidFill>
              <a:latin typeface="Calibri" panose="020F0502020204030204" pitchFamily="34" charset="0"/>
              <a:ea typeface=""/>
              <a:cs typeface="Times New Roman" panose="02020603050405020304" pitchFamily="18" charset="0"/>
            </a:endParaRPr>
          </a:p>
          <a:p>
            <a:r>
              <a:rPr lang="en-US" sz="2000" spc="10" dirty="0">
                <a:solidFill>
                  <a:srgbClr val="000000"/>
                </a:solidFill>
                <a:latin typeface="Calibri" panose="020F0502020204030204" pitchFamily="34" charset="0"/>
                <a:ea typeface=""/>
                <a:cs typeface="Times New Roman" panose="02020603050405020304" pitchFamily="18" charset="0"/>
              </a:rPr>
              <a:t>     right, </a:t>
            </a:r>
            <a:r>
              <a:rPr lang="en-US" sz="2000" spc="10" dirty="0" err="1">
                <a:solidFill>
                  <a:srgbClr val="000000"/>
                </a:solidFill>
                <a:latin typeface="Calibri" panose="020F0502020204030204" pitchFamily="34" charset="0"/>
                <a:ea typeface=""/>
                <a:cs typeface="Times New Roman" panose="02020603050405020304" pitchFamily="18" charset="0"/>
              </a:rPr>
              <a:t>right_up</a:t>
            </a:r>
            <a:r>
              <a:rPr lang="en-US" sz="2000" spc="10" dirty="0">
                <a:solidFill>
                  <a:srgbClr val="000000"/>
                </a:solidFill>
                <a:latin typeface="Calibri" panose="020F0502020204030204" pitchFamily="34" charset="0"/>
                <a:ea typeface=""/>
                <a:cs typeface="Times New Roman" panose="02020603050405020304" pitchFamily="18" charset="0"/>
              </a:rPr>
              <a:t> and </a:t>
            </a:r>
            <a:r>
              <a:rPr lang="en-US" sz="2000" spc="10" dirty="0" err="1">
                <a:solidFill>
                  <a:srgbClr val="000000"/>
                </a:solidFill>
                <a:latin typeface="Calibri" panose="020F0502020204030204" pitchFamily="34" charset="0"/>
                <a:ea typeface=""/>
                <a:cs typeface="Times New Roman" panose="02020603050405020304" pitchFamily="18" charset="0"/>
              </a:rPr>
              <a:t>right_down</a:t>
            </a:r>
            <a:r>
              <a:rPr lang="en-US" sz="2000" spc="10" dirty="0">
                <a:solidFill>
                  <a:srgbClr val="000000"/>
                </a:solidFill>
                <a:latin typeface="Calibri" panose="020F0502020204030204" pitchFamily="34" charset="0"/>
                <a:ea typeface=""/>
                <a:cs typeface="Times New Roman" panose="02020603050405020304" pitchFamily="18" charset="0"/>
              </a:rPr>
              <a:t>, through m-1 columns to get the maximum amount of gold</a:t>
            </a:r>
          </a:p>
          <a:p>
            <a:endParaRPr lang="en-US" sz="2000" spc="10" dirty="0">
              <a:solidFill>
                <a:srgbClr val="000000"/>
              </a:solidFill>
              <a:latin typeface="Calibri" panose="020F0502020204030204" pitchFamily="34" charset="0"/>
              <a:ea typeface=""/>
              <a:cs typeface="Times New Roman" panose="02020603050405020304" pitchFamily="18" charset="0"/>
            </a:endParaRPr>
          </a:p>
          <a:p>
            <a:r>
              <a:rPr lang="en-US" sz="2000" spc="10" dirty="0">
                <a:solidFill>
                  <a:srgbClr val="000000"/>
                </a:solidFill>
                <a:latin typeface="Calibri" panose="020F0502020204030204" pitchFamily="34" charset="0"/>
                <a:ea typeface=""/>
                <a:cs typeface="Times New Roman" panose="02020603050405020304" pitchFamily="18" charset="0"/>
              </a:rPr>
              <a:t>     collected if started with that cell of the ﬁrst column.</a:t>
            </a:r>
          </a:p>
          <a:p>
            <a:r>
              <a:rPr lang="en-US" sz="2000" spc="10" dirty="0">
                <a:solidFill>
                  <a:srgbClr val="000000"/>
                </a:solidFill>
                <a:latin typeface="Calibri" panose="020F0502020204030204" pitchFamily="34" charset="0"/>
                <a:ea typeface=""/>
                <a:cs typeface="Times New Roman" panose="02020603050405020304" pitchFamily="18" charset="0"/>
              </a:rPr>
              <a:t>     </a:t>
            </a:r>
          </a:p>
          <a:p>
            <a:pPr marL="342900" indent="-342900">
              <a:buFont typeface="Arial" panose="020B0604020202020204" pitchFamily="34" charset="0"/>
              <a:buChar char="•"/>
            </a:pPr>
            <a:r>
              <a:rPr lang="en-US" sz="2000" spc="10" dirty="0">
                <a:solidFill>
                  <a:srgbClr val="000000"/>
                </a:solidFill>
                <a:latin typeface="Calibri" panose="020F0502020204030204" pitchFamily="34" charset="0"/>
                <a:ea typeface=""/>
                <a:cs typeface="Times New Roman" panose="02020603050405020304" pitchFamily="18" charset="0"/>
              </a:rPr>
              <a:t>In each iteration update the max variable if required.</a:t>
            </a:r>
          </a:p>
          <a:p>
            <a:pPr marL="342900" indent="-342900">
              <a:buFont typeface="Arial" panose="020B0604020202020204" pitchFamily="34" charset="0"/>
              <a:buChar char="•"/>
            </a:pPr>
            <a:endParaRPr lang="en-US" sz="2000" spc="10" dirty="0">
              <a:solidFill>
                <a:srgbClr val="000000"/>
              </a:solidFill>
              <a:latin typeface="Calibri" panose="020F0502020204030204" pitchFamily="34" charset="0"/>
              <a:ea typeface=""/>
              <a:cs typeface="Times New Roman" panose="02020603050405020304" pitchFamily="18" charset="0"/>
            </a:endParaRPr>
          </a:p>
          <a:p>
            <a:pPr marL="342900" indent="-342900">
              <a:buFont typeface="Arial" panose="020B0604020202020204" pitchFamily="34" charset="0"/>
              <a:buChar char="•"/>
            </a:pPr>
            <a:r>
              <a:rPr lang="en-US" sz="2000" spc="10" dirty="0">
                <a:solidFill>
                  <a:srgbClr val="000000"/>
                </a:solidFill>
                <a:latin typeface="Calibri" panose="020F0502020204030204" pitchFamily="34" charset="0"/>
                <a:ea typeface=""/>
                <a:cs typeface="Times New Roman" panose="02020603050405020304" pitchFamily="18" charset="0"/>
              </a:rPr>
              <a:t>Finally print the max amount gold collected.</a:t>
            </a:r>
          </a:p>
          <a:p>
            <a:endParaRPr lang="en-IN" dirty="0"/>
          </a:p>
        </p:txBody>
      </p:sp>
      <p:pic>
        <p:nvPicPr>
          <p:cNvPr id="4" name="Picture 3">
            <a:extLst>
              <a:ext uri="{FF2B5EF4-FFF2-40B4-BE49-F238E27FC236}">
                <a16:creationId xmlns:a16="http://schemas.microsoft.com/office/drawing/2014/main" id="{460B708A-B0B7-4B89-9F55-79B30402EE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2125" y="5408554"/>
            <a:ext cx="2600325" cy="1303545"/>
          </a:xfrm>
          <a:prstGeom prst="rect">
            <a:avLst/>
          </a:prstGeom>
        </p:spPr>
      </p:pic>
    </p:spTree>
    <p:extLst>
      <p:ext uri="{BB962C8B-B14F-4D97-AF65-F5344CB8AC3E}">
        <p14:creationId xmlns:p14="http://schemas.microsoft.com/office/powerpoint/2010/main" val="370995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71692D-3868-4DD0-88B2-3276C91D34F9}"/>
              </a:ext>
            </a:extLst>
          </p:cNvPr>
          <p:cNvSpPr>
            <a:spLocks noGrp="1"/>
          </p:cNvSpPr>
          <p:nvPr>
            <p:ph idx="1"/>
          </p:nvPr>
        </p:nvSpPr>
        <p:spPr>
          <a:xfrm>
            <a:off x="1447800" y="923925"/>
            <a:ext cx="9704386" cy="5381626"/>
          </a:xfrm>
        </p:spPr>
        <p:txBody>
          <a:bodyPr>
            <a:normAutofit/>
          </a:bodyPr>
          <a:lstStyle/>
          <a:p>
            <a:pPr marL="3657600" lvl="8" indent="0">
              <a:buNone/>
            </a:pPr>
            <a:r>
              <a:rPr lang="en-IN" sz="2400" b="1" i="1" u="sng" dirty="0"/>
              <a:t>ALGORITHM - 1</a:t>
            </a:r>
          </a:p>
          <a:p>
            <a:pPr marL="3657600" lvl="8" indent="0">
              <a:buNone/>
            </a:pPr>
            <a:r>
              <a:rPr lang="en-IN" sz="2400" b="1" i="1" dirty="0"/>
              <a:t>  </a:t>
            </a:r>
            <a:r>
              <a:rPr lang="en-IN" sz="2400" b="1" i="1" u="sng" dirty="0"/>
              <a:t>Pseudo Code</a:t>
            </a:r>
          </a:p>
        </p:txBody>
      </p:sp>
      <p:sp>
        <p:nvSpPr>
          <p:cNvPr id="4" name="TextBox 3">
            <a:extLst>
              <a:ext uri="{FF2B5EF4-FFF2-40B4-BE49-F238E27FC236}">
                <a16:creationId xmlns:a16="http://schemas.microsoft.com/office/drawing/2014/main" id="{9F0C92E9-EE54-445D-9B15-42DE9AE2B307}"/>
              </a:ext>
            </a:extLst>
          </p:cNvPr>
          <p:cNvSpPr txBox="1"/>
          <p:nvPr/>
        </p:nvSpPr>
        <p:spPr>
          <a:xfrm>
            <a:off x="514350" y="2102256"/>
            <a:ext cx="4048125" cy="3693319"/>
          </a:xfrm>
          <a:prstGeom prst="rect">
            <a:avLst/>
          </a:prstGeom>
          <a:noFill/>
        </p:spPr>
        <p:txBody>
          <a:bodyPr wrap="square" rtlCol="0" anchor="ctr">
            <a:spAutoFit/>
          </a:bodyPr>
          <a:lstStyle/>
          <a:p>
            <a:pPr rtl="0">
              <a:spcBef>
                <a:spcPts val="0"/>
              </a:spcBef>
              <a:spcAft>
                <a:spcPts val="0"/>
              </a:spcAft>
            </a:pPr>
            <a:r>
              <a:rPr lang="en-IN" sz="1800" b="1" i="0" u="none" strike="noStrike" dirty="0">
                <a:solidFill>
                  <a:srgbClr val="000000"/>
                </a:solidFill>
                <a:effectLst/>
                <a:latin typeface="Times New Roman" panose="02020603050405020304" pitchFamily="18" charset="0"/>
              </a:rPr>
              <a:t>function </a:t>
            </a:r>
            <a:r>
              <a:rPr lang="en-IN" sz="1800" b="0" i="0" u="none" strike="noStrike" dirty="0">
                <a:solidFill>
                  <a:srgbClr val="000000"/>
                </a:solidFill>
                <a:effectLst/>
                <a:latin typeface="Times New Roman" panose="02020603050405020304" pitchFamily="18" charset="0"/>
              </a:rPr>
              <a:t>main()</a:t>
            </a:r>
            <a:endParaRPr lang="en-IN" b="0" dirty="0">
              <a:effectLst/>
            </a:endParaRPr>
          </a:p>
          <a:p>
            <a:pPr rtl="0">
              <a:spcBef>
                <a:spcPts val="0"/>
              </a:spcBef>
              <a:spcAft>
                <a:spcPts val="0"/>
              </a:spcAft>
            </a:pPr>
            <a:r>
              <a:rPr lang="en-IN" sz="1800" b="0" i="0" u="none" strike="noStrike" dirty="0" err="1">
                <a:solidFill>
                  <a:srgbClr val="000000"/>
                </a:solidFill>
                <a:effectLst/>
                <a:latin typeface="Times New Roman" panose="02020603050405020304" pitchFamily="18" charset="0"/>
              </a:rPr>
              <a:t>srand</a:t>
            </a:r>
            <a:r>
              <a:rPr lang="en-IN" sz="1800" b="0" i="0" u="none" strike="noStrike" dirty="0">
                <a:solidFill>
                  <a:srgbClr val="000000"/>
                </a:solidFill>
                <a:effectLst/>
                <a:latin typeface="Times New Roman" panose="02020603050405020304" pitchFamily="18" charset="0"/>
              </a:rPr>
              <a:t>(time(0))</a:t>
            </a:r>
            <a:endParaRPr lang="en-IN" b="0" dirty="0">
              <a:effectLst/>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rPr>
              <a:t>get</a:t>
            </a:r>
            <a:r>
              <a:rPr lang="en-IN" sz="1800" b="0" i="0" u="none" strike="noStrike" dirty="0">
                <a:solidFill>
                  <a:srgbClr val="000000"/>
                </a:solidFill>
                <a:effectLst/>
                <a:latin typeface="Times New Roman" panose="02020603050405020304" pitchFamily="18" charset="0"/>
              </a:rPr>
              <a:t> R and C</a:t>
            </a:r>
            <a:endParaRPr lang="en-IN" b="0" dirty="0">
              <a:effectLst/>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rPr>
              <a:t>    for</a:t>
            </a:r>
            <a:r>
              <a:rPr lang="en-IN" sz="1800" b="0" i="0" u="none" strike="noStrike" dirty="0">
                <a:solidFill>
                  <a:srgbClr val="000000"/>
                </a:solidFill>
                <a:effectLst/>
                <a:latin typeface="Times New Roman" panose="02020603050405020304" pitchFamily="18" charset="0"/>
              </a:rPr>
              <a:t>  </a:t>
            </a:r>
            <a:r>
              <a:rPr lang="en-IN" sz="1800" b="0" i="0" u="none" strike="noStrike" dirty="0" err="1">
                <a:solidFill>
                  <a:srgbClr val="000000"/>
                </a:solidFill>
                <a:effectLst/>
                <a:latin typeface="Times New Roman" panose="02020603050405020304" pitchFamily="18" charset="0"/>
              </a:rPr>
              <a:t>i</a:t>
            </a:r>
            <a:r>
              <a:rPr lang="en-IN" sz="1800" b="0" i="0" u="none" strike="noStrike" dirty="0">
                <a:solidFill>
                  <a:srgbClr val="000000"/>
                </a:solidFill>
                <a:effectLst/>
                <a:latin typeface="Times New Roman" panose="02020603050405020304" pitchFamily="18" charset="0"/>
              </a:rPr>
              <a:t> ← 1 to R </a:t>
            </a:r>
            <a:r>
              <a:rPr lang="en-IN" sz="1800" b="1" i="0" u="none" strike="noStrike" dirty="0">
                <a:solidFill>
                  <a:srgbClr val="000000"/>
                </a:solidFill>
                <a:effectLst/>
                <a:latin typeface="Times New Roman" panose="02020603050405020304" pitchFamily="18" charset="0"/>
              </a:rPr>
              <a:t>do</a:t>
            </a:r>
            <a:endParaRPr lang="en-IN" b="0" dirty="0">
              <a:effectLst/>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rPr>
              <a:t>for</a:t>
            </a:r>
            <a:r>
              <a:rPr lang="en-IN" sz="1800" b="0" i="0" u="none" strike="noStrike" dirty="0">
                <a:solidFill>
                  <a:srgbClr val="000000"/>
                </a:solidFill>
                <a:effectLst/>
                <a:latin typeface="Times New Roman" panose="02020603050405020304" pitchFamily="18" charset="0"/>
              </a:rPr>
              <a:t>  j ← 1 to C </a:t>
            </a:r>
            <a:r>
              <a:rPr lang="en-IN" sz="1800" b="1" i="0" u="none" strike="noStrike" dirty="0">
                <a:solidFill>
                  <a:srgbClr val="000000"/>
                </a:solidFill>
                <a:effectLst/>
                <a:latin typeface="Times New Roman" panose="02020603050405020304" pitchFamily="18" charset="0"/>
              </a:rPr>
              <a:t>do </a:t>
            </a:r>
          </a:p>
          <a:p>
            <a:pPr rtl="0">
              <a:spcBef>
                <a:spcPts val="0"/>
              </a:spcBef>
              <a:spcAft>
                <a:spcPts val="0"/>
              </a:spcAft>
            </a:pPr>
            <a:r>
              <a:rPr lang="en-IN" sz="1800" b="0" i="0" u="none" strike="noStrike" dirty="0">
                <a:solidFill>
                  <a:srgbClr val="000000"/>
                </a:solidFill>
                <a:effectLst/>
                <a:latin typeface="Times New Roman" panose="02020603050405020304" pitchFamily="18" charset="0"/>
              </a:rPr>
              <a:t>      matrix[</a:t>
            </a:r>
            <a:r>
              <a:rPr lang="en-IN" sz="1800" b="0" i="0" u="none" strike="noStrike" dirty="0" err="1">
                <a:solidFill>
                  <a:srgbClr val="000000"/>
                </a:solidFill>
                <a:effectLst/>
                <a:latin typeface="Times New Roman" panose="02020603050405020304" pitchFamily="18" charset="0"/>
              </a:rPr>
              <a:t>i</a:t>
            </a:r>
            <a:r>
              <a:rPr lang="en-IN" sz="1800" b="0" i="0" u="none" strike="noStrike" dirty="0">
                <a:solidFill>
                  <a:srgbClr val="000000"/>
                </a:solidFill>
                <a:effectLst/>
                <a:latin typeface="Times New Roman" panose="02020603050405020304" pitchFamily="18" charset="0"/>
              </a:rPr>
              <a:t>][j] ← rand</a:t>
            </a:r>
            <a:endParaRPr lang="en-IN" b="0" dirty="0">
              <a:effectLst/>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rPr>
              <a:t>     </a:t>
            </a:r>
            <a:r>
              <a:rPr lang="en-IN" sz="1800" b="1" i="0" u="none" strike="noStrike" dirty="0">
                <a:solidFill>
                  <a:srgbClr val="000000"/>
                </a:solidFill>
                <a:effectLst/>
                <a:latin typeface="Times New Roman" panose="02020603050405020304" pitchFamily="18" charset="0"/>
              </a:rPr>
              <a:t>for</a:t>
            </a:r>
            <a:r>
              <a:rPr lang="en-IN" sz="1800" b="0" i="0" u="none" strike="noStrike" dirty="0">
                <a:solidFill>
                  <a:srgbClr val="000000"/>
                </a:solidFill>
                <a:effectLst/>
                <a:latin typeface="Times New Roman" panose="02020603050405020304" pitchFamily="18" charset="0"/>
              </a:rPr>
              <a:t>  </a:t>
            </a:r>
            <a:r>
              <a:rPr lang="en-IN" sz="1800" b="0" i="0" u="none" strike="noStrike" dirty="0" err="1">
                <a:solidFill>
                  <a:srgbClr val="000000"/>
                </a:solidFill>
                <a:effectLst/>
                <a:latin typeface="Times New Roman" panose="02020603050405020304" pitchFamily="18" charset="0"/>
              </a:rPr>
              <a:t>i</a:t>
            </a:r>
            <a:r>
              <a:rPr lang="en-IN" sz="1800" b="0" i="0" u="none" strike="noStrike" dirty="0">
                <a:solidFill>
                  <a:srgbClr val="000000"/>
                </a:solidFill>
                <a:effectLst/>
                <a:latin typeface="Times New Roman" panose="02020603050405020304" pitchFamily="18" charset="0"/>
              </a:rPr>
              <a:t> ← 1 to R </a:t>
            </a:r>
            <a:r>
              <a:rPr lang="en-IN" sz="1800" b="1" i="0" u="none" strike="noStrike" dirty="0">
                <a:solidFill>
                  <a:srgbClr val="000000"/>
                </a:solidFill>
                <a:effectLst/>
                <a:latin typeface="Times New Roman" panose="02020603050405020304" pitchFamily="18" charset="0"/>
              </a:rPr>
              <a:t>do</a:t>
            </a:r>
            <a:endParaRPr lang="en-IN" b="0" dirty="0">
              <a:effectLst/>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rPr>
              <a:t>          </a:t>
            </a:r>
            <a:r>
              <a:rPr lang="en-IN" sz="1800" b="0" i="0" u="none" strike="noStrike" dirty="0" err="1">
                <a:solidFill>
                  <a:srgbClr val="000000"/>
                </a:solidFill>
                <a:effectLst/>
                <a:latin typeface="Times New Roman" panose="02020603050405020304" pitchFamily="18" charset="0"/>
              </a:rPr>
              <a:t>ans</a:t>
            </a:r>
            <a:r>
              <a:rPr lang="en-IN" sz="1800" b="0" i="0" u="none" strike="noStrike" dirty="0">
                <a:solidFill>
                  <a:srgbClr val="000000"/>
                </a:solidFill>
                <a:effectLst/>
                <a:latin typeface="Times New Roman" panose="02020603050405020304" pitchFamily="18" charset="0"/>
              </a:rPr>
              <a:t> ← max(</a:t>
            </a:r>
            <a:r>
              <a:rPr lang="en-IN" sz="1800" b="0" i="0" u="none" strike="noStrike" dirty="0" err="1">
                <a:solidFill>
                  <a:srgbClr val="000000"/>
                </a:solidFill>
                <a:effectLst/>
                <a:latin typeface="Times New Roman" panose="02020603050405020304" pitchFamily="18" charset="0"/>
              </a:rPr>
              <a:t>ans</a:t>
            </a:r>
            <a:r>
              <a:rPr lang="en-IN" sz="1800" b="0" i="0" u="none" strike="noStrike" dirty="0">
                <a:solidFill>
                  <a:srgbClr val="000000"/>
                </a:solidFill>
                <a:effectLst/>
                <a:latin typeface="Times New Roman" panose="02020603050405020304" pitchFamily="18"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rPr>
              <a:t>          </a:t>
            </a:r>
            <a:r>
              <a:rPr lang="en-IN" sz="1800" b="0" i="0" u="none" strike="noStrike" dirty="0" err="1">
                <a:solidFill>
                  <a:srgbClr val="000000"/>
                </a:solidFill>
                <a:effectLst/>
                <a:latin typeface="Times New Roman" panose="02020603050405020304" pitchFamily="18" charset="0"/>
              </a:rPr>
              <a:t>maxm_Gold_amnt</a:t>
            </a:r>
            <a:r>
              <a:rPr lang="en-IN" sz="1800" b="0" i="0" u="none" strike="noStrike" dirty="0">
                <a:solidFill>
                  <a:srgbClr val="000000"/>
                </a:solidFill>
                <a:effectLst/>
                <a:latin typeface="Times New Roman" panose="02020603050405020304" pitchFamily="18" charset="0"/>
              </a:rPr>
              <a:t>(R,C,i,1,matrix))</a:t>
            </a:r>
            <a:endParaRPr lang="en-IN" b="0" dirty="0">
              <a:effectLst/>
            </a:endParaRPr>
          </a:p>
          <a:p>
            <a:pPr rtl="0">
              <a:spcBef>
                <a:spcPts val="0"/>
              </a:spcBef>
              <a:spcAft>
                <a:spcPts val="0"/>
              </a:spcAft>
            </a:pPr>
            <a:br>
              <a:rPr lang="en-IN" b="0" dirty="0">
                <a:effectLst/>
              </a:rPr>
            </a:br>
            <a:r>
              <a:rPr lang="en-IN" sz="1800" b="1" i="0" u="none" strike="noStrike" dirty="0">
                <a:solidFill>
                  <a:srgbClr val="000000"/>
                </a:solidFill>
                <a:effectLst/>
                <a:latin typeface="Times New Roman" panose="02020603050405020304" pitchFamily="18" charset="0"/>
              </a:rPr>
              <a:t>print</a:t>
            </a:r>
            <a:r>
              <a:rPr lang="en-IN" sz="1800" b="0" i="0" u="none" strike="noStrike" dirty="0">
                <a:solidFill>
                  <a:srgbClr val="000000"/>
                </a:solidFill>
                <a:effectLst/>
                <a:latin typeface="Times New Roman" panose="02020603050405020304" pitchFamily="18" charset="0"/>
              </a:rPr>
              <a:t> </a:t>
            </a:r>
            <a:r>
              <a:rPr lang="en-IN" sz="1800" b="0" i="0" u="none" strike="noStrike" dirty="0" err="1">
                <a:solidFill>
                  <a:srgbClr val="000000"/>
                </a:solidFill>
                <a:effectLst/>
                <a:latin typeface="Times New Roman" panose="02020603050405020304" pitchFamily="18" charset="0"/>
              </a:rPr>
              <a:t>ans</a:t>
            </a:r>
            <a:br>
              <a:rPr lang="en-IN" b="0" dirty="0">
                <a:effectLst/>
              </a:rPr>
            </a:br>
            <a:br>
              <a:rPr lang="en-IN" dirty="0"/>
            </a:br>
            <a:endParaRPr lang="en-IN" dirty="0"/>
          </a:p>
        </p:txBody>
      </p:sp>
      <p:sp>
        <p:nvSpPr>
          <p:cNvPr id="2" name="TextBox 1">
            <a:extLst>
              <a:ext uri="{FF2B5EF4-FFF2-40B4-BE49-F238E27FC236}">
                <a16:creationId xmlns:a16="http://schemas.microsoft.com/office/drawing/2014/main" id="{BACEECFF-60D5-4F8A-8986-198488CC10F5}"/>
              </a:ext>
            </a:extLst>
          </p:cNvPr>
          <p:cNvSpPr txBox="1"/>
          <p:nvPr/>
        </p:nvSpPr>
        <p:spPr>
          <a:xfrm>
            <a:off x="9463087" y="1963757"/>
            <a:ext cx="2562225" cy="2031325"/>
          </a:xfrm>
          <a:prstGeom prst="rect">
            <a:avLst/>
          </a:prstGeom>
          <a:noFill/>
        </p:spPr>
        <p:txBody>
          <a:bodyPr wrap="square" rtlCol="0">
            <a:spAutoFit/>
          </a:bodyPr>
          <a:lstStyle/>
          <a:p>
            <a:pPr rtl="0">
              <a:spcBef>
                <a:spcPts val="0"/>
              </a:spcBef>
              <a:spcAft>
                <a:spcPts val="0"/>
              </a:spcAft>
            </a:pPr>
            <a:endParaRPr lang="en-US" sz="1800" b="1" i="0" u="none" strike="noStrike" dirty="0">
              <a:solidFill>
                <a:srgbClr val="000000"/>
              </a:solidFill>
              <a:effectLst/>
              <a:latin typeface="Times New Roman" panose="02020603050405020304" pitchFamily="18" charset="0"/>
            </a:endParaRPr>
          </a:p>
          <a:p>
            <a:pPr rtl="0">
              <a:spcBef>
                <a:spcPts val="0"/>
              </a:spcBef>
              <a:spcAft>
                <a:spcPts val="0"/>
              </a:spcAft>
            </a:pPr>
            <a:r>
              <a:rPr lang="en-US" sz="1800" b="1" i="0" u="none" strike="noStrike" dirty="0">
                <a:solidFill>
                  <a:srgbClr val="000000"/>
                </a:solidFill>
                <a:effectLst/>
                <a:latin typeface="Times New Roman" panose="02020603050405020304" pitchFamily="18" charset="0"/>
              </a:rPr>
              <a:t>function </a:t>
            </a:r>
            <a:r>
              <a:rPr lang="en-US" sz="1800" b="0" i="0" u="none" strike="noStrike" dirty="0">
                <a:solidFill>
                  <a:srgbClr val="000000"/>
                </a:solidFill>
                <a:effectLst/>
                <a:latin typeface="Times New Roman" panose="02020603050405020304" pitchFamily="18" charset="0"/>
              </a:rPr>
              <a:t>max(</a:t>
            </a:r>
            <a:r>
              <a:rPr lang="en-US" sz="1800" b="0" i="0" u="none" strike="noStrike" dirty="0" err="1">
                <a:solidFill>
                  <a:srgbClr val="000000"/>
                </a:solidFill>
                <a:effectLst/>
                <a:latin typeface="Times New Roman" panose="02020603050405020304" pitchFamily="18" charset="0"/>
              </a:rPr>
              <a:t>a,b</a:t>
            </a:r>
            <a:r>
              <a:rPr lang="en-US" sz="1800" b="0" i="0" u="none" strike="noStrike" dirty="0">
                <a:solidFill>
                  <a:srgbClr val="000000"/>
                </a:solidFill>
                <a:effectLst/>
                <a:latin typeface="Times New Roman" panose="02020603050405020304" pitchFamily="18" charset="0"/>
              </a:rPr>
              <a:t>)</a:t>
            </a:r>
            <a:endParaRPr lang="en-US" b="0" dirty="0">
              <a:effectLst/>
            </a:endParaRPr>
          </a:p>
          <a:p>
            <a:pPr rtl="0">
              <a:spcBef>
                <a:spcPts val="0"/>
              </a:spcBef>
              <a:spcAft>
                <a:spcPts val="0"/>
              </a:spcAft>
            </a:pPr>
            <a:r>
              <a:rPr lang="en-US" sz="1800" b="1" i="0" u="none" strike="noStrike" dirty="0">
                <a:solidFill>
                  <a:srgbClr val="000000"/>
                </a:solidFill>
                <a:effectLst/>
                <a:latin typeface="Times New Roman" panose="02020603050405020304" pitchFamily="18" charset="0"/>
              </a:rPr>
              <a:t>if</a:t>
            </a:r>
            <a:r>
              <a:rPr lang="en-US" sz="1800" b="0" i="0" u="none" strike="noStrike" dirty="0">
                <a:solidFill>
                  <a:srgbClr val="000000"/>
                </a:solidFill>
                <a:effectLst/>
                <a:latin typeface="Times New Roman" panose="02020603050405020304" pitchFamily="18" charset="0"/>
              </a:rPr>
              <a:t> (a&gt;b) </a:t>
            </a:r>
            <a:r>
              <a:rPr lang="en-US" sz="1800" b="1" i="0" u="none" strike="noStrike" dirty="0">
                <a:solidFill>
                  <a:srgbClr val="000000"/>
                </a:solidFill>
                <a:effectLst/>
                <a:latin typeface="Times New Roman" panose="02020603050405020304" pitchFamily="18" charset="0"/>
              </a:rPr>
              <a:t>then</a:t>
            </a:r>
            <a:endParaRPr lang="en-US" b="0" dirty="0">
              <a:effectLst/>
            </a:endParaRPr>
          </a:p>
          <a:p>
            <a:pPr rtl="0">
              <a:spcBef>
                <a:spcPts val="0"/>
              </a:spcBef>
              <a:spcAft>
                <a:spcPts val="0"/>
              </a:spcAft>
            </a:pPr>
            <a:r>
              <a:rPr lang="en-US" sz="1800" b="1" i="0" u="none" strike="noStrike" dirty="0">
                <a:solidFill>
                  <a:srgbClr val="000000"/>
                </a:solidFill>
                <a:effectLst/>
                <a:latin typeface="Times New Roman" panose="02020603050405020304" pitchFamily="18" charset="0"/>
              </a:rPr>
              <a:t>return</a:t>
            </a:r>
            <a:r>
              <a:rPr lang="en-US" sz="1800" b="0" i="0" u="none" strike="noStrike" dirty="0">
                <a:solidFill>
                  <a:srgbClr val="000000"/>
                </a:solidFill>
                <a:effectLst/>
                <a:latin typeface="Times New Roman" panose="02020603050405020304" pitchFamily="18" charset="0"/>
              </a:rPr>
              <a:t> a</a:t>
            </a:r>
            <a:endParaRPr lang="en-US" b="0" dirty="0">
              <a:effectLst/>
            </a:endParaRPr>
          </a:p>
          <a:p>
            <a:pPr rtl="0">
              <a:spcBef>
                <a:spcPts val="0"/>
              </a:spcBef>
              <a:spcAft>
                <a:spcPts val="0"/>
              </a:spcAft>
            </a:pPr>
            <a:r>
              <a:rPr lang="en-US" sz="1800" b="1" i="0" u="none" strike="noStrike" dirty="0">
                <a:solidFill>
                  <a:srgbClr val="000000"/>
                </a:solidFill>
                <a:effectLst/>
                <a:latin typeface="Times New Roman" panose="02020603050405020304" pitchFamily="18" charset="0"/>
              </a:rPr>
              <a:t>return</a:t>
            </a:r>
            <a:r>
              <a:rPr lang="en-US" sz="1800" b="0" i="0" u="none" strike="noStrike" dirty="0">
                <a:solidFill>
                  <a:srgbClr val="000000"/>
                </a:solidFill>
                <a:effectLst/>
                <a:latin typeface="Times New Roman" panose="02020603050405020304" pitchFamily="18" charset="0"/>
              </a:rPr>
              <a:t> a</a:t>
            </a:r>
            <a:endParaRPr lang="en-US" b="0" dirty="0">
              <a:effectLst/>
            </a:endParaRPr>
          </a:p>
          <a:p>
            <a:br>
              <a:rPr lang="en-US" dirty="0"/>
            </a:br>
            <a:endParaRPr lang="en-IN" dirty="0"/>
          </a:p>
        </p:txBody>
      </p:sp>
      <p:pic>
        <p:nvPicPr>
          <p:cNvPr id="5" name="Picture 4">
            <a:extLst>
              <a:ext uri="{FF2B5EF4-FFF2-40B4-BE49-F238E27FC236}">
                <a16:creationId xmlns:a16="http://schemas.microsoft.com/office/drawing/2014/main" id="{5D097F9D-9843-48AC-9CCC-4C1159601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2125" y="5408554"/>
            <a:ext cx="2600325" cy="1303545"/>
          </a:xfrm>
          <a:prstGeom prst="rect">
            <a:avLst/>
          </a:prstGeom>
        </p:spPr>
      </p:pic>
      <p:sp>
        <p:nvSpPr>
          <p:cNvPr id="7" name="TextBox 6">
            <a:extLst>
              <a:ext uri="{FF2B5EF4-FFF2-40B4-BE49-F238E27FC236}">
                <a16:creationId xmlns:a16="http://schemas.microsoft.com/office/drawing/2014/main" id="{AD85A983-D001-4743-8F25-CBEA4C384CB1}"/>
              </a:ext>
            </a:extLst>
          </p:cNvPr>
          <p:cNvSpPr txBox="1"/>
          <p:nvPr/>
        </p:nvSpPr>
        <p:spPr>
          <a:xfrm>
            <a:off x="4448175" y="1876425"/>
            <a:ext cx="4543425" cy="4801314"/>
          </a:xfrm>
          <a:prstGeom prst="rect">
            <a:avLst/>
          </a:prstGeom>
          <a:noFill/>
        </p:spPr>
        <p:txBody>
          <a:bodyPr wrap="square" rtlCol="0">
            <a:spAutoFit/>
          </a:bodyPr>
          <a:lstStyle/>
          <a:p>
            <a:pPr rtl="0">
              <a:spcBef>
                <a:spcPts val="0"/>
              </a:spcBef>
              <a:spcAft>
                <a:spcPts val="0"/>
              </a:spcAft>
            </a:pPr>
            <a:endParaRPr lang="en-IN" sz="1800" b="1" i="0" u="none" strike="noStrike" dirty="0">
              <a:solidFill>
                <a:srgbClr val="000000"/>
              </a:solidFill>
              <a:effectLst/>
              <a:latin typeface="Times New Roman" panose="02020603050405020304" pitchFamily="18" charset="0"/>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rPr>
              <a:t>function</a:t>
            </a:r>
            <a:r>
              <a:rPr lang="en-IN" sz="1800" b="0" i="0" u="none" strike="noStrike" dirty="0">
                <a:solidFill>
                  <a:srgbClr val="000000"/>
                </a:solidFill>
                <a:effectLst/>
                <a:latin typeface="Times New Roman" panose="02020603050405020304" pitchFamily="18" charset="0"/>
              </a:rPr>
              <a:t> </a:t>
            </a:r>
            <a:r>
              <a:rPr lang="en-IN" sz="1800" b="0" i="0" u="none" strike="noStrike" dirty="0" err="1">
                <a:solidFill>
                  <a:srgbClr val="000000"/>
                </a:solidFill>
                <a:effectLst/>
                <a:latin typeface="Times New Roman" panose="02020603050405020304" pitchFamily="18" charset="0"/>
              </a:rPr>
              <a:t>maxm_Gold_amnt</a:t>
            </a:r>
            <a:r>
              <a:rPr lang="en-IN" sz="1800" b="0" i="0" u="none" strike="noStrike" dirty="0">
                <a:solidFill>
                  <a:srgbClr val="000000"/>
                </a:solidFill>
                <a:effectLst/>
                <a:latin typeface="Times New Roman" panose="02020603050405020304" pitchFamily="18" charset="0"/>
              </a:rPr>
              <a:t>(R, C, row, col, matrix)</a:t>
            </a:r>
            <a:endParaRPr lang="en-IN" b="0" dirty="0">
              <a:effectLst/>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rPr>
              <a:t>         </a:t>
            </a:r>
            <a:r>
              <a:rPr lang="en-IN" sz="1800" b="1" i="0" u="none" strike="noStrike" dirty="0">
                <a:solidFill>
                  <a:srgbClr val="000000"/>
                </a:solidFill>
                <a:effectLst/>
                <a:latin typeface="Times New Roman" panose="02020603050405020304" pitchFamily="18" charset="0"/>
              </a:rPr>
              <a:t>if </a:t>
            </a:r>
            <a:r>
              <a:rPr lang="en-IN" sz="1800" b="0" i="0" u="none" strike="noStrike" dirty="0">
                <a:solidFill>
                  <a:srgbClr val="000000"/>
                </a:solidFill>
                <a:effectLst/>
                <a:latin typeface="Times New Roman" panose="02020603050405020304" pitchFamily="18" charset="0"/>
              </a:rPr>
              <a:t>(col == C+1 </a:t>
            </a:r>
            <a:r>
              <a:rPr lang="en-IN" sz="1800" b="1" i="0" u="none" strike="noStrike" dirty="0">
                <a:solidFill>
                  <a:srgbClr val="000000"/>
                </a:solidFill>
                <a:effectLst/>
                <a:latin typeface="Times New Roman" panose="02020603050405020304" pitchFamily="18" charset="0"/>
              </a:rPr>
              <a:t>||</a:t>
            </a:r>
            <a:r>
              <a:rPr lang="en-IN" sz="1800" b="0" i="0" u="none" strike="noStrike" dirty="0">
                <a:solidFill>
                  <a:srgbClr val="000000"/>
                </a:solidFill>
                <a:effectLst/>
                <a:latin typeface="Times New Roman" panose="02020603050405020304" pitchFamily="18" charset="0"/>
              </a:rPr>
              <a:t> row == 0</a:t>
            </a:r>
            <a:r>
              <a:rPr lang="en-IN" sz="1800" b="1" i="0" u="none" strike="noStrike" dirty="0">
                <a:solidFill>
                  <a:srgbClr val="000000"/>
                </a:solidFill>
                <a:effectLst/>
                <a:latin typeface="Times New Roman" panose="02020603050405020304" pitchFamily="18" charset="0"/>
              </a:rPr>
              <a:t> ||</a:t>
            </a:r>
            <a:r>
              <a:rPr lang="en-IN" sz="1800" b="0" i="0" u="none" strike="noStrike" dirty="0">
                <a:solidFill>
                  <a:srgbClr val="000000"/>
                </a:solidFill>
                <a:effectLst/>
                <a:latin typeface="Times New Roman" panose="02020603050405020304" pitchFamily="18" charset="0"/>
              </a:rPr>
              <a:t> row == R+1) </a:t>
            </a:r>
            <a:r>
              <a:rPr lang="en-IN" sz="1800" b="1" i="0" u="none" strike="noStrike" dirty="0">
                <a:solidFill>
                  <a:srgbClr val="000000"/>
                </a:solidFill>
                <a:effectLst/>
                <a:latin typeface="Times New Roman" panose="02020603050405020304" pitchFamily="18" charset="0"/>
              </a:rPr>
              <a:t>then</a:t>
            </a:r>
            <a:endParaRPr lang="en-IN" b="0" dirty="0">
              <a:effectLst/>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rPr>
              <a:t>         return </a:t>
            </a:r>
            <a:r>
              <a:rPr lang="en-IN" sz="1800" b="0" i="0" u="none" strike="noStrike" dirty="0">
                <a:solidFill>
                  <a:srgbClr val="000000"/>
                </a:solidFill>
                <a:effectLst/>
                <a:latin typeface="Times New Roman" panose="02020603050405020304" pitchFamily="18" charset="0"/>
              </a:rPr>
              <a:t>0;</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Times New Roman" panose="02020603050405020304" pitchFamily="18" charset="0"/>
              </a:rPr>
              <a:t>      </a:t>
            </a:r>
            <a:r>
              <a:rPr lang="en-IN" sz="1800" b="1" i="0" u="none" strike="noStrike" dirty="0">
                <a:solidFill>
                  <a:srgbClr val="000000"/>
                </a:solidFill>
                <a:effectLst/>
                <a:latin typeface="Times New Roman" panose="02020603050405020304" pitchFamily="18" charset="0"/>
              </a:rPr>
              <a:t>long </a:t>
            </a:r>
            <a:r>
              <a:rPr lang="en-IN" sz="1800" b="1" i="0" u="none" strike="noStrike" dirty="0" err="1">
                <a:solidFill>
                  <a:srgbClr val="000000"/>
                </a:solidFill>
                <a:effectLst/>
                <a:latin typeface="Times New Roman" panose="02020603050405020304" pitchFamily="18" charset="0"/>
              </a:rPr>
              <a:t>long</a:t>
            </a:r>
            <a:r>
              <a:rPr lang="en-IN" sz="1800" b="0" i="0" u="none" strike="noStrike" dirty="0">
                <a:solidFill>
                  <a:srgbClr val="000000"/>
                </a:solidFill>
                <a:effectLst/>
                <a:latin typeface="Times New Roman" panose="02020603050405020304" pitchFamily="18" charset="0"/>
              </a:rPr>
              <a:t> </a:t>
            </a:r>
            <a:r>
              <a:rPr lang="en-IN" sz="1800" b="1" i="0" u="none" strike="noStrike" dirty="0">
                <a:solidFill>
                  <a:srgbClr val="000000"/>
                </a:solidFill>
                <a:effectLst/>
                <a:latin typeface="Times New Roman" panose="02020603050405020304" pitchFamily="18" charset="0"/>
              </a:rPr>
              <a:t>int </a:t>
            </a:r>
            <a:r>
              <a:rPr lang="en-IN" sz="1800" b="0" i="0" u="none" strike="noStrike" dirty="0">
                <a:solidFill>
                  <a:srgbClr val="000000"/>
                </a:solidFill>
                <a:effectLst/>
                <a:latin typeface="Times New Roman" panose="02020603050405020304" pitchFamily="18" charset="0"/>
              </a:rPr>
              <a:t>right ←  	</a:t>
            </a:r>
            <a:r>
              <a:rPr lang="en-IN" sz="1800" b="0" i="0" u="none" strike="noStrike" dirty="0" err="1">
                <a:solidFill>
                  <a:srgbClr val="000000"/>
                </a:solidFill>
                <a:effectLst/>
                <a:latin typeface="Times New Roman" panose="02020603050405020304" pitchFamily="18" charset="0"/>
              </a:rPr>
              <a:t>maxm_Gold_amnt</a:t>
            </a:r>
            <a:r>
              <a:rPr lang="en-IN" sz="1800" b="0" i="0" u="none" strike="noStrike" dirty="0">
                <a:solidFill>
                  <a:srgbClr val="000000"/>
                </a:solidFill>
                <a:effectLst/>
                <a:latin typeface="Times New Roman" panose="02020603050405020304" pitchFamily="18" charset="0"/>
              </a:rPr>
              <a:t>(row,col+1)</a:t>
            </a:r>
            <a:endParaRPr lang="en-IN" b="0" dirty="0">
              <a:effectLst/>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rPr>
              <a:t>      </a:t>
            </a:r>
            <a:r>
              <a:rPr lang="en-IN" sz="1800" b="1" i="0" u="none" strike="noStrike" dirty="0">
                <a:solidFill>
                  <a:srgbClr val="000000"/>
                </a:solidFill>
                <a:effectLst/>
                <a:latin typeface="Times New Roman" panose="02020603050405020304" pitchFamily="18" charset="0"/>
              </a:rPr>
              <a:t>long </a:t>
            </a:r>
            <a:r>
              <a:rPr lang="en-IN" sz="1800" b="1" i="0" u="none" strike="noStrike" dirty="0" err="1">
                <a:solidFill>
                  <a:srgbClr val="000000"/>
                </a:solidFill>
                <a:effectLst/>
                <a:latin typeface="Times New Roman" panose="02020603050405020304" pitchFamily="18" charset="0"/>
              </a:rPr>
              <a:t>long</a:t>
            </a:r>
            <a:r>
              <a:rPr lang="en-IN" sz="1800" b="1" i="0" u="none" strike="noStrike" dirty="0">
                <a:solidFill>
                  <a:srgbClr val="000000"/>
                </a:solidFill>
                <a:effectLst/>
                <a:latin typeface="Times New Roman" panose="02020603050405020304" pitchFamily="18" charset="0"/>
              </a:rPr>
              <a:t> int    </a:t>
            </a:r>
            <a:r>
              <a:rPr lang="en-IN" sz="1800" b="0" i="0" u="none" strike="noStrike" dirty="0" err="1">
                <a:solidFill>
                  <a:srgbClr val="000000"/>
                </a:solidFill>
                <a:effectLst/>
                <a:latin typeface="Times New Roman" panose="02020603050405020304" pitchFamily="18" charset="0"/>
              </a:rPr>
              <a:t>right_up</a:t>
            </a:r>
            <a:r>
              <a:rPr lang="en-IN" sz="1800" b="0" i="0" u="none" strike="noStrike" dirty="0">
                <a:solidFill>
                  <a:srgbClr val="000000"/>
                </a:solidFill>
                <a:effectLst/>
                <a:latin typeface="Times New Roman" panose="02020603050405020304" pitchFamily="18" charset="0"/>
              </a:rPr>
              <a:t>      	 	←  </a:t>
            </a:r>
            <a:r>
              <a:rPr lang="en-IN" sz="1800" b="0" i="0" u="none" strike="noStrike" dirty="0" err="1">
                <a:solidFill>
                  <a:srgbClr val="000000"/>
                </a:solidFill>
                <a:effectLst/>
                <a:latin typeface="Times New Roman" panose="02020603050405020304" pitchFamily="18" charset="0"/>
              </a:rPr>
              <a:t>maxm_Gold_amnt</a:t>
            </a:r>
            <a:r>
              <a:rPr lang="en-IN" sz="1800" b="0" i="0" u="none" strike="noStrike" dirty="0">
                <a:solidFill>
                  <a:srgbClr val="000000"/>
                </a:solidFill>
                <a:effectLst/>
                <a:latin typeface="Times New Roman" panose="02020603050405020304" pitchFamily="18" charset="0"/>
              </a:rPr>
              <a:t>(row-1,col+1)</a:t>
            </a:r>
            <a:endParaRPr lang="en-IN" b="0" dirty="0">
              <a:effectLst/>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rPr>
              <a:t>      long </a:t>
            </a:r>
            <a:r>
              <a:rPr lang="en-IN" sz="1800" b="1" i="0" u="none" strike="noStrike" dirty="0" err="1">
                <a:solidFill>
                  <a:srgbClr val="000000"/>
                </a:solidFill>
                <a:effectLst/>
                <a:latin typeface="Times New Roman" panose="02020603050405020304" pitchFamily="18" charset="0"/>
              </a:rPr>
              <a:t>long</a:t>
            </a:r>
            <a:r>
              <a:rPr lang="en-IN" sz="1800" b="1" i="0" u="none" strike="noStrike" dirty="0">
                <a:solidFill>
                  <a:srgbClr val="000000"/>
                </a:solidFill>
                <a:effectLst/>
                <a:latin typeface="Times New Roman" panose="02020603050405020304" pitchFamily="18" charset="0"/>
              </a:rPr>
              <a:t> int   </a:t>
            </a:r>
            <a:r>
              <a:rPr lang="en-IN" sz="1800" b="0" i="0" u="none" strike="noStrike" dirty="0" err="1">
                <a:solidFill>
                  <a:srgbClr val="000000"/>
                </a:solidFill>
                <a:effectLst/>
                <a:latin typeface="Times New Roman" panose="02020603050405020304" pitchFamily="18" charset="0"/>
              </a:rPr>
              <a:t>right_down</a:t>
            </a:r>
            <a:r>
              <a:rPr lang="en-IN" sz="1800" b="0" i="0" u="none" strike="noStrike" dirty="0">
                <a:solidFill>
                  <a:srgbClr val="000000"/>
                </a:solidFill>
                <a:effectLst/>
                <a:latin typeface="Times New Roman" panose="02020603050405020304" pitchFamily="18" charset="0"/>
              </a:rPr>
              <a:t> ← 	</a:t>
            </a:r>
            <a:r>
              <a:rPr lang="en-IN" sz="1800" b="0" i="0" u="none" strike="noStrike" dirty="0" err="1">
                <a:solidFill>
                  <a:srgbClr val="000000"/>
                </a:solidFill>
                <a:effectLst/>
                <a:latin typeface="Times New Roman" panose="02020603050405020304" pitchFamily="18" charset="0"/>
              </a:rPr>
              <a:t>maxm_Gold_amnt</a:t>
            </a:r>
            <a:r>
              <a:rPr lang="en-IN" sz="1800" b="0" i="0" u="none" strike="noStrike" dirty="0">
                <a:solidFill>
                  <a:srgbClr val="000000"/>
                </a:solidFill>
                <a:effectLst/>
                <a:latin typeface="Times New Roman" panose="02020603050405020304" pitchFamily="18" charset="0"/>
              </a:rPr>
              <a:t>(row+1,col+1)</a:t>
            </a:r>
            <a:endParaRPr lang="en-IN" b="0" dirty="0">
              <a:effectLst/>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rPr>
              <a:t>      </a:t>
            </a:r>
            <a:r>
              <a:rPr lang="en-IN" sz="1800" b="1" i="0" u="none" strike="noStrike" dirty="0">
                <a:solidFill>
                  <a:srgbClr val="000000"/>
                </a:solidFill>
                <a:effectLst/>
                <a:latin typeface="Times New Roman" panose="02020603050405020304" pitchFamily="18" charset="0"/>
              </a:rPr>
              <a:t>return </a:t>
            </a:r>
            <a:r>
              <a:rPr lang="en-IN" sz="1800" b="0" i="0" u="none" strike="noStrike" dirty="0">
                <a:solidFill>
                  <a:srgbClr val="000000"/>
                </a:solidFill>
                <a:effectLst/>
                <a:latin typeface="Times New Roman" panose="02020603050405020304" pitchFamily="18" charset="0"/>
              </a:rPr>
              <a:t>matrix[row][col] +</a:t>
            </a:r>
            <a:endParaRPr lang="en-IN" b="0" dirty="0">
              <a:effectLst/>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rPr>
              <a:t>                 max( right, max(</a:t>
            </a:r>
            <a:r>
              <a:rPr lang="en-IN" sz="1800" b="0" i="0" u="none" strike="noStrike" dirty="0" err="1">
                <a:solidFill>
                  <a:srgbClr val="000000"/>
                </a:solidFill>
                <a:effectLst/>
                <a:latin typeface="Times New Roman" panose="02020603050405020304" pitchFamily="18" charset="0"/>
              </a:rPr>
              <a:t>right_up</a:t>
            </a:r>
            <a:r>
              <a:rPr lang="en-IN" sz="1800" b="0" i="0" u="none" strike="noStrike" dirty="0">
                <a:solidFill>
                  <a:srgbClr val="000000"/>
                </a:solidFill>
                <a:effectLst/>
                <a:latin typeface="Times New Roman" panose="02020603050405020304" pitchFamily="18" charset="0"/>
              </a:rPr>
              <a:t>, 			</a:t>
            </a:r>
            <a:r>
              <a:rPr lang="en-IN" sz="1800" b="0" i="0" u="none" strike="noStrike" dirty="0" err="1">
                <a:solidFill>
                  <a:srgbClr val="000000"/>
                </a:solidFill>
                <a:effectLst/>
                <a:latin typeface="Times New Roman" panose="02020603050405020304" pitchFamily="18" charset="0"/>
              </a:rPr>
              <a:t>right_down</a:t>
            </a:r>
            <a:r>
              <a:rPr lang="en-IN" sz="1800" b="0" i="0" u="none" strike="noStrike" dirty="0">
                <a:solidFill>
                  <a:srgbClr val="000000"/>
                </a:solidFill>
                <a:effectLst/>
                <a:latin typeface="Times New Roman" panose="02020603050405020304" pitchFamily="18" charset="0"/>
              </a:rPr>
              <a:t>))</a:t>
            </a:r>
            <a:endParaRPr lang="en-IN" b="0" dirty="0">
              <a:effectLst/>
            </a:endParaRPr>
          </a:p>
          <a:p>
            <a:endParaRPr lang="en-IN" dirty="0"/>
          </a:p>
        </p:txBody>
      </p:sp>
    </p:spTree>
    <p:extLst>
      <p:ext uri="{BB962C8B-B14F-4D97-AF65-F5344CB8AC3E}">
        <p14:creationId xmlns:p14="http://schemas.microsoft.com/office/powerpoint/2010/main" val="199936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71692D-3868-4DD0-88B2-3276C91D34F9}"/>
              </a:ext>
            </a:extLst>
          </p:cNvPr>
          <p:cNvSpPr>
            <a:spLocks noGrp="1"/>
          </p:cNvSpPr>
          <p:nvPr>
            <p:ph idx="1"/>
          </p:nvPr>
        </p:nvSpPr>
        <p:spPr>
          <a:xfrm>
            <a:off x="1447800" y="923925"/>
            <a:ext cx="9704386" cy="5381626"/>
          </a:xfrm>
        </p:spPr>
        <p:txBody>
          <a:bodyPr>
            <a:normAutofit/>
          </a:bodyPr>
          <a:lstStyle/>
          <a:p>
            <a:pPr marL="0" indent="0">
              <a:buNone/>
            </a:pPr>
            <a:r>
              <a:rPr lang="en-IN" b="1" u="sng" dirty="0"/>
              <a:t>APPROACH-II</a:t>
            </a:r>
          </a:p>
          <a:p>
            <a:pPr marL="0" indent="0">
              <a:buNone/>
            </a:pPr>
            <a:r>
              <a:rPr lang="en-IN" b="1" u="sng" dirty="0"/>
              <a:t>Dynamic Programming</a:t>
            </a:r>
          </a:p>
          <a:p>
            <a:pPr marL="0" indent="0">
              <a:buNone/>
            </a:pPr>
            <a:endParaRPr lang="en-IN" dirty="0"/>
          </a:p>
        </p:txBody>
      </p:sp>
      <p:sp>
        <p:nvSpPr>
          <p:cNvPr id="7" name="TextBox 6">
            <a:extLst>
              <a:ext uri="{FF2B5EF4-FFF2-40B4-BE49-F238E27FC236}">
                <a16:creationId xmlns:a16="http://schemas.microsoft.com/office/drawing/2014/main" id="{641432C9-5F21-41DF-9988-D4C4D02C1D15}"/>
              </a:ext>
            </a:extLst>
          </p:cNvPr>
          <p:cNvSpPr txBox="1"/>
          <p:nvPr/>
        </p:nvSpPr>
        <p:spPr>
          <a:xfrm>
            <a:off x="1447800" y="1933575"/>
            <a:ext cx="10134600" cy="4031873"/>
          </a:xfrm>
          <a:prstGeom prst="rect">
            <a:avLst/>
          </a:prstGeom>
          <a:noFill/>
        </p:spPr>
        <p:txBody>
          <a:bodyPr wrap="square" rtlCol="0">
            <a:spAutoFit/>
          </a:bodyPr>
          <a:lstStyle/>
          <a:p>
            <a:endParaRPr lang="en-IN" sz="2000" dirty="0">
              <a:ea typeface="SimSun" panose="02010600030101010101" pitchFamily="2" charset="-122"/>
            </a:endParaRPr>
          </a:p>
          <a:p>
            <a:pPr marL="285750" indent="-285750" rtl="0">
              <a:spcBef>
                <a:spcPts val="0"/>
              </a:spcBef>
              <a:spcAft>
                <a:spcPts val="0"/>
              </a:spcAft>
              <a:buFont typeface="Arial" panose="020B0604020202020204" pitchFamily="34" charset="0"/>
              <a:buChar char="•"/>
            </a:pPr>
            <a:r>
              <a:rPr lang="en-US" sz="2000" b="0" i="0" u="none" strike="noStrike" dirty="0">
                <a:solidFill>
                  <a:srgbClr val="000000"/>
                </a:solidFill>
                <a:effectLst/>
              </a:rPr>
              <a:t> Traverse each row for the last column cells’ value and copy the given matrix value for those cells in the </a:t>
            </a:r>
            <a:r>
              <a:rPr lang="en-US" sz="2000" b="0" i="0" u="none" strike="noStrike" dirty="0" err="1">
                <a:solidFill>
                  <a:srgbClr val="000000"/>
                </a:solidFill>
                <a:effectLst/>
              </a:rPr>
              <a:t>dp</a:t>
            </a:r>
            <a:r>
              <a:rPr lang="en-US" sz="2000" b="0" i="0" u="none" strike="noStrike" dirty="0">
                <a:solidFill>
                  <a:srgbClr val="000000"/>
                </a:solidFill>
                <a:effectLst/>
              </a:rPr>
              <a:t>[][] matrix.</a:t>
            </a:r>
          </a:p>
          <a:p>
            <a:pPr rtl="0">
              <a:spcBef>
                <a:spcPts val="0"/>
              </a:spcBef>
              <a:spcAft>
                <a:spcPts val="0"/>
              </a:spcAft>
            </a:pPr>
            <a:endParaRPr lang="en-US" sz="2000" b="0" dirty="0">
              <a:effectLst/>
            </a:endParaRPr>
          </a:p>
          <a:p>
            <a:pPr marL="285750" indent="-285750" rtl="0">
              <a:spcBef>
                <a:spcPts val="0"/>
              </a:spcBef>
              <a:spcAft>
                <a:spcPts val="0"/>
              </a:spcAft>
              <a:buFont typeface="Arial" panose="020B0604020202020204" pitchFamily="34" charset="0"/>
              <a:buChar char="•"/>
            </a:pPr>
            <a:r>
              <a:rPr lang="en-US" sz="2000" b="0" i="0" u="none" strike="noStrike" dirty="0">
                <a:solidFill>
                  <a:srgbClr val="000000"/>
                </a:solidFill>
                <a:effectLst/>
              </a:rPr>
              <a:t> Traverse each row and column except the last one to store the maximum gold value in each cell of the </a:t>
            </a:r>
            <a:r>
              <a:rPr lang="en-US" sz="2000" b="0" i="0" u="none" strike="noStrike" dirty="0" err="1">
                <a:solidFill>
                  <a:srgbClr val="000000"/>
                </a:solidFill>
                <a:effectLst/>
              </a:rPr>
              <a:t>dp</a:t>
            </a:r>
            <a:r>
              <a:rPr lang="en-US" sz="2000" b="0" i="0" u="none" strike="noStrike" dirty="0">
                <a:solidFill>
                  <a:srgbClr val="000000"/>
                </a:solidFill>
                <a:effectLst/>
              </a:rPr>
              <a:t>[][] matrix.</a:t>
            </a:r>
          </a:p>
          <a:p>
            <a:pPr rtl="0">
              <a:spcBef>
                <a:spcPts val="0"/>
              </a:spcBef>
              <a:spcAft>
                <a:spcPts val="0"/>
              </a:spcAft>
            </a:pPr>
            <a:endParaRPr lang="en-US" sz="2000" b="0" dirty="0">
              <a:effectLst/>
            </a:endParaRPr>
          </a:p>
          <a:p>
            <a:pPr marL="285750" indent="-285750" rtl="0">
              <a:spcBef>
                <a:spcPts val="0"/>
              </a:spcBef>
              <a:spcAft>
                <a:spcPts val="0"/>
              </a:spcAft>
              <a:buFont typeface="Arial" panose="020B0604020202020204" pitchFamily="34" charset="0"/>
              <a:buChar char="•"/>
            </a:pPr>
            <a:r>
              <a:rPr lang="en-US" sz="2000" b="0" i="0" u="none" strike="noStrike" dirty="0">
                <a:solidFill>
                  <a:srgbClr val="000000"/>
                </a:solidFill>
                <a:effectLst/>
              </a:rPr>
              <a:t>Traverse each row of the first column to find the maximum among them.</a:t>
            </a:r>
          </a:p>
          <a:p>
            <a:pPr marL="285750" indent="-285750" rtl="0">
              <a:spcBef>
                <a:spcPts val="0"/>
              </a:spcBef>
              <a:spcAft>
                <a:spcPts val="0"/>
              </a:spcAft>
              <a:buFont typeface="Arial" panose="020B0604020202020204" pitchFamily="34" charset="0"/>
              <a:buChar char="•"/>
            </a:pPr>
            <a:endParaRPr lang="en-US" sz="2000" dirty="0">
              <a:solidFill>
                <a:srgbClr val="000000"/>
              </a:solidFill>
            </a:endParaRPr>
          </a:p>
          <a:p>
            <a:pPr marL="285750" indent="-285750" rtl="0">
              <a:spcBef>
                <a:spcPts val="0"/>
              </a:spcBef>
              <a:spcAft>
                <a:spcPts val="0"/>
              </a:spcAft>
              <a:buFont typeface="Arial" panose="020B0604020202020204" pitchFamily="34" charset="0"/>
              <a:buChar char="•"/>
            </a:pPr>
            <a:r>
              <a:rPr lang="en-US" sz="2000" b="0" dirty="0">
                <a:solidFill>
                  <a:srgbClr val="000000"/>
                </a:solidFill>
                <a:effectLst/>
              </a:rPr>
              <a:t>Finally print the maximum value </a:t>
            </a:r>
            <a:r>
              <a:rPr lang="en-US" sz="2000" b="0" dirty="0" err="1">
                <a:solidFill>
                  <a:srgbClr val="000000"/>
                </a:solidFill>
                <a:effectLst/>
              </a:rPr>
              <a:t>i.e</a:t>
            </a:r>
            <a:r>
              <a:rPr lang="en-US" sz="2000" b="0" dirty="0">
                <a:solidFill>
                  <a:srgbClr val="000000"/>
                </a:solidFill>
                <a:effectLst/>
              </a:rPr>
              <a:t>, the maximum amount of gold </a:t>
            </a:r>
            <a:r>
              <a:rPr lang="en-US" sz="2000" spc="10" dirty="0">
                <a:solidFill>
                  <a:srgbClr val="000000"/>
                </a:solidFill>
                <a:latin typeface="Calibri" panose="020F0502020204030204" pitchFamily="34" charset="0"/>
                <a:ea typeface=""/>
                <a:cs typeface="Times New Roman" panose="02020603050405020304" pitchFamily="18" charset="0"/>
              </a:rPr>
              <a:t>collected after traversing through the matrix.</a:t>
            </a:r>
            <a:endParaRPr lang="en-US" sz="2000" b="0" dirty="0">
              <a:effectLst/>
            </a:endParaRPr>
          </a:p>
          <a:p>
            <a:br>
              <a:rPr lang="en-US" dirty="0"/>
            </a:br>
            <a:endParaRPr lang="en-IN" dirty="0"/>
          </a:p>
        </p:txBody>
      </p:sp>
      <p:pic>
        <p:nvPicPr>
          <p:cNvPr id="4" name="Picture 3">
            <a:extLst>
              <a:ext uri="{FF2B5EF4-FFF2-40B4-BE49-F238E27FC236}">
                <a16:creationId xmlns:a16="http://schemas.microsoft.com/office/drawing/2014/main" id="{181B5BCE-BAE5-47A8-9EAE-6B022EA4B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2125" y="5408554"/>
            <a:ext cx="2600325" cy="1303545"/>
          </a:xfrm>
          <a:prstGeom prst="rect">
            <a:avLst/>
          </a:prstGeom>
        </p:spPr>
      </p:pic>
    </p:spTree>
    <p:extLst>
      <p:ext uri="{BB962C8B-B14F-4D97-AF65-F5344CB8AC3E}">
        <p14:creationId xmlns:p14="http://schemas.microsoft.com/office/powerpoint/2010/main" val="840083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4654-8CE0-4020-93DD-E9A7D06C7EAD}"/>
              </a:ext>
            </a:extLst>
          </p:cNvPr>
          <p:cNvSpPr>
            <a:spLocks noGrp="1"/>
          </p:cNvSpPr>
          <p:nvPr>
            <p:ph type="title"/>
          </p:nvPr>
        </p:nvSpPr>
        <p:spPr/>
        <p:txBody>
          <a:bodyPr/>
          <a:lstStyle/>
          <a:p>
            <a:pPr marL="0" indent="0">
              <a:buNone/>
            </a:pPr>
            <a:r>
              <a:rPr lang="en-IN" b="1" dirty="0"/>
              <a:t>ALGORITHM-II   Pseudo Code</a:t>
            </a:r>
          </a:p>
        </p:txBody>
      </p:sp>
      <p:sp>
        <p:nvSpPr>
          <p:cNvPr id="3" name="Content Placeholder 2">
            <a:extLst>
              <a:ext uri="{FF2B5EF4-FFF2-40B4-BE49-F238E27FC236}">
                <a16:creationId xmlns:a16="http://schemas.microsoft.com/office/drawing/2014/main" id="{FD95DA51-2FC2-42EE-91D5-7B2B76B31566}"/>
              </a:ext>
            </a:extLst>
          </p:cNvPr>
          <p:cNvSpPr>
            <a:spLocks noGrp="1"/>
          </p:cNvSpPr>
          <p:nvPr>
            <p:ph idx="1"/>
          </p:nvPr>
        </p:nvSpPr>
        <p:spPr>
          <a:xfrm>
            <a:off x="575280" y="1790701"/>
            <a:ext cx="3730020" cy="3962399"/>
          </a:xfrm>
        </p:spPr>
        <p:txBody>
          <a:bodyPr>
            <a:normAutofit fontScale="92500" lnSpcReduction="10000"/>
          </a:bodyPr>
          <a:lstStyle/>
          <a:p>
            <a:pPr marL="0" indent="0" rtl="0">
              <a:spcBef>
                <a:spcPts val="0"/>
              </a:spcBef>
              <a:spcAft>
                <a:spcPts val="0"/>
              </a:spcAft>
              <a:buNone/>
            </a:pPr>
            <a:r>
              <a:rPr lang="en-US" sz="1600" b="1" i="0" u="none" strike="noStrike" dirty="0">
                <a:solidFill>
                  <a:srgbClr val="000000"/>
                </a:solidFill>
                <a:effectLst/>
                <a:latin typeface="Times New Roman" panose="02020603050405020304" pitchFamily="18" charset="0"/>
              </a:rPr>
              <a:t>function </a:t>
            </a:r>
            <a:r>
              <a:rPr lang="en-US" sz="1600" b="0" i="0" u="none" strike="noStrike" dirty="0">
                <a:solidFill>
                  <a:srgbClr val="000000"/>
                </a:solidFill>
                <a:effectLst/>
                <a:latin typeface="Times New Roman" panose="02020603050405020304" pitchFamily="18" charset="0"/>
              </a:rPr>
              <a:t>main( )</a:t>
            </a:r>
            <a:endParaRPr lang="en-US" sz="1600" b="0" dirty="0">
              <a:effectLst/>
            </a:endParaRPr>
          </a:p>
          <a:p>
            <a:pPr indent="0" rtl="0">
              <a:spcBef>
                <a:spcPts val="0"/>
              </a:spcBef>
              <a:spcAft>
                <a:spcPts val="0"/>
              </a:spcAft>
              <a:buNone/>
            </a:pPr>
            <a:r>
              <a:rPr lang="en-US" sz="1600" b="0" i="0" u="none" strike="noStrike" dirty="0" err="1">
                <a:solidFill>
                  <a:srgbClr val="000000"/>
                </a:solidFill>
                <a:effectLst/>
                <a:latin typeface="Times New Roman" panose="02020603050405020304" pitchFamily="18" charset="0"/>
              </a:rPr>
              <a:t>srand</a:t>
            </a:r>
            <a:r>
              <a:rPr lang="en-US" sz="1600" b="0" i="0" u="none" strike="noStrike" dirty="0">
                <a:solidFill>
                  <a:srgbClr val="000000"/>
                </a:solidFill>
                <a:effectLst/>
                <a:latin typeface="Times New Roman" panose="02020603050405020304" pitchFamily="18" charset="0"/>
              </a:rPr>
              <a:t>(time(0))</a:t>
            </a:r>
            <a:endParaRPr lang="en-US" sz="1600" b="0" dirty="0">
              <a:effectLst/>
            </a:endParaRPr>
          </a:p>
          <a:p>
            <a:pPr indent="0" rtl="0">
              <a:spcBef>
                <a:spcPts val="0"/>
              </a:spcBef>
              <a:spcAft>
                <a:spcPts val="0"/>
              </a:spcAft>
              <a:buNone/>
            </a:pPr>
            <a:r>
              <a:rPr lang="en-US" sz="1600" b="1" i="0" u="none" strike="noStrike" dirty="0">
                <a:solidFill>
                  <a:srgbClr val="000000"/>
                </a:solidFill>
                <a:effectLst/>
                <a:latin typeface="Times New Roman" panose="02020603050405020304" pitchFamily="18" charset="0"/>
              </a:rPr>
              <a:t>get</a:t>
            </a:r>
            <a:r>
              <a:rPr lang="en-US" sz="1600" b="0" i="0" u="none" strike="noStrike" dirty="0">
                <a:solidFill>
                  <a:srgbClr val="000000"/>
                </a:solidFill>
                <a:effectLst/>
                <a:latin typeface="Times New Roman" panose="02020603050405020304" pitchFamily="18" charset="0"/>
              </a:rPr>
              <a:t> R and C</a:t>
            </a:r>
            <a:endParaRPr lang="en-US" sz="1600" b="0" dirty="0">
              <a:effectLst/>
            </a:endParaRPr>
          </a:p>
          <a:p>
            <a:pPr indent="0" rtl="0">
              <a:spcBef>
                <a:spcPts val="0"/>
              </a:spcBef>
              <a:spcAft>
                <a:spcPts val="0"/>
              </a:spcAft>
              <a:buNone/>
            </a:pPr>
            <a:r>
              <a:rPr lang="en-US" sz="1600" b="1" i="0" u="none" strike="noStrike" dirty="0">
                <a:solidFill>
                  <a:srgbClr val="000000"/>
                </a:solidFill>
                <a:effectLst/>
                <a:latin typeface="Times New Roman" panose="02020603050405020304" pitchFamily="18" charset="0"/>
              </a:rPr>
              <a:t>for</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i</a:t>
            </a:r>
            <a:r>
              <a:rPr lang="en-US" sz="1600" b="0" i="0" u="none" strike="noStrike" dirty="0">
                <a:solidFill>
                  <a:srgbClr val="000000"/>
                </a:solidFill>
                <a:effectLst/>
                <a:latin typeface="Times New Roman" panose="02020603050405020304" pitchFamily="18" charset="0"/>
              </a:rPr>
              <a:t> ← 1 to R </a:t>
            </a:r>
            <a:r>
              <a:rPr lang="en-US" sz="1600" b="1" i="0" u="none" strike="noStrike" dirty="0">
                <a:solidFill>
                  <a:srgbClr val="000000"/>
                </a:solidFill>
                <a:effectLst/>
                <a:latin typeface="Times New Roman" panose="02020603050405020304" pitchFamily="18" charset="0"/>
              </a:rPr>
              <a:t>do</a:t>
            </a:r>
            <a:endParaRPr lang="en-US" sz="1600" b="0" dirty="0">
              <a:effectLst/>
            </a:endParaRPr>
          </a:p>
          <a:p>
            <a:pPr indent="0" rtl="0">
              <a:spcBef>
                <a:spcPts val="0"/>
              </a:spcBef>
              <a:spcAft>
                <a:spcPts val="0"/>
              </a:spcAft>
              <a:buNone/>
            </a:pPr>
            <a:r>
              <a:rPr lang="en-US" sz="1600" b="1" i="0" u="none" strike="noStrike" dirty="0">
                <a:solidFill>
                  <a:srgbClr val="000000"/>
                </a:solidFill>
                <a:effectLst/>
                <a:latin typeface="Times New Roman" panose="02020603050405020304" pitchFamily="18" charset="0"/>
              </a:rPr>
              <a:t>for</a:t>
            </a:r>
            <a:r>
              <a:rPr lang="en-US" sz="1600" b="0" i="0" u="none" strike="noStrike" dirty="0">
                <a:solidFill>
                  <a:srgbClr val="000000"/>
                </a:solidFill>
                <a:effectLst/>
                <a:latin typeface="Times New Roman" panose="02020603050405020304" pitchFamily="18" charset="0"/>
              </a:rPr>
              <a:t>  j ← 1 to C </a:t>
            </a:r>
            <a:r>
              <a:rPr lang="en-US" sz="1600" b="1" i="0" u="none" strike="noStrike" dirty="0">
                <a:solidFill>
                  <a:srgbClr val="000000"/>
                </a:solidFill>
                <a:effectLst/>
                <a:latin typeface="Times New Roman" panose="02020603050405020304" pitchFamily="18" charset="0"/>
              </a:rPr>
              <a:t>do</a:t>
            </a:r>
            <a:endParaRPr lang="en-US" sz="1600" b="0" dirty="0">
              <a:effectLst/>
            </a:endParaRPr>
          </a:p>
          <a:p>
            <a:pPr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matrix[</a:t>
            </a:r>
            <a:r>
              <a:rPr lang="en-US" sz="1600" b="0" i="0" u="none" strike="noStrike" dirty="0" err="1">
                <a:solidFill>
                  <a:srgbClr val="000000"/>
                </a:solidFill>
                <a:effectLst/>
                <a:latin typeface="Times New Roman" panose="02020603050405020304" pitchFamily="18" charset="0"/>
              </a:rPr>
              <a:t>i</a:t>
            </a:r>
            <a:r>
              <a:rPr lang="en-US" sz="1600" b="0" i="0" u="none" strike="noStrike" dirty="0">
                <a:solidFill>
                  <a:srgbClr val="000000"/>
                </a:solidFill>
                <a:effectLst/>
                <a:latin typeface="Times New Roman" panose="02020603050405020304" pitchFamily="18" charset="0"/>
              </a:rPr>
              <a:t>][j] ← rand</a:t>
            </a:r>
            <a:endParaRPr lang="en-US" sz="1600" b="0" dirty="0">
              <a:effectLst/>
            </a:endParaRPr>
          </a:p>
          <a:p>
            <a:pPr marL="0" indent="0">
              <a:buNone/>
            </a:pPr>
            <a:br>
              <a:rPr lang="en-US" sz="1600" b="0" dirty="0">
                <a:effectLst/>
              </a:rPr>
            </a:br>
            <a:r>
              <a:rPr lang="en-US" sz="1600" b="1" i="0" u="none" strike="noStrike" dirty="0">
                <a:solidFill>
                  <a:srgbClr val="000000"/>
                </a:solidFill>
                <a:effectLst/>
                <a:latin typeface="Times New Roman" panose="02020603050405020304" pitchFamily="18" charset="0"/>
              </a:rPr>
              <a:t>print</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maxm_Gold_amnt</a:t>
            </a:r>
            <a:r>
              <a:rPr lang="en-US" sz="1600" b="0" i="0" u="none" strike="noStrike" dirty="0">
                <a:solidFill>
                  <a:srgbClr val="000000"/>
                </a:solidFill>
                <a:effectLst/>
                <a:latin typeface="Times New Roman" panose="02020603050405020304" pitchFamily="18" charset="0"/>
              </a:rPr>
              <a:t>(R, </a:t>
            </a:r>
            <a:r>
              <a:rPr lang="en-US" sz="1600" b="0" i="0" u="none" strike="noStrike" dirty="0" err="1">
                <a:solidFill>
                  <a:srgbClr val="000000"/>
                </a:solidFill>
                <a:effectLst/>
                <a:latin typeface="Times New Roman" panose="02020603050405020304" pitchFamily="18" charset="0"/>
              </a:rPr>
              <a:t>C,matrix</a:t>
            </a:r>
            <a:r>
              <a:rPr lang="en-US" sz="1600" b="0" i="0" u="none" strike="noStrike" dirty="0">
                <a:solidFill>
                  <a:srgbClr val="000000"/>
                </a:solidFill>
                <a:effectLst/>
                <a:latin typeface="Times New Roman" panose="02020603050405020304" pitchFamily="18" charset="0"/>
              </a:rPr>
              <a:t>)</a:t>
            </a:r>
          </a:p>
          <a:p>
            <a:pPr marL="0" indent="0">
              <a:buNone/>
            </a:pPr>
            <a:endParaRPr lang="en-US" sz="1600" b="0" i="0" u="none" strike="noStrike" dirty="0">
              <a:solidFill>
                <a:srgbClr val="000000"/>
              </a:solidFill>
              <a:effectLst/>
              <a:latin typeface="Times New Roman" panose="02020603050405020304" pitchFamily="18" charset="0"/>
            </a:endParaRPr>
          </a:p>
          <a:p>
            <a:pPr marL="0" indent="0">
              <a:buNone/>
            </a:pPr>
            <a:endParaRPr lang="en-US" sz="1600" b="0" i="0" u="none" strike="noStrike" dirty="0">
              <a:solidFill>
                <a:srgbClr val="000000"/>
              </a:solidFill>
              <a:effectLst/>
              <a:latin typeface="Times New Roman" panose="02020603050405020304" pitchFamily="18" charset="0"/>
            </a:endParaRPr>
          </a:p>
          <a:p>
            <a:pPr marL="0" indent="0" rtl="0">
              <a:spcBef>
                <a:spcPts val="0"/>
              </a:spcBef>
              <a:spcAft>
                <a:spcPts val="0"/>
              </a:spcAft>
              <a:buNone/>
            </a:pPr>
            <a:r>
              <a:rPr lang="en-IN" sz="1600" b="1" i="0" u="none" strike="noStrike" dirty="0">
                <a:solidFill>
                  <a:srgbClr val="000000"/>
                </a:solidFill>
                <a:effectLst/>
                <a:latin typeface="Times New Roman" panose="02020603050405020304" pitchFamily="18" charset="0"/>
              </a:rPr>
              <a:t>function </a:t>
            </a:r>
            <a:r>
              <a:rPr lang="en-IN" sz="1600" b="0" i="0" u="none" strike="noStrike" dirty="0">
                <a:solidFill>
                  <a:srgbClr val="000000"/>
                </a:solidFill>
                <a:effectLst/>
                <a:latin typeface="Times New Roman" panose="02020603050405020304" pitchFamily="18" charset="0"/>
              </a:rPr>
              <a:t>max(</a:t>
            </a:r>
            <a:r>
              <a:rPr lang="en-IN" sz="1600" b="0" i="0" u="none" strike="noStrike" dirty="0" err="1">
                <a:solidFill>
                  <a:srgbClr val="000000"/>
                </a:solidFill>
                <a:effectLst/>
                <a:latin typeface="Times New Roman" panose="02020603050405020304" pitchFamily="18" charset="0"/>
              </a:rPr>
              <a:t>a,b</a:t>
            </a:r>
            <a:r>
              <a:rPr lang="en-IN" sz="1600" b="0" i="0" u="none" strike="noStrike" dirty="0">
                <a:solidFill>
                  <a:srgbClr val="000000"/>
                </a:solidFill>
                <a:effectLst/>
                <a:latin typeface="Times New Roman" panose="02020603050405020304" pitchFamily="18" charset="0"/>
              </a:rPr>
              <a:t>)</a:t>
            </a:r>
            <a:endParaRPr lang="en-IN" sz="1100" b="0" dirty="0">
              <a:effectLst/>
            </a:endParaRPr>
          </a:p>
          <a:p>
            <a:pPr marL="0" indent="0" rtl="0">
              <a:spcBef>
                <a:spcPts val="0"/>
              </a:spcBef>
              <a:spcAft>
                <a:spcPts val="0"/>
              </a:spcAft>
              <a:buNone/>
            </a:pPr>
            <a:r>
              <a:rPr lang="en-IN" sz="1600" b="1" i="0" u="none" strike="noStrike" dirty="0">
                <a:solidFill>
                  <a:srgbClr val="000000"/>
                </a:solidFill>
                <a:effectLst/>
                <a:latin typeface="Times New Roman" panose="02020603050405020304" pitchFamily="18" charset="0"/>
              </a:rPr>
              <a:t>   if</a:t>
            </a:r>
            <a:r>
              <a:rPr lang="en-IN" sz="1600" b="0" i="0" u="none" strike="noStrike" dirty="0">
                <a:solidFill>
                  <a:srgbClr val="000000"/>
                </a:solidFill>
                <a:effectLst/>
                <a:latin typeface="Times New Roman" panose="02020603050405020304" pitchFamily="18" charset="0"/>
              </a:rPr>
              <a:t> (a&gt;b) </a:t>
            </a:r>
            <a:r>
              <a:rPr lang="en-IN" sz="1600" b="1" i="0" u="none" strike="noStrike" dirty="0">
                <a:solidFill>
                  <a:srgbClr val="000000"/>
                </a:solidFill>
                <a:effectLst/>
                <a:latin typeface="Times New Roman" panose="02020603050405020304" pitchFamily="18" charset="0"/>
              </a:rPr>
              <a:t>then</a:t>
            </a:r>
            <a:endParaRPr lang="en-IN" sz="1100" b="0" dirty="0">
              <a:effectLst/>
            </a:endParaRPr>
          </a:p>
          <a:p>
            <a:pPr marL="0" indent="0" rtl="0">
              <a:spcBef>
                <a:spcPts val="0"/>
              </a:spcBef>
              <a:spcAft>
                <a:spcPts val="0"/>
              </a:spcAft>
              <a:buNone/>
            </a:pPr>
            <a:r>
              <a:rPr lang="en-IN" sz="1600" b="1" i="0" u="none" strike="noStrike" dirty="0">
                <a:solidFill>
                  <a:srgbClr val="000000"/>
                </a:solidFill>
                <a:effectLst/>
                <a:latin typeface="Times New Roman" panose="02020603050405020304" pitchFamily="18" charset="0"/>
              </a:rPr>
              <a:t>   return</a:t>
            </a:r>
            <a:r>
              <a:rPr lang="en-IN" sz="1600" b="0" i="0" u="none" strike="noStrike" dirty="0">
                <a:solidFill>
                  <a:srgbClr val="000000"/>
                </a:solidFill>
                <a:effectLst/>
                <a:latin typeface="Times New Roman" panose="02020603050405020304" pitchFamily="18" charset="0"/>
              </a:rPr>
              <a:t> a</a:t>
            </a:r>
            <a:endParaRPr lang="en-IN" sz="1100" b="0" dirty="0">
              <a:effectLst/>
            </a:endParaRPr>
          </a:p>
          <a:p>
            <a:pPr marL="0" indent="0" rtl="0">
              <a:spcBef>
                <a:spcPts val="0"/>
              </a:spcBef>
              <a:spcAft>
                <a:spcPts val="0"/>
              </a:spcAft>
              <a:buNone/>
            </a:pPr>
            <a:r>
              <a:rPr lang="en-IN" sz="1600" b="1" i="0" u="none" strike="noStrike" dirty="0">
                <a:solidFill>
                  <a:srgbClr val="000000"/>
                </a:solidFill>
                <a:effectLst/>
                <a:latin typeface="Times New Roman" panose="02020603050405020304" pitchFamily="18" charset="0"/>
              </a:rPr>
              <a:t>   return</a:t>
            </a:r>
            <a:r>
              <a:rPr lang="en-IN" sz="1600" b="0" i="0" u="none" strike="noStrike" dirty="0">
                <a:solidFill>
                  <a:srgbClr val="000000"/>
                </a:solidFill>
                <a:effectLst/>
                <a:latin typeface="Times New Roman" panose="02020603050405020304" pitchFamily="18" charset="0"/>
              </a:rPr>
              <a:t> a</a:t>
            </a:r>
            <a:endParaRPr lang="en-IN" sz="1100" b="0" dirty="0">
              <a:effectLst/>
            </a:endParaRPr>
          </a:p>
          <a:p>
            <a:pPr marL="0" indent="0">
              <a:buNone/>
            </a:pPr>
            <a:br>
              <a:rPr lang="en-IN" sz="1600" dirty="0"/>
            </a:br>
            <a:endParaRPr lang="en-US" sz="1600" b="0" i="0" u="none" strike="noStrike" dirty="0">
              <a:solidFill>
                <a:srgbClr val="000000"/>
              </a:solidFill>
              <a:effectLst/>
              <a:latin typeface="Times New Roman" panose="02020603050405020304" pitchFamily="18" charset="0"/>
            </a:endParaRPr>
          </a:p>
          <a:p>
            <a:endParaRPr lang="en-IN" sz="1600" dirty="0">
              <a:effectLst/>
              <a:ea typeface="SimSun" panose="02010600030101010101" pitchFamily="2" charset="-122"/>
            </a:endParaRPr>
          </a:p>
        </p:txBody>
      </p:sp>
      <p:pic>
        <p:nvPicPr>
          <p:cNvPr id="4" name="Picture 3">
            <a:extLst>
              <a:ext uri="{FF2B5EF4-FFF2-40B4-BE49-F238E27FC236}">
                <a16:creationId xmlns:a16="http://schemas.microsoft.com/office/drawing/2014/main" id="{38007763-7B20-40FC-9595-82B6DA346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2125" y="5408554"/>
            <a:ext cx="2600325" cy="1303545"/>
          </a:xfrm>
          <a:prstGeom prst="rect">
            <a:avLst/>
          </a:prstGeom>
        </p:spPr>
      </p:pic>
      <p:sp>
        <p:nvSpPr>
          <p:cNvPr id="5" name="TextBox 4">
            <a:extLst>
              <a:ext uri="{FF2B5EF4-FFF2-40B4-BE49-F238E27FC236}">
                <a16:creationId xmlns:a16="http://schemas.microsoft.com/office/drawing/2014/main" id="{FEAAFF20-CEA9-48F9-8585-235440F4AA9B}"/>
              </a:ext>
            </a:extLst>
          </p:cNvPr>
          <p:cNvSpPr txBox="1"/>
          <p:nvPr/>
        </p:nvSpPr>
        <p:spPr>
          <a:xfrm>
            <a:off x="4191000" y="1722338"/>
            <a:ext cx="4810125" cy="4770537"/>
          </a:xfrm>
          <a:prstGeom prst="rect">
            <a:avLst/>
          </a:prstGeom>
          <a:noFill/>
        </p:spPr>
        <p:txBody>
          <a:bodyPr wrap="square" rtlCol="0">
            <a:spAutoFit/>
          </a:bodyPr>
          <a:lstStyle/>
          <a:p>
            <a:pPr marL="0" indent="0" rtl="0">
              <a:spcBef>
                <a:spcPts val="0"/>
              </a:spcBef>
              <a:spcAft>
                <a:spcPts val="0"/>
              </a:spcAft>
              <a:buNone/>
            </a:pPr>
            <a:r>
              <a:rPr lang="en-IN" sz="1600" b="1" i="0" u="none" strike="noStrike" dirty="0">
                <a:solidFill>
                  <a:srgbClr val="000000"/>
                </a:solidFill>
                <a:effectLst/>
                <a:latin typeface="Times New Roman" panose="02020603050405020304" pitchFamily="18" charset="0"/>
              </a:rPr>
              <a:t>function</a:t>
            </a: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maxm_Gold_amnt</a:t>
            </a:r>
            <a:r>
              <a:rPr lang="en-IN" sz="1600" b="0" i="0" u="none" strike="noStrike" dirty="0">
                <a:solidFill>
                  <a:srgbClr val="000000"/>
                </a:solidFill>
                <a:effectLst/>
                <a:latin typeface="Times New Roman" panose="02020603050405020304" pitchFamily="18" charset="0"/>
              </a:rPr>
              <a:t>(R, </a:t>
            </a:r>
            <a:r>
              <a:rPr lang="en-IN" sz="1600" b="0" i="0" u="none" strike="noStrike" dirty="0" err="1">
                <a:solidFill>
                  <a:srgbClr val="000000"/>
                </a:solidFill>
                <a:effectLst/>
                <a:latin typeface="Times New Roman" panose="02020603050405020304" pitchFamily="18" charset="0"/>
              </a:rPr>
              <a:t>C,matrix</a:t>
            </a:r>
            <a:r>
              <a:rPr lang="en-IN" sz="1600" b="0" i="0" u="none" strike="noStrike" dirty="0">
                <a:solidFill>
                  <a:srgbClr val="000000"/>
                </a:solidFill>
                <a:effectLst/>
                <a:latin typeface="Times New Roman" panose="02020603050405020304" pitchFamily="18" charset="0"/>
              </a:rPr>
              <a:t>)</a:t>
            </a:r>
            <a:endParaRPr lang="en-IN" sz="1600" b="0" dirty="0">
              <a:effectLst/>
            </a:endParaRPr>
          </a:p>
          <a:p>
            <a:pPr marL="0" indent="0" rtl="0">
              <a:spcBef>
                <a:spcPts val="0"/>
              </a:spcBef>
              <a:spcAft>
                <a:spcPts val="0"/>
              </a:spcAft>
              <a:buNone/>
            </a:pPr>
            <a:r>
              <a:rPr lang="en-IN" sz="1600" b="1" dirty="0">
                <a:solidFill>
                  <a:srgbClr val="000000"/>
                </a:solidFill>
                <a:latin typeface="Times New Roman" panose="02020603050405020304" pitchFamily="18" charset="0"/>
              </a:rPr>
              <a:t>        </a:t>
            </a:r>
            <a:r>
              <a:rPr lang="en-IN" sz="1600" b="1" i="0" u="none" strike="noStrike" dirty="0">
                <a:solidFill>
                  <a:srgbClr val="000000"/>
                </a:solidFill>
                <a:effectLst/>
                <a:latin typeface="Times New Roman" panose="02020603050405020304" pitchFamily="18" charset="0"/>
              </a:rPr>
              <a:t>long </a:t>
            </a:r>
            <a:r>
              <a:rPr lang="en-IN" sz="1600" b="1" i="0" u="none" strike="noStrike" dirty="0" err="1">
                <a:solidFill>
                  <a:srgbClr val="000000"/>
                </a:solidFill>
                <a:effectLst/>
                <a:latin typeface="Times New Roman" panose="02020603050405020304" pitchFamily="18" charset="0"/>
              </a:rPr>
              <a:t>long</a:t>
            </a:r>
            <a:r>
              <a:rPr lang="en-IN" sz="1600" b="1" i="0" u="none" strike="noStrike" dirty="0">
                <a:solidFill>
                  <a:srgbClr val="000000"/>
                </a:solidFill>
                <a:effectLst/>
                <a:latin typeface="Times New Roman" panose="02020603050405020304" pitchFamily="18" charset="0"/>
              </a:rPr>
              <a:t> int</a:t>
            </a: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dp</a:t>
            </a:r>
            <a:r>
              <a:rPr lang="en-IN" sz="1600" b="0" i="0" u="none" strike="noStrike" dirty="0">
                <a:solidFill>
                  <a:srgbClr val="000000"/>
                </a:solidFill>
                <a:effectLst/>
                <a:latin typeface="Times New Roman" panose="02020603050405020304" pitchFamily="18" charset="0"/>
              </a:rPr>
              <a:t>[R][C]  ← {0}</a:t>
            </a:r>
            <a:endParaRPr lang="en-IN" sz="1600" b="0" dirty="0">
              <a:effectLst/>
            </a:endParaRPr>
          </a:p>
          <a:p>
            <a:pPr marL="0" indent="0" rtl="0">
              <a:spcBef>
                <a:spcPts val="0"/>
              </a:spcBef>
              <a:spcAft>
                <a:spcPts val="0"/>
              </a:spcAft>
              <a:buNone/>
            </a:pPr>
            <a:br>
              <a:rPr lang="en-IN" sz="1600" b="0" dirty="0">
                <a:effectLst/>
              </a:rPr>
            </a:br>
            <a:r>
              <a:rPr lang="en-IN" sz="1600" b="1" i="0" u="none" strike="noStrike" dirty="0">
                <a:solidFill>
                  <a:srgbClr val="000000"/>
                </a:solidFill>
                <a:effectLst/>
                <a:latin typeface="Times New Roman" panose="02020603050405020304" pitchFamily="18" charset="0"/>
              </a:rPr>
              <a:t>        for</a:t>
            </a: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i</a:t>
            </a:r>
            <a:r>
              <a:rPr lang="en-IN" sz="1600" b="0" i="0" u="none" strike="noStrike" dirty="0">
                <a:solidFill>
                  <a:srgbClr val="000000"/>
                </a:solidFill>
                <a:effectLst/>
                <a:latin typeface="Times New Roman" panose="02020603050405020304" pitchFamily="18" charset="0"/>
              </a:rPr>
              <a:t> ← 1 to R </a:t>
            </a:r>
            <a:r>
              <a:rPr lang="en-IN" sz="1600" b="1" i="0" u="none" strike="noStrike" dirty="0">
                <a:solidFill>
                  <a:srgbClr val="000000"/>
                </a:solidFill>
                <a:effectLst/>
                <a:latin typeface="Times New Roman" panose="02020603050405020304" pitchFamily="18" charset="0"/>
              </a:rPr>
              <a:t>do</a:t>
            </a:r>
            <a:endParaRPr lang="en-IN" sz="1600" b="0" dirty="0">
              <a:effectLst/>
            </a:endParaRPr>
          </a:p>
          <a:p>
            <a:pPr marL="0" indent="0" rtl="0">
              <a:spcBef>
                <a:spcPts val="0"/>
              </a:spcBef>
              <a:spcAft>
                <a:spcPts val="0"/>
              </a:spcAft>
              <a:buNone/>
            </a:pP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dp</a:t>
            </a:r>
            <a:r>
              <a:rPr lang="en-IN" sz="1600" b="0" i="0" u="none" strike="noStrike" dirty="0">
                <a:solidFill>
                  <a:srgbClr val="000000"/>
                </a:solidFill>
                <a:effectLst/>
                <a:latin typeface="Times New Roman" panose="02020603050405020304" pitchFamily="18" charset="0"/>
              </a:rPr>
              <a:t>[</a:t>
            </a:r>
            <a:r>
              <a:rPr lang="en-IN" sz="1600" b="0" i="0" u="none" strike="noStrike" dirty="0" err="1">
                <a:solidFill>
                  <a:srgbClr val="000000"/>
                </a:solidFill>
                <a:effectLst/>
                <a:latin typeface="Times New Roman" panose="02020603050405020304" pitchFamily="18" charset="0"/>
              </a:rPr>
              <a:t>i</a:t>
            </a:r>
            <a:r>
              <a:rPr lang="en-IN" sz="1600" b="0" i="0" u="none" strike="noStrike" dirty="0">
                <a:solidFill>
                  <a:srgbClr val="000000"/>
                </a:solidFill>
                <a:effectLst/>
                <a:latin typeface="Times New Roman" panose="02020603050405020304" pitchFamily="18" charset="0"/>
              </a:rPr>
              <a:t>][C]  ← matrix[</a:t>
            </a:r>
            <a:r>
              <a:rPr lang="en-IN" sz="1600" b="0" i="0" u="none" strike="noStrike" dirty="0" err="1">
                <a:solidFill>
                  <a:srgbClr val="000000"/>
                </a:solidFill>
                <a:effectLst/>
                <a:latin typeface="Times New Roman" panose="02020603050405020304" pitchFamily="18" charset="0"/>
              </a:rPr>
              <a:t>i</a:t>
            </a:r>
            <a:r>
              <a:rPr lang="en-IN" sz="1600" b="0" i="0" u="none" strike="noStrike" dirty="0">
                <a:solidFill>
                  <a:srgbClr val="000000"/>
                </a:solidFill>
                <a:effectLst/>
                <a:latin typeface="Times New Roman" panose="02020603050405020304" pitchFamily="18" charset="0"/>
              </a:rPr>
              <a:t>][C]</a:t>
            </a:r>
            <a:endParaRPr lang="en-IN" sz="1600" b="0" dirty="0">
              <a:effectLst/>
            </a:endParaRPr>
          </a:p>
          <a:p>
            <a:pPr marL="0" indent="0" rtl="0">
              <a:spcBef>
                <a:spcPts val="0"/>
              </a:spcBef>
              <a:spcAft>
                <a:spcPts val="0"/>
              </a:spcAft>
              <a:buNone/>
            </a:pPr>
            <a:br>
              <a:rPr lang="en-IN" sz="1600" b="0" dirty="0">
                <a:effectLst/>
              </a:rPr>
            </a:br>
            <a:r>
              <a:rPr lang="en-IN" sz="1600" b="0" dirty="0">
                <a:effectLst/>
              </a:rPr>
              <a:t>         </a:t>
            </a:r>
            <a:r>
              <a:rPr lang="en-IN" sz="1600" b="1" i="0" u="none" strike="noStrike" dirty="0">
                <a:solidFill>
                  <a:srgbClr val="000000"/>
                </a:solidFill>
                <a:effectLst/>
                <a:latin typeface="Times New Roman" panose="02020603050405020304" pitchFamily="18" charset="0"/>
              </a:rPr>
              <a:t>for </a:t>
            </a:r>
            <a:r>
              <a:rPr lang="en-IN" sz="1600" b="0" i="0" u="none" strike="noStrike" dirty="0" err="1">
                <a:solidFill>
                  <a:srgbClr val="000000"/>
                </a:solidFill>
                <a:effectLst/>
                <a:latin typeface="Times New Roman" panose="02020603050405020304" pitchFamily="18" charset="0"/>
              </a:rPr>
              <a:t>i</a:t>
            </a:r>
            <a:r>
              <a:rPr lang="en-IN" sz="1600" b="0" i="0" u="none" strike="noStrike" dirty="0">
                <a:solidFill>
                  <a:srgbClr val="000000"/>
                </a:solidFill>
                <a:effectLst/>
                <a:latin typeface="Times New Roman" panose="02020603050405020304" pitchFamily="18" charset="0"/>
              </a:rPr>
              <a:t> ← C-1 to 1 </a:t>
            </a:r>
            <a:r>
              <a:rPr lang="en-IN" sz="1600" b="1" i="0" u="none" strike="noStrike" dirty="0">
                <a:solidFill>
                  <a:srgbClr val="000000"/>
                </a:solidFill>
                <a:effectLst/>
                <a:latin typeface="Times New Roman" panose="02020603050405020304" pitchFamily="18" charset="0"/>
              </a:rPr>
              <a:t>do</a:t>
            </a:r>
            <a:endParaRPr lang="en-IN" sz="1600" b="0" dirty="0">
              <a:effectLst/>
            </a:endParaRPr>
          </a:p>
          <a:p>
            <a:pPr marL="0" indent="0" rtl="0">
              <a:spcBef>
                <a:spcPts val="0"/>
              </a:spcBef>
              <a:spcAft>
                <a:spcPts val="0"/>
              </a:spcAft>
              <a:buNone/>
            </a:pPr>
            <a:r>
              <a:rPr lang="en-IN" sz="1600" b="1" i="0" u="none" strike="noStrike" dirty="0">
                <a:solidFill>
                  <a:srgbClr val="000000"/>
                </a:solidFill>
                <a:effectLst/>
                <a:latin typeface="Times New Roman" panose="02020603050405020304" pitchFamily="18" charset="0"/>
              </a:rPr>
              <a:t>             for </a:t>
            </a:r>
            <a:r>
              <a:rPr lang="en-IN" sz="1600" b="0" i="0" u="none" strike="noStrike" dirty="0">
                <a:solidFill>
                  <a:srgbClr val="000000"/>
                </a:solidFill>
                <a:effectLst/>
                <a:latin typeface="Times New Roman" panose="02020603050405020304" pitchFamily="18" charset="0"/>
              </a:rPr>
              <a:t>j ← 1 to R  </a:t>
            </a:r>
            <a:r>
              <a:rPr lang="en-IN" sz="1600" b="1" i="0" u="none" strike="noStrike" dirty="0">
                <a:solidFill>
                  <a:srgbClr val="000000"/>
                </a:solidFill>
                <a:effectLst/>
                <a:latin typeface="Times New Roman" panose="02020603050405020304" pitchFamily="18" charset="0"/>
              </a:rPr>
              <a:t>do </a:t>
            </a:r>
            <a:endParaRPr lang="en-IN" sz="1600" b="0" dirty="0">
              <a:effectLst/>
            </a:endParaRPr>
          </a:p>
          <a:p>
            <a:pPr indent="0" rtl="0">
              <a:spcBef>
                <a:spcPts val="0"/>
              </a:spcBef>
              <a:spcAft>
                <a:spcPts val="0"/>
              </a:spcAft>
              <a:buNone/>
            </a:pPr>
            <a:r>
              <a:rPr lang="en-IN" sz="1600" b="1" i="0" u="none" strike="noStrike" dirty="0">
                <a:solidFill>
                  <a:srgbClr val="000000"/>
                </a:solidFill>
                <a:effectLst/>
                <a:latin typeface="Times New Roman" panose="02020603050405020304" pitchFamily="18" charset="0"/>
              </a:rPr>
              <a:t>         	 if </a:t>
            </a: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i</a:t>
            </a:r>
            <a:r>
              <a:rPr lang="en-IN" sz="1600" b="0" i="0" u="none" strike="noStrike" dirty="0">
                <a:solidFill>
                  <a:srgbClr val="000000"/>
                </a:solidFill>
                <a:effectLst/>
                <a:latin typeface="Times New Roman" panose="02020603050405020304" pitchFamily="18" charset="0"/>
              </a:rPr>
              <a:t>  ← 1) </a:t>
            </a:r>
            <a:r>
              <a:rPr lang="en-IN" sz="1600" b="1" i="0" u="none" strike="noStrike" dirty="0">
                <a:solidFill>
                  <a:srgbClr val="000000"/>
                </a:solidFill>
                <a:effectLst/>
                <a:latin typeface="Times New Roman" panose="02020603050405020304" pitchFamily="18" charset="0"/>
              </a:rPr>
              <a:t>then</a:t>
            </a:r>
            <a:endParaRPr lang="en-IN" sz="1600" b="0" dirty="0">
              <a:effectLst/>
            </a:endParaRPr>
          </a:p>
          <a:p>
            <a:pPr indent="0" rtl="0">
              <a:spcBef>
                <a:spcPts val="0"/>
              </a:spcBef>
              <a:spcAft>
                <a:spcPts val="0"/>
              </a:spcAft>
              <a:buNone/>
            </a:pPr>
            <a:r>
              <a:rPr lang="en-IN" sz="1600" b="1" dirty="0">
                <a:solidFill>
                  <a:srgbClr val="000000"/>
                </a:solidFill>
                <a:latin typeface="Times New Roman" panose="02020603050405020304" pitchFamily="18" charset="0"/>
              </a:rPr>
              <a:t>      </a:t>
            </a:r>
            <a:r>
              <a:rPr lang="en-IN" sz="1600" b="1" i="0" u="none" strike="noStrike" dirty="0">
                <a:solidFill>
                  <a:srgbClr val="000000"/>
                </a:solidFill>
                <a:effectLst/>
                <a:latin typeface="Times New Roman" panose="02020603050405020304" pitchFamily="18" charset="0"/>
              </a:rPr>
              <a:t>                if ( </a:t>
            </a:r>
            <a:r>
              <a:rPr lang="en-IN" sz="1600" b="0" i="0" u="none" strike="noStrike" dirty="0">
                <a:solidFill>
                  <a:srgbClr val="000000"/>
                </a:solidFill>
                <a:effectLst/>
                <a:latin typeface="Times New Roman" panose="02020603050405020304" pitchFamily="18" charset="0"/>
              </a:rPr>
              <a:t>i+1 &lt;= R ) </a:t>
            </a:r>
            <a:r>
              <a:rPr lang="en-IN" sz="1600" b="1" i="0" u="none" strike="noStrike" dirty="0">
                <a:solidFill>
                  <a:srgbClr val="000000"/>
                </a:solidFill>
                <a:effectLst/>
                <a:latin typeface="Times New Roman" panose="02020603050405020304" pitchFamily="18" charset="0"/>
              </a:rPr>
              <a:t>then</a:t>
            </a:r>
            <a:endParaRPr lang="en-IN" sz="1600" b="0" dirty="0">
              <a:effectLst/>
            </a:endParaRPr>
          </a:p>
          <a:p>
            <a:pPr indent="0" rtl="0">
              <a:spcBef>
                <a:spcPts val="0"/>
              </a:spcBef>
              <a:spcAft>
                <a:spcPts val="0"/>
              </a:spcAft>
              <a:buNone/>
            </a:pP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dp</a:t>
            </a:r>
            <a:r>
              <a:rPr lang="en-IN" sz="1600" b="0" i="0" u="none" strike="noStrike" dirty="0">
                <a:solidFill>
                  <a:srgbClr val="000000"/>
                </a:solidFill>
                <a:effectLst/>
                <a:latin typeface="Times New Roman" panose="02020603050405020304" pitchFamily="18" charset="0"/>
              </a:rPr>
              <a:t>[</a:t>
            </a:r>
            <a:r>
              <a:rPr lang="en-IN" sz="1600" b="0" i="0" u="none" strike="noStrike" dirty="0" err="1">
                <a:solidFill>
                  <a:srgbClr val="000000"/>
                </a:solidFill>
                <a:effectLst/>
                <a:latin typeface="Times New Roman" panose="02020603050405020304" pitchFamily="18" charset="0"/>
              </a:rPr>
              <a:t>i</a:t>
            </a:r>
            <a:r>
              <a:rPr lang="en-IN" sz="1600" b="0" i="0" u="none" strike="noStrike" dirty="0">
                <a:solidFill>
                  <a:srgbClr val="000000"/>
                </a:solidFill>
                <a:effectLst/>
                <a:latin typeface="Times New Roman" panose="02020603050405020304" pitchFamily="18" charset="0"/>
              </a:rPr>
              <a:t>][j] ← matrix[</a:t>
            </a:r>
            <a:r>
              <a:rPr lang="en-IN" sz="1600" b="0" i="0" u="none" strike="noStrike" dirty="0" err="1">
                <a:solidFill>
                  <a:srgbClr val="000000"/>
                </a:solidFill>
                <a:effectLst/>
                <a:latin typeface="Times New Roman" panose="02020603050405020304" pitchFamily="18" charset="0"/>
              </a:rPr>
              <a:t>i</a:t>
            </a:r>
            <a:r>
              <a:rPr lang="en-IN" sz="1600" b="0" i="0" u="none" strike="noStrike" dirty="0">
                <a:solidFill>
                  <a:srgbClr val="000000"/>
                </a:solidFill>
                <a:effectLst/>
                <a:latin typeface="Times New Roman" panose="02020603050405020304" pitchFamily="18" charset="0"/>
              </a:rPr>
              <a:t>][j] </a:t>
            </a:r>
            <a:r>
              <a:rPr lang="en-IN" sz="1600" dirty="0">
                <a:solidFill>
                  <a:srgbClr val="000000"/>
                </a:solidFill>
                <a:latin typeface="Times New Roman" panose="02020603050405020304" pitchFamily="18" charset="0"/>
              </a:rPr>
              <a:t>+</a:t>
            </a:r>
            <a:r>
              <a:rPr lang="en-IN" sz="1600" b="0" i="0" u="none" strike="noStrike" dirty="0">
                <a:solidFill>
                  <a:srgbClr val="000000"/>
                </a:solidFill>
                <a:effectLst/>
                <a:latin typeface="Times New Roman" panose="02020603050405020304" pitchFamily="18" charset="0"/>
              </a:rPr>
              <a:t> 		  	                        max(</a:t>
            </a:r>
            <a:r>
              <a:rPr lang="en-IN" sz="1600" b="0" i="0" u="none" strike="noStrike" dirty="0" err="1">
                <a:solidFill>
                  <a:srgbClr val="000000"/>
                </a:solidFill>
                <a:effectLst/>
                <a:latin typeface="Times New Roman" panose="02020603050405020304" pitchFamily="18" charset="0"/>
              </a:rPr>
              <a:t>dp</a:t>
            </a:r>
            <a:r>
              <a:rPr lang="en-IN" sz="1600" b="0" i="0" u="none" strike="noStrike" dirty="0">
                <a:solidFill>
                  <a:srgbClr val="000000"/>
                </a:solidFill>
                <a:effectLst/>
                <a:latin typeface="Times New Roman" panose="02020603050405020304" pitchFamily="18" charset="0"/>
              </a:rPr>
              <a:t>[</a:t>
            </a:r>
            <a:r>
              <a:rPr lang="en-IN" sz="1600" b="0" i="0" u="none" strike="noStrike" dirty="0" err="1">
                <a:solidFill>
                  <a:srgbClr val="000000"/>
                </a:solidFill>
                <a:effectLst/>
                <a:latin typeface="Times New Roman" panose="02020603050405020304" pitchFamily="18" charset="0"/>
              </a:rPr>
              <a:t>i</a:t>
            </a:r>
            <a:r>
              <a:rPr lang="en-IN" sz="1600" b="0" i="0" u="none" strike="noStrike" dirty="0">
                <a:solidFill>
                  <a:srgbClr val="000000"/>
                </a:solidFill>
                <a:effectLst/>
                <a:latin typeface="Times New Roman" panose="02020603050405020304" pitchFamily="18" charset="0"/>
              </a:rPr>
              <a:t>][j+1], </a:t>
            </a:r>
            <a:r>
              <a:rPr lang="en-IN" sz="1600" b="0" i="0" u="none" strike="noStrike" dirty="0" err="1">
                <a:solidFill>
                  <a:srgbClr val="000000"/>
                </a:solidFill>
                <a:effectLst/>
                <a:latin typeface="Times New Roman" panose="02020603050405020304" pitchFamily="18" charset="0"/>
              </a:rPr>
              <a:t>dp</a:t>
            </a:r>
            <a:r>
              <a:rPr lang="en-IN" sz="1600" b="0" i="0" u="none" strike="noStrike" dirty="0">
                <a:solidFill>
                  <a:srgbClr val="000000"/>
                </a:solidFill>
                <a:effectLst/>
                <a:latin typeface="Times New Roman" panose="02020603050405020304" pitchFamily="18" charset="0"/>
              </a:rPr>
              <a:t>[i+1][j+1])</a:t>
            </a:r>
            <a:endParaRPr lang="en-IN" sz="1600" b="0" dirty="0">
              <a:effectLst/>
            </a:endParaRPr>
          </a:p>
          <a:p>
            <a:pPr marL="914400" lvl="2" indent="0">
              <a:spcBef>
                <a:spcPts val="0"/>
              </a:spcBef>
              <a:buNone/>
            </a:pPr>
            <a:r>
              <a:rPr lang="en-IN" sz="1600" b="0" i="0" u="none" strike="noStrike" dirty="0">
                <a:solidFill>
                  <a:srgbClr val="000000"/>
                </a:solidFill>
                <a:effectLst/>
                <a:latin typeface="Times New Roman" panose="02020603050405020304" pitchFamily="18" charset="0"/>
              </a:rPr>
              <a:t>    </a:t>
            </a:r>
            <a:r>
              <a:rPr lang="en-IN" sz="1600" b="1" i="0" u="none" strike="noStrike" dirty="0">
                <a:solidFill>
                  <a:srgbClr val="000000"/>
                </a:solidFill>
                <a:effectLst/>
                <a:latin typeface="Times New Roman" panose="02020603050405020304" pitchFamily="18" charset="0"/>
              </a:rPr>
              <a:t>else</a:t>
            </a:r>
            <a:endParaRPr lang="en-IN" sz="1600" dirty="0"/>
          </a:p>
          <a:p>
            <a:pPr marL="914400" lvl="2" indent="0">
              <a:spcBef>
                <a:spcPts val="0"/>
              </a:spcBef>
              <a:buNone/>
            </a:pPr>
            <a:r>
              <a:rPr lang="en-IN" sz="1600" b="1"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dp</a:t>
            </a:r>
            <a:r>
              <a:rPr lang="en-IN" sz="1600" b="0" i="0" u="none" strike="noStrike" dirty="0">
                <a:solidFill>
                  <a:srgbClr val="000000"/>
                </a:solidFill>
                <a:effectLst/>
                <a:latin typeface="Times New Roman" panose="02020603050405020304" pitchFamily="18" charset="0"/>
              </a:rPr>
              <a:t>[</a:t>
            </a:r>
            <a:r>
              <a:rPr lang="en-IN" sz="1600" b="0" i="0" u="none" strike="noStrike" dirty="0" err="1">
                <a:solidFill>
                  <a:srgbClr val="000000"/>
                </a:solidFill>
                <a:effectLst/>
                <a:latin typeface="Times New Roman" panose="02020603050405020304" pitchFamily="18" charset="0"/>
              </a:rPr>
              <a:t>i</a:t>
            </a:r>
            <a:r>
              <a:rPr lang="en-IN" sz="1600" b="0" i="0" u="none" strike="noStrike" dirty="0">
                <a:solidFill>
                  <a:srgbClr val="000000"/>
                </a:solidFill>
                <a:effectLst/>
                <a:latin typeface="Times New Roman" panose="02020603050405020304" pitchFamily="18" charset="0"/>
              </a:rPr>
              <a:t>][j]</a:t>
            </a:r>
            <a:r>
              <a:rPr lang="en-IN" sz="1600" b="1" i="0" u="none" strike="noStrike" dirty="0">
                <a:solidFill>
                  <a:srgbClr val="000000"/>
                </a:solidFill>
                <a:effectLst/>
                <a:latin typeface="Times New Roman" panose="02020603050405020304" pitchFamily="18" charset="0"/>
              </a:rPr>
              <a:t> </a:t>
            </a:r>
            <a:r>
              <a:rPr lang="en-IN" sz="1600" b="0" i="0" u="none" strike="noStrike" dirty="0">
                <a:solidFill>
                  <a:srgbClr val="000000"/>
                </a:solidFill>
                <a:effectLst/>
                <a:latin typeface="Times New Roman" panose="02020603050405020304" pitchFamily="18" charset="0"/>
              </a:rPr>
              <a:t>← matrix[</a:t>
            </a:r>
            <a:r>
              <a:rPr lang="en-IN" sz="1600" b="0" i="0" u="none" strike="noStrike" dirty="0" err="1">
                <a:solidFill>
                  <a:srgbClr val="000000"/>
                </a:solidFill>
                <a:effectLst/>
                <a:latin typeface="Times New Roman" panose="02020603050405020304" pitchFamily="18" charset="0"/>
              </a:rPr>
              <a:t>i</a:t>
            </a:r>
            <a:r>
              <a:rPr lang="en-IN" sz="1600" b="0" i="0" u="none" strike="noStrike" dirty="0">
                <a:solidFill>
                  <a:srgbClr val="000000"/>
                </a:solidFill>
                <a:effectLst/>
                <a:latin typeface="Times New Roman" panose="02020603050405020304" pitchFamily="18" charset="0"/>
              </a:rPr>
              <a:t>][j] + </a:t>
            </a:r>
            <a:r>
              <a:rPr lang="en-IN" sz="1600" b="0" i="0" u="none" strike="noStrike" dirty="0" err="1">
                <a:solidFill>
                  <a:srgbClr val="000000"/>
                </a:solidFill>
                <a:effectLst/>
                <a:latin typeface="Times New Roman" panose="02020603050405020304" pitchFamily="18" charset="0"/>
              </a:rPr>
              <a:t>dp</a:t>
            </a:r>
            <a:r>
              <a:rPr lang="en-IN" sz="1600" b="0" i="0" u="none" strike="noStrike" dirty="0">
                <a:solidFill>
                  <a:srgbClr val="000000"/>
                </a:solidFill>
                <a:effectLst/>
                <a:latin typeface="Times New Roman" panose="02020603050405020304" pitchFamily="18" charset="0"/>
              </a:rPr>
              <a:t>[</a:t>
            </a:r>
            <a:r>
              <a:rPr lang="en-IN" sz="1600" b="0" i="0" u="none" strike="noStrike" dirty="0" err="1">
                <a:solidFill>
                  <a:srgbClr val="000000"/>
                </a:solidFill>
                <a:effectLst/>
                <a:latin typeface="Times New Roman" panose="02020603050405020304" pitchFamily="18" charset="0"/>
              </a:rPr>
              <a:t>i</a:t>
            </a:r>
            <a:r>
              <a:rPr lang="en-IN" sz="1600" b="0" i="0" u="none" strike="noStrike" dirty="0">
                <a:solidFill>
                  <a:srgbClr val="000000"/>
                </a:solidFill>
                <a:effectLst/>
                <a:latin typeface="Times New Roman" panose="02020603050405020304" pitchFamily="18" charset="0"/>
              </a:rPr>
              <a:t>][j+1]</a:t>
            </a:r>
            <a:endParaRPr lang="en-IN" sz="1600" b="0" dirty="0">
              <a:effectLst/>
            </a:endParaRPr>
          </a:p>
          <a:p>
            <a:pPr lvl="2" indent="0">
              <a:spcBef>
                <a:spcPts val="0"/>
              </a:spcBef>
              <a:buNone/>
            </a:pPr>
            <a:br>
              <a:rPr lang="en-IN" sz="1600" b="0" dirty="0">
                <a:effectLst/>
              </a:rPr>
            </a:br>
            <a:r>
              <a:rPr lang="en-IN" sz="1600" b="0" i="0" u="none" strike="noStrike" dirty="0">
                <a:solidFill>
                  <a:srgbClr val="000000"/>
                </a:solidFill>
                <a:effectLst/>
                <a:latin typeface="Times New Roman" panose="02020603050405020304" pitchFamily="18" charset="0"/>
              </a:rPr>
              <a:t>  </a:t>
            </a:r>
            <a:r>
              <a:rPr lang="en-IN" sz="1600" b="1" i="0" u="none" strike="noStrike" dirty="0">
                <a:solidFill>
                  <a:srgbClr val="000000"/>
                </a:solidFill>
                <a:effectLst/>
                <a:latin typeface="Times New Roman" panose="02020603050405020304" pitchFamily="18" charset="0"/>
              </a:rPr>
              <a:t>else if</a:t>
            </a:r>
            <a:r>
              <a:rPr lang="en-IN" sz="1600" b="0" i="0" u="none" strike="noStrike" dirty="0">
                <a:solidFill>
                  <a:srgbClr val="000000"/>
                </a:solidFill>
                <a:effectLst/>
                <a:latin typeface="Times New Roman" panose="02020603050405020304" pitchFamily="18" charset="0"/>
              </a:rPr>
              <a:t> ( </a:t>
            </a:r>
            <a:r>
              <a:rPr lang="en-IN" sz="1600" b="0" i="0" u="none" strike="noStrike" dirty="0" err="1">
                <a:solidFill>
                  <a:srgbClr val="000000"/>
                </a:solidFill>
                <a:effectLst/>
                <a:latin typeface="Times New Roman" panose="02020603050405020304" pitchFamily="18" charset="0"/>
              </a:rPr>
              <a:t>i</a:t>
            </a:r>
            <a:r>
              <a:rPr lang="en-IN" sz="1600" b="0" i="0" u="none" strike="noStrike" dirty="0">
                <a:solidFill>
                  <a:srgbClr val="000000"/>
                </a:solidFill>
                <a:effectLst/>
                <a:latin typeface="Times New Roman" panose="02020603050405020304" pitchFamily="18" charset="0"/>
              </a:rPr>
              <a:t> ← R</a:t>
            </a:r>
            <a:r>
              <a:rPr lang="en-IN" sz="1600" b="1" i="0" u="none" strike="noStrike" dirty="0">
                <a:solidFill>
                  <a:srgbClr val="000000"/>
                </a:solidFill>
                <a:effectLst/>
                <a:latin typeface="Times New Roman" panose="02020603050405020304" pitchFamily="18" charset="0"/>
              </a:rPr>
              <a:t>) then</a:t>
            </a:r>
            <a:endParaRPr lang="en-IN" sz="1600" b="0" dirty="0">
              <a:effectLst/>
            </a:endParaRPr>
          </a:p>
          <a:p>
            <a:pPr lvl="2" indent="0">
              <a:spcBef>
                <a:spcPts val="0"/>
              </a:spcBef>
              <a:buNone/>
            </a:pPr>
            <a:r>
              <a:rPr lang="en-IN" sz="1600" b="1"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dp</a:t>
            </a:r>
            <a:r>
              <a:rPr lang="en-IN" sz="1600" b="0" i="0" u="none" strike="noStrike" dirty="0">
                <a:solidFill>
                  <a:srgbClr val="000000"/>
                </a:solidFill>
                <a:effectLst/>
                <a:latin typeface="Times New Roman" panose="02020603050405020304" pitchFamily="18" charset="0"/>
              </a:rPr>
              <a:t>[</a:t>
            </a:r>
            <a:r>
              <a:rPr lang="en-IN" sz="1600" b="0" i="0" u="none" strike="noStrike" dirty="0" err="1">
                <a:solidFill>
                  <a:srgbClr val="000000"/>
                </a:solidFill>
                <a:effectLst/>
                <a:latin typeface="Times New Roman" panose="02020603050405020304" pitchFamily="18" charset="0"/>
              </a:rPr>
              <a:t>i</a:t>
            </a:r>
            <a:r>
              <a:rPr lang="en-IN" sz="1600" b="0" i="0" u="none" strike="noStrike" dirty="0">
                <a:solidFill>
                  <a:srgbClr val="000000"/>
                </a:solidFill>
                <a:effectLst/>
                <a:latin typeface="Times New Roman" panose="02020603050405020304" pitchFamily="18" charset="0"/>
              </a:rPr>
              <a:t>][j]  ← matrix[</a:t>
            </a:r>
            <a:r>
              <a:rPr lang="en-IN" sz="1600" b="0" i="0" u="none" strike="noStrike" dirty="0" err="1">
                <a:solidFill>
                  <a:srgbClr val="000000"/>
                </a:solidFill>
                <a:effectLst/>
                <a:latin typeface="Times New Roman" panose="02020603050405020304" pitchFamily="18" charset="0"/>
              </a:rPr>
              <a:t>i</a:t>
            </a:r>
            <a:r>
              <a:rPr lang="en-IN" sz="1600" b="0" i="0" u="none" strike="noStrike" dirty="0">
                <a:solidFill>
                  <a:srgbClr val="000000"/>
                </a:solidFill>
                <a:effectLst/>
                <a:latin typeface="Times New Roman" panose="02020603050405020304" pitchFamily="18" charset="0"/>
              </a:rPr>
              <a:t>][j] + 		     	         max(</a:t>
            </a:r>
            <a:r>
              <a:rPr lang="en-IN" sz="1600" b="0" i="0" u="none" strike="noStrike" dirty="0" err="1">
                <a:solidFill>
                  <a:srgbClr val="000000"/>
                </a:solidFill>
                <a:effectLst/>
                <a:latin typeface="Times New Roman" panose="02020603050405020304" pitchFamily="18" charset="0"/>
              </a:rPr>
              <a:t>dp</a:t>
            </a:r>
            <a:r>
              <a:rPr lang="en-IN" sz="1600" b="0" i="0" u="none" strike="noStrike" dirty="0">
                <a:solidFill>
                  <a:srgbClr val="000000"/>
                </a:solidFill>
                <a:effectLst/>
                <a:latin typeface="Times New Roman" panose="02020603050405020304" pitchFamily="18" charset="0"/>
              </a:rPr>
              <a:t>[</a:t>
            </a:r>
            <a:r>
              <a:rPr lang="en-IN" sz="1600" b="0" i="0" u="none" strike="noStrike" dirty="0" err="1">
                <a:solidFill>
                  <a:srgbClr val="000000"/>
                </a:solidFill>
                <a:effectLst/>
                <a:latin typeface="Times New Roman" panose="02020603050405020304" pitchFamily="18" charset="0"/>
              </a:rPr>
              <a:t>i</a:t>
            </a:r>
            <a:r>
              <a:rPr lang="en-IN" sz="1600" b="0" i="0" u="none" strike="noStrike" dirty="0">
                <a:solidFill>
                  <a:srgbClr val="000000"/>
                </a:solidFill>
                <a:effectLst/>
                <a:latin typeface="Times New Roman" panose="02020603050405020304" pitchFamily="18" charset="0"/>
              </a:rPr>
              <a:t>][j+1],</a:t>
            </a:r>
            <a:r>
              <a:rPr lang="en-IN" sz="1600" b="0" i="0" u="none" strike="noStrike" dirty="0" err="1">
                <a:solidFill>
                  <a:srgbClr val="000000"/>
                </a:solidFill>
                <a:effectLst/>
                <a:latin typeface="Times New Roman" panose="02020603050405020304" pitchFamily="18" charset="0"/>
              </a:rPr>
              <a:t>dp</a:t>
            </a:r>
            <a:r>
              <a:rPr lang="en-IN" sz="1600" b="0" i="0" u="none" strike="noStrike" dirty="0">
                <a:solidFill>
                  <a:srgbClr val="000000"/>
                </a:solidFill>
                <a:effectLst/>
                <a:latin typeface="Times New Roman" panose="02020603050405020304" pitchFamily="18" charset="0"/>
              </a:rPr>
              <a:t>[i-1][j+1])</a:t>
            </a:r>
            <a:endParaRPr lang="en-IN" sz="1600" b="0" dirty="0">
              <a:effectLst/>
            </a:endParaRPr>
          </a:p>
          <a:p>
            <a:endParaRPr lang="en-IN" sz="1600" dirty="0"/>
          </a:p>
        </p:txBody>
      </p:sp>
      <p:sp>
        <p:nvSpPr>
          <p:cNvPr id="7" name="TextBox 6">
            <a:extLst>
              <a:ext uri="{FF2B5EF4-FFF2-40B4-BE49-F238E27FC236}">
                <a16:creationId xmlns:a16="http://schemas.microsoft.com/office/drawing/2014/main" id="{2BFE0814-F993-4A7B-BEF9-A0986D3BAC51}"/>
              </a:ext>
            </a:extLst>
          </p:cNvPr>
          <p:cNvSpPr txBox="1"/>
          <p:nvPr/>
        </p:nvSpPr>
        <p:spPr>
          <a:xfrm>
            <a:off x="9091612" y="1217354"/>
            <a:ext cx="3181350" cy="4862870"/>
          </a:xfrm>
          <a:prstGeom prst="rect">
            <a:avLst/>
          </a:prstGeom>
          <a:noFill/>
        </p:spPr>
        <p:txBody>
          <a:bodyPr wrap="square" rtlCol="0">
            <a:spAutoFit/>
          </a:bodyPr>
          <a:lstStyle/>
          <a:p>
            <a:pPr indent="0" rtl="0">
              <a:spcBef>
                <a:spcPts val="0"/>
              </a:spcBef>
              <a:spcAft>
                <a:spcPts val="0"/>
              </a:spcAft>
              <a:buNone/>
            </a:pPr>
            <a:endParaRPr lang="en-IN" sz="1600" b="1" dirty="0">
              <a:solidFill>
                <a:srgbClr val="000000"/>
              </a:solidFill>
              <a:latin typeface="Times New Roman" panose="02020603050405020304" pitchFamily="18" charset="0"/>
            </a:endParaRPr>
          </a:p>
          <a:p>
            <a:pPr indent="0" rtl="0">
              <a:spcBef>
                <a:spcPts val="0"/>
              </a:spcBef>
              <a:spcAft>
                <a:spcPts val="0"/>
              </a:spcAft>
              <a:buNone/>
            </a:pPr>
            <a:endParaRPr lang="en-IN" sz="1600" b="1" dirty="0">
              <a:solidFill>
                <a:srgbClr val="000000"/>
              </a:solidFill>
              <a:latin typeface="Times New Roman" panose="02020603050405020304" pitchFamily="18" charset="0"/>
            </a:endParaRPr>
          </a:p>
          <a:p>
            <a:pPr indent="0" rtl="0">
              <a:spcBef>
                <a:spcPts val="0"/>
              </a:spcBef>
              <a:spcAft>
                <a:spcPts val="0"/>
              </a:spcAft>
              <a:buNone/>
            </a:pPr>
            <a:r>
              <a:rPr lang="en-IN" sz="1600" b="1" dirty="0">
                <a:solidFill>
                  <a:srgbClr val="000000"/>
                </a:solidFill>
                <a:latin typeface="Times New Roman" panose="02020603050405020304" pitchFamily="18" charset="0"/>
              </a:rPr>
              <a:t>e</a:t>
            </a:r>
            <a:r>
              <a:rPr lang="en-IN" sz="1600" b="1" i="0" u="none" strike="noStrike" dirty="0">
                <a:solidFill>
                  <a:srgbClr val="000000"/>
                </a:solidFill>
                <a:effectLst/>
                <a:latin typeface="Times New Roman" panose="02020603050405020304" pitchFamily="18" charset="0"/>
              </a:rPr>
              <a:t>lse</a:t>
            </a:r>
            <a:endParaRPr lang="en-IN" sz="1600" b="0" dirty="0">
              <a:effectLst/>
            </a:endParaRPr>
          </a:p>
          <a:p>
            <a:pPr indent="0" rtl="0">
              <a:spcBef>
                <a:spcPts val="0"/>
              </a:spcBef>
              <a:spcAft>
                <a:spcPts val="0"/>
              </a:spcAft>
              <a:buNone/>
            </a:pPr>
            <a:r>
              <a:rPr lang="en-IN" sz="1600" b="0" i="0" u="none" strike="noStrike" dirty="0">
                <a:solidFill>
                  <a:srgbClr val="000000"/>
                </a:solidFill>
                <a:effectLst/>
                <a:latin typeface="Times New Roman" panose="02020603050405020304" pitchFamily="18" charset="0"/>
              </a:rPr>
              <a:t>   </a:t>
            </a:r>
            <a:r>
              <a:rPr lang="en-IN" sz="1600" b="1" i="0" u="none" strike="noStrike" dirty="0">
                <a:solidFill>
                  <a:srgbClr val="000000"/>
                </a:solidFill>
                <a:effectLst/>
                <a:latin typeface="Times New Roman" panose="02020603050405020304" pitchFamily="18" charset="0"/>
              </a:rPr>
              <a:t>long </a:t>
            </a:r>
            <a:r>
              <a:rPr lang="en-IN" sz="1600" b="1" i="0" u="none" strike="noStrike" dirty="0" err="1">
                <a:solidFill>
                  <a:srgbClr val="000000"/>
                </a:solidFill>
                <a:effectLst/>
                <a:latin typeface="Times New Roman" panose="02020603050405020304" pitchFamily="18" charset="0"/>
              </a:rPr>
              <a:t>long</a:t>
            </a:r>
            <a:r>
              <a:rPr lang="en-IN" sz="1600" b="1" i="0" u="none" strike="noStrike" dirty="0">
                <a:solidFill>
                  <a:srgbClr val="000000"/>
                </a:solidFill>
                <a:effectLst/>
                <a:latin typeface="Times New Roman" panose="02020603050405020304" pitchFamily="18" charset="0"/>
              </a:rPr>
              <a:t> int</a:t>
            </a:r>
            <a:r>
              <a:rPr lang="en-IN" sz="1600" b="0" i="0" u="none" strike="noStrike" dirty="0">
                <a:solidFill>
                  <a:srgbClr val="000000"/>
                </a:solidFill>
                <a:effectLst/>
                <a:latin typeface="Times New Roman" panose="02020603050405020304" pitchFamily="18" charset="0"/>
              </a:rPr>
              <a:t>  m ←   max(</a:t>
            </a:r>
            <a:r>
              <a:rPr lang="en-IN" sz="1600" b="0" i="0" u="none" strike="noStrike" dirty="0" err="1">
                <a:solidFill>
                  <a:srgbClr val="000000"/>
                </a:solidFill>
                <a:effectLst/>
                <a:latin typeface="Times New Roman" panose="02020603050405020304" pitchFamily="18" charset="0"/>
              </a:rPr>
              <a:t>dp</a:t>
            </a:r>
            <a:r>
              <a:rPr lang="en-IN" sz="1600" b="0" i="0" u="none" strike="noStrike" dirty="0">
                <a:solidFill>
                  <a:srgbClr val="000000"/>
                </a:solidFill>
                <a:effectLst/>
                <a:latin typeface="Times New Roman" panose="02020603050405020304" pitchFamily="18" charset="0"/>
              </a:rPr>
              <a:t>[i+1][j+1],</a:t>
            </a:r>
            <a:r>
              <a:rPr lang="en-IN" sz="1600" b="0" i="0" u="none" strike="noStrike" dirty="0" err="1">
                <a:solidFill>
                  <a:srgbClr val="000000"/>
                </a:solidFill>
                <a:effectLst/>
                <a:latin typeface="Times New Roman" panose="02020603050405020304" pitchFamily="18" charset="0"/>
              </a:rPr>
              <a:t>dp</a:t>
            </a:r>
            <a:r>
              <a:rPr lang="en-IN" sz="1600" b="0" i="0" u="none" strike="noStrike" dirty="0">
                <a:solidFill>
                  <a:srgbClr val="000000"/>
                </a:solidFill>
                <a:effectLst/>
                <a:latin typeface="Times New Roman" panose="02020603050405020304" pitchFamily="18" charset="0"/>
              </a:rPr>
              <a:t>[i-1][j+1])</a:t>
            </a:r>
            <a:br>
              <a:rPr lang="en-IN" sz="1600" b="0" dirty="0">
                <a:effectLst/>
              </a:rPr>
            </a:br>
            <a:r>
              <a:rPr lang="en-IN" sz="1600" b="0" i="0" u="none" strike="noStrike" dirty="0">
                <a:solidFill>
                  <a:srgbClr val="000000"/>
                </a:solidFill>
                <a:effectLst/>
                <a:latin typeface="Times New Roman" panose="02020603050405020304" pitchFamily="18" charset="0"/>
              </a:rPr>
              <a:t>   </a:t>
            </a:r>
          </a:p>
          <a:p>
            <a:pPr indent="0" rtl="0">
              <a:spcBef>
                <a:spcPts val="0"/>
              </a:spcBef>
              <a:spcAft>
                <a:spcPts val="0"/>
              </a:spcAft>
              <a:buNone/>
            </a:pP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dp</a:t>
            </a:r>
            <a:r>
              <a:rPr lang="en-IN" sz="1600" b="0" i="0" u="none" strike="noStrike" dirty="0">
                <a:solidFill>
                  <a:srgbClr val="000000"/>
                </a:solidFill>
                <a:effectLst/>
                <a:latin typeface="Times New Roman" panose="02020603050405020304" pitchFamily="18" charset="0"/>
              </a:rPr>
              <a:t>[</a:t>
            </a:r>
            <a:r>
              <a:rPr lang="en-IN" sz="1600" b="0" i="0" u="none" strike="noStrike" dirty="0" err="1">
                <a:solidFill>
                  <a:srgbClr val="000000"/>
                </a:solidFill>
                <a:effectLst/>
                <a:latin typeface="Times New Roman" panose="02020603050405020304" pitchFamily="18" charset="0"/>
              </a:rPr>
              <a:t>i</a:t>
            </a:r>
            <a:r>
              <a:rPr lang="en-IN" sz="1600" b="0" i="0" u="none" strike="noStrike" dirty="0">
                <a:solidFill>
                  <a:srgbClr val="000000"/>
                </a:solidFill>
                <a:effectLst/>
                <a:latin typeface="Times New Roman" panose="02020603050405020304" pitchFamily="18" charset="0"/>
              </a:rPr>
              <a:t>][j] ←  matrix[</a:t>
            </a:r>
            <a:r>
              <a:rPr lang="en-IN" sz="1600" b="0" i="0" u="none" strike="noStrike" dirty="0" err="1">
                <a:solidFill>
                  <a:srgbClr val="000000"/>
                </a:solidFill>
                <a:effectLst/>
                <a:latin typeface="Times New Roman" panose="02020603050405020304" pitchFamily="18" charset="0"/>
              </a:rPr>
              <a:t>i</a:t>
            </a:r>
            <a:r>
              <a:rPr lang="en-IN" sz="1600" b="0" i="0" u="none" strike="noStrike" dirty="0">
                <a:solidFill>
                  <a:srgbClr val="000000"/>
                </a:solidFill>
                <a:effectLst/>
                <a:latin typeface="Times New Roman" panose="02020603050405020304" pitchFamily="18" charset="0"/>
              </a:rPr>
              <a:t>][j] +  	  	     max(</a:t>
            </a:r>
            <a:r>
              <a:rPr lang="en-IN" sz="1600" b="0" i="0" u="none" strike="noStrike" dirty="0" err="1">
                <a:solidFill>
                  <a:srgbClr val="000000"/>
                </a:solidFill>
                <a:effectLst/>
                <a:latin typeface="Times New Roman" panose="02020603050405020304" pitchFamily="18" charset="0"/>
              </a:rPr>
              <a:t>dp</a:t>
            </a:r>
            <a:r>
              <a:rPr lang="en-IN" sz="1600" b="0" i="0" u="none" strike="noStrike" dirty="0">
                <a:solidFill>
                  <a:srgbClr val="000000"/>
                </a:solidFill>
                <a:effectLst/>
                <a:latin typeface="Times New Roman" panose="02020603050405020304" pitchFamily="18" charset="0"/>
              </a:rPr>
              <a:t>[</a:t>
            </a:r>
            <a:r>
              <a:rPr lang="en-IN" sz="1600" b="0" i="0" u="none" strike="noStrike" dirty="0" err="1">
                <a:solidFill>
                  <a:srgbClr val="000000"/>
                </a:solidFill>
                <a:effectLst/>
                <a:latin typeface="Times New Roman" panose="02020603050405020304" pitchFamily="18" charset="0"/>
              </a:rPr>
              <a:t>i</a:t>
            </a:r>
            <a:r>
              <a:rPr lang="en-IN" sz="1600" b="0" i="0" u="none" strike="noStrike" dirty="0">
                <a:solidFill>
                  <a:srgbClr val="000000"/>
                </a:solidFill>
                <a:effectLst/>
                <a:latin typeface="Times New Roman" panose="02020603050405020304" pitchFamily="18" charset="0"/>
              </a:rPr>
              <a:t>][j+1],m)</a:t>
            </a:r>
            <a:endParaRPr lang="en-IN" sz="1600" b="0" dirty="0">
              <a:effectLst/>
            </a:endParaRPr>
          </a:p>
          <a:p>
            <a:pPr indent="0" rtl="0">
              <a:spcBef>
                <a:spcPts val="0"/>
              </a:spcBef>
              <a:spcAft>
                <a:spcPts val="0"/>
              </a:spcAft>
              <a:buNone/>
            </a:pPr>
            <a:r>
              <a:rPr lang="en-IN" sz="1600" b="0" i="0" u="none" strike="noStrike" dirty="0">
                <a:solidFill>
                  <a:srgbClr val="000000"/>
                </a:solidFill>
                <a:effectLst/>
                <a:latin typeface="Times New Roman" panose="02020603050405020304" pitchFamily="18" charset="0"/>
              </a:rPr>
              <a:t>     </a:t>
            </a:r>
          </a:p>
          <a:p>
            <a:pPr indent="0" rtl="0">
              <a:spcBef>
                <a:spcPts val="0"/>
              </a:spcBef>
              <a:spcAft>
                <a:spcPts val="0"/>
              </a:spcAft>
              <a:buNone/>
            </a:pPr>
            <a:endParaRPr lang="en-IN" sz="1600" b="0" dirty="0">
              <a:effectLst/>
            </a:endParaRPr>
          </a:p>
          <a:p>
            <a:pPr marL="0" indent="0" rtl="0">
              <a:spcBef>
                <a:spcPts val="0"/>
              </a:spcBef>
              <a:spcAft>
                <a:spcPts val="0"/>
              </a:spcAft>
              <a:buNone/>
            </a:pPr>
            <a:r>
              <a:rPr lang="en-IN" sz="1600" b="0" i="0" u="none" strike="noStrike" dirty="0">
                <a:solidFill>
                  <a:srgbClr val="000000"/>
                </a:solidFill>
                <a:effectLst/>
                <a:latin typeface="Times New Roman" panose="02020603050405020304" pitchFamily="18" charset="0"/>
              </a:rPr>
              <a:t>  </a:t>
            </a:r>
            <a:r>
              <a:rPr lang="en-IN" sz="1600" b="1" i="0" u="none" strike="noStrike" dirty="0">
                <a:solidFill>
                  <a:srgbClr val="000000"/>
                </a:solidFill>
                <a:effectLst/>
                <a:latin typeface="Times New Roman" panose="02020603050405020304" pitchFamily="18" charset="0"/>
              </a:rPr>
              <a:t>long </a:t>
            </a:r>
            <a:r>
              <a:rPr lang="en-IN" sz="1600" b="1" i="0" u="none" strike="noStrike" dirty="0" err="1">
                <a:solidFill>
                  <a:srgbClr val="000000"/>
                </a:solidFill>
                <a:effectLst/>
                <a:latin typeface="Times New Roman" panose="02020603050405020304" pitchFamily="18" charset="0"/>
              </a:rPr>
              <a:t>long</a:t>
            </a:r>
            <a:r>
              <a:rPr lang="en-IN" sz="1600" b="1" i="0" u="none" strike="noStrike" dirty="0">
                <a:solidFill>
                  <a:srgbClr val="000000"/>
                </a:solidFill>
                <a:effectLst/>
                <a:latin typeface="Times New Roman" panose="02020603050405020304" pitchFamily="18" charset="0"/>
              </a:rPr>
              <a:t> int</a:t>
            </a: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maxm</a:t>
            </a:r>
            <a:r>
              <a:rPr lang="en-IN" sz="1600" b="0" i="0" u="none" strike="noStrike" dirty="0">
                <a:solidFill>
                  <a:srgbClr val="000000"/>
                </a:solidFill>
                <a:effectLst/>
                <a:latin typeface="Times New Roman" panose="02020603050405020304" pitchFamily="18" charset="0"/>
              </a:rPr>
              <a:t> ← -1</a:t>
            </a:r>
            <a:br>
              <a:rPr lang="en-IN" sz="1600" b="0" dirty="0">
                <a:effectLst/>
              </a:rPr>
            </a:br>
            <a:r>
              <a:rPr lang="en-IN" sz="1600" b="0" dirty="0">
                <a:effectLst/>
              </a:rPr>
              <a:t>   </a:t>
            </a:r>
            <a:r>
              <a:rPr lang="en-IN" sz="1600" b="1" i="0" u="none" strike="noStrike" dirty="0">
                <a:solidFill>
                  <a:srgbClr val="000000"/>
                </a:solidFill>
                <a:effectLst/>
                <a:latin typeface="Times New Roman" panose="02020603050405020304" pitchFamily="18" charset="0"/>
              </a:rPr>
              <a:t>for </a:t>
            </a:r>
            <a:r>
              <a:rPr lang="en-IN" sz="1600" b="0" i="0" u="none" strike="noStrike" dirty="0" err="1">
                <a:solidFill>
                  <a:srgbClr val="000000"/>
                </a:solidFill>
                <a:effectLst/>
                <a:latin typeface="Times New Roman" panose="02020603050405020304" pitchFamily="18" charset="0"/>
              </a:rPr>
              <a:t>i</a:t>
            </a:r>
            <a:r>
              <a:rPr lang="en-IN" sz="1600" b="0" i="0" u="none" strike="noStrike" dirty="0">
                <a:solidFill>
                  <a:srgbClr val="000000"/>
                </a:solidFill>
                <a:effectLst/>
                <a:latin typeface="Times New Roman" panose="02020603050405020304" pitchFamily="18" charset="0"/>
              </a:rPr>
              <a:t> ← 1 to R </a:t>
            </a:r>
            <a:r>
              <a:rPr lang="en-IN" sz="1600" b="1" i="0" u="none" strike="noStrike" dirty="0">
                <a:solidFill>
                  <a:srgbClr val="000000"/>
                </a:solidFill>
                <a:effectLst/>
                <a:latin typeface="Times New Roman" panose="02020603050405020304" pitchFamily="18" charset="0"/>
              </a:rPr>
              <a:t>do</a:t>
            </a:r>
            <a:endParaRPr lang="en-IN" sz="1600" b="0" dirty="0">
              <a:effectLst/>
            </a:endParaRPr>
          </a:p>
          <a:p>
            <a:pPr marL="0" indent="0" rtl="0">
              <a:spcBef>
                <a:spcPts val="0"/>
              </a:spcBef>
              <a:spcAft>
                <a:spcPts val="0"/>
              </a:spcAft>
              <a:buNone/>
            </a:pPr>
            <a:r>
              <a:rPr lang="en-IN" sz="1600" b="1" i="0" u="none" strike="noStrike" dirty="0">
                <a:solidFill>
                  <a:srgbClr val="000000"/>
                </a:solidFill>
                <a:effectLst/>
                <a:latin typeface="Times New Roman" panose="02020603050405020304" pitchFamily="18" charset="0"/>
              </a:rPr>
              <a:t>      if </a:t>
            </a: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dp</a:t>
            </a:r>
            <a:r>
              <a:rPr lang="en-IN" sz="1600" b="0" i="0" u="none" strike="noStrike" dirty="0">
                <a:solidFill>
                  <a:srgbClr val="000000"/>
                </a:solidFill>
                <a:effectLst/>
                <a:latin typeface="Times New Roman" panose="02020603050405020304" pitchFamily="18" charset="0"/>
              </a:rPr>
              <a:t>[</a:t>
            </a:r>
            <a:r>
              <a:rPr lang="en-IN" sz="1600" b="0" i="0" u="none" strike="noStrike" dirty="0" err="1">
                <a:solidFill>
                  <a:srgbClr val="000000"/>
                </a:solidFill>
                <a:effectLst/>
                <a:latin typeface="Times New Roman" panose="02020603050405020304" pitchFamily="18" charset="0"/>
              </a:rPr>
              <a:t>i</a:t>
            </a:r>
            <a:r>
              <a:rPr lang="en-IN" sz="1600" b="0" i="0" u="none" strike="noStrike" dirty="0">
                <a:solidFill>
                  <a:srgbClr val="000000"/>
                </a:solidFill>
                <a:effectLst/>
                <a:latin typeface="Times New Roman" panose="02020603050405020304" pitchFamily="18" charset="0"/>
              </a:rPr>
              <a:t>][1] &gt; </a:t>
            </a:r>
            <a:r>
              <a:rPr lang="en-IN" sz="1600" b="0" i="0" u="none" strike="noStrike" dirty="0" err="1">
                <a:solidFill>
                  <a:srgbClr val="000000"/>
                </a:solidFill>
                <a:effectLst/>
                <a:latin typeface="Times New Roman" panose="02020603050405020304" pitchFamily="18" charset="0"/>
              </a:rPr>
              <a:t>maxm</a:t>
            </a:r>
            <a:r>
              <a:rPr lang="en-IN" sz="1600" b="0" i="0" u="none" strike="noStrike" dirty="0">
                <a:solidFill>
                  <a:srgbClr val="000000"/>
                </a:solidFill>
                <a:effectLst/>
                <a:latin typeface="Times New Roman" panose="02020603050405020304" pitchFamily="18" charset="0"/>
              </a:rPr>
              <a:t>) </a:t>
            </a:r>
            <a:r>
              <a:rPr lang="en-IN" sz="1600" b="1" i="0" u="none" strike="noStrike" dirty="0">
                <a:solidFill>
                  <a:srgbClr val="000000"/>
                </a:solidFill>
                <a:effectLst/>
                <a:latin typeface="Times New Roman" panose="02020603050405020304" pitchFamily="18" charset="0"/>
              </a:rPr>
              <a:t>then</a:t>
            </a:r>
            <a:endParaRPr lang="en-IN" sz="1600" b="0" dirty="0">
              <a:effectLst/>
            </a:endParaRPr>
          </a:p>
          <a:p>
            <a:pPr marL="0" indent="0" rtl="0">
              <a:spcBef>
                <a:spcPts val="0"/>
              </a:spcBef>
              <a:spcAft>
                <a:spcPts val="0"/>
              </a:spcAft>
              <a:buNone/>
            </a:pP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maxm</a:t>
            </a:r>
            <a:r>
              <a:rPr lang="en-IN" sz="1600" b="0" i="0" u="none" strike="noStrike" dirty="0">
                <a:solidFill>
                  <a:srgbClr val="000000"/>
                </a:solidFill>
                <a:effectLst/>
                <a:latin typeface="Times New Roman" panose="02020603050405020304" pitchFamily="18" charset="0"/>
              </a:rPr>
              <a:t> ←  </a:t>
            </a:r>
            <a:r>
              <a:rPr lang="en-IN" sz="1600" b="0" i="0" u="none" strike="noStrike" dirty="0" err="1">
                <a:solidFill>
                  <a:srgbClr val="000000"/>
                </a:solidFill>
                <a:effectLst/>
                <a:latin typeface="Times New Roman" panose="02020603050405020304" pitchFamily="18" charset="0"/>
              </a:rPr>
              <a:t>dp</a:t>
            </a:r>
            <a:r>
              <a:rPr lang="en-IN" sz="1600" b="0" i="0" u="none" strike="noStrike" dirty="0">
                <a:solidFill>
                  <a:srgbClr val="000000"/>
                </a:solidFill>
                <a:effectLst/>
                <a:latin typeface="Times New Roman" panose="02020603050405020304" pitchFamily="18" charset="0"/>
              </a:rPr>
              <a:t>[</a:t>
            </a:r>
            <a:r>
              <a:rPr lang="en-IN" sz="1600" b="0" i="0" u="none" strike="noStrike" dirty="0" err="1">
                <a:solidFill>
                  <a:srgbClr val="000000"/>
                </a:solidFill>
                <a:effectLst/>
                <a:latin typeface="Times New Roman" panose="02020603050405020304" pitchFamily="18" charset="0"/>
              </a:rPr>
              <a:t>i</a:t>
            </a:r>
            <a:r>
              <a:rPr lang="en-IN" sz="1600" b="0" i="0" u="none" strike="noStrike" dirty="0">
                <a:solidFill>
                  <a:srgbClr val="000000"/>
                </a:solidFill>
                <a:effectLst/>
                <a:latin typeface="Times New Roman" panose="02020603050405020304" pitchFamily="18" charset="0"/>
              </a:rPr>
              <a:t>][1]</a:t>
            </a:r>
          </a:p>
          <a:p>
            <a:pPr marL="0" indent="0" rtl="0">
              <a:spcBef>
                <a:spcPts val="0"/>
              </a:spcBef>
              <a:spcAft>
                <a:spcPts val="0"/>
              </a:spcAft>
              <a:buNone/>
            </a:pPr>
            <a:br>
              <a:rPr lang="en-IN" sz="1600" b="0" dirty="0">
                <a:effectLst/>
              </a:rPr>
            </a:br>
            <a:r>
              <a:rPr lang="en-IN" sz="1600" b="1" i="0" u="none" strike="noStrike" dirty="0">
                <a:solidFill>
                  <a:srgbClr val="000000"/>
                </a:solidFill>
                <a:effectLst/>
                <a:latin typeface="Times New Roman" panose="02020603050405020304" pitchFamily="18" charset="0"/>
              </a:rPr>
              <a:t>  return </a:t>
            </a:r>
            <a:r>
              <a:rPr lang="en-IN" sz="1600" b="0" i="0" u="none" strike="noStrike" dirty="0" err="1">
                <a:solidFill>
                  <a:srgbClr val="000000"/>
                </a:solidFill>
                <a:effectLst/>
                <a:latin typeface="Times New Roman" panose="02020603050405020304" pitchFamily="18" charset="0"/>
              </a:rPr>
              <a:t>maxm</a:t>
            </a:r>
            <a:endParaRPr lang="en-IN" sz="1600" b="0" dirty="0">
              <a:effectLst/>
            </a:endParaRPr>
          </a:p>
          <a:p>
            <a:pPr marL="0" indent="0" rtl="0">
              <a:spcBef>
                <a:spcPts val="0"/>
              </a:spcBef>
              <a:spcAft>
                <a:spcPts val="0"/>
              </a:spcAft>
              <a:buNone/>
            </a:pPr>
            <a:br>
              <a:rPr lang="en-IN" b="0" dirty="0">
                <a:effectLst/>
              </a:rPr>
            </a:br>
            <a:br>
              <a:rPr lang="en-IN" b="0" dirty="0">
                <a:effectLst/>
              </a:rPr>
            </a:br>
            <a:r>
              <a:rPr lang="en-IN" b="0" dirty="0">
                <a:effectLst/>
              </a:rPr>
              <a:t>  </a:t>
            </a:r>
          </a:p>
        </p:txBody>
      </p:sp>
    </p:spTree>
    <p:extLst>
      <p:ext uri="{BB962C8B-B14F-4D97-AF65-F5344CB8AC3E}">
        <p14:creationId xmlns:p14="http://schemas.microsoft.com/office/powerpoint/2010/main" val="2485378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4936-6FBD-4D0A-BA95-F7EEA564A11D}"/>
              </a:ext>
            </a:extLst>
          </p:cNvPr>
          <p:cNvSpPr>
            <a:spLocks noGrp="1"/>
          </p:cNvSpPr>
          <p:nvPr>
            <p:ph type="title"/>
          </p:nvPr>
        </p:nvSpPr>
        <p:spPr>
          <a:xfrm>
            <a:off x="1024128" y="585216"/>
            <a:ext cx="10082022" cy="1499616"/>
          </a:xfrm>
        </p:spPr>
        <p:txBody>
          <a:bodyPr>
            <a:normAutofit/>
          </a:bodyPr>
          <a:lstStyle/>
          <a:p>
            <a:r>
              <a:rPr lang="en-IN" spc="10" dirty="0">
                <a:effectLst/>
                <a:latin typeface="Calibri" panose="020F0502020204030204" pitchFamily="34" charset="0"/>
                <a:ea typeface=""/>
                <a:cs typeface="Times New Roman" panose="02020603050405020304" pitchFamily="18" charset="0"/>
              </a:rPr>
              <a:t>ALGORITHM ANALYSIS for </a:t>
            </a:r>
            <a:r>
              <a:rPr lang="en-IN" sz="3600" spc="10" dirty="0">
                <a:effectLst/>
                <a:latin typeface="Calibri" panose="020F0502020204030204" pitchFamily="34" charset="0"/>
                <a:ea typeface=""/>
                <a:cs typeface="Times New Roman" panose="02020603050405020304" pitchFamily="18" charset="0"/>
              </a:rPr>
              <a:t>Algorithm 1 </a:t>
            </a:r>
            <a:endParaRPr lang="en-IN" dirty="0"/>
          </a:p>
        </p:txBody>
      </p:sp>
      <p:sp>
        <p:nvSpPr>
          <p:cNvPr id="3" name="Content Placeholder 2">
            <a:extLst>
              <a:ext uri="{FF2B5EF4-FFF2-40B4-BE49-F238E27FC236}">
                <a16:creationId xmlns:a16="http://schemas.microsoft.com/office/drawing/2014/main" id="{158030AA-B7D1-46FF-83AF-DC55B8BD5166}"/>
              </a:ext>
            </a:extLst>
          </p:cNvPr>
          <p:cNvSpPr>
            <a:spLocks noGrp="1"/>
          </p:cNvSpPr>
          <p:nvPr>
            <p:ph idx="1"/>
          </p:nvPr>
        </p:nvSpPr>
        <p:spPr>
          <a:xfrm>
            <a:off x="838200" y="1609726"/>
            <a:ext cx="10515600" cy="5095874"/>
          </a:xfrm>
        </p:spPr>
        <p:txBody>
          <a:bodyPr>
            <a:normAutofit/>
          </a:bodyPr>
          <a:lstStyle/>
          <a:p>
            <a:pPr algn="just"/>
            <a:r>
              <a:rPr lang="en-IN" sz="1800" b="1" spc="10" dirty="0">
                <a:solidFill>
                  <a:srgbClr val="000000"/>
                </a:solidFill>
                <a:effectLst/>
                <a:latin typeface="Times New Roman" panose="02020603050405020304" pitchFamily="18" charset="0"/>
                <a:ea typeface=""/>
              </a:rPr>
              <a:t>Time Complexity: </a:t>
            </a:r>
          </a:p>
          <a:p>
            <a:pPr algn="just"/>
            <a:endParaRPr lang="en-IN" sz="1800" dirty="0">
              <a:effectLst/>
              <a:latin typeface="Times New Roman" panose="02020603050405020304" pitchFamily="18" charset="0"/>
              <a:ea typeface="SimSun" panose="02010600030101010101" pitchFamily="2" charset="-122"/>
            </a:endParaRPr>
          </a:p>
          <a:p>
            <a:pPr marL="0" indent="0" rtl="0">
              <a:spcBef>
                <a:spcPts val="0"/>
              </a:spcBef>
              <a:spcAft>
                <a:spcPts val="0"/>
              </a:spcAft>
              <a:buNone/>
            </a:pPr>
            <a:r>
              <a:rPr lang="en-US" sz="1800" b="0" i="0" u="none" strike="noStrike" dirty="0">
                <a:solidFill>
                  <a:srgbClr val="000000"/>
                </a:solidFill>
                <a:effectLst/>
                <a:latin typeface="Times New Roman" panose="02020603050405020304" pitchFamily="18" charset="0"/>
              </a:rPr>
              <a:t>Let's suppose step 1 time complexity be T1 </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Times New Roman" panose="02020603050405020304" pitchFamily="18" charset="0"/>
              </a:rPr>
              <a:t>So, the Time complexity of the whole program</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Times New Roman" panose="02020603050405020304" pitchFamily="18" charset="0"/>
              </a:rPr>
              <a:t>      (T) = T1</a:t>
            </a:r>
            <a:endParaRPr lang="en-US" sz="1200" b="0" dirty="0">
              <a:effectLst/>
            </a:endParaRPr>
          </a:p>
          <a:p>
            <a:pPr marL="0" indent="0" rtl="0">
              <a:spcBef>
                <a:spcPts val="0"/>
              </a:spcBef>
              <a:spcAft>
                <a:spcPts val="0"/>
              </a:spcAft>
              <a:buNone/>
            </a:pPr>
            <a:br>
              <a:rPr lang="en-US" sz="1200" b="0" dirty="0">
                <a:effectLst/>
              </a:rPr>
            </a:br>
            <a:r>
              <a:rPr lang="en-US" sz="1800" b="1" i="0" u="none" strike="noStrike" dirty="0">
                <a:solidFill>
                  <a:srgbClr val="000000"/>
                </a:solidFill>
                <a:effectLst/>
                <a:latin typeface="Times New Roman" panose="02020603050405020304" pitchFamily="18" charset="0"/>
              </a:rPr>
              <a:t>Assuming 1 unit time for comparison and assignment.</a:t>
            </a:r>
            <a:endParaRPr lang="en-US" sz="1200" b="0" dirty="0">
              <a:effectLst/>
            </a:endParaRPr>
          </a:p>
          <a:p>
            <a:pPr marL="0" indent="0" rtl="0">
              <a:spcBef>
                <a:spcPts val="0"/>
              </a:spcBef>
              <a:spcAft>
                <a:spcPts val="0"/>
              </a:spcAft>
              <a:buNone/>
            </a:pPr>
            <a:br>
              <a:rPr lang="en-US" sz="1200" b="0" dirty="0">
                <a:effectLst/>
              </a:rPr>
            </a:br>
            <a:r>
              <a:rPr lang="en-US" sz="1800" b="0" i="0" u="none" strike="noStrike" dirty="0">
                <a:solidFill>
                  <a:srgbClr val="000000"/>
                </a:solidFill>
                <a:effectLst/>
                <a:latin typeface="Times New Roman" panose="02020603050405020304" pitchFamily="18" charset="0"/>
              </a:rPr>
              <a:t>Now, calculating T1 :</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Times New Roman" panose="02020603050405020304" pitchFamily="18" charset="0"/>
              </a:rPr>
              <a:t>No of rows traversed = N</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Times New Roman" panose="02020603050405020304" pitchFamily="18" charset="0"/>
              </a:rPr>
              <a:t>So, T1 = N*(T’)</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Times New Roman" panose="02020603050405020304" pitchFamily="18" charset="0"/>
              </a:rPr>
              <a:t>  where , T’ =  Time complexity for recursive function</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Times New Roman" panose="02020603050405020304" pitchFamily="18" charset="0"/>
              </a:rPr>
              <a:t>                    = width of the recursive tree</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Times New Roman" panose="02020603050405020304" pitchFamily="18" charset="0"/>
              </a:rPr>
              <a:t>      = 3^</a:t>
            </a:r>
            <a:r>
              <a:rPr lang="en-US" sz="1800" b="0" i="0" u="none" strike="noStrike" baseline="30000" dirty="0">
                <a:solidFill>
                  <a:srgbClr val="000000"/>
                </a:solidFill>
                <a:effectLst/>
                <a:latin typeface="Times New Roman" panose="02020603050405020304" pitchFamily="18" charset="0"/>
              </a:rPr>
              <a:t>(m-1)</a:t>
            </a:r>
            <a:endParaRPr lang="en-US" sz="1200" b="0" dirty="0">
              <a:effectLst/>
            </a:endParaRPr>
          </a:p>
          <a:p>
            <a:pPr marL="0" indent="0">
              <a:buNone/>
            </a:pPr>
            <a:r>
              <a:rPr lang="en-US" sz="1800" b="0" i="0" u="none" strike="noStrike" dirty="0">
                <a:solidFill>
                  <a:srgbClr val="000000"/>
                </a:solidFill>
                <a:effectLst/>
                <a:latin typeface="Times New Roman" panose="02020603050405020304" pitchFamily="18" charset="0"/>
              </a:rPr>
              <a:t>Therefore the time complexity would be O(N*3^</a:t>
            </a:r>
            <a:r>
              <a:rPr lang="en-US" sz="1800" b="0" i="0" u="none" strike="noStrike" baseline="30000" dirty="0">
                <a:solidFill>
                  <a:srgbClr val="000000"/>
                </a:solidFill>
                <a:effectLst/>
                <a:latin typeface="Times New Roman" panose="02020603050405020304" pitchFamily="18" charset="0"/>
              </a:rPr>
              <a:t>(M-1)</a:t>
            </a:r>
            <a:r>
              <a:rPr lang="en-US" sz="1800" b="0" i="0" u="none" strike="noStrike" dirty="0">
                <a:solidFill>
                  <a:srgbClr val="000000"/>
                </a:solidFill>
                <a:effectLst/>
                <a:latin typeface="Times New Roman" panose="02020603050405020304" pitchFamily="18" charset="0"/>
              </a:rPr>
              <a:t>). </a:t>
            </a:r>
            <a:r>
              <a:rPr lang="en-IN" sz="1800" spc="10" dirty="0">
                <a:solidFill>
                  <a:srgbClr val="000000"/>
                </a:solidFill>
                <a:effectLst/>
                <a:latin typeface="Times New Roman" panose="02020603050405020304" pitchFamily="18" charset="0"/>
                <a:ea typeface=""/>
              </a:rPr>
              <a:t>	</a:t>
            </a:r>
            <a:endParaRPr lang="en-IN" sz="1800" dirty="0">
              <a:effectLst/>
              <a:latin typeface="Arial" panose="020B0604020202020204" pitchFamily="34" charset="0"/>
              <a:ea typeface="SimSun" panose="02010600030101010101" pitchFamily="2" charset="-122"/>
              <a:cs typeface="Arial" panose="020B0604020202020204" pitchFamily="34" charset="0"/>
            </a:endParaRPr>
          </a:p>
        </p:txBody>
      </p:sp>
      <p:sp>
        <p:nvSpPr>
          <p:cNvPr id="6" name="TextBox 5">
            <a:extLst>
              <a:ext uri="{FF2B5EF4-FFF2-40B4-BE49-F238E27FC236}">
                <a16:creationId xmlns:a16="http://schemas.microsoft.com/office/drawing/2014/main" id="{1B5E1B0E-4C3F-4A58-AA60-ED3DDD25A976}"/>
              </a:ext>
            </a:extLst>
          </p:cNvPr>
          <p:cNvSpPr txBox="1"/>
          <p:nvPr/>
        </p:nvSpPr>
        <p:spPr>
          <a:xfrm>
            <a:off x="6257925" y="1609726"/>
            <a:ext cx="5095875" cy="2523768"/>
          </a:xfrm>
          <a:prstGeom prst="rect">
            <a:avLst/>
          </a:prstGeom>
          <a:noFill/>
        </p:spPr>
        <p:txBody>
          <a:bodyPr wrap="square" rtlCol="0">
            <a:spAutoFit/>
          </a:bodyPr>
          <a:lstStyle/>
          <a:p>
            <a:pPr algn="just"/>
            <a:r>
              <a:rPr lang="en-IN" sz="1600" b="1" spc="10" dirty="0">
                <a:solidFill>
                  <a:srgbClr val="000000"/>
                </a:solidFill>
                <a:effectLst/>
                <a:latin typeface="Times New Roman" panose="02020603050405020304" pitchFamily="18" charset="0"/>
                <a:ea typeface=""/>
              </a:rPr>
              <a:t>Space Complexity:</a:t>
            </a:r>
          </a:p>
          <a:p>
            <a:pPr marL="0" indent="0" algn="just">
              <a:buNone/>
            </a:pPr>
            <a:endParaRPr lang="en-IN" sz="1600" dirty="0">
              <a:effectLst/>
              <a:latin typeface="Times New Roman" panose="02020603050405020304" pitchFamily="18" charset="0"/>
              <a:ea typeface="SimSun" panose="02010600030101010101" pitchFamily="2" charset="-122"/>
            </a:endParaRPr>
          </a:p>
          <a:p>
            <a:pPr algn="just">
              <a:buFont typeface="Courier New" panose="02070309020205020404" pitchFamily="49" charset="0"/>
              <a:buChar char="o"/>
            </a:pPr>
            <a:r>
              <a:rPr lang="en-US" sz="1800" b="0" i="0" u="none" strike="noStrike" dirty="0">
                <a:effectLst/>
              </a:rPr>
              <a:t> Our memory complexity is determined by the number of return statements because</a:t>
            </a:r>
          </a:p>
          <a:p>
            <a:pPr marL="0" indent="0" algn="just">
              <a:buNone/>
            </a:pPr>
            <a:r>
              <a:rPr lang="en-US" sz="1800" b="0" i="0" u="none" strike="noStrike" dirty="0">
                <a:effectLst/>
              </a:rPr>
              <a:t> each function call will be stored on the program stack. To generalize, a recursive function’s</a:t>
            </a:r>
          </a:p>
          <a:p>
            <a:pPr marL="0" indent="0" algn="just">
              <a:buNone/>
            </a:pPr>
            <a:r>
              <a:rPr lang="en-US" sz="1800" b="0" i="0" u="none" strike="noStrike" dirty="0">
                <a:effectLst/>
              </a:rPr>
              <a:t> memory complexity is O(recursion depth).Hence in this case space complexity would be O(M).</a:t>
            </a:r>
            <a:endParaRPr lang="en-IN" sz="1800" dirty="0">
              <a:effectLst/>
              <a:ea typeface="SimSun" panose="02010600030101010101" pitchFamily="2" charset="-122"/>
            </a:endParaRPr>
          </a:p>
          <a:p>
            <a:endParaRPr lang="en-IN" dirty="0"/>
          </a:p>
        </p:txBody>
      </p:sp>
      <p:pic>
        <p:nvPicPr>
          <p:cNvPr id="5" name="Picture 4">
            <a:extLst>
              <a:ext uri="{FF2B5EF4-FFF2-40B4-BE49-F238E27FC236}">
                <a16:creationId xmlns:a16="http://schemas.microsoft.com/office/drawing/2014/main" id="{B5E2DA0D-9228-4058-95BE-2047E9CE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2125" y="5408554"/>
            <a:ext cx="2600325" cy="1303545"/>
          </a:xfrm>
          <a:prstGeom prst="rect">
            <a:avLst/>
          </a:prstGeom>
        </p:spPr>
      </p:pic>
    </p:spTree>
    <p:extLst>
      <p:ext uri="{BB962C8B-B14F-4D97-AF65-F5344CB8AC3E}">
        <p14:creationId xmlns:p14="http://schemas.microsoft.com/office/powerpoint/2010/main" val="940017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4936-6FBD-4D0A-BA95-F7EEA564A11D}"/>
              </a:ext>
            </a:extLst>
          </p:cNvPr>
          <p:cNvSpPr>
            <a:spLocks noGrp="1"/>
          </p:cNvSpPr>
          <p:nvPr>
            <p:ph type="title"/>
          </p:nvPr>
        </p:nvSpPr>
        <p:spPr>
          <a:xfrm>
            <a:off x="1024128" y="585216"/>
            <a:ext cx="10139172" cy="1499616"/>
          </a:xfrm>
        </p:spPr>
        <p:txBody>
          <a:bodyPr>
            <a:normAutofit/>
          </a:bodyPr>
          <a:lstStyle/>
          <a:p>
            <a:r>
              <a:rPr lang="en-IN" spc="10" dirty="0">
                <a:effectLst/>
                <a:latin typeface="Calibri" panose="020F0502020204030204" pitchFamily="34" charset="0"/>
                <a:ea typeface=""/>
                <a:cs typeface="Times New Roman" panose="02020603050405020304" pitchFamily="18" charset="0"/>
              </a:rPr>
              <a:t>ALGORITHM ANALYSIS for </a:t>
            </a:r>
            <a:r>
              <a:rPr lang="en-IN" sz="3600" spc="10" dirty="0">
                <a:effectLst/>
                <a:latin typeface="Calibri" panose="020F0502020204030204" pitchFamily="34" charset="0"/>
                <a:ea typeface=""/>
                <a:cs typeface="Times New Roman" panose="02020603050405020304" pitchFamily="18" charset="0"/>
              </a:rPr>
              <a:t>Algorithm 2</a:t>
            </a:r>
            <a:endParaRPr lang="en-IN" dirty="0"/>
          </a:p>
        </p:txBody>
      </p:sp>
      <p:sp>
        <p:nvSpPr>
          <p:cNvPr id="3" name="Content Placeholder 2">
            <a:extLst>
              <a:ext uri="{FF2B5EF4-FFF2-40B4-BE49-F238E27FC236}">
                <a16:creationId xmlns:a16="http://schemas.microsoft.com/office/drawing/2014/main" id="{158030AA-B7D1-46FF-83AF-DC55B8BD5166}"/>
              </a:ext>
            </a:extLst>
          </p:cNvPr>
          <p:cNvSpPr>
            <a:spLocks noGrp="1"/>
          </p:cNvSpPr>
          <p:nvPr>
            <p:ph idx="1"/>
          </p:nvPr>
        </p:nvSpPr>
        <p:spPr>
          <a:xfrm>
            <a:off x="838200" y="1609726"/>
            <a:ext cx="10515600" cy="5095874"/>
          </a:xfrm>
        </p:spPr>
        <p:txBody>
          <a:bodyPr>
            <a:normAutofit fontScale="92500" lnSpcReduction="10000"/>
          </a:bodyPr>
          <a:lstStyle/>
          <a:p>
            <a:pPr algn="just"/>
            <a:r>
              <a:rPr lang="en-IN" sz="2000" b="1" u="sng" spc="10" dirty="0">
                <a:solidFill>
                  <a:srgbClr val="000000"/>
                </a:solidFill>
                <a:effectLst/>
                <a:latin typeface="Times New Roman" panose="02020603050405020304" pitchFamily="18" charset="0"/>
                <a:ea typeface=""/>
              </a:rPr>
              <a:t>Time Complexity</a:t>
            </a:r>
            <a:r>
              <a:rPr lang="en-IN" sz="2000" b="1" spc="10" dirty="0">
                <a:solidFill>
                  <a:srgbClr val="000000"/>
                </a:solidFill>
                <a:effectLst/>
                <a:latin typeface="Times New Roman" panose="02020603050405020304" pitchFamily="18" charset="0"/>
                <a:ea typeface=""/>
              </a:rPr>
              <a:t> : </a:t>
            </a:r>
          </a:p>
          <a:p>
            <a:pPr algn="just"/>
            <a:endParaRPr lang="en-IN" sz="1800" dirty="0">
              <a:effectLst/>
              <a:latin typeface="Times New Roman" panose="02020603050405020304" pitchFamily="18" charset="0"/>
              <a:ea typeface="SimSun" panose="02010600030101010101" pitchFamily="2" charset="-122"/>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Let's suppose step 1 time complexity be T1, </a:t>
            </a:r>
          </a:p>
          <a:p>
            <a:pPr rtl="0">
              <a:spcBef>
                <a:spcPts val="0"/>
              </a:spcBef>
              <a:spcAft>
                <a:spcPts val="0"/>
              </a:spcAft>
            </a:pPr>
            <a:r>
              <a:rPr lang="en-US" sz="1800" b="0" i="0" u="none" strike="noStrike" dirty="0">
                <a:solidFill>
                  <a:srgbClr val="000000"/>
                </a:solidFill>
                <a:effectLst/>
                <a:latin typeface="Times New Roman" panose="02020603050405020304" pitchFamily="18" charset="0"/>
              </a:rPr>
              <a:t> step 2 time complexity be T2 and that of step 3 be T3</a:t>
            </a:r>
            <a:endParaRPr lang="en-US" sz="12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So, the Time complexity of the whole program </a:t>
            </a:r>
          </a:p>
          <a:p>
            <a:pPr rtl="0">
              <a:spcBef>
                <a:spcPts val="0"/>
              </a:spcBef>
              <a:spcAft>
                <a:spcPts val="0"/>
              </a:spcAft>
            </a:pPr>
            <a:r>
              <a:rPr lang="en-US" sz="1800" b="0" i="0" u="none" strike="noStrike" dirty="0">
                <a:solidFill>
                  <a:srgbClr val="000000"/>
                </a:solidFill>
                <a:effectLst/>
                <a:latin typeface="Times New Roman" panose="02020603050405020304" pitchFamily="18" charset="0"/>
              </a:rPr>
              <a:t>(T)=T1+T2+T3</a:t>
            </a:r>
            <a:endParaRPr lang="en-US" sz="1200" b="0" dirty="0">
              <a:effectLst/>
            </a:endParaRPr>
          </a:p>
          <a:p>
            <a:pPr marL="0" indent="0" rtl="0">
              <a:spcBef>
                <a:spcPts val="0"/>
              </a:spcBef>
              <a:spcAft>
                <a:spcPts val="0"/>
              </a:spcAft>
              <a:buNone/>
            </a:pPr>
            <a:r>
              <a:rPr lang="en-US" sz="1200" b="0" dirty="0">
                <a:effectLst/>
              </a:rPr>
              <a:t> </a:t>
            </a:r>
            <a:br>
              <a:rPr lang="en-US" sz="1200" b="0" dirty="0">
                <a:effectLst/>
              </a:rPr>
            </a:br>
            <a:r>
              <a:rPr lang="en-US" sz="1200" b="0" dirty="0">
                <a:effectLst/>
              </a:rPr>
              <a:t>       </a:t>
            </a:r>
            <a:r>
              <a:rPr lang="en-US" sz="1800" b="0" i="0" u="none" strike="noStrike" dirty="0">
                <a:solidFill>
                  <a:srgbClr val="000000"/>
                </a:solidFill>
                <a:effectLst/>
                <a:latin typeface="Times New Roman" panose="02020603050405020304" pitchFamily="18" charset="0"/>
              </a:rPr>
              <a:t>Now, calculating T1 :</a:t>
            </a:r>
            <a:endParaRPr lang="en-US" sz="12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No of rows traversed = N</a:t>
            </a:r>
            <a:endParaRPr lang="en-US" sz="1200" b="0" dirty="0">
              <a:effectLst/>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rPr>
              <a:t>=&gt; T1 = O(N)</a:t>
            </a:r>
            <a:endParaRPr lang="en-IN" sz="10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 Now, calculating T2 :</a:t>
            </a:r>
            <a:endParaRPr lang="en-US" sz="8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No of rows traversed = N</a:t>
            </a:r>
            <a:endParaRPr lang="en-US" sz="8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No of columns traversed  = M-1</a:t>
            </a:r>
            <a:endParaRPr lang="en-US" sz="8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So, T2 = O((N)*(M-1))</a:t>
            </a:r>
            <a:endParaRPr lang="en-US" sz="800" b="0" dirty="0">
              <a:effectLst/>
            </a:endParaRPr>
          </a:p>
          <a:p>
            <a:pPr rtl="0">
              <a:spcBef>
                <a:spcPts val="0"/>
              </a:spcBef>
              <a:spcAft>
                <a:spcPts val="0"/>
              </a:spcAft>
            </a:pPr>
            <a:br>
              <a:rPr lang="en-US" sz="800" dirty="0"/>
            </a:br>
            <a:r>
              <a:rPr lang="en-US" sz="1800" b="0" i="0" u="none" strike="noStrike" dirty="0">
                <a:solidFill>
                  <a:srgbClr val="000000"/>
                </a:solidFill>
                <a:effectLst/>
                <a:latin typeface="Times New Roman" panose="02020603050405020304" pitchFamily="18" charset="0"/>
              </a:rPr>
              <a:t>No of rows traversed = N</a:t>
            </a:r>
            <a:endParaRPr lang="en-US" sz="8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 So, T3 = N</a:t>
            </a:r>
            <a:endParaRPr lang="en-US" sz="800" b="0" dirty="0">
              <a:effectLst/>
            </a:endParaRPr>
          </a:p>
          <a:p>
            <a:pPr rtl="0">
              <a:spcBef>
                <a:spcPts val="0"/>
              </a:spcBef>
              <a:spcAft>
                <a:spcPts val="0"/>
              </a:spcAft>
            </a:pPr>
            <a:br>
              <a:rPr lang="en-US" sz="800" dirty="0"/>
            </a:br>
            <a:r>
              <a:rPr lang="pt-BR" sz="1800" b="0" i="0" u="none" strike="noStrike" dirty="0">
                <a:solidFill>
                  <a:srgbClr val="000000"/>
                </a:solidFill>
                <a:effectLst/>
                <a:latin typeface="Times New Roman" panose="02020603050405020304" pitchFamily="18" charset="0"/>
              </a:rPr>
              <a:t>Hence, T = O(N) + O(N*(M-1)) + O(N)</a:t>
            </a:r>
            <a:endParaRPr lang="pt-BR" sz="800" b="0" dirty="0">
              <a:effectLst/>
            </a:endParaRPr>
          </a:p>
          <a:p>
            <a:r>
              <a:rPr lang="pt-BR" sz="1800" b="0" i="0" u="none" strike="noStrike" dirty="0">
                <a:solidFill>
                  <a:srgbClr val="000000"/>
                </a:solidFill>
                <a:effectLst/>
                <a:latin typeface="Times New Roman" panose="02020603050405020304" pitchFamily="18" charset="0"/>
              </a:rPr>
              <a:t>`     =&gt; T ~ O(N*M)</a:t>
            </a:r>
            <a:br>
              <a:rPr lang="en-IN" sz="1000" dirty="0"/>
            </a:br>
            <a:br>
              <a:rPr lang="en-US" sz="1200" dirty="0"/>
            </a:br>
            <a:r>
              <a:rPr lang="en-IN" sz="1800" spc="10" dirty="0">
                <a:solidFill>
                  <a:srgbClr val="000000"/>
                </a:solidFill>
                <a:effectLst/>
                <a:latin typeface="Times New Roman" panose="02020603050405020304" pitchFamily="18" charset="0"/>
                <a:ea typeface=""/>
              </a:rPr>
              <a:t>	</a:t>
            </a:r>
            <a:endParaRPr lang="en-IN" sz="1800" dirty="0">
              <a:effectLst/>
              <a:latin typeface="Arial" panose="020B0604020202020204" pitchFamily="34" charset="0"/>
              <a:ea typeface="SimSun" panose="02010600030101010101" pitchFamily="2" charset="-122"/>
              <a:cs typeface="Arial" panose="020B0604020202020204" pitchFamily="34" charset="0"/>
            </a:endParaRPr>
          </a:p>
        </p:txBody>
      </p:sp>
      <p:sp>
        <p:nvSpPr>
          <p:cNvPr id="6" name="TextBox 5">
            <a:extLst>
              <a:ext uri="{FF2B5EF4-FFF2-40B4-BE49-F238E27FC236}">
                <a16:creationId xmlns:a16="http://schemas.microsoft.com/office/drawing/2014/main" id="{1B5E1B0E-4C3F-4A58-AA60-ED3DDD25A976}"/>
              </a:ext>
            </a:extLst>
          </p:cNvPr>
          <p:cNvSpPr txBox="1"/>
          <p:nvPr/>
        </p:nvSpPr>
        <p:spPr>
          <a:xfrm>
            <a:off x="6257925" y="1609726"/>
            <a:ext cx="5095875" cy="3539430"/>
          </a:xfrm>
          <a:prstGeom prst="rect">
            <a:avLst/>
          </a:prstGeom>
          <a:noFill/>
        </p:spPr>
        <p:txBody>
          <a:bodyPr wrap="square" rtlCol="0">
            <a:spAutoFit/>
          </a:bodyPr>
          <a:lstStyle/>
          <a:p>
            <a:pPr algn="just"/>
            <a:r>
              <a:rPr lang="en-IN" sz="1600" b="1" spc="10" dirty="0">
                <a:solidFill>
                  <a:srgbClr val="000000"/>
                </a:solidFill>
                <a:latin typeface="Times New Roman" panose="02020603050405020304" pitchFamily="18" charset="0"/>
                <a:ea typeface=""/>
              </a:rPr>
              <a:t>  Time Complexity :</a:t>
            </a:r>
          </a:p>
          <a:p>
            <a:pPr algn="just"/>
            <a:r>
              <a:rPr lang="en-IN" sz="1600" b="1" spc="10" dirty="0">
                <a:solidFill>
                  <a:srgbClr val="000000"/>
                </a:solidFill>
                <a:latin typeface="Times New Roman" panose="02020603050405020304" pitchFamily="18" charset="0"/>
                <a:ea typeface=""/>
              </a:rPr>
              <a:t>   Best Case : O(N)  when M=1</a:t>
            </a:r>
          </a:p>
          <a:p>
            <a:pPr algn="just"/>
            <a:r>
              <a:rPr lang="en-IN" sz="1600" b="1" spc="10" dirty="0">
                <a:solidFill>
                  <a:srgbClr val="000000"/>
                </a:solidFill>
                <a:latin typeface="Times New Roman" panose="02020603050405020304" pitchFamily="18" charset="0"/>
                <a:ea typeface=""/>
              </a:rPr>
              <a:t>    Worst Case : O(N*M)</a:t>
            </a:r>
          </a:p>
          <a:p>
            <a:pPr algn="just"/>
            <a:endParaRPr lang="en-IN" sz="1600" b="1" spc="10" dirty="0">
              <a:solidFill>
                <a:srgbClr val="000000"/>
              </a:solidFill>
              <a:effectLst/>
              <a:latin typeface="Times New Roman" panose="02020603050405020304" pitchFamily="18" charset="0"/>
              <a:ea typeface=""/>
            </a:endParaRPr>
          </a:p>
          <a:p>
            <a:pPr algn="just"/>
            <a:endParaRPr lang="en-IN" sz="1600" b="1" spc="10" dirty="0">
              <a:solidFill>
                <a:srgbClr val="000000"/>
              </a:solidFill>
              <a:latin typeface="Times New Roman" panose="02020603050405020304" pitchFamily="18" charset="0"/>
              <a:ea typeface=""/>
            </a:endParaRPr>
          </a:p>
          <a:p>
            <a:pPr algn="just"/>
            <a:r>
              <a:rPr lang="en-IN" sz="2000" b="1" u="sng" spc="10" dirty="0">
                <a:solidFill>
                  <a:srgbClr val="000000"/>
                </a:solidFill>
                <a:effectLst/>
                <a:latin typeface="Times New Roman" panose="02020603050405020304" pitchFamily="18" charset="0"/>
                <a:ea typeface=""/>
              </a:rPr>
              <a:t>Space Complexity</a:t>
            </a:r>
            <a:r>
              <a:rPr lang="en-IN" sz="2000" b="1" spc="10" dirty="0">
                <a:solidFill>
                  <a:srgbClr val="000000"/>
                </a:solidFill>
                <a:effectLst/>
                <a:latin typeface="Times New Roman" panose="02020603050405020304" pitchFamily="18" charset="0"/>
                <a:ea typeface=""/>
              </a:rPr>
              <a:t> :</a:t>
            </a:r>
          </a:p>
          <a:p>
            <a:pPr marL="0" indent="0" algn="just">
              <a:buNone/>
            </a:pPr>
            <a:endParaRPr lang="en-IN" sz="1600" dirty="0">
              <a:effectLst/>
              <a:latin typeface="Times New Roman" panose="02020603050405020304" pitchFamily="18" charset="0"/>
              <a:ea typeface="SimSun" panose="02010600030101010101" pitchFamily="2" charset="-122"/>
            </a:endParaRPr>
          </a:p>
          <a:p>
            <a:pPr algn="just">
              <a:buFont typeface="Courier New" panose="02070309020205020404" pitchFamily="49" charset="0"/>
              <a:buChar char="o"/>
            </a:pPr>
            <a:r>
              <a:rPr lang="en-US" sz="1800" b="0" i="0" u="none" strike="noStrike" dirty="0">
                <a:solidFill>
                  <a:srgbClr val="000000"/>
                </a:solidFill>
                <a:effectLst/>
                <a:latin typeface="Times New Roman" panose="02020603050405020304" pitchFamily="18" charset="0"/>
              </a:rPr>
              <a:t>Since we are creating a 2D matrix of the same size as of the original matrix, </a:t>
            </a:r>
            <a:r>
              <a:rPr lang="en-US" sz="1800" b="0" i="0" u="none" strike="noStrike" dirty="0" err="1">
                <a:solidFill>
                  <a:srgbClr val="000000"/>
                </a:solidFill>
                <a:effectLst/>
                <a:latin typeface="Times New Roman" panose="02020603050405020304" pitchFamily="18" charset="0"/>
              </a:rPr>
              <a:t>i.e</a:t>
            </a:r>
            <a:r>
              <a:rPr lang="en-US" sz="1800" b="0" i="0" u="none" strike="noStrike" dirty="0">
                <a:solidFill>
                  <a:srgbClr val="000000"/>
                </a:solidFill>
                <a:effectLst/>
                <a:latin typeface="Times New Roman" panose="02020603050405020304" pitchFamily="18" charset="0"/>
              </a:rPr>
              <a:t> N X M, so we are using N*M space .Hence, the space complexity of the algorithm 2 will be O(N*M).</a:t>
            </a:r>
          </a:p>
          <a:p>
            <a:pPr algn="just">
              <a:buFont typeface="Courier New" panose="02070309020205020404" pitchFamily="49" charset="0"/>
              <a:buChar char="o"/>
            </a:pPr>
            <a:endParaRPr lang="en-US" sz="1800" b="0" i="0" u="none" strike="noStrike" dirty="0">
              <a:solidFill>
                <a:srgbClr val="000000"/>
              </a:solidFill>
              <a:effectLst/>
              <a:latin typeface="Times New Roman" panose="02020603050405020304" pitchFamily="18" charset="0"/>
            </a:endParaRPr>
          </a:p>
          <a:p>
            <a:pPr algn="just">
              <a:buFont typeface="Courier New" panose="02070309020205020404" pitchFamily="49" charset="0"/>
              <a:buChar char="o"/>
            </a:pPr>
            <a:endParaRPr lang="en-IN" dirty="0"/>
          </a:p>
        </p:txBody>
      </p:sp>
      <p:pic>
        <p:nvPicPr>
          <p:cNvPr id="5" name="Picture 4">
            <a:extLst>
              <a:ext uri="{FF2B5EF4-FFF2-40B4-BE49-F238E27FC236}">
                <a16:creationId xmlns:a16="http://schemas.microsoft.com/office/drawing/2014/main" id="{733663AB-2210-44BC-BE6D-0173B5B67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2125" y="5408554"/>
            <a:ext cx="2600325" cy="1303545"/>
          </a:xfrm>
          <a:prstGeom prst="rect">
            <a:avLst/>
          </a:prstGeom>
        </p:spPr>
      </p:pic>
    </p:spTree>
    <p:extLst>
      <p:ext uri="{BB962C8B-B14F-4D97-AF65-F5344CB8AC3E}">
        <p14:creationId xmlns:p14="http://schemas.microsoft.com/office/powerpoint/2010/main" val="3826276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79363-655C-4352-84A9-FAE45818ED33}"/>
              </a:ext>
            </a:extLst>
          </p:cNvPr>
          <p:cNvSpPr>
            <a:spLocks noGrp="1"/>
          </p:cNvSpPr>
          <p:nvPr>
            <p:ph type="title"/>
          </p:nvPr>
        </p:nvSpPr>
        <p:spPr/>
        <p:txBody>
          <a:bodyPr>
            <a:normAutofit/>
          </a:bodyPr>
          <a:lstStyle/>
          <a:p>
            <a:r>
              <a:rPr lang="en-IN" b="1" spc="10" dirty="0">
                <a:effectLst/>
                <a:latin typeface="Times New Roman" panose="02020603050405020304" pitchFamily="18" charset="0"/>
                <a:ea typeface=""/>
              </a:rPr>
              <a:t>EXPERIMENTAL RESULT</a:t>
            </a:r>
            <a:br>
              <a:rPr lang="en-IN" dirty="0">
                <a:effectLst/>
                <a:latin typeface="Times New Roman" panose="02020603050405020304" pitchFamily="18" charset="0"/>
                <a:ea typeface="SimSun" panose="02010600030101010101" pitchFamily="2" charset="-122"/>
              </a:rPr>
            </a:br>
            <a:endParaRPr lang="en-IN" dirty="0"/>
          </a:p>
        </p:txBody>
      </p:sp>
      <p:sp>
        <p:nvSpPr>
          <p:cNvPr id="10" name="TextBox 9">
            <a:extLst>
              <a:ext uri="{FF2B5EF4-FFF2-40B4-BE49-F238E27FC236}">
                <a16:creationId xmlns:a16="http://schemas.microsoft.com/office/drawing/2014/main" id="{32F76CF6-96DB-4B59-8EB4-E5A6500BAA35}"/>
              </a:ext>
            </a:extLst>
          </p:cNvPr>
          <p:cNvSpPr txBox="1"/>
          <p:nvPr/>
        </p:nvSpPr>
        <p:spPr>
          <a:xfrm>
            <a:off x="838200" y="5380038"/>
            <a:ext cx="4133849" cy="646331"/>
          </a:xfrm>
          <a:prstGeom prst="rect">
            <a:avLst/>
          </a:prstGeom>
          <a:noFill/>
        </p:spPr>
        <p:txBody>
          <a:bodyPr wrap="square" rtlCol="0">
            <a:spAutoFit/>
          </a:bodyPr>
          <a:lstStyle/>
          <a:p>
            <a:r>
              <a:rPr lang="en-IN" dirty="0" err="1"/>
              <a:t>i</a:t>
            </a:r>
            <a:r>
              <a:rPr lang="en-IN" dirty="0"/>
              <a:t>.</a:t>
            </a:r>
            <a:r>
              <a:rPr lang="en-IN" sz="1800" b="0" i="0" u="none" strike="noStrike" dirty="0">
                <a:solidFill>
                  <a:srgbClr val="000000"/>
                </a:solidFill>
                <a:effectLst/>
                <a:latin typeface="Times New Roman" panose="02020603050405020304" pitchFamily="18" charset="0"/>
              </a:rPr>
              <a:t> Time complexity graph(</a:t>
            </a:r>
            <a:r>
              <a:rPr lang="en-US" sz="1800" b="0" i="0" u="none" strike="noStrike" dirty="0">
                <a:solidFill>
                  <a:srgbClr val="000000"/>
                </a:solidFill>
                <a:effectLst/>
                <a:latin typeface="Times New Roman" panose="02020603050405020304" pitchFamily="18" charset="0"/>
              </a:rPr>
              <a:t>Keeping N constant and M on X-axis )</a:t>
            </a:r>
            <a:endParaRPr lang="en-IN" dirty="0"/>
          </a:p>
        </p:txBody>
      </p:sp>
      <p:sp>
        <p:nvSpPr>
          <p:cNvPr id="11" name="TextBox 10">
            <a:extLst>
              <a:ext uri="{FF2B5EF4-FFF2-40B4-BE49-F238E27FC236}">
                <a16:creationId xmlns:a16="http://schemas.microsoft.com/office/drawing/2014/main" id="{57316CCA-D878-4068-9A16-1DE3AF817224}"/>
              </a:ext>
            </a:extLst>
          </p:cNvPr>
          <p:cNvSpPr txBox="1"/>
          <p:nvPr/>
        </p:nvSpPr>
        <p:spPr>
          <a:xfrm>
            <a:off x="6829425" y="5380038"/>
            <a:ext cx="3381375" cy="646331"/>
          </a:xfrm>
          <a:prstGeom prst="rect">
            <a:avLst/>
          </a:prstGeom>
          <a:noFill/>
        </p:spPr>
        <p:txBody>
          <a:bodyPr wrap="square" rtlCol="0">
            <a:spAutoFit/>
          </a:bodyPr>
          <a:lstStyle/>
          <a:p>
            <a:r>
              <a:rPr lang="en-IN" dirty="0" err="1"/>
              <a:t>i</a:t>
            </a:r>
            <a:r>
              <a:rPr lang="en-IN" dirty="0"/>
              <a:t>.</a:t>
            </a:r>
            <a:r>
              <a:rPr lang="en-IN" sz="1800" b="0" i="0" u="none" strike="noStrike" dirty="0">
                <a:solidFill>
                  <a:srgbClr val="000000"/>
                </a:solidFill>
                <a:effectLst/>
                <a:latin typeface="Times New Roman" panose="02020603050405020304" pitchFamily="18" charset="0"/>
              </a:rPr>
              <a:t> Time complexity graph(</a:t>
            </a:r>
            <a:r>
              <a:rPr lang="en-US" sz="1800" b="0" i="0" u="none" strike="noStrike" dirty="0">
                <a:solidFill>
                  <a:srgbClr val="000000"/>
                </a:solidFill>
                <a:effectLst/>
                <a:latin typeface="Times New Roman" panose="02020603050405020304" pitchFamily="18" charset="0"/>
              </a:rPr>
              <a:t>Keeping M constant and N on X-axis )</a:t>
            </a:r>
            <a:endParaRPr lang="en-IN" dirty="0"/>
          </a:p>
        </p:txBody>
      </p:sp>
      <p:pic>
        <p:nvPicPr>
          <p:cNvPr id="2052" name="Picture 4">
            <a:extLst>
              <a:ext uri="{FF2B5EF4-FFF2-40B4-BE49-F238E27FC236}">
                <a16:creationId xmlns:a16="http://schemas.microsoft.com/office/drawing/2014/main" id="{985BBB91-F766-4593-953C-790B8956A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2100263"/>
            <a:ext cx="3886200" cy="265271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25F2177-215C-4083-ACFD-80EF2AFFF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5150" y="2100263"/>
            <a:ext cx="4191000" cy="24574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BD4C73B-9D86-4FE3-8290-20B58645DF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10800" y="5408554"/>
            <a:ext cx="1771650" cy="1303545"/>
          </a:xfrm>
          <a:prstGeom prst="rect">
            <a:avLst/>
          </a:prstGeom>
        </p:spPr>
      </p:pic>
    </p:spTree>
    <p:extLst>
      <p:ext uri="{BB962C8B-B14F-4D97-AF65-F5344CB8AC3E}">
        <p14:creationId xmlns:p14="http://schemas.microsoft.com/office/powerpoint/2010/main" val="8789868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265</TotalTime>
  <Words>1597</Words>
  <Application>Microsoft Office PowerPoint</Application>
  <PresentationFormat>Widescreen</PresentationFormat>
  <Paragraphs>159</Paragraphs>
  <Slides>10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-apple-system</vt:lpstr>
      <vt:lpstr>Arial</vt:lpstr>
      <vt:lpstr>Calibri</vt:lpstr>
      <vt:lpstr>Courier New</vt:lpstr>
      <vt:lpstr>Oswald</vt:lpstr>
      <vt:lpstr>Times New Roman</vt:lpstr>
      <vt:lpstr>Tw Cen MT</vt:lpstr>
      <vt:lpstr>Tw Cen MT Condensed</vt:lpstr>
      <vt:lpstr>Wingdings 3</vt:lpstr>
      <vt:lpstr>Integral</vt:lpstr>
      <vt:lpstr>DESIGN AND ANALYSIS  OF ALGORITHMS</vt:lpstr>
      <vt:lpstr>Problem Statement</vt:lpstr>
      <vt:lpstr>PowerPoint Presentation</vt:lpstr>
      <vt:lpstr>PowerPoint Presentation</vt:lpstr>
      <vt:lpstr>PowerPoint Presentation</vt:lpstr>
      <vt:lpstr>ALGORITHM-II   Pseudo Code</vt:lpstr>
      <vt:lpstr>ALGORITHM ANALYSIS for Algorithm 1 </vt:lpstr>
      <vt:lpstr>ALGORITHM ANALYSIS for Algorithm 2</vt:lpstr>
      <vt:lpstr>EXPERIMENTAL RESULT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ANALYSIS AND ALGORITHMS</dc:title>
  <dc:creator>ADMIN</dc:creator>
  <cp:lastModifiedBy>Ishneet Sethi</cp:lastModifiedBy>
  <cp:revision>25</cp:revision>
  <dcterms:created xsi:type="dcterms:W3CDTF">2021-03-21T18:03:58Z</dcterms:created>
  <dcterms:modified xsi:type="dcterms:W3CDTF">2021-03-28T15:35:15Z</dcterms:modified>
</cp:coreProperties>
</file>