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FCDA211-B85F-4D87-855E-83EE2A5EDCEF}">
  <a:tblStyle styleId="{3FCDA211-B85F-4D87-855E-83EE2A5EDC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e9d8e2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e9d8e2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ab249402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ab249402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ab249402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ab249402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b249402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ab249402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ab2494023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ab249402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ab2494023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ab249402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b2494023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b249402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ab2494023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ab249402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b2494023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b2494023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ab2494023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ab2494023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b2494023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ab2494023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81e144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81e144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ab2494023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ab2494023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ab2494023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ab2494023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ab2494023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ab2494023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ab2494023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ab2494023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ab2494023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ab2494023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b2494023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ab2494023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ab2494023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ab2494023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ab2494023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ab2494023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ab2494023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ab2494023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ab2494023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ab2494023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c2e96d2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c2e96d2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ab2494023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ab2494023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ab2494023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ab2494023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ab2494023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ab2494023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40dcca0e4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40dcca0e4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d510cf431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d510cf431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3a2a6b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3a2a6b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b249402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b249402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b249402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b249402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b249402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b249402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b249402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b249402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b249402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ab249402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hyperlink" Target="http://tod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86650"/>
            <a:ext cx="8520600" cy="17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D85C6"/>
                </a:solidFill>
              </a:rPr>
              <a:t>Deep Learning Design Patterns</a:t>
            </a:r>
            <a:br>
              <a:rPr lang="en" sz="3600">
                <a:solidFill>
                  <a:srgbClr val="3D85C6"/>
                </a:solidFill>
              </a:rPr>
            </a:br>
            <a:r>
              <a:rPr lang="en" sz="3600">
                <a:solidFill>
                  <a:srgbClr val="3D85C6"/>
                </a:solidFill>
              </a:rPr>
              <a:t>with Tensorflow 2.x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6075" y="2564450"/>
            <a:ext cx="86163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Computer Vision Workshop - Data Pipeline #2</a:t>
            </a:r>
            <a:br>
              <a:rPr lang="en">
                <a:solidFill>
                  <a:srgbClr val="38761D"/>
                </a:solidFill>
              </a:rPr>
            </a:br>
            <a:r>
              <a:rPr lang="en" sz="1200">
                <a:solidFill>
                  <a:srgbClr val="38761D"/>
                </a:solidFill>
              </a:rPr>
              <a:t>Version: May 2020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7825" cy="9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750" y="3235250"/>
            <a:ext cx="1428750" cy="9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975" y="177775"/>
            <a:ext cx="1642475" cy="3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10400" y="4226150"/>
            <a:ext cx="7723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Repo: github.com/GoogleCloudPlatform/keras-idiomatic-programmer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twitter.com/andrewferlitsch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TF.Keras Preprocessing Layers - Wrapper Model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11700" y="1215050"/>
            <a:ext cx="2050800" cy="3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wrapper will </a:t>
            </a:r>
            <a:r>
              <a:rPr b="1" lang="en" sz="1000">
                <a:solidFill>
                  <a:srgbClr val="4A86E8"/>
                </a:solidFill>
              </a:rPr>
              <a:t>consist of two parts</a:t>
            </a:r>
            <a:r>
              <a:rPr lang="en" sz="1000">
                <a:solidFill>
                  <a:schemeClr val="dk1"/>
                </a:solidFill>
              </a:rPr>
              <a:t>: the </a:t>
            </a:r>
            <a:r>
              <a:rPr lang="en" sz="1000" u="sng">
                <a:solidFill>
                  <a:schemeClr val="dk1"/>
                </a:solidFill>
              </a:rPr>
              <a:t>pre-stem</a:t>
            </a:r>
            <a:r>
              <a:rPr lang="en" sz="1000">
                <a:solidFill>
                  <a:schemeClr val="dk1"/>
                </a:solidFill>
              </a:rPr>
              <a:t>, and the </a:t>
            </a:r>
            <a:r>
              <a:rPr lang="en" sz="1000" u="sng">
                <a:solidFill>
                  <a:schemeClr val="dk1"/>
                </a:solidFill>
              </a:rPr>
              <a:t>untrained ConvNet model</a:t>
            </a:r>
            <a:r>
              <a:rPr lang="en" sz="1000">
                <a:solidFill>
                  <a:schemeClr val="dk1"/>
                </a:solidFill>
              </a:rPr>
              <a:t>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For the pre-stem, we </a:t>
            </a:r>
            <a:r>
              <a:rPr b="1" lang="en" sz="1000">
                <a:solidFill>
                  <a:srgbClr val="4A86E8"/>
                </a:solidFill>
              </a:rPr>
              <a:t>add the preprocessing layer Rescaling to normalize the integer pixel data between floating point values 0 and 1</a:t>
            </a:r>
            <a:r>
              <a:rPr lang="en" sz="1000">
                <a:solidFill>
                  <a:schemeClr val="dk1"/>
                </a:solidFill>
              </a:rPr>
              <a:t>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Since the pre-stem will be the input layer in the wrapper model, we add the parameter </a:t>
            </a:r>
            <a:r>
              <a:rPr lang="en" sz="1000">
                <a:solidFill>
                  <a:srgbClr val="4A86E8"/>
                </a:solidFill>
              </a:rPr>
              <a:t>input_shape=(32, 32, 3))</a:t>
            </a:r>
            <a:r>
              <a:rPr lang="en" sz="1000">
                <a:solidFill>
                  <a:schemeClr val="dk1"/>
                </a:solidFill>
              </a:rPr>
              <a:t> to specify the input shape. Since Rescaling does not change the size of the input, the output from the pre-stem matches that of the input to the model.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26" name="Google Shape;126;p22"/>
          <p:cNvGraphicFramePr/>
          <p:nvPr/>
        </p:nvGraphicFramePr>
        <p:xfrm>
          <a:off x="2461913" y="212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{3FCDA211-B85F-4D87-855E-83EE2A5EDCEF}</a:tableStyleId>
              </a:tblPr>
              <a:tblGrid>
                <a:gridCol w="6010525"/>
              </a:tblGrid>
              <a:tr h="141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Sequential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Rescaling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'sparse_categorical_crossentropy'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9C27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TF.Keras Preprocessing Layers - Resizing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311700" y="1215050"/>
            <a:ext cx="84804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 implementation of a plug-n-play pre-stem that performs two functions: </a:t>
            </a:r>
            <a:r>
              <a:rPr b="1" lang="en" sz="1200">
                <a:solidFill>
                  <a:srgbClr val="4A86E8"/>
                </a:solidFill>
              </a:rPr>
              <a:t>resizes the input </a:t>
            </a:r>
            <a:r>
              <a:rPr lang="en" sz="1200"/>
              <a:t>and normalizes the pixel data</a:t>
            </a:r>
            <a:r>
              <a:rPr lang="en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34" name="Google Shape;134;p23"/>
          <p:cNvGraphicFramePr/>
          <p:nvPr/>
        </p:nvGraphicFramePr>
        <p:xfrm>
          <a:off x="2461913" y="212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{3FCDA211-B85F-4D87-855E-83EE2A5EDCEF}</a:tableStyleId>
              </a:tblPr>
              <a:tblGrid>
                <a:gridCol w="6010525"/>
              </a:tblGrid>
              <a:tr h="141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Sequential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Resizing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Rescaling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'sparse_categorical_crossentropy'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9C27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p23"/>
          <p:cNvSpPr txBox="1"/>
          <p:nvPr/>
        </p:nvSpPr>
        <p:spPr>
          <a:xfrm>
            <a:off x="311700" y="1638550"/>
            <a:ext cx="2050800" cy="3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</a:t>
            </a:r>
            <a:r>
              <a:rPr lang="en" sz="1200">
                <a:solidFill>
                  <a:schemeClr val="dk1"/>
                </a:solidFill>
              </a:rPr>
              <a:t>reate the wrapper model with </a:t>
            </a:r>
            <a:r>
              <a:rPr lang="en" sz="1200" u="sng">
                <a:solidFill>
                  <a:schemeClr val="dk1"/>
                </a:solidFill>
              </a:rPr>
              <a:t>two preprocessing layers: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Image resizing (</a:t>
            </a:r>
            <a:r>
              <a:rPr lang="en" sz="1200">
                <a:solidFill>
                  <a:srgbClr val="4A86E8"/>
                </a:solidFill>
              </a:rPr>
              <a:t>Resizing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Normalization (</a:t>
            </a:r>
            <a:r>
              <a:rPr lang="en" sz="1200">
                <a:solidFill>
                  <a:srgbClr val="4A86E8"/>
                </a:solidFill>
              </a:rPr>
              <a:t>Rescaling</a:t>
            </a:r>
            <a:r>
              <a:rPr lang="en" sz="1200">
                <a:solidFill>
                  <a:schemeClr val="dk1"/>
                </a:solidFill>
              </a:rPr>
              <a:t>).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input to the ConvNet is of shape (28, 28, 3). We use a pre-stem to resize an input from (32, 32, 3) to (28, 28, 3) to match the ConvNet and normalize the pixel data.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Pre-Stem Tear Off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311700" y="1215050"/>
            <a:ext cx="84804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After the model is trained, we can </a:t>
            </a:r>
            <a:r>
              <a:rPr b="1" lang="en">
                <a:solidFill>
                  <a:srgbClr val="4A86E8"/>
                </a:solidFill>
              </a:rPr>
              <a:t>remove the pre-stem</a:t>
            </a:r>
            <a:r>
              <a:rPr lang="en">
                <a:solidFill>
                  <a:schemeClr val="dk1"/>
                </a:solidFill>
              </a:rPr>
              <a:t> and use the </a:t>
            </a:r>
            <a:r>
              <a:rPr b="1" lang="en">
                <a:solidFill>
                  <a:srgbClr val="4A86E8"/>
                </a:solidFill>
              </a:rPr>
              <a:t>model for inference</a:t>
            </a:r>
            <a:r>
              <a:rPr lang="en">
                <a:solidFill>
                  <a:schemeClr val="dk1"/>
                </a:solidFill>
              </a:rPr>
              <a:t>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example, we assume that the image test data is already sized (28, 28, 3) to match our ConvNet, and we normalize the pixel data upstream from the model.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first two layers of the wrapper model are the pre-stem, which means our underlying trained model starts at the 3rd layer; hence will we set the</a:t>
            </a:r>
            <a:r>
              <a:rPr lang="en">
                <a:solidFill>
                  <a:srgbClr val="4A86E8"/>
                </a:solidFill>
              </a:rPr>
              <a:t> model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>
                <a:solidFill>
                  <a:srgbClr val="4A86E8"/>
                </a:solidFill>
              </a:rPr>
              <a:t>wrapper.layers[2]</a:t>
            </a:r>
            <a:r>
              <a:rPr lang="en">
                <a:solidFill>
                  <a:schemeClr val="dk1"/>
                </a:solidFill>
              </a:rPr>
              <a:t>. Now we can do inference with the underlying model without the pre-stem.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1447163" y="349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{3FCDA211-B85F-4D87-855E-83EE2A5EDCEF}</a:tableStyleId>
              </a:tblPr>
              <a:tblGrid>
                <a:gridCol w="6010525"/>
              </a:tblGrid>
              <a:tr h="672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255.0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wrapper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Pre-Stem - Chaining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311700" y="1215050"/>
            <a:ext cx="8480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rgbClr val="4A86E8"/>
                </a:solidFill>
              </a:rPr>
              <a:t>first pre-stem is used for training</a:t>
            </a:r>
            <a:r>
              <a:rPr lang="en">
                <a:solidFill>
                  <a:schemeClr val="dk1"/>
                </a:solidFill>
              </a:rPr>
              <a:t> and then removed for inference, and the </a:t>
            </a:r>
            <a:r>
              <a:rPr b="1" lang="en">
                <a:solidFill>
                  <a:srgbClr val="4A86E8"/>
                </a:solidFill>
              </a:rPr>
              <a:t>second one stays with the model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51" name="Google Shape;151;p25"/>
          <p:cNvGraphicFramePr/>
          <p:nvPr/>
        </p:nvGraphicFramePr>
        <p:xfrm>
          <a:off x="2781563" y="19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{3FCDA211-B85F-4D87-855E-83EE2A5EDCEF}</a:tableStyleId>
              </a:tblPr>
              <a:tblGrid>
                <a:gridCol w="6010525"/>
              </a:tblGrid>
              <a:tr h="672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wrapper1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Sequential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Rescaling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rgbClr val="455A6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'sparse_categorical_crossentropy'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wrapper2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Sequential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CenterCrop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'sparse_categorical_crossentropy'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epochs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212250" y="1913900"/>
            <a:ext cx="24369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the first (inner) pre-stem, we do normalization of the integer pixel data (</a:t>
            </a:r>
            <a:r>
              <a:rPr lang="en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Rescaling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 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the second (outer) pre-stem we do center cropping (</a:t>
            </a:r>
            <a:r>
              <a:rPr lang="en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CenterCrop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of the input images for training. We also set the input size to the second pre-stem to be any height and width </a:t>
            </a:r>
            <a:r>
              <a:rPr lang="en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(None, None, 3)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As a result, we can feed during training images of different sizes to the second pre-stem and it will center crop them to (32, 32, 3), which is then passed as the input to the first pre-stem, which does the normalization.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Finally, when trained, we remove the second (outer) pre-stem and do inference without the center cropping.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Pre-Stem - Layer Subclassing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311700" y="1215050"/>
            <a:ext cx="8480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Alternatively, one </a:t>
            </a:r>
            <a:r>
              <a:rPr b="1" lang="en">
                <a:solidFill>
                  <a:srgbClr val="4A86E8"/>
                </a:solidFill>
              </a:rPr>
              <a:t>can create your own custom preprocessing layers</a:t>
            </a:r>
            <a:r>
              <a:rPr lang="en">
                <a:solidFill>
                  <a:schemeClr val="dk1"/>
                </a:solidFill>
              </a:rPr>
              <a:t> using layer subclassing. All the predefined layers in TF.Keras are subclassed from the TF.Keras.Layer class. To create your own custom layer, you need to: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rgbClr val="4A86E8"/>
                </a:solidFill>
              </a:rPr>
              <a:t>Create a class that subclasses (inherits) the TF.Keras.Layer class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rgbClr val="4A86E8"/>
                </a:solidFill>
              </a:rPr>
              <a:t>Override the initializer __init__, build and call methods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Pre-Stem - Layer Subclassing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311700" y="1168575"/>
            <a:ext cx="2670600" cy="3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__init__()</a:t>
            </a:r>
            <a:r>
              <a:rPr lang="en" sz="1000">
                <a:solidFill>
                  <a:schemeClr val="dk1"/>
                </a:solidFill>
              </a:rPr>
              <a:t>: Add layer specific (custom) parameters</a:t>
            </a:r>
            <a:r>
              <a:rPr lang="en" sz="1000">
                <a:solidFill>
                  <a:schemeClr val="dk1"/>
                </a:solidFill>
              </a:rPr>
              <a:t>. </a:t>
            </a:r>
            <a:r>
              <a:rPr lang="en" sz="1000">
                <a:solidFill>
                  <a:schemeClr val="dk1"/>
                </a:solidFill>
              </a:rPr>
              <a:t>For </a:t>
            </a:r>
            <a:r>
              <a:rPr lang="en" sz="1000">
                <a:solidFill>
                  <a:srgbClr val="4A86E8"/>
                </a:solidFill>
              </a:rPr>
              <a:t>Rescaling</a:t>
            </a:r>
            <a:r>
              <a:rPr lang="en" sz="1000">
                <a:solidFill>
                  <a:schemeClr val="dk1"/>
                </a:solidFill>
              </a:rPr>
              <a:t>, we added the parameter </a:t>
            </a:r>
            <a:r>
              <a:rPr lang="en" sz="1000">
                <a:solidFill>
                  <a:srgbClr val="4A86E8"/>
                </a:solidFill>
              </a:rPr>
              <a:t>scale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build():</a:t>
            </a:r>
            <a:r>
              <a:rPr lang="en" sz="1000">
                <a:solidFill>
                  <a:schemeClr val="dk1"/>
                </a:solidFill>
              </a:rPr>
              <a:t> Takes the parameter </a:t>
            </a:r>
            <a:r>
              <a:rPr lang="en" sz="1000">
                <a:solidFill>
                  <a:srgbClr val="4A86E8"/>
                </a:solidFill>
              </a:rPr>
              <a:t>input_shape</a:t>
            </a:r>
            <a:r>
              <a:rPr lang="en" sz="1000">
                <a:solidFill>
                  <a:schemeClr val="dk1"/>
                </a:solidFill>
              </a:rPr>
              <a:t> which specifies the input shape to the layer. The parameter </a:t>
            </a:r>
            <a:r>
              <a:rPr lang="en" sz="1000">
                <a:solidFill>
                  <a:srgbClr val="4A86E8"/>
                </a:solidFill>
              </a:rPr>
              <a:t>self.kernel</a:t>
            </a:r>
            <a:r>
              <a:rPr lang="en" sz="1000">
                <a:solidFill>
                  <a:schemeClr val="dk1"/>
                </a:solidFill>
              </a:rPr>
              <a:t> sets the shape of the kernel for the layer Since rescaling has no learnable parameters, we set it to </a:t>
            </a:r>
            <a:r>
              <a:rPr lang="en" sz="1000">
                <a:solidFill>
                  <a:srgbClr val="4A86E8"/>
                </a:solidFill>
              </a:rPr>
              <a:t>None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call():</a:t>
            </a:r>
            <a:r>
              <a:rPr lang="en" sz="1000">
                <a:solidFill>
                  <a:schemeClr val="dk1"/>
                </a:solidFill>
              </a:rPr>
              <a:t> Invoked when the graph is executing: training or inference. Takes as a parameter </a:t>
            </a:r>
            <a:r>
              <a:rPr lang="en" sz="1000">
                <a:solidFill>
                  <a:srgbClr val="4A86E8"/>
                </a:solidFill>
              </a:rPr>
              <a:t>inputs</a:t>
            </a:r>
            <a:r>
              <a:rPr lang="en" sz="1000">
                <a:solidFill>
                  <a:schemeClr val="dk1"/>
                </a:solidFill>
              </a:rPr>
              <a:t>, which is the input tensor to the layer and the method returns the output tensor. In our case, we will multiple each pixel value in the input tensor by the</a:t>
            </a:r>
            <a:r>
              <a:rPr lang="en" sz="1000">
                <a:solidFill>
                  <a:srgbClr val="4A86E8"/>
                </a:solidFill>
              </a:rPr>
              <a:t> scale </a:t>
            </a:r>
            <a:r>
              <a:rPr lang="en" sz="1000">
                <a:solidFill>
                  <a:schemeClr val="dk1"/>
                </a:solidFill>
              </a:rPr>
              <a:t>factor set when the layer was initialized, and output the rescaled tensor.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67" name="Google Shape;167;p27"/>
          <p:cNvGraphicFramePr/>
          <p:nvPr/>
        </p:nvGraphicFramePr>
        <p:xfrm>
          <a:off x="3077400" y="127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{3FCDA211-B85F-4D87-855E-83EE2A5EDCEF}</a:tableStyleId>
              </a:tblPr>
              <a:tblGrid>
                <a:gridCol w="5712300"/>
              </a:tblGrid>
              <a:tr h="345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layers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Layer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Rescaling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""" Custom Layer for Preprocessing Input """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__init__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scale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""" Constructor """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Rescaling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scale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scale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build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""" Handler for building the layer """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kernel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None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call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inputs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""" Handler for layer object is callable """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inputs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inputs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scale    </a:t>
                      </a:r>
                      <a:endParaRPr sz="1000">
                        <a:solidFill>
                          <a:srgbClr val="455A6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inputs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p27"/>
          <p:cNvSpPr txBox="1"/>
          <p:nvPr/>
        </p:nvSpPr>
        <p:spPr>
          <a:xfrm>
            <a:off x="6907200" y="3586500"/>
            <a:ext cx="1882500" cy="1007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We add the decorator @tf.function to tell </a:t>
            </a:r>
            <a:r>
              <a:rPr b="1" lang="en" sz="8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TensorFlow AutoGraph</a:t>
            </a:r>
            <a:r>
              <a:rPr lang="en" sz="8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 to convert the Python code in this method to graph operations in the model.</a:t>
            </a:r>
            <a:endParaRPr sz="80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Preprocessing with TF Extended (TFX)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311700" y="1168575"/>
            <a:ext cx="85206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Serving (TFX) is a </a:t>
            </a:r>
            <a:r>
              <a:rPr b="1" lang="en">
                <a:solidFill>
                  <a:srgbClr val="4A86E8"/>
                </a:solidFill>
              </a:rPr>
              <a:t>e2e production pipeline</a:t>
            </a:r>
            <a:r>
              <a:rPr lang="en"/>
              <a:t>. In this section, we </a:t>
            </a:r>
            <a:r>
              <a:rPr b="1" lang="en">
                <a:solidFill>
                  <a:srgbClr val="4A86E8"/>
                </a:solidFill>
              </a:rPr>
              <a:t>cover the data pipeline</a:t>
            </a:r>
            <a:r>
              <a:rPr lang="en"/>
              <a:t> portion of TFX.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00" y="2068250"/>
            <a:ext cx="6259076" cy="26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TFX Components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311700" y="1017725"/>
            <a:ext cx="8520600" cy="3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ExampleGen</a:t>
            </a:r>
            <a:r>
              <a:rPr lang="en"/>
              <a:t> - </a:t>
            </a:r>
            <a:r>
              <a:rPr b="1" lang="en">
                <a:solidFill>
                  <a:srgbClr val="4A86E8"/>
                </a:solidFill>
              </a:rPr>
              <a:t>ingests data</a:t>
            </a:r>
            <a:r>
              <a:rPr lang="en">
                <a:solidFill>
                  <a:schemeClr val="dk1"/>
                </a:solidFill>
              </a:rPr>
              <a:t> from a dataset source.</a:t>
            </a:r>
            <a:br>
              <a:rPr lang="en">
                <a:solidFill>
                  <a:schemeClr val="dk1"/>
                </a:solidFill>
              </a:rPr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StatisticsGen</a:t>
            </a:r>
            <a:r>
              <a:rPr lang="en"/>
              <a:t> - </a:t>
            </a:r>
            <a:r>
              <a:rPr lang="en">
                <a:solidFill>
                  <a:schemeClr val="dk1"/>
                </a:solidFill>
              </a:rPr>
              <a:t>analyzes the examples from the dataset and </a:t>
            </a:r>
            <a:r>
              <a:rPr b="1" lang="en">
                <a:solidFill>
                  <a:srgbClr val="4A86E8"/>
                </a:solidFill>
              </a:rPr>
              <a:t>produces statistics on the dataset distribution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SchemaGen</a:t>
            </a:r>
            <a:r>
              <a:rPr lang="en"/>
              <a:t> - </a:t>
            </a:r>
            <a:r>
              <a:rPr b="1" lang="en">
                <a:solidFill>
                  <a:srgbClr val="4A86E8"/>
                </a:solidFill>
              </a:rPr>
              <a:t>derives a data schema</a:t>
            </a:r>
            <a:r>
              <a:rPr lang="en">
                <a:solidFill>
                  <a:schemeClr val="dk1"/>
                </a:solidFill>
              </a:rPr>
              <a:t> from the dataset statistics (feature types, etc).</a:t>
            </a:r>
            <a:br>
              <a:rPr lang="en">
                <a:solidFill>
                  <a:schemeClr val="dk1"/>
                </a:solidFill>
              </a:rPr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ExampleValidator</a:t>
            </a:r>
            <a:r>
              <a:rPr lang="en"/>
              <a:t> - 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>
                <a:solidFill>
                  <a:srgbClr val="4A86E8"/>
                </a:solidFill>
              </a:rPr>
              <a:t>monitors</a:t>
            </a:r>
            <a:r>
              <a:rPr lang="en">
                <a:solidFill>
                  <a:schemeClr val="dk1"/>
                </a:solidFill>
              </a:rPr>
              <a:t> the training and serving data </a:t>
            </a:r>
            <a:r>
              <a:rPr b="1" lang="en">
                <a:solidFill>
                  <a:srgbClr val="4A86E8"/>
                </a:solidFill>
              </a:rPr>
              <a:t>for anomalies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Transform</a:t>
            </a:r>
            <a:r>
              <a:rPr lang="en"/>
              <a:t> - </a:t>
            </a:r>
            <a:r>
              <a:rPr lang="en">
                <a:solidFill>
                  <a:schemeClr val="dk1"/>
                </a:solidFill>
              </a:rPr>
              <a:t>does </a:t>
            </a:r>
            <a:r>
              <a:rPr b="1" lang="en">
                <a:solidFill>
                  <a:srgbClr val="4A86E8"/>
                </a:solidFill>
              </a:rPr>
              <a:t>data transformations</a:t>
            </a:r>
            <a:r>
              <a:rPr lang="en">
                <a:solidFill>
                  <a:schemeClr val="dk1"/>
                </a:solidFill>
              </a:rPr>
              <a:t>, such as feature engineering, data preprocessing and data augmentation.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84" name="Google Shape;184;p29"/>
          <p:cNvGraphicFramePr/>
          <p:nvPr/>
        </p:nvGraphicFramePr>
        <p:xfrm>
          <a:off x="655925" y="422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{3FCDA211-B85F-4D87-855E-83EE2A5EDCEF}</a:tableStyleId>
              </a:tblPr>
              <a:tblGrid>
                <a:gridCol w="7350600"/>
              </a:tblGrid>
              <a:tr h="82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tfx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utils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dsl_utils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external_input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tfx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components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ImportExampleGen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tfx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components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StatisticsGen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SchemaGen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ExampleValidator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Transform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tfx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orchestration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experimental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interactive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interactive_context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InteractiveContext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TFX ExampleGen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311700" y="1017725"/>
            <a:ext cx="85206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Before we can execute a TFX pipeline, we have to setup the orchestration</a:t>
            </a:r>
            <a:r>
              <a:rPr lang="en"/>
              <a:t>. For our purposes, we will use an interactive context.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92" name="Google Shape;192;p30"/>
          <p:cNvGraphicFramePr/>
          <p:nvPr/>
        </p:nvGraphicFramePr>
        <p:xfrm>
          <a:off x="2832625" y="152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{3FCDA211-B85F-4D87-855E-83EE2A5EDCEF}</a:tableStyleId>
              </a:tblPr>
              <a:tblGrid>
                <a:gridCol w="2943000"/>
              </a:tblGrid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context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InteractiveContext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30"/>
          <p:cNvSpPr txBox="1"/>
          <p:nvPr/>
        </p:nvSpPr>
        <p:spPr>
          <a:xfrm>
            <a:off x="311700" y="2018125"/>
            <a:ext cx="85206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ExampleGen</a:t>
            </a:r>
            <a:r>
              <a:rPr lang="en"/>
              <a:t> is the </a:t>
            </a:r>
            <a:r>
              <a:rPr b="1" lang="en">
                <a:solidFill>
                  <a:srgbClr val="4A86E8"/>
                </a:solidFill>
              </a:rPr>
              <a:t>entry point into the TFX pipeline</a:t>
            </a:r>
            <a:r>
              <a:rPr lang="en"/>
              <a:t>.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chemeClr val="dk1"/>
                </a:solidFill>
              </a:rPr>
              <a:t>It’s purpose is to </a:t>
            </a:r>
            <a:r>
              <a:rPr b="1" lang="en">
                <a:solidFill>
                  <a:srgbClr val="4A86E8"/>
                </a:solidFill>
              </a:rPr>
              <a:t>draw batches of examples</a:t>
            </a:r>
            <a:r>
              <a:rPr lang="en">
                <a:solidFill>
                  <a:schemeClr val="dk1"/>
                </a:solidFill>
              </a:rPr>
              <a:t> from a dataset. It supports a wide variety of dataset formats, including: CSV files, TFRecords and Google BigQuery. The output from ExampleGen are </a:t>
            </a:r>
            <a:r>
              <a:rPr lang="en">
                <a:solidFill>
                  <a:srgbClr val="4A86E8"/>
                </a:solidFill>
              </a:rPr>
              <a:t>tf.Example</a:t>
            </a:r>
            <a:r>
              <a:rPr lang="en">
                <a:solidFill>
                  <a:schemeClr val="dk1"/>
                </a:solidFill>
              </a:rPr>
              <a:t> records.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94" name="Google Shape;194;p30"/>
          <p:cNvGraphicFramePr/>
          <p:nvPr/>
        </p:nvGraphicFramePr>
        <p:xfrm>
          <a:off x="4236025" y="352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{3FCDA211-B85F-4D87-855E-83EE2A5EDCEF}</a:tableStyleId>
              </a:tblPr>
              <a:tblGrid>
                <a:gridCol w="4070075"/>
              </a:tblGrid>
              <a:tr h="37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external_input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'tfrec'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example_gen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ImportExampleGen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context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example_gen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30"/>
          <p:cNvSpPr txBox="1"/>
          <p:nvPr/>
        </p:nvSpPr>
        <p:spPr>
          <a:xfrm>
            <a:off x="278875" y="2982300"/>
            <a:ext cx="3749100" cy="18204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ExampleGen for a dataset on-disk in TFRecord format (e.g., images). It consists of two steps. 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1: 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a connector to the input source. Since the input source is TFRecords, we use the TFX utilities method</a:t>
            </a:r>
            <a:r>
              <a:rPr lang="en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 external_input()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map a connector between the TFRecords on disk and our instance of </a:t>
            </a:r>
            <a:r>
              <a:rPr lang="en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ImportExampleGen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2: instantiate the ExampleGen component as subclass</a:t>
            </a:r>
            <a:r>
              <a:rPr lang="en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 ImportExampleGen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where the initializer takes as a parameter the input source for the examples </a:t>
            </a:r>
            <a:r>
              <a:rPr lang="en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(input=examples)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TFX StatisticsGen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311700" y="1203625"/>
            <a:ext cx="85206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4A86E8"/>
                </a:solidFill>
              </a:rPr>
              <a:t>StatisticsGen</a:t>
            </a:r>
            <a:r>
              <a:rPr lang="en"/>
              <a:t> component</a:t>
            </a:r>
            <a:r>
              <a:rPr b="1" lang="en">
                <a:solidFill>
                  <a:srgbClr val="4A86E8"/>
                </a:solidFill>
              </a:rPr>
              <a:t> generates dataset statistics from an input source of examples</a:t>
            </a:r>
            <a:r>
              <a:rPr lang="en">
                <a:solidFill>
                  <a:schemeClr val="dk1"/>
                </a:solidFill>
              </a:rPr>
              <a:t>. These examples can either be that of the training/evaluation data or the serving data.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03" name="Google Shape;203;p31"/>
          <p:cNvGraphicFramePr/>
          <p:nvPr/>
        </p:nvGraphicFramePr>
        <p:xfrm>
          <a:off x="3374150" y="284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{3FCDA211-B85F-4D87-855E-83EE2A5EDCEF}</a:tableStyleId>
              </a:tblPr>
              <a:tblGrid>
                <a:gridCol w="5344325"/>
              </a:tblGrid>
              <a:tr h="76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statistics_gen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StatisticsGen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example_gen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'examples'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context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statistics_gen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statistics_gen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'statistics'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_artifacts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p31"/>
          <p:cNvSpPr txBox="1"/>
          <p:nvPr/>
        </p:nvSpPr>
        <p:spPr>
          <a:xfrm>
            <a:off x="311700" y="2362625"/>
            <a:ext cx="2943600" cy="18591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Instantiate an instance of </a:t>
            </a:r>
            <a:r>
              <a:rPr lang="en" sz="1000">
                <a:solidFill>
                  <a:srgbClr val="4A86E8"/>
                </a:solidFill>
              </a:rPr>
              <a:t>StatisticsGen()</a:t>
            </a:r>
            <a:r>
              <a:rPr lang="en" sz="1000">
                <a:solidFill>
                  <a:schemeClr val="dk1"/>
                </a:solidFill>
              </a:rPr>
              <a:t>, and pass to the initializer the source of the examples.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source for the examples is the output from our </a:t>
            </a:r>
            <a:r>
              <a:rPr lang="en" sz="1000">
                <a:solidFill>
                  <a:srgbClr val="4A86E8"/>
                </a:solidFill>
              </a:rPr>
              <a:t>example_gen </a:t>
            </a:r>
            <a:r>
              <a:rPr lang="en" sz="1000">
                <a:solidFill>
                  <a:schemeClr val="dk1"/>
                </a:solidFill>
              </a:rPr>
              <a:t>instance in the previous code example.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output is specified via the ExampleGen property </a:t>
            </a:r>
            <a:r>
              <a:rPr lang="en" sz="1000">
                <a:solidFill>
                  <a:srgbClr val="4A86E8"/>
                </a:solidFill>
              </a:rPr>
              <a:t>outputs</a:t>
            </a:r>
            <a:r>
              <a:rPr lang="en" sz="1000">
                <a:solidFill>
                  <a:schemeClr val="dk1"/>
                </a:solidFill>
              </a:rPr>
              <a:t>, which is a dictionary, for the key/value pair</a:t>
            </a:r>
            <a:r>
              <a:rPr lang="en" sz="1000">
                <a:solidFill>
                  <a:srgbClr val="4A86E8"/>
                </a:solidFill>
              </a:rPr>
              <a:t> ‘examples’</a:t>
            </a:r>
            <a:r>
              <a:rPr lang="en" sz="1000">
                <a:solidFill>
                  <a:schemeClr val="dk1"/>
                </a:solidFill>
              </a:rPr>
              <a:t>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682600" y="11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Data Pipelines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56700" y="730575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34343"/>
                </a:solidFill>
              </a:rPr>
              <a:t>Overview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will cover in this section we will cover data pipeline part of a e2e production pipeline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Data Formats and Storage [1st session]</a:t>
            </a:r>
            <a:br>
              <a:rPr b="1" lang="en">
                <a:solidFill>
                  <a:srgbClr val="4A86E8"/>
                </a:solidFill>
              </a:rPr>
            </a:b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Data Feeding [1st session]</a:t>
            </a:r>
            <a:br>
              <a:rPr b="1" lang="en">
                <a:solidFill>
                  <a:srgbClr val="4A86E8"/>
                </a:solidFill>
              </a:rPr>
            </a:b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Data Preprocessing</a:t>
            </a:r>
            <a:br>
              <a:rPr b="1" lang="en">
                <a:solidFill>
                  <a:srgbClr val="4A86E8"/>
                </a:solidFill>
              </a:rPr>
            </a:b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Data Augmentation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TFX SchemaGen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2"/>
          <p:cNvSpPr txBox="1"/>
          <p:nvPr/>
        </p:nvSpPr>
        <p:spPr>
          <a:xfrm>
            <a:off x="311700" y="1203625"/>
            <a:ext cx="85206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4A86E8"/>
                </a:solidFill>
              </a:rPr>
              <a:t>SchemaGen</a:t>
            </a:r>
            <a:r>
              <a:rPr lang="en"/>
              <a:t> component </a:t>
            </a:r>
            <a:r>
              <a:rPr b="1" lang="en">
                <a:solidFill>
                  <a:srgbClr val="4A86E8"/>
                </a:solidFill>
              </a:rPr>
              <a:t>generates a schema from the dataset statistics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3380075" y="301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{3FCDA211-B85F-4D87-855E-83EE2A5EDCEF}</a:tableStyleId>
              </a:tblPr>
              <a:tblGrid>
                <a:gridCol w="5344325"/>
              </a:tblGrid>
              <a:tr h="96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schema_gen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SchemaGen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statistics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statistics_gen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'statistics'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context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statistics_gen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schema_gen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'schema'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_artifacts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13" name="Google Shape;213;p32"/>
          <p:cNvSpPr txBox="1"/>
          <p:nvPr/>
        </p:nvSpPr>
        <p:spPr>
          <a:xfrm>
            <a:off x="311700" y="2145625"/>
            <a:ext cx="2943600" cy="2184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</a:t>
            </a:r>
            <a:r>
              <a:rPr lang="en" sz="1000">
                <a:solidFill>
                  <a:schemeClr val="dk1"/>
                </a:solidFill>
              </a:rPr>
              <a:t>nstantiate an instance of </a:t>
            </a:r>
            <a:r>
              <a:rPr lang="en" sz="1000">
                <a:solidFill>
                  <a:srgbClr val="4A86E8"/>
                </a:solidFill>
              </a:rPr>
              <a:t>SchemaGen()</a:t>
            </a:r>
            <a:r>
              <a:rPr lang="en" sz="1000">
                <a:solidFill>
                  <a:schemeClr val="dk1"/>
                </a:solidFill>
              </a:rPr>
              <a:t>, and pass to the initializer the source of the dataset statistics.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source for the statistics is the output from our </a:t>
            </a:r>
            <a:r>
              <a:rPr lang="en" sz="1000">
                <a:solidFill>
                  <a:srgbClr val="4A86E8"/>
                </a:solidFill>
              </a:rPr>
              <a:t>statistics_gen </a:t>
            </a:r>
            <a:r>
              <a:rPr lang="en" sz="1000">
                <a:solidFill>
                  <a:schemeClr val="dk1"/>
                </a:solidFill>
              </a:rPr>
              <a:t>instance in the previous code example.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output is specified via the StatisticsGen property </a:t>
            </a:r>
            <a:r>
              <a:rPr lang="en" sz="1000">
                <a:solidFill>
                  <a:srgbClr val="4A86E8"/>
                </a:solidFill>
              </a:rPr>
              <a:t>outputs</a:t>
            </a:r>
            <a:r>
              <a:rPr lang="en" sz="1000">
                <a:solidFill>
                  <a:schemeClr val="dk1"/>
                </a:solidFill>
              </a:rPr>
              <a:t>, which is a dictionary, for the key/value pair</a:t>
            </a:r>
            <a:r>
              <a:rPr lang="en" sz="1000">
                <a:solidFill>
                  <a:srgbClr val="4A86E8"/>
                </a:solidFill>
              </a:rPr>
              <a:t> ‘statistics’</a:t>
            </a:r>
            <a:r>
              <a:rPr lang="en" sz="1000">
                <a:solidFill>
                  <a:schemeClr val="dk1"/>
                </a:solidFill>
              </a:rPr>
              <a:t>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TFX ExampleValidator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19" name="Google Shape;21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3"/>
          <p:cNvSpPr txBox="1"/>
          <p:nvPr/>
        </p:nvSpPr>
        <p:spPr>
          <a:xfrm>
            <a:off x="311700" y="1203625"/>
            <a:ext cx="85206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rgbClr val="4A86E8"/>
                </a:solidFill>
              </a:rPr>
              <a:t>ExampleValidator</a:t>
            </a:r>
            <a:r>
              <a:rPr lang="en">
                <a:solidFill>
                  <a:schemeClr val="dk1"/>
                </a:solidFill>
              </a:rPr>
              <a:t> component </a:t>
            </a:r>
            <a:r>
              <a:rPr b="1" lang="en">
                <a:solidFill>
                  <a:srgbClr val="4A86E8"/>
                </a:solidFill>
              </a:rPr>
              <a:t>identifies anomalies in a dataset</a:t>
            </a:r>
            <a:r>
              <a:rPr lang="en">
                <a:solidFill>
                  <a:schemeClr val="dk1"/>
                </a:solidFill>
              </a:rPr>
              <a:t> using both the dataset statistics and schema as inputs.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21" name="Google Shape;221;p33"/>
          <p:cNvGraphicFramePr/>
          <p:nvPr/>
        </p:nvGraphicFramePr>
        <p:xfrm>
          <a:off x="3442050" y="247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{3FCDA211-B85F-4D87-855E-83EE2A5EDCEF}</a:tableStyleId>
              </a:tblPr>
              <a:tblGrid>
                <a:gridCol w="5344325"/>
              </a:tblGrid>
              <a:tr h="96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example_validator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ExampleValidator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statistics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statistics_gen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'statistics'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schema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schema_gen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'schema'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context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example_validator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example_validator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'anomalies'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_artifacts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3"/>
          <p:cNvSpPr txBox="1"/>
          <p:nvPr/>
        </p:nvSpPr>
        <p:spPr>
          <a:xfrm>
            <a:off x="311700" y="2145625"/>
            <a:ext cx="2943600" cy="16500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Instantiate an instance of </a:t>
            </a:r>
            <a:r>
              <a:rPr lang="en" sz="1000">
                <a:solidFill>
                  <a:srgbClr val="4A86E8"/>
                </a:solidFill>
              </a:rPr>
              <a:t>ExampleValidator()</a:t>
            </a:r>
            <a:r>
              <a:rPr lang="en" sz="1000">
                <a:solidFill>
                  <a:schemeClr val="dk1"/>
                </a:solidFill>
              </a:rPr>
              <a:t>, and pass to the initializer the source of the dataset statistics and the schema.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sources for the statistics and schema are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output from our </a:t>
            </a:r>
            <a:r>
              <a:rPr lang="en" sz="1000">
                <a:solidFill>
                  <a:srgbClr val="4A86E8"/>
                </a:solidFill>
              </a:rPr>
              <a:t>statistics_gen </a:t>
            </a:r>
            <a:r>
              <a:rPr lang="en" sz="1000">
                <a:solidFill>
                  <a:schemeClr val="dk1"/>
                </a:solidFill>
              </a:rPr>
              <a:t>instance and schema_gen instances, respectively, in the previous code examples.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TFX Transform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4"/>
          <p:cNvSpPr txBox="1"/>
          <p:nvPr/>
        </p:nvSpPr>
        <p:spPr>
          <a:xfrm>
            <a:off x="311700" y="1203625"/>
            <a:ext cx="85206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rgbClr val="4A86E8"/>
                </a:solidFill>
              </a:rPr>
              <a:t>Transform</a:t>
            </a:r>
            <a:r>
              <a:rPr lang="en">
                <a:solidFill>
                  <a:schemeClr val="dk1"/>
                </a:solidFill>
              </a:rPr>
              <a:t> components </a:t>
            </a:r>
            <a:r>
              <a:rPr b="1" lang="en">
                <a:solidFill>
                  <a:srgbClr val="4A86E8"/>
                </a:solidFill>
              </a:rPr>
              <a:t>perform the dataset transformations</a:t>
            </a:r>
            <a:r>
              <a:rPr lang="en">
                <a:solidFill>
                  <a:schemeClr val="dk1"/>
                </a:solidFill>
              </a:rPr>
              <a:t> as examples are </a:t>
            </a:r>
            <a:r>
              <a:rPr b="1" lang="en">
                <a:solidFill>
                  <a:srgbClr val="4A86E8"/>
                </a:solidFill>
              </a:rPr>
              <a:t>drawn into batches during training or inference</a:t>
            </a:r>
            <a:r>
              <a:rPr lang="en">
                <a:solidFill>
                  <a:schemeClr val="dk1"/>
                </a:solidFill>
              </a:rPr>
              <a:t>. Dataset transformations are typically feature engineering for structured data, and data preprocessing.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30" name="Google Shape;230;p34"/>
          <p:cNvGraphicFramePr/>
          <p:nvPr/>
        </p:nvGraphicFramePr>
        <p:xfrm>
          <a:off x="3465013" y="281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{3FCDA211-B85F-4D87-855E-83EE2A5EDCEF}</a:tableStyleId>
              </a:tblPr>
              <a:tblGrid>
                <a:gridCol w="5344325"/>
              </a:tblGrid>
              <a:tr h="96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transform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Transform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examples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example_gen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'examples'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schema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schema_gen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'schema'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module_file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'my_preprocessing_fn.py'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context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transform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31" name="Google Shape;231;p34"/>
          <p:cNvSpPr txBox="1"/>
          <p:nvPr/>
        </p:nvSpPr>
        <p:spPr>
          <a:xfrm>
            <a:off x="357913" y="2633600"/>
            <a:ext cx="2943600" cy="1355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instantiate an instance of </a:t>
            </a:r>
            <a:r>
              <a:rPr lang="en" sz="1000">
                <a:solidFill>
                  <a:srgbClr val="4A86E8"/>
                </a:solidFill>
              </a:rPr>
              <a:t>Transform()</a:t>
            </a:r>
            <a:r>
              <a:rPr lang="en" sz="1000">
                <a:solidFill>
                  <a:schemeClr val="dk1"/>
                </a:solidFill>
              </a:rPr>
              <a:t>. The initializer takes three parameters, the input source for the </a:t>
            </a:r>
            <a:r>
              <a:rPr lang="en" sz="1000">
                <a:solidFill>
                  <a:srgbClr val="4A86E8"/>
                </a:solidFill>
              </a:rPr>
              <a:t>examples</a:t>
            </a:r>
            <a:r>
              <a:rPr lang="en" sz="1000">
                <a:solidFill>
                  <a:schemeClr val="dk1"/>
                </a:solidFill>
              </a:rPr>
              <a:t> to transform, the data </a:t>
            </a:r>
            <a:r>
              <a:rPr lang="en" sz="1000">
                <a:solidFill>
                  <a:srgbClr val="4A86E8"/>
                </a:solidFill>
              </a:rPr>
              <a:t>schema</a:t>
            </a:r>
            <a:r>
              <a:rPr lang="en" sz="1000">
                <a:solidFill>
                  <a:schemeClr val="dk1"/>
                </a:solidFill>
              </a:rPr>
              <a:t> and a user-custom python script to do the transformation (e.g., </a:t>
            </a:r>
            <a:r>
              <a:rPr lang="en" sz="1000">
                <a:solidFill>
                  <a:srgbClr val="4A86E8"/>
                </a:solidFill>
              </a:rPr>
              <a:t>‘my_preprocessing_fn.py’</a:t>
            </a:r>
            <a:r>
              <a:rPr lang="en" sz="1000">
                <a:solidFill>
                  <a:schemeClr val="dk1"/>
                </a:solidFill>
              </a:rPr>
              <a:t>). 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Data Augmentation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311700" y="1203625"/>
            <a:ext cx="85206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 (Data) Augmentation has had a variety of purposes.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 first, it was seen as a means of extending (adding) to an existing dataset more images to train on by doing some random transformations on the existing images.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Today, we use data augmentation for targeted purposes: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Invariance</a:t>
            </a:r>
            <a:endParaRPr b="1">
              <a:solidFill>
                <a:srgbClr val="4A86E8"/>
              </a:solidFill>
            </a:endParaRPr>
          </a:p>
          <a:p>
            <a:pPr indent="-3175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Essential Feature Learning</a:t>
            </a:r>
            <a:endParaRPr b="1">
              <a:solidFill>
                <a:srgbClr val="4A86E8"/>
              </a:solidFill>
            </a:endParaRPr>
          </a:p>
          <a:p>
            <a:pPr indent="-3175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Generalizing to Data Draft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Invarian</a:t>
            </a:r>
            <a:r>
              <a:rPr lang="en">
                <a:solidFill>
                  <a:srgbClr val="A61C00"/>
                </a:solidFill>
              </a:rPr>
              <a:t>ce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6"/>
          <p:cNvSpPr txBox="1"/>
          <p:nvPr/>
        </p:nvSpPr>
        <p:spPr>
          <a:xfrm>
            <a:off x="311700" y="1203625"/>
            <a:ext cx="85206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data augmentation to </a:t>
            </a:r>
            <a:r>
              <a:rPr b="1" lang="en">
                <a:solidFill>
                  <a:srgbClr val="4A86E8"/>
                </a:solidFill>
              </a:rPr>
              <a:t>train the model to be translational, scale and viewport invariant.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want to </a:t>
            </a:r>
            <a:r>
              <a:rPr b="1" lang="en">
                <a:solidFill>
                  <a:srgbClr val="4A86E8"/>
                </a:solidFill>
              </a:rPr>
              <a:t>recognize objects</a:t>
            </a:r>
            <a:r>
              <a:rPr lang="en">
                <a:solidFill>
                  <a:schemeClr val="dk1"/>
                </a:solidFill>
              </a:rPr>
              <a:t> in an image (or frame in video) </a:t>
            </a:r>
            <a:r>
              <a:rPr b="1" lang="en">
                <a:solidFill>
                  <a:srgbClr val="4A86E8"/>
                </a:solidFill>
              </a:rPr>
              <a:t>regardless of the location</a:t>
            </a:r>
            <a:r>
              <a:rPr lang="en">
                <a:solidFill>
                  <a:schemeClr val="dk1"/>
                </a:solidFill>
              </a:rPr>
              <a:t> in the image (translational), the </a:t>
            </a:r>
            <a:r>
              <a:rPr b="1" lang="en">
                <a:solidFill>
                  <a:srgbClr val="4A86E8"/>
                </a:solidFill>
              </a:rPr>
              <a:t>size</a:t>
            </a:r>
            <a:r>
              <a:rPr lang="en">
                <a:solidFill>
                  <a:schemeClr val="dk1"/>
                </a:solidFill>
              </a:rPr>
              <a:t> of the object (scale), and </a:t>
            </a:r>
            <a:r>
              <a:rPr b="1" lang="en">
                <a:solidFill>
                  <a:srgbClr val="4A86E8"/>
                </a:solidFill>
              </a:rPr>
              <a:t>viewing perspective</a:t>
            </a:r>
            <a:r>
              <a:rPr lang="en">
                <a:solidFill>
                  <a:schemeClr val="dk1"/>
                </a:solidFill>
              </a:rPr>
              <a:t> (viewport).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Image augmentation works by randomly transforming the images in the training data for different translation, scale and viewport. Common practice in ablation studies: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Random Center Crop</a:t>
            </a:r>
            <a:endParaRPr>
              <a:solidFill>
                <a:schemeClr val="dk1"/>
              </a:solidFill>
            </a:endParaRPr>
          </a:p>
          <a:p>
            <a:pPr indent="-3175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Random Flip</a:t>
            </a:r>
            <a:endParaRPr>
              <a:solidFill>
                <a:schemeClr val="dk1"/>
              </a:solidFill>
            </a:endParaRPr>
          </a:p>
          <a:p>
            <a:pPr indent="-3175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Random Rotation</a:t>
            </a:r>
            <a:endParaRPr>
              <a:solidFill>
                <a:schemeClr val="dk1"/>
              </a:solidFill>
            </a:endParaRPr>
          </a:p>
          <a:p>
            <a:pPr indent="-3175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Random Shift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Random Crop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311700" y="1203625"/>
            <a:ext cx="85206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crop is when we </a:t>
            </a:r>
            <a:r>
              <a:rPr b="1" lang="en">
                <a:solidFill>
                  <a:srgbClr val="4A86E8"/>
                </a:solidFill>
              </a:rPr>
              <a:t>take a portion of the image</a:t>
            </a:r>
            <a:r>
              <a:rPr lang="en">
                <a:solidFill>
                  <a:schemeClr val="dk1"/>
                </a:solidFill>
              </a:rPr>
              <a:t>. Typically a crop is </a:t>
            </a:r>
            <a:r>
              <a:rPr lang="en" u="sng">
                <a:solidFill>
                  <a:schemeClr val="dk1"/>
                </a:solidFill>
              </a:rPr>
              <a:t>rectangular in shape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center crop, the </a:t>
            </a:r>
            <a:r>
              <a:rPr b="1" lang="en">
                <a:solidFill>
                  <a:srgbClr val="4A86E8"/>
                </a:solidFill>
              </a:rPr>
              <a:t>shape of the crop is square and is centered in the original image</a:t>
            </a:r>
            <a:r>
              <a:rPr lang="en">
                <a:solidFill>
                  <a:schemeClr val="dk1"/>
                </a:solidFill>
              </a:rPr>
              <a:t>. The </a:t>
            </a:r>
            <a:r>
              <a:rPr lang="en" u="sng">
                <a:solidFill>
                  <a:schemeClr val="dk1"/>
                </a:solidFill>
              </a:rPr>
              <a:t>size of the crop randomly varies</a:t>
            </a:r>
            <a:r>
              <a:rPr lang="en">
                <a:solidFill>
                  <a:schemeClr val="dk1"/>
                </a:solidFill>
              </a:rPr>
              <a:t>, so in some instances it's a small portion of the image and others a large portion. The </a:t>
            </a:r>
            <a:r>
              <a:rPr b="1" lang="en">
                <a:solidFill>
                  <a:srgbClr val="4A86E8"/>
                </a:solidFill>
              </a:rPr>
              <a:t>cropped image is then resized to the input size for the model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975" y="3010775"/>
            <a:ext cx="59436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Random Flip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311700" y="1203625"/>
            <a:ext cx="85206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flip is when we </a:t>
            </a:r>
            <a:r>
              <a:rPr b="1" lang="en">
                <a:solidFill>
                  <a:srgbClr val="4A86E8"/>
                </a:solidFill>
              </a:rPr>
              <a:t>flip the image on the horizontal or vertical axis</a:t>
            </a:r>
            <a:r>
              <a:rPr lang="en">
                <a:solidFill>
                  <a:schemeClr val="dk1"/>
                </a:solidFill>
              </a:rPr>
              <a:t>. This transformation </a:t>
            </a:r>
            <a:r>
              <a:rPr lang="en" u="sng">
                <a:solidFill>
                  <a:schemeClr val="dk1"/>
                </a:solidFill>
              </a:rPr>
              <a:t>contributes to training the model for viewport invariance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Another thing that </a:t>
            </a:r>
            <a:r>
              <a:rPr b="1" lang="en">
                <a:solidFill>
                  <a:srgbClr val="4A86E8"/>
                </a:solidFill>
              </a:rPr>
              <a:t>random flips contribute to are “learning essential features” of the objects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dk1"/>
                </a:solidFill>
              </a:rPr>
              <a:t>separated from the background</a:t>
            </a:r>
            <a:r>
              <a:rPr lang="en">
                <a:solidFill>
                  <a:schemeClr val="dk1"/>
                </a:solidFill>
              </a:rPr>
              <a:t> -- regardless of the actual viewport when the model is deployed for real-world predictions.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Random Rotation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66" name="Google Shape;26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9"/>
          <p:cNvSpPr txBox="1"/>
          <p:nvPr/>
        </p:nvSpPr>
        <p:spPr>
          <a:xfrm>
            <a:off x="311700" y="1203625"/>
            <a:ext cx="85206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rotation is when we </a:t>
            </a:r>
            <a:r>
              <a:rPr b="1" lang="en">
                <a:solidFill>
                  <a:srgbClr val="4A86E8"/>
                </a:solidFill>
              </a:rPr>
              <a:t>rotate the image along the center point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rgbClr val="4A86E8"/>
                </a:solidFill>
              </a:rPr>
              <a:t>common practice for random transformations is to chain them</a:t>
            </a:r>
            <a:r>
              <a:rPr lang="en">
                <a:solidFill>
                  <a:schemeClr val="dk1"/>
                </a:solidFill>
              </a:rPr>
              <a:t>, a </a:t>
            </a:r>
            <a:r>
              <a:rPr lang="en" u="sng">
                <a:solidFill>
                  <a:schemeClr val="dk1"/>
                </a:solidFill>
              </a:rPr>
              <a:t>range of +/- 90 degrees is sufficient when combined with random flips</a:t>
            </a:r>
            <a:r>
              <a:rPr lang="en">
                <a:solidFill>
                  <a:schemeClr val="dk1"/>
                </a:solidFill>
              </a:rPr>
              <a:t>. This transformation </a:t>
            </a:r>
            <a:r>
              <a:rPr b="1" lang="en">
                <a:solidFill>
                  <a:srgbClr val="4A86E8"/>
                </a:solidFill>
              </a:rPr>
              <a:t>contributes to training the model for viewport invariance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8" name="Google Shape;2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975" y="2724150"/>
            <a:ext cx="59436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Random Shift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74" name="Google Shape;27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40"/>
          <p:cNvSpPr txBox="1"/>
          <p:nvPr/>
        </p:nvSpPr>
        <p:spPr>
          <a:xfrm>
            <a:off x="311700" y="1203625"/>
            <a:ext cx="85206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random shift is when we </a:t>
            </a:r>
            <a:r>
              <a:rPr b="1" lang="en">
                <a:solidFill>
                  <a:srgbClr val="4A86E8"/>
                </a:solidFill>
              </a:rPr>
              <a:t>shift the image vertically or horizontally</a:t>
            </a:r>
            <a:r>
              <a:rPr lang="en">
                <a:solidFill>
                  <a:schemeClr val="dk1"/>
                </a:solidFill>
              </a:rPr>
              <a:t>. </a:t>
            </a:r>
            <a:r>
              <a:rPr lang="en">
                <a:solidFill>
                  <a:schemeClr val="dk1"/>
                </a:solidFill>
              </a:rPr>
              <a:t>This transformation </a:t>
            </a:r>
            <a:r>
              <a:rPr lang="en" u="sng">
                <a:solidFill>
                  <a:schemeClr val="dk1"/>
                </a:solidFill>
              </a:rPr>
              <a:t>contributes to training the model for translational invariance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Shift horizontally</a:t>
            </a:r>
            <a:r>
              <a:rPr lang="en">
                <a:solidFill>
                  <a:schemeClr val="dk1"/>
                </a:solidFill>
              </a:rPr>
              <a:t>: dropping pixels off on either the left or right side and replacing them with the same number of black pixels (no signal) on the opposite side.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Shift vertically</a:t>
            </a:r>
            <a:r>
              <a:rPr lang="en">
                <a:solidFill>
                  <a:schemeClr val="dk1"/>
                </a:solidFill>
              </a:rPr>
              <a:t>: dropping off pixels on either the top or bottom side and replacing them with the same number of black pixels (no signal) on the opposite side.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general rule of thumb is to </a:t>
            </a:r>
            <a:r>
              <a:rPr lang="en" u="sng">
                <a:solidFill>
                  <a:schemeClr val="dk1"/>
                </a:solidFill>
              </a:rPr>
              <a:t>limit the shift to no more than +/- 20%</a:t>
            </a:r>
            <a:r>
              <a:rPr lang="en">
                <a:solidFill>
                  <a:schemeClr val="dk1"/>
                </a:solidFill>
              </a:rPr>
              <a:t> of the image width/height to prevent cutting out too much of the object of interest.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Image Transformations - tf.data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81" name="Google Shape;28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41"/>
          <p:cNvSpPr txBox="1"/>
          <p:nvPr/>
        </p:nvSpPr>
        <p:spPr>
          <a:xfrm>
            <a:off x="311700" y="1203625"/>
            <a:ext cx="85206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 transformations can be added to a</a:t>
            </a:r>
            <a:r>
              <a:rPr lang="en">
                <a:solidFill>
                  <a:srgbClr val="4A86E8"/>
                </a:solidFill>
              </a:rPr>
              <a:t> tf.data.Dataset</a:t>
            </a:r>
            <a:r>
              <a:rPr lang="en">
                <a:solidFill>
                  <a:schemeClr val="dk1"/>
                </a:solidFill>
              </a:rPr>
              <a:t> pipeline using the </a:t>
            </a:r>
            <a:r>
              <a:rPr lang="en">
                <a:solidFill>
                  <a:srgbClr val="4A86E8"/>
                </a:solidFill>
              </a:rPr>
              <a:t>map()</a:t>
            </a:r>
            <a:r>
              <a:rPr lang="en">
                <a:solidFill>
                  <a:schemeClr val="dk1"/>
                </a:solidFill>
              </a:rPr>
              <a:t> method.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case, we code the transformation as a Python function, which takes the </a:t>
            </a:r>
            <a:r>
              <a:rPr b="1" lang="en">
                <a:solidFill>
                  <a:srgbClr val="4A86E8"/>
                </a:solidFill>
              </a:rPr>
              <a:t>image as input and outputs the transformed image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then specify the function as the parameter to the</a:t>
            </a:r>
            <a:r>
              <a:rPr lang="en">
                <a:solidFill>
                  <a:srgbClr val="4A86E8"/>
                </a:solidFill>
              </a:rPr>
              <a:t> map() </a:t>
            </a:r>
            <a:r>
              <a:rPr lang="en">
                <a:solidFill>
                  <a:schemeClr val="dk1"/>
                </a:solidFill>
              </a:rPr>
              <a:t>method, which will apply the function to each element in a batch.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83" name="Google Shape;283;p41"/>
          <p:cNvGraphicFramePr/>
          <p:nvPr/>
        </p:nvGraphicFramePr>
        <p:xfrm>
          <a:off x="2135425" y="325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{3FCDA211-B85F-4D87-855E-83EE2A5EDCEF}</a:tableStyleId>
              </a:tblPr>
              <a:tblGrid>
                <a:gridCol w="4995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flip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label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transform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random_flip_left_right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transform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random_flip_up_down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transform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transform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label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from_tensor_slices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flip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e2e Pipeline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15600" y="1393200"/>
            <a:ext cx="81000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25" y="1533525"/>
            <a:ext cx="68807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Image Transformations - tf.data - Chaining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89" name="Google Shape;28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42"/>
          <p:cNvSpPr txBox="1"/>
          <p:nvPr/>
        </p:nvSpPr>
        <p:spPr>
          <a:xfrm>
            <a:off x="311700" y="1203625"/>
            <a:ext cx="85206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 of chaining: </a:t>
            </a:r>
            <a:r>
              <a:rPr b="1" lang="en">
                <a:solidFill>
                  <a:srgbClr val="4A86E8"/>
                </a:solidFill>
              </a:rPr>
              <a:t>add a second transformation function to do a random crop</a:t>
            </a:r>
            <a:r>
              <a:rPr lang="en">
                <a:solidFill>
                  <a:schemeClr val="dk1"/>
                </a:solidFill>
              </a:rPr>
              <a:t>. </a:t>
            </a:r>
            <a:r>
              <a:rPr lang="en">
                <a:solidFill>
                  <a:schemeClr val="dk1"/>
                </a:solidFill>
              </a:rPr>
              <a:t>We then chain our two transformations to first do a random flip, followed by a random crop: </a:t>
            </a:r>
            <a:r>
              <a:rPr lang="en">
                <a:solidFill>
                  <a:srgbClr val="4A86E8"/>
                </a:solidFill>
              </a:rPr>
              <a:t>dataset.map(flip).map(crop)</a:t>
            </a:r>
            <a:r>
              <a:rPr lang="en">
                <a:solidFill>
                  <a:srgbClr val="61616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91" name="Google Shape;291;p42"/>
          <p:cNvGraphicFramePr/>
          <p:nvPr/>
        </p:nvGraphicFramePr>
        <p:xfrm>
          <a:off x="415750" y="205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{3FCDA211-B85F-4D87-855E-83EE2A5EDCEF}</a:tableStyleId>
              </a:tblPr>
              <a:tblGrid>
                <a:gridCol w="4864050"/>
              </a:tblGrid>
              <a:tr h="178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crop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label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shape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transform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random_crop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transform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label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from_tensor_slices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dataset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flip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crop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rgbClr val="9C27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92" name="Google Shape;292;p42"/>
          <p:cNvSpPr txBox="1"/>
          <p:nvPr/>
        </p:nvSpPr>
        <p:spPr>
          <a:xfrm>
            <a:off x="5422350" y="2052650"/>
            <a:ext cx="3410100" cy="1786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</a:rPr>
              <a:t>Note that the tf.image.random_crop() method is not a center crop. Unlike a center crop which is always centered and the size is random, this Tensorflow method the size is fixed, specified by shape, but the location in the image is random. </a:t>
            </a:r>
            <a:endParaRPr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Image Transformations - TF.Keras Pre-Stems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98" name="Google Shape;2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43"/>
          <p:cNvSpPr txBox="1"/>
          <p:nvPr/>
        </p:nvSpPr>
        <p:spPr>
          <a:xfrm>
            <a:off x="311700" y="1203625"/>
            <a:ext cx="87093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rgbClr val="4A86E8"/>
                </a:solidFill>
              </a:rPr>
              <a:t>TF.Keras.layers.experimental.preprocessing</a:t>
            </a:r>
            <a:r>
              <a:rPr lang="en">
                <a:solidFill>
                  <a:schemeClr val="dk1"/>
                </a:solidFill>
              </a:rPr>
              <a:t> module provides several preprocessing layers that provide the means to perform image augmentation as a pre-stem component in the model.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Since the pre-stem is </a:t>
            </a:r>
            <a:r>
              <a:rPr lang="en" u="sng">
                <a:solidFill>
                  <a:schemeClr val="dk1"/>
                </a:solidFill>
              </a:rPr>
              <a:t>plug-n-play, after training is completed, this pre-stem component can be detached </a:t>
            </a:r>
            <a:r>
              <a:rPr lang="en">
                <a:solidFill>
                  <a:schemeClr val="dk1"/>
                </a:solidFill>
              </a:rPr>
              <a:t>prior to deploying the model into production.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TF 2.2, the preprocessing layers that support translational, scale and viewport invariance are: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CenterCrop</a:t>
            </a:r>
            <a:endParaRPr b="1">
              <a:solidFill>
                <a:srgbClr val="4A86E8"/>
              </a:solidFill>
            </a:endParaRPr>
          </a:p>
          <a:p>
            <a:pPr indent="-3175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RandomCrop</a:t>
            </a:r>
            <a:endParaRPr b="1">
              <a:solidFill>
                <a:srgbClr val="4A86E8"/>
              </a:solidFill>
            </a:endParaRPr>
          </a:p>
          <a:p>
            <a:pPr indent="-3175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RandomRotation</a:t>
            </a:r>
            <a:endParaRPr b="1">
              <a:solidFill>
                <a:srgbClr val="4A86E8"/>
              </a:solidFill>
            </a:endParaRPr>
          </a:p>
          <a:p>
            <a:pPr indent="-3175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RandomTranslation</a:t>
            </a:r>
            <a:endParaRPr b="1">
              <a:solidFill>
                <a:srgbClr val="4A86E8"/>
              </a:solidFill>
            </a:endParaRPr>
          </a:p>
          <a:p>
            <a:pPr indent="-3175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RandomFlip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TF.Keras Pre-Stems Example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05" name="Google Shape;30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44"/>
          <p:cNvSpPr txBox="1"/>
          <p:nvPr/>
        </p:nvSpPr>
        <p:spPr>
          <a:xfrm>
            <a:off x="311700" y="1203625"/>
            <a:ext cx="87093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Combine two preprocessing layers for invariance as a plug-n-play pre-stem: </a:t>
            </a:r>
            <a:r>
              <a:rPr lang="en">
                <a:solidFill>
                  <a:srgbClr val="4A86E8"/>
                </a:solidFill>
              </a:rPr>
              <a:t>RandomFlip() </a:t>
            </a:r>
            <a:r>
              <a:rPr lang="en">
                <a:solidFill>
                  <a:schemeClr val="dk1"/>
                </a:solidFill>
              </a:rPr>
              <a:t>and </a:t>
            </a:r>
            <a:r>
              <a:rPr lang="en">
                <a:solidFill>
                  <a:srgbClr val="4A86E8"/>
                </a:solidFill>
              </a:rPr>
              <a:t>RandomTranslation()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create an empty </a:t>
            </a:r>
            <a:r>
              <a:rPr lang="en">
                <a:solidFill>
                  <a:srgbClr val="4A86E8"/>
                </a:solidFill>
              </a:rPr>
              <a:t>wrapper</a:t>
            </a:r>
            <a:r>
              <a:rPr lang="en">
                <a:solidFill>
                  <a:schemeClr val="dk1"/>
                </a:solidFill>
              </a:rPr>
              <a:t> model, then add the plug-n-play pre-stem, and then add the </a:t>
            </a:r>
            <a:r>
              <a:rPr lang="en">
                <a:solidFill>
                  <a:srgbClr val="4A86E8"/>
                </a:solidFill>
              </a:rPr>
              <a:t>model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deployment, we detach the plug-n-play pre-stem</a:t>
            </a:r>
            <a:endParaRPr/>
          </a:p>
        </p:txBody>
      </p:sp>
      <p:graphicFrame>
        <p:nvGraphicFramePr>
          <p:cNvPr id="307" name="Google Shape;307;p44"/>
          <p:cNvGraphicFramePr/>
          <p:nvPr/>
        </p:nvGraphicFramePr>
        <p:xfrm>
          <a:off x="481625" y="326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{3FCDA211-B85F-4D87-855E-83EE2A5EDCEF}</a:tableStyleId>
              </a:tblPr>
              <a:tblGrid>
                <a:gridCol w="6812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Sequential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RandomFlip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RandomTranslation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fill_mode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'constant'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height_factor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width_factor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wrapper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rgbClr val="9C27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45"/>
          <p:cNvSpPr txBox="1"/>
          <p:nvPr/>
        </p:nvSpPr>
        <p:spPr>
          <a:xfrm>
            <a:off x="2446200" y="1725300"/>
            <a:ext cx="39285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</a:rPr>
              <a:t>THANK YOU FOR WATCHING</a:t>
            </a:r>
            <a:endParaRPr b="1" sz="2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    Google Cloud AI Developer Relations AI Training</a:t>
            </a:r>
            <a:br>
              <a:rPr lang="en" sz="1100">
                <a:solidFill>
                  <a:srgbClr val="555555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idx="1" type="subTitle"/>
          </p:nvPr>
        </p:nvSpPr>
        <p:spPr>
          <a:xfrm>
            <a:off x="835000" y="11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Data Pipeline</a:t>
            </a:r>
            <a:r>
              <a:rPr lang="en">
                <a:solidFill>
                  <a:srgbClr val="38761D"/>
                </a:solidFill>
              </a:rPr>
              <a:t> - Lab Exercise #XX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319" name="Google Shape;3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6"/>
          <p:cNvSpPr txBox="1"/>
          <p:nvPr/>
        </p:nvSpPr>
        <p:spPr>
          <a:xfrm>
            <a:off x="423375" y="730575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Optional Code Lab -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Get Familiar with Data Pipeline #2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rgbClr val="337AB7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ighlight>
                  <a:srgbClr val="FAFAFA"/>
                </a:highlight>
                <a:hlinkClick r:id="rId4"/>
              </a:rPr>
              <a:t>Deep Learning Design Patterns - Workshop - Chapter 9 - 2.ipynb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Preprocessing - using a Pre-Stem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1114225"/>
            <a:ext cx="85206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One of the recommendations when TF 2.0 was released was to </a:t>
            </a:r>
            <a:r>
              <a:rPr b="1" lang="en">
                <a:solidFill>
                  <a:srgbClr val="4A86E8"/>
                </a:solidFill>
              </a:rPr>
              <a:t>move preprocessing into the graph</a:t>
            </a:r>
            <a:r>
              <a:rPr lang="en">
                <a:solidFill>
                  <a:schemeClr val="dk1"/>
                </a:solidFill>
              </a:rPr>
              <a:t>. We do this with a pre-stem. The approach I recommend is make it independent of the model but be </a:t>
            </a:r>
            <a:r>
              <a:rPr b="1" lang="en">
                <a:solidFill>
                  <a:srgbClr val="4A86E8"/>
                </a:solidFill>
              </a:rPr>
              <a:t>plug-n-play</a:t>
            </a:r>
            <a:r>
              <a:rPr lang="en">
                <a:solidFill>
                  <a:schemeClr val="dk1"/>
                </a:solidFill>
              </a:rPr>
              <a:t> such that the preprocessing occurs on the graph and can be </a:t>
            </a:r>
            <a:r>
              <a:rPr b="1" lang="en">
                <a:solidFill>
                  <a:srgbClr val="4A86E8"/>
                </a:solidFill>
              </a:rPr>
              <a:t>interchangeable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212" y="1957300"/>
            <a:ext cx="5522774" cy="31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Pre-Stem Requirements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615600" y="1393200"/>
            <a:ext cx="81000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Pre-stems have two requirements to be plug-n-play with existing models, trained and untrained: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rgbClr val="4A86E8"/>
                </a:solidFill>
              </a:rPr>
              <a:t>output from the pre-stem must match the input from the model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rgbClr val="4A86E8"/>
                </a:solidFill>
              </a:rPr>
              <a:t>input shape for the pre-stem must match the input source</a:t>
            </a:r>
            <a:r>
              <a:rPr lang="en">
                <a:solidFill>
                  <a:schemeClr val="dk1"/>
                </a:solidFill>
              </a:rPr>
              <a:t>, whether for training or prediction. 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Pre-Stem Types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15600" y="1393200"/>
            <a:ext cx="81000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Plug-n-play pre-stems generally fall into two types: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rgbClr val="4A86E8"/>
                </a:solidFill>
              </a:rPr>
              <a:t>Stays with the model after deployment for prediction</a:t>
            </a:r>
            <a:r>
              <a:rPr lang="en">
                <a:solidFill>
                  <a:schemeClr val="dk1"/>
                </a:solidFill>
              </a:rPr>
              <a:t>. For example, the pre-stem does resizing and normalization of the input source.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rgbClr val="4A86E8"/>
                </a:solidFill>
              </a:rPr>
              <a:t>Used on during training, and not used after deployment</a:t>
            </a:r>
            <a:r>
              <a:rPr lang="en">
                <a:solidFill>
                  <a:schemeClr val="dk1"/>
                </a:solidFill>
              </a:rPr>
              <a:t>. For example, the pre-stem did random image augmentation for learning translational and scale invariance during training.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Pre-Stem Types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615600" y="1393200"/>
            <a:ext cx="81000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Plug-n-play pre-stems generally fall into two types: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rgbClr val="4A86E8"/>
                </a:solidFill>
              </a:rPr>
              <a:t>Stays with the model after deployment for prediction</a:t>
            </a:r>
            <a:r>
              <a:rPr lang="en">
                <a:solidFill>
                  <a:schemeClr val="dk1"/>
                </a:solidFill>
              </a:rPr>
              <a:t>. For example, the pre-stem does resizing and normalization of the input source.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rgbClr val="4A86E8"/>
                </a:solidFill>
              </a:rPr>
              <a:t>Used on during training, and not used after deployment</a:t>
            </a:r>
            <a:r>
              <a:rPr lang="en">
                <a:solidFill>
                  <a:schemeClr val="dk1"/>
                </a:solidFill>
              </a:rPr>
              <a:t>. For example, the pre-stem did random image augmentation for learning translational and scale invariance during training.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TF.Keras Preprocessing Layers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1184050"/>
            <a:ext cx="85206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TF.Keras 2.2 introduced new layers for preprocessing. We will cover three of them in this section: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AutoNum type="arabicPeriod"/>
            </a:pPr>
            <a:r>
              <a:rPr b="1" lang="en">
                <a:solidFill>
                  <a:srgbClr val="4A86E8"/>
                </a:solidFill>
              </a:rPr>
              <a:t>Rescaling</a:t>
            </a:r>
            <a:endParaRPr b="1">
              <a:solidFill>
                <a:srgbClr val="4A86E8"/>
              </a:solidFill>
            </a:endParaRPr>
          </a:p>
          <a:p>
            <a:pPr indent="-3175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AutoNum type="arabicPeriod"/>
            </a:pPr>
            <a:r>
              <a:rPr b="1" lang="en">
                <a:solidFill>
                  <a:srgbClr val="4A86E8"/>
                </a:solidFill>
              </a:rPr>
              <a:t>Resizing</a:t>
            </a:r>
            <a:endParaRPr b="1">
              <a:solidFill>
                <a:srgbClr val="4A86E8"/>
              </a:solidFill>
            </a:endParaRPr>
          </a:p>
          <a:p>
            <a:pPr indent="-3175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AutoNum type="arabicPeriod"/>
            </a:pPr>
            <a:r>
              <a:rPr lang="en">
                <a:solidFill>
                  <a:srgbClr val="4A86E8"/>
                </a:solidFill>
              </a:rPr>
              <a:t>CenterCrop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 next slide I show a </a:t>
            </a:r>
            <a:r>
              <a:rPr b="1" lang="en">
                <a:solidFill>
                  <a:srgbClr val="4A86E8"/>
                </a:solidFill>
              </a:rPr>
              <a:t>plug-n-play pre-stem</a:t>
            </a:r>
            <a:r>
              <a:rPr lang="en">
                <a:solidFill>
                  <a:schemeClr val="dk1"/>
                </a:solidFill>
              </a:rPr>
              <a:t> that we add to an existing model prior to training.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TF.Keras Preprocessing Layers - Existing Model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311700" y="1184050"/>
            <a:ext cx="2050800" cy="3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</a:t>
            </a:r>
            <a:r>
              <a:rPr lang="en" sz="1200">
                <a:solidFill>
                  <a:schemeClr val="dk1"/>
                </a:solidFill>
              </a:rPr>
              <a:t>reate an untrained ConvNet with two convolutional (</a:t>
            </a:r>
            <a:r>
              <a:rPr lang="en" sz="1200">
                <a:solidFill>
                  <a:srgbClr val="4A86E8"/>
                </a:solidFill>
              </a:rPr>
              <a:t>Conv2D</a:t>
            </a:r>
            <a:r>
              <a:rPr lang="en" sz="1200">
                <a:solidFill>
                  <a:schemeClr val="dk1"/>
                </a:solidFill>
              </a:rPr>
              <a:t>) layers of 16 and 32 filters, respectively.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Then flatten (</a:t>
            </a:r>
            <a:r>
              <a:rPr lang="en" sz="1200">
                <a:solidFill>
                  <a:srgbClr val="4A86E8"/>
                </a:solidFill>
              </a:rPr>
              <a:t>Flatten</a:t>
            </a:r>
            <a:r>
              <a:rPr lang="en" sz="1200">
                <a:solidFill>
                  <a:schemeClr val="dk1"/>
                </a:solidFill>
              </a:rPr>
              <a:t>) the feature maps into a 1D vector, without dimensionality reduction, as the bottleneck layer.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Then the final </a:t>
            </a:r>
            <a:r>
              <a:rPr lang="en" sz="1200">
                <a:solidFill>
                  <a:srgbClr val="4A86E8"/>
                </a:solidFill>
              </a:rPr>
              <a:t>Dense</a:t>
            </a:r>
            <a:r>
              <a:rPr lang="en" sz="1200">
                <a:solidFill>
                  <a:schemeClr val="dk1"/>
                </a:solidFill>
              </a:rPr>
              <a:t> layer for classification.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2573763" y="228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{3FCDA211-B85F-4D87-855E-83EE2A5EDCEF}</a:tableStyleId>
              </a:tblPr>
              <a:tblGrid>
                <a:gridCol w="6010525"/>
              </a:tblGrid>
              <a:tr h="204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experimental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preprocessing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Rescaling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Sequential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Conv2D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padding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'same'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BatchNormalization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ReLU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Conv2D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padding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'same'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BatchNormalization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ReLU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Flatten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'softmax'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solidFill>
                          <a:srgbClr val="61616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