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C2488F-AC2D-49B0-8452-31B2D9156B33}">
  <a:tblStyle styleId="{F1C2488F-AC2D-49B0-8452-31B2D9156B33}"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f2bfb3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f2bfb3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ce9d8e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e9d8e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ce9d8e2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d8e2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hyperlink" Target="https://github.com/GoogleCloudPlatform/keras-idiomatic-programmer/blob/master/books/deep-learning-design-patterns/Workshops/Novice/Deep%20Learning%20Design%20Patterns%20-%20Workshop%20-%20Chapter%20II.ipynb" TargetMode="External"/><Relationship Id="rId5" Type="http://schemas.openxmlformats.org/officeDocument/2006/relationships/hyperlink" Target="https://bit.ly/2URAYa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Convolutional Neural Networks</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Padding</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Padding</a:t>
            </a:r>
            <a:endParaRPr b="1" sz="12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The filter can either </a:t>
            </a:r>
            <a:r>
              <a:rPr b="1" lang="en" sz="1100">
                <a:solidFill>
                  <a:srgbClr val="4A86E8"/>
                </a:solidFill>
              </a:rPr>
              <a:t>stop when it gets to the edge of the image, or continue until the last column is covered</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former case is called </a:t>
            </a:r>
            <a:r>
              <a:rPr b="1" lang="en" sz="1100">
                <a:solidFill>
                  <a:srgbClr val="4A86E8"/>
                </a:solidFill>
              </a:rPr>
              <a:t>no padding</a:t>
            </a:r>
            <a:r>
              <a:rPr lang="en" sz="1100">
                <a:solidFill>
                  <a:schemeClr val="dk1"/>
                </a:solidFill>
              </a:rPr>
              <a:t>. The later case is called </a:t>
            </a:r>
            <a:r>
              <a:rPr b="1" lang="en" sz="1100">
                <a:solidFill>
                  <a:srgbClr val="4A86E8"/>
                </a:solidFill>
              </a:rPr>
              <a:t>padding</a:t>
            </a:r>
            <a:r>
              <a:rPr lang="en" sz="11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9" name="Google Shape;129;p22"/>
          <p:cNvPicPr preferRelativeResize="0"/>
          <p:nvPr/>
        </p:nvPicPr>
        <p:blipFill>
          <a:blip r:embed="rId4">
            <a:alphaModFix/>
          </a:blip>
          <a:stretch>
            <a:fillRect/>
          </a:stretch>
        </p:blipFill>
        <p:spPr>
          <a:xfrm>
            <a:off x="2449275" y="1972900"/>
            <a:ext cx="4669975" cy="27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 which is also referred to as </a:t>
            </a:r>
            <a:r>
              <a:rPr b="1" lang="en" sz="1200">
                <a:solidFill>
                  <a:srgbClr val="1155CC"/>
                </a:solidFill>
              </a:rPr>
              <a:t>feature pooling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42" name="Google Shape;142;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3" name="Google Shape;143;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Downsampling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two types of downsampling: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pooling</a:t>
            </a:r>
            <a:r>
              <a:rPr lang="en" sz="1200">
                <a:solidFill>
                  <a:schemeClr val="dk1"/>
                </a:solidFill>
              </a:rPr>
              <a:t> -- a fixed algorithm is used to downsample the size of the image data.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feature pooling</a:t>
            </a:r>
            <a:r>
              <a:rPr lang="en" sz="1200">
                <a:solidFill>
                  <a:schemeClr val="dk1"/>
                </a:solidFill>
              </a:rPr>
              <a:t> -- the best downsampling algorithm for the specific dataset is </a:t>
            </a:r>
            <a:r>
              <a:rPr i="1" lang="en" sz="1200">
                <a:solidFill>
                  <a:schemeClr val="dk1"/>
                </a:solidFill>
              </a:rPr>
              <a:t>“learned”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9" name="Google Shape;149;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0" name="Google Shape;150;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typically is equal or less in size of the image,</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56" name="Google Shape;156;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7" name="Google Shape;157;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8" name="Google Shape;158;p26"/>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64" name="Google Shape;164;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5" name="Google Shape;165;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66" name="Google Shape;166;p27"/>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2" name="Google Shape;172;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3" name="Google Shape;173;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b="1" lang="en" sz="1200"/>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b="1" lang="en" sz="1200"/>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b="1" lang="en" sz="1200"/>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4" name="Google Shape;174;p28"/>
          <p:cNvGraphicFramePr/>
          <p:nvPr/>
        </p:nvGraphicFramePr>
        <p:xfrm>
          <a:off x="433300" y="3743975"/>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0" name="Google Shape;18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1" name="Google Shape;181;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b="1" lang="en" sz="1200"/>
              <a:t>MaxPooling2D</a:t>
            </a:r>
            <a:r>
              <a:rPr lang="en" sz="1200">
                <a:solidFill>
                  <a:srgbClr val="434343"/>
                </a:solidFill>
              </a:rPr>
              <a:t> class object. The size of the pooling region will be 2x2, specified by the parameter </a:t>
            </a:r>
            <a:r>
              <a:rPr b="1" lang="en" sz="1200"/>
              <a:t>pool_size</a:t>
            </a:r>
            <a:r>
              <a:rPr lang="en" sz="1200">
                <a:solidFill>
                  <a:srgbClr val="434343"/>
                </a:solidFill>
              </a:rPr>
              <a:t>, with a stride of 2 by the parameter </a:t>
            </a:r>
            <a:r>
              <a:rPr b="1" lang="en" sz="1200"/>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b="1" lang="en" sz="1200"/>
              <a:t>Flatten</a:t>
            </a:r>
            <a:r>
              <a:rPr lang="en" sz="1200">
                <a:solidFill>
                  <a:srgbClr val="434343"/>
                </a:solidFill>
              </a:rPr>
              <a:t> class object, into a 1D vector for input into the DNN. We will glance over the parameter </a:t>
            </a:r>
            <a:r>
              <a:rPr b="1" lang="en" sz="1200"/>
              <a:t>padding</a:t>
            </a:r>
            <a:r>
              <a:rPr lang="en" sz="1200">
                <a:solidFill>
                  <a:srgbClr val="434343"/>
                </a:solidFill>
              </a:rPr>
              <a:t>.In almost all cases, you will use the value </a:t>
            </a:r>
            <a:r>
              <a:rPr b="1" lang="en" sz="1200"/>
              <a:t>same</a:t>
            </a:r>
            <a:r>
              <a:rPr lang="en" sz="1200">
                <a:solidFill>
                  <a:srgbClr val="434343"/>
                </a:solidFill>
              </a:rPr>
              <a:t>; it’s just that the default is </a:t>
            </a:r>
            <a:r>
              <a:rPr b="1" lang="en" sz="1200"/>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2" name="Google Shape;182;p29"/>
          <p:cNvGraphicFramePr/>
          <p:nvPr/>
        </p:nvGraphicFramePr>
        <p:xfrm>
          <a:off x="422350" y="3165275"/>
          <a:ext cx="3000000" cy="3000000"/>
        </p:xfrm>
        <a:graphic>
          <a:graphicData uri="http://schemas.openxmlformats.org/drawingml/2006/table">
            <a:tbl>
              <a:tblPr>
                <a:noFill/>
                <a:tableStyleId>{F1C2488F-AC2D-49B0-8452-31B2D9156B33}</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0" name="Google Shape;190;p30"/>
          <p:cNvGraphicFramePr/>
          <p:nvPr/>
        </p:nvGraphicFramePr>
        <p:xfrm>
          <a:off x="444225" y="2658500"/>
          <a:ext cx="3000000" cy="3000000"/>
        </p:xfrm>
        <a:graphic>
          <a:graphicData uri="http://schemas.openxmlformats.org/drawingml/2006/table">
            <a:tbl>
              <a:tblPr>
                <a:noFill/>
                <a:tableStyleId>{F1C2488F-AC2D-49B0-8452-31B2D9156B33}</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96" name="Google Shape;196;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7" name="Google Shape;197;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8" name="Google Shape;198;p31"/>
          <p:cNvGraphicFramePr/>
          <p:nvPr/>
        </p:nvGraphicFramePr>
        <p:xfrm>
          <a:off x="519725" y="1306025"/>
          <a:ext cx="3000000" cy="3000000"/>
        </p:xfrm>
        <a:graphic>
          <a:graphicData uri="http://schemas.openxmlformats.org/drawingml/2006/table">
            <a:tbl>
              <a:tblPr>
                <a:noFill/>
                <a:tableStyleId>{F1C2488F-AC2D-49B0-8452-31B2D9156B33}</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9" name="Google Shape;199;p31"/>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1"/>
          <p:cNvCxnSpPr>
            <a:endCxn id="203"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205" name="Google Shape;205;p31"/>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206" name="Google Shape;206;p31"/>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207" name="Google Shape;207;p31"/>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8" name="Google Shape;208;p31"/>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9" name="Google Shape;209;p31"/>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10" name="Google Shape;210;p31"/>
          <p:cNvCxnSpPr>
            <a:endCxn id="201"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11" name="Google Shape;211;p31"/>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12" name="Google Shape;212;p31"/>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13" name="Google Shape;213;p31"/>
          <p:cNvCxnSpPr>
            <a:stCxn id="212" idx="1"/>
            <a:endCxn id="202"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4" name="Google Shape;214;p31"/>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15" name="Google Shape;215;p31"/>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6" name="Google Shape;216;p31"/>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67" name="Google Shape;67;p14"/>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22" name="Google Shape;222;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24" name="Google Shape;224;p32"/>
          <p:cNvGraphicFramePr/>
          <p:nvPr/>
        </p:nvGraphicFramePr>
        <p:xfrm>
          <a:off x="444225" y="2439625"/>
          <a:ext cx="3000000" cy="3000000"/>
        </p:xfrm>
        <a:graphic>
          <a:graphicData uri="http://schemas.openxmlformats.org/drawingml/2006/table">
            <a:tbl>
              <a:tblPr>
                <a:noFill/>
                <a:tableStyleId>{F1C2488F-AC2D-49B0-8452-31B2D9156B33}</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25" name="Google Shape;225;p32"/>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30" name="Google Shape;230;p32"/>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31" name="Google Shape;231;p32"/>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32" name="Google Shape;232;p32"/>
          <p:cNvCxnSpPr>
            <a:endCxn id="226"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33" name="Google Shape;233;p32"/>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34" name="Google Shape;234;p32"/>
          <p:cNvCxnSpPr>
            <a:stCxn id="233" idx="1"/>
            <a:endCxn id="227"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35" name="Google Shape;235;p32"/>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36" name="Google Shape;236;p32"/>
          <p:cNvCxnSpPr>
            <a:stCxn id="235" idx="1"/>
            <a:endCxn id="228"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42" name="Google Shape;24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3" name="Google Shape;243;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44" name="Google Shape;244;p33"/>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0" name="Google Shape;25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2" name="Google Shape;252;p34"/>
          <p:cNvGraphicFramePr/>
          <p:nvPr/>
        </p:nvGraphicFramePr>
        <p:xfrm>
          <a:off x="454050" y="1506050"/>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8" name="Google Shape;25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9" name="Google Shape;259;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60" name="Google Shape;260;p35"/>
          <p:cNvGraphicFramePr/>
          <p:nvPr/>
        </p:nvGraphicFramePr>
        <p:xfrm>
          <a:off x="411425" y="2069600"/>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6" name="Google Shape;266;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7" name="Google Shape;267;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73" name="Google Shape;27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75" name="Google Shape;275;p37"/>
          <p:cNvPicPr preferRelativeResize="0"/>
          <p:nvPr/>
        </p:nvPicPr>
        <p:blipFill>
          <a:blip r:embed="rId4">
            <a:alphaModFix/>
          </a:blip>
          <a:stretch>
            <a:fillRect/>
          </a:stretch>
        </p:blipFill>
        <p:spPr>
          <a:xfrm>
            <a:off x="2104419" y="2431550"/>
            <a:ext cx="5107505" cy="271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81" name="Google Shape;28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TF.Keras</a:t>
            </a:r>
            <a:r>
              <a:rPr lang="en" sz="1200">
                <a:solidFill>
                  <a:schemeClr val="dk1"/>
                </a:solidFill>
              </a:rPr>
              <a:t> using the </a:t>
            </a:r>
            <a:r>
              <a:rPr b="1" lang="en" sz="1200"/>
              <a:t>Functional API </a:t>
            </a:r>
            <a:r>
              <a:rPr lang="en" sz="1200">
                <a:solidFill>
                  <a:schemeClr val="dk1"/>
                </a:solidFill>
              </a:rPr>
              <a:t>method.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b="1" lang="en" sz="1200"/>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3" name="Google Shape;283;p38"/>
          <p:cNvGraphicFramePr/>
          <p:nvPr/>
        </p:nvGraphicFramePr>
        <p:xfrm>
          <a:off x="411425" y="2638650"/>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Add</a:t>
                      </a:r>
                      <a:r>
                        <a:rPr lang="en" sz="1000">
                          <a:solidFill>
                            <a:schemeClr val="dk1"/>
                          </a:solidFill>
                          <a:latin typeface="Consolas"/>
                          <a:ea typeface="Consolas"/>
                          <a:cs typeface="Consolas"/>
                          <a:sym typeface="Consolas"/>
                        </a:rPr>
                        <a: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9" name="Google Shape;28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0" name="Google Shape;290;p3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1" name="Google Shape;291;p39"/>
          <p:cNvGraphicFramePr/>
          <p:nvPr/>
        </p:nvGraphicFramePr>
        <p:xfrm>
          <a:off x="433300" y="3371875"/>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97" name="Google Shape;29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0"/>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9" name="Google Shape;299;p40"/>
          <p:cNvGraphicFramePr/>
          <p:nvPr/>
        </p:nvGraphicFramePr>
        <p:xfrm>
          <a:off x="466150" y="1150325"/>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4A86E8"/>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305" name="Google Shape;30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b="1" lang="en" sz="1200"/>
              <a:t>GlobalAveragePooling2D</a:t>
            </a:r>
            <a:r>
              <a:rPr lang="en" sz="1200">
                <a:solidFill>
                  <a:schemeClr val="dk1"/>
                </a:solidFill>
              </a:rPr>
              <a:t>), which is then passed to a single </a:t>
            </a:r>
            <a:r>
              <a:rPr b="1" lang="en" sz="1200">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07" name="Google Shape;307;p41"/>
          <p:cNvGraphicFramePr/>
          <p:nvPr/>
        </p:nvGraphicFramePr>
        <p:xfrm>
          <a:off x="466150" y="2779100"/>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73" name="Google Shape;73;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4" name="Google Shape;74;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A 1MB image will </a:t>
            </a:r>
            <a:r>
              <a:rPr b="1" lang="en" sz="1200">
                <a:solidFill>
                  <a:srgbClr val="0000FF"/>
                </a:solidFill>
              </a:rPr>
              <a:t>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13" name="Google Shape;313;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4" name="Google Shape;314;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b="1" lang="en" sz="1100"/>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0" name="Google Shape;32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22" name="Google Shape;322;p43"/>
          <p:cNvPicPr preferRelativeResize="0"/>
          <p:nvPr/>
        </p:nvPicPr>
        <p:blipFill>
          <a:blip r:embed="rId4">
            <a:alphaModFix/>
          </a:blip>
          <a:stretch>
            <a:fillRect/>
          </a:stretch>
        </p:blipFill>
        <p:spPr>
          <a:xfrm>
            <a:off x="2281650" y="2194525"/>
            <a:ext cx="4924376" cy="289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8" name="Google Shape;328;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9" name="Google Shape;329;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0" name="Google Shape;330;p44"/>
          <p:cNvGraphicFramePr/>
          <p:nvPr/>
        </p:nvGraphicFramePr>
        <p:xfrm>
          <a:off x="519725" y="2210900"/>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4A86E8"/>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6" name="Google Shape;336;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7" name="Google Shape;337;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43" name="Google Shape;343;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4" name="Google Shape;344;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TF.Keras </a:t>
            </a:r>
            <a:r>
              <a:rPr lang="en" sz="1100">
                <a:solidFill>
                  <a:schemeClr val="dk1"/>
                </a:solidFill>
              </a:rPr>
              <a:t>with the </a:t>
            </a:r>
            <a:r>
              <a:rPr b="1" lang="en" sz="1100"/>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45" name="Google Shape;345;p46"/>
          <p:cNvGraphicFramePr/>
          <p:nvPr/>
        </p:nvGraphicFramePr>
        <p:xfrm>
          <a:off x="471000" y="2273300"/>
          <a:ext cx="3000000" cy="3000000"/>
        </p:xfrm>
        <a:graphic>
          <a:graphicData uri="http://schemas.openxmlformats.org/drawingml/2006/table">
            <a:tbl>
              <a:tblPr>
                <a:noFill/>
                <a:tableStyleId>{F1C2488F-AC2D-49B0-8452-31B2D9156B33}</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Lab Exercise #2</a:t>
            </a:r>
            <a:endParaRPr>
              <a:solidFill>
                <a:srgbClr val="38761D"/>
              </a:solidFill>
            </a:endParaRPr>
          </a:p>
        </p:txBody>
      </p:sp>
      <p:pic>
        <p:nvPicPr>
          <p:cNvPr id="351" name="Google Shape;351;p47"/>
          <p:cNvPicPr preferRelativeResize="0"/>
          <p:nvPr/>
        </p:nvPicPr>
        <p:blipFill>
          <a:blip r:embed="rId3">
            <a:alphaModFix/>
          </a:blip>
          <a:stretch>
            <a:fillRect/>
          </a:stretch>
        </p:blipFill>
        <p:spPr>
          <a:xfrm>
            <a:off x="0" y="51875"/>
            <a:ext cx="1184050" cy="589950"/>
          </a:xfrm>
          <a:prstGeom prst="rect">
            <a:avLst/>
          </a:prstGeom>
          <a:noFill/>
          <a:ln>
            <a:noFill/>
          </a:ln>
        </p:spPr>
      </p:pic>
      <p:sp>
        <p:nvSpPr>
          <p:cNvPr id="352" name="Google Shape;352;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II.ipynb</a:t>
            </a:r>
            <a:endParaRPr b="1"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rPr b="1" lang="en" sz="1600" u="sng">
                <a:solidFill>
                  <a:srgbClr val="CC4125"/>
                </a:solidFill>
                <a:hlinkClick r:id="rId5"/>
              </a:rPr>
              <a:t>https://bit.ly/2URAYa6</a:t>
            </a:r>
            <a:r>
              <a:rPr b="1" lang="en" sz="1600">
                <a:solidFill>
                  <a:srgbClr val="CC4125"/>
                </a:solidFill>
              </a:rPr>
              <a:t> </a:t>
            </a:r>
            <a:endParaRPr b="1" sz="1600">
              <a:solidFill>
                <a:srgbClr val="CC4125"/>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80" name="Google Shape;80;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1" name="Google Shape;81;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2" name="Google Shape;82;p16"/>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88" name="Google Shape;88;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9" name="Google Shape;89;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7" name="Google Shape;97;p18"/>
          <p:cNvPicPr preferRelativeResize="0"/>
          <p:nvPr/>
        </p:nvPicPr>
        <p:blipFill>
          <a:blip r:embed="rId4">
            <a:alphaModFix/>
          </a:blip>
          <a:stretch>
            <a:fillRect/>
          </a:stretch>
        </p:blipFill>
        <p:spPr>
          <a:xfrm>
            <a:off x="2274238" y="2034975"/>
            <a:ext cx="4595525" cy="1992550"/>
          </a:xfrm>
          <a:prstGeom prst="rect">
            <a:avLst/>
          </a:prstGeom>
          <a:noFill/>
          <a:ln>
            <a:noFill/>
          </a:ln>
        </p:spPr>
      </p:pic>
      <p:sp>
        <p:nvSpPr>
          <p:cNvPr id="98" name="Google Shape;98;p18"/>
          <p:cNvSpPr/>
          <p:nvPr/>
        </p:nvSpPr>
        <p:spPr>
          <a:xfrm>
            <a:off x="423850" y="1987125"/>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Visualize an image, and ask yourself what makes you recognize what's there? Go beyond the high level of asking is that a person, a cat, a building, but ask why can you seperate in a picture a person standing in front of a building, or a person holding a cat. </a:t>
            </a:r>
            <a:endParaRPr sz="1000">
              <a:solidFill>
                <a:srgbClr val="38761D"/>
              </a:solidFill>
            </a:endParaRPr>
          </a:p>
        </p:txBody>
      </p:sp>
      <p:sp>
        <p:nvSpPr>
          <p:cNvPr id="99" name="Google Shape;99;p18"/>
          <p:cNvSpPr/>
          <p:nvPr/>
        </p:nvSpPr>
        <p:spPr>
          <a:xfrm>
            <a:off x="7054525" y="1923500"/>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Your eyes are recognizing low-level features, such as edges, blurs, contrast, etc. These</a:t>
            </a:r>
            <a:r>
              <a:rPr b="1" lang="en" sz="1000">
                <a:solidFill>
                  <a:srgbClr val="38761D"/>
                </a:solidFill>
              </a:rPr>
              <a:t> low-level features are built up into contours and then spatial relationships</a:t>
            </a:r>
            <a:r>
              <a:rPr lang="en" sz="1000">
                <a:solidFill>
                  <a:srgbClr val="38761D"/>
                </a:solidFill>
              </a:rPr>
              <a:t>. Suddenly, the eye/brain have the ability to recognize nose, ears, eyes - that's a cat face, that's a human face.</a:t>
            </a:r>
            <a:endParaRPr sz="1000">
              <a:solidFill>
                <a:srgbClr val="38761D"/>
              </a:solidFill>
            </a:endParaRPr>
          </a:p>
          <a:p>
            <a:pPr indent="0" lvl="0" marL="0" rtl="0" algn="l">
              <a:lnSpc>
                <a:spcPct val="115000"/>
              </a:lnSpc>
              <a:spcBef>
                <a:spcPts val="1100"/>
              </a:spcBef>
              <a:spcAft>
                <a:spcPts val="0"/>
              </a:spcAft>
              <a:buNone/>
            </a:pPr>
            <a:r>
              <a:t/>
            </a:r>
            <a:endParaRPr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5" name="Google Shape;105;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6" name="Google Shape;106;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12" name="Google Shape;112;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3" name="Google Shape;113;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r>
              <a:rPr lang="en" sz="1100">
                <a:solidFill>
                  <a:schemeClr val="dk1"/>
                </a:solidFill>
              </a:rPr>
              <a:t> and 256, 512 and 1024 in deep convolutional neural networks.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1" name="Google Shape;121;p21"/>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