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0813D79-C76D-4567-B0C5-2DE75B38FCAC}">
  <a:tblStyle styleId="{40813D79-C76D-4567-B0C5-2DE75B38FC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E0E0E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ce9d8e2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ce9d8e2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8291082e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8291082e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8291082e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8291082e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8291082e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8291082e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8291082e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8291082e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8291082e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8291082e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8291082e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8291082e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8291082e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8291082e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8291082e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8291082e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8291082e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8291082e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8291082e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8291082e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81e144a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81e144a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8291082e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8291082e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8291082e4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8291082e4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8291082e4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8291082e4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8291082e4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88291082e4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8291082e4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8291082e4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8291082e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8291082e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40dcca0e4_1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40dcca0e4_1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d510cf431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7d510cf431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6c2e96d2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6c2e96d2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291082e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291082e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8291082e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8291082e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8291082e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8291082e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8291082e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8291082e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8291082e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8291082e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8291082e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8291082e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hyperlink" Target="http://tod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86650"/>
            <a:ext cx="8520600" cy="17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3D85C6"/>
                </a:solidFill>
              </a:rPr>
              <a:t>Deep Learning Design Patterns</a:t>
            </a:r>
            <a:br>
              <a:rPr lang="en" sz="3600">
                <a:solidFill>
                  <a:srgbClr val="3D85C6"/>
                </a:solidFill>
              </a:rPr>
            </a:br>
            <a:r>
              <a:rPr lang="en" sz="3600">
                <a:solidFill>
                  <a:srgbClr val="3D85C6"/>
                </a:solidFill>
              </a:rPr>
              <a:t>with Tensorflow 2.x</a:t>
            </a:r>
            <a:endParaRPr sz="3600">
              <a:solidFill>
                <a:srgbClr val="3D85C6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16075" y="2564450"/>
            <a:ext cx="86163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</a:rPr>
              <a:t>Computer Vision Workshop - Data Distributions</a:t>
            </a:r>
            <a:br>
              <a:rPr lang="en">
                <a:solidFill>
                  <a:srgbClr val="38761D"/>
                </a:solidFill>
              </a:rPr>
            </a:br>
            <a:r>
              <a:rPr lang="en" sz="1200">
                <a:solidFill>
                  <a:srgbClr val="38761D"/>
                </a:solidFill>
              </a:rPr>
              <a:t>Version: May 2020</a:t>
            </a:r>
            <a:endParaRPr sz="1200">
              <a:solidFill>
                <a:srgbClr val="38761D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7825" cy="91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9750" y="3235250"/>
            <a:ext cx="1428750" cy="9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3975" y="177775"/>
            <a:ext cx="1642475" cy="3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710400" y="4226150"/>
            <a:ext cx="77232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</a:rPr>
              <a:t>Repo: github.com/GoogleCloudPlatform/keras-idiomatic-programmer</a:t>
            </a:r>
            <a:endParaRPr sz="18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</a:rPr>
              <a:t>twitter.com/andrewferlitsch</a:t>
            </a:r>
            <a:endParaRPr sz="18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Walk Thru Example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311700" y="1161125"/>
            <a:ext cx="8425500" cy="15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Setting Up the Environment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Below is a code snippet we will use throughout our examples.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129" name="Google Shape;129;p22"/>
          <p:cNvGraphicFramePr/>
          <p:nvPr/>
        </p:nvGraphicFramePr>
        <p:xfrm>
          <a:off x="2538475" y="228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{40813D79-C76D-4567-B0C5-2DE75B38FCAC}</a:tableStyleId>
              </a:tblPr>
              <a:tblGrid>
                <a:gridCol w="5221675"/>
              </a:tblGrid>
              <a:tr h="2319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tensorflow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keras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Sequential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tensorflow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keras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layers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Flatten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Dense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Activation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ReLU</a:t>
                      </a:r>
                      <a:endParaRPr sz="1000">
                        <a:solidFill>
                          <a:srgbClr val="61616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tensorflow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keras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layers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Conv2D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Dropout, MaxPooling2D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numpy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np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random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cv2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tensorflow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keras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datasets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mnist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mnist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load_data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30" name="Google Shape;130;p22"/>
          <p:cNvSpPr txBox="1"/>
          <p:nvPr/>
        </p:nvSpPr>
        <p:spPr>
          <a:xfrm>
            <a:off x="374350" y="2283500"/>
            <a:ext cx="1909200" cy="15042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8761D"/>
                </a:solidFill>
              </a:rPr>
              <a:t>It includes importing the TF.Keras API for designing/training models, various Python libraries we will use, and finally the loading of the MNIST dataset that is prebuilt into the TF.Keras API.</a:t>
            </a:r>
            <a:endParaRPr sz="10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Data Preprocessing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311700" y="1161125"/>
            <a:ext cx="84255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We need to do some </a:t>
            </a:r>
            <a:r>
              <a:rPr b="1" lang="en" sz="1100">
                <a:solidFill>
                  <a:srgbClr val="4A86E8"/>
                </a:solidFill>
              </a:rPr>
              <a:t>initial data preparation</a:t>
            </a:r>
            <a:r>
              <a:rPr lang="en" sz="1100">
                <a:solidFill>
                  <a:schemeClr val="dk1"/>
                </a:solidFill>
              </a:rPr>
              <a:t> to use it for training for a deep or convolutional neural network (CNN).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pixel data (x_train and x_test) are in the original INT8 values (0 .. 255). We will </a:t>
            </a:r>
            <a:r>
              <a:rPr b="1" lang="en" sz="1100">
                <a:solidFill>
                  <a:srgbClr val="4A86E8"/>
                </a:solidFill>
              </a:rPr>
              <a:t>normalize the pixel data </a:t>
            </a:r>
            <a:r>
              <a:rPr lang="en" sz="1100">
                <a:solidFill>
                  <a:schemeClr val="dk1"/>
                </a:solidFill>
              </a:rPr>
              <a:t>to be between 0 and 1 as a FLOAT32.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image data are matrices of shape Height x Width (H x W). Keras expects tensors in the shape of Height x Width x Channel. These are grayscale images, so we will </a:t>
            </a:r>
            <a:r>
              <a:rPr b="1" lang="en" sz="1100">
                <a:solidFill>
                  <a:srgbClr val="4A86E8"/>
                </a:solidFill>
              </a:rPr>
              <a:t>reshape</a:t>
            </a:r>
            <a:r>
              <a:rPr lang="en" sz="1100">
                <a:solidFill>
                  <a:schemeClr val="dk1"/>
                </a:solidFill>
              </a:rPr>
              <a:t> the train and test data to (H x W x 1).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5540350" y="2529525"/>
            <a:ext cx="3047100" cy="7347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Set aside a copy of the test and training data before it’s been prepared (to be discussed shortly).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761D"/>
              </a:solidFill>
            </a:endParaRPr>
          </a:p>
        </p:txBody>
      </p:sp>
      <p:graphicFrame>
        <p:nvGraphicFramePr>
          <p:cNvPr id="139" name="Google Shape;139;p23"/>
          <p:cNvGraphicFramePr/>
          <p:nvPr/>
        </p:nvGraphicFramePr>
        <p:xfrm>
          <a:off x="421925" y="252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{40813D79-C76D-4567-B0C5-2DE75B38FCAC}</a:tableStyleId>
              </a:tblPr>
              <a:tblGrid>
                <a:gridCol w="49522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x_test_copy 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x_test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x_train_copy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x_train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x_train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x_train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255.0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astype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 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 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255.0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astype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x_train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(-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 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(-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55A6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this will output (60000, 28, 28, 1) and (10000, 28, 28, 1)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"x_train"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"x_test"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55A6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this will output (60000, 1) and (10000, 1)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"y_train"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"y_test"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rgbClr val="61616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The Challenge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4"/>
          <p:cNvSpPr txBox="1"/>
          <p:nvPr/>
        </p:nvSpPr>
        <p:spPr>
          <a:xfrm>
            <a:off x="311700" y="1161125"/>
            <a:ext cx="8425500" cy="18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We create </a:t>
            </a:r>
            <a:r>
              <a:rPr lang="en" sz="1100" u="sng">
                <a:solidFill>
                  <a:schemeClr val="dk1"/>
                </a:solidFill>
              </a:rPr>
              <a:t>two additional test datasets as examples of what the trained model may see in the wild</a:t>
            </a:r>
            <a:r>
              <a:rPr lang="en" sz="1100">
                <a:solidFill>
                  <a:schemeClr val="dk1"/>
                </a:solidFill>
              </a:rPr>
              <a:t>. These two additional datasets will contain </a:t>
            </a:r>
            <a:r>
              <a:rPr b="1" lang="en" sz="1100">
                <a:solidFill>
                  <a:srgbClr val="4A86E8"/>
                </a:solidFill>
              </a:rPr>
              <a:t>examples that are not represented by the training data</a:t>
            </a:r>
            <a:r>
              <a:rPr lang="en" sz="1100">
                <a:solidFill>
                  <a:schemeClr val="dk1"/>
                </a:solidFill>
              </a:rPr>
              <a:t>, and hence we refer to them as being out of distribution.</a:t>
            </a:r>
            <a:b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rgbClr val="4A86E8"/>
                </a:solidFill>
              </a:rPr>
              <a:t>Inverted</a:t>
            </a:r>
            <a:r>
              <a:rPr lang="en" sz="1100">
                <a:solidFill>
                  <a:schemeClr val="dk1"/>
                </a:solidFill>
              </a:rPr>
              <a:t> - The pixel data is inverted such that the images are </a:t>
            </a:r>
            <a:r>
              <a:rPr lang="en" sz="1100" u="sng">
                <a:solidFill>
                  <a:schemeClr val="dk1"/>
                </a:solidFill>
              </a:rPr>
              <a:t>now gray digits on white background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rgbClr val="4A86E8"/>
                </a:solidFill>
              </a:rPr>
              <a:t>Shifted</a:t>
            </a:r>
            <a:r>
              <a:rPr lang="en" sz="1100">
                <a:solidFill>
                  <a:schemeClr val="dk1"/>
                </a:solidFill>
              </a:rPr>
              <a:t> - The images are </a:t>
            </a:r>
            <a:r>
              <a:rPr lang="en" sz="1100" u="sng">
                <a:solidFill>
                  <a:schemeClr val="dk1"/>
                </a:solidFill>
              </a:rPr>
              <a:t>shifted 4 pixels to the right</a:t>
            </a:r>
            <a:r>
              <a:rPr lang="en" sz="1100">
                <a:solidFill>
                  <a:schemeClr val="dk1"/>
                </a:solidFill>
              </a:rPr>
              <a:t>, and thus are not centered anymore. Since there is at least a padding of 4 pixels, none of the digits will be clipped.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147" name="Google Shape;147;p24"/>
          <p:cNvGraphicFramePr/>
          <p:nvPr/>
        </p:nvGraphicFramePr>
        <p:xfrm>
          <a:off x="442625" y="316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{40813D79-C76D-4567-B0C5-2DE75B38FCAC}</a:tableStyleId>
              </a:tblPr>
              <a:tblGrid>
                <a:gridCol w="73830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x_test_invert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invert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x_test_copy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x_test_invert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x_test_invert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255.0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astype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x_test_shift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roll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x_test_copy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x_test_shift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x_test_shift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255.0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astype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x_test_invert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x_test_invert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(-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x_test_shift 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x_test_shift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(-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rgbClr val="61616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Out of Distribution Data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575" y="2196250"/>
            <a:ext cx="122872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9600" y="2081100"/>
            <a:ext cx="122872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7338" y="2191475"/>
            <a:ext cx="1238250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/>
        </p:nvSpPr>
        <p:spPr>
          <a:xfrm>
            <a:off x="1333375" y="1263900"/>
            <a:ext cx="52692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800">
                <a:latin typeface="Verdana"/>
                <a:ea typeface="Verdana"/>
                <a:cs typeface="Verdana"/>
                <a:sym typeface="Verdana"/>
              </a:rPr>
            </a:br>
            <a:endParaRPr sz="800"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Original				Inverted					Shifted</a:t>
            </a:r>
            <a:endParaRPr b="1"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 			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DNN Training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63" name="Google Shape;16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6"/>
          <p:cNvSpPr txBox="1"/>
          <p:nvPr/>
        </p:nvSpPr>
        <p:spPr>
          <a:xfrm>
            <a:off x="311700" y="1231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MNIST is so easy, we can build a classifier with 97%+ accuracy with a DNN.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 			</a:t>
            </a:r>
            <a:endParaRPr sz="1100"/>
          </a:p>
        </p:txBody>
      </p:sp>
      <p:graphicFrame>
        <p:nvGraphicFramePr>
          <p:cNvPr id="165" name="Google Shape;165;p26"/>
          <p:cNvGraphicFramePr/>
          <p:nvPr/>
        </p:nvGraphicFramePr>
        <p:xfrm>
          <a:off x="311700" y="185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{40813D79-C76D-4567-B0C5-2DE75B38FCAC}</a:tableStyleId>
              </a:tblPr>
              <a:tblGrid>
                <a:gridCol w="59641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DNN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nodes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dropout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model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Sequential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Flatten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input_shape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n_nodes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nodes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Dense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n_nodes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ReLU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dropout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Dropout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0.5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dropout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2.0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Dense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Activation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'softmax'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compile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optimizer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'adam'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loss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'sparse_categorical_crossentropy'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metrics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=[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'accuracy'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66" name="Google Shape;166;p26"/>
          <p:cNvSpPr txBox="1"/>
          <p:nvPr/>
        </p:nvSpPr>
        <p:spPr>
          <a:xfrm>
            <a:off x="6427150" y="1853450"/>
            <a:ext cx="2594100" cy="10812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Parameter nodes is a list. Each element is a layer and the value is the number of nodes for that layer.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DNN Training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72" name="Google Shape;17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311700" y="1231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For our first test, we will train the dataset on a </a:t>
            </a:r>
            <a:r>
              <a:rPr b="1" lang="en" sz="1100">
                <a:solidFill>
                  <a:srgbClr val="4A86E8"/>
                </a:solidFill>
              </a:rPr>
              <a:t>single layer</a:t>
            </a:r>
            <a:r>
              <a:rPr lang="en" sz="1100">
                <a:solidFill>
                  <a:schemeClr val="dk1"/>
                </a:solidFill>
              </a:rPr>
              <a:t> (excluding the output layer) of 512 nodes.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 			</a:t>
            </a:r>
            <a:endParaRPr sz="1100"/>
          </a:p>
        </p:txBody>
      </p:sp>
      <p:sp>
        <p:nvSpPr>
          <p:cNvPr id="174" name="Google Shape;174;p27"/>
          <p:cNvSpPr txBox="1"/>
          <p:nvPr/>
        </p:nvSpPr>
        <p:spPr>
          <a:xfrm>
            <a:off x="311725" y="2837000"/>
            <a:ext cx="4500900" cy="5727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</a:rPr>
              <a:t>For our first test, we will train the dataset on a single layer (excluding the output layer) of 512 nodes.</a:t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761D"/>
              </a:solidFill>
            </a:endParaRPr>
          </a:p>
        </p:txBody>
      </p:sp>
      <p:graphicFrame>
        <p:nvGraphicFramePr>
          <p:cNvPr id="175" name="Google Shape;175;p27"/>
          <p:cNvGraphicFramePr/>
          <p:nvPr/>
        </p:nvGraphicFramePr>
        <p:xfrm>
          <a:off x="311700" y="170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{40813D79-C76D-4567-B0C5-2DE75B38FCAC}</a:tableStyleId>
              </a:tblPr>
              <a:tblGrid>
                <a:gridCol w="4500925"/>
              </a:tblGrid>
              <a:tr h="165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DNN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512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epochs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batch_size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shuffle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"test"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score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6" name="Google Shape;176;p27"/>
          <p:cNvGraphicFramePr/>
          <p:nvPr/>
        </p:nvGraphicFramePr>
        <p:xfrm>
          <a:off x="5449075" y="250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{40813D79-C76D-4567-B0C5-2DE75B38FCAC}</a:tableStyleId>
              </a:tblPr>
              <a:tblGrid>
                <a:gridCol w="33238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Epoch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5s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loss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0.2007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acc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0.9409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Epoch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5s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loss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0.0163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acc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0.9961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test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0.11250439590732676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0.9791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77" name="Google Shape;177;p27"/>
          <p:cNvSpPr/>
          <p:nvPr/>
        </p:nvSpPr>
        <p:spPr>
          <a:xfrm>
            <a:off x="5030038" y="2800850"/>
            <a:ext cx="201600" cy="64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8" name="Google Shape;178;p27"/>
          <p:cNvGraphicFramePr/>
          <p:nvPr/>
        </p:nvGraphicFramePr>
        <p:xfrm>
          <a:off x="283475" y="409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{40813D79-C76D-4567-B0C5-2DE75B38FCAC}</a:tableStyleId>
              </a:tblPr>
              <a:tblGrid>
                <a:gridCol w="45573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x_test_invert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"inverted"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score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x_test_shift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"shifted"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score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79" name="Google Shape;179;p27"/>
          <p:cNvSpPr txBox="1"/>
          <p:nvPr/>
        </p:nvSpPr>
        <p:spPr>
          <a:xfrm>
            <a:off x="311700" y="3715375"/>
            <a:ext cx="4500900" cy="291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A86E8"/>
                </a:solidFill>
              </a:rPr>
              <a:t>Let’s now try the model on the inverted and shifted test datasets.</a:t>
            </a:r>
            <a:endParaRPr b="1" sz="10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761D"/>
              </a:solidFill>
            </a:endParaRPr>
          </a:p>
        </p:txBody>
      </p:sp>
      <p:graphicFrame>
        <p:nvGraphicFramePr>
          <p:cNvPr id="180" name="Google Shape;180;p27"/>
          <p:cNvGraphicFramePr/>
          <p:nvPr/>
        </p:nvGraphicFramePr>
        <p:xfrm>
          <a:off x="5407225" y="415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{40813D79-C76D-4567-B0C5-2DE75B38FCAC}</a:tableStyleId>
              </a:tblPr>
              <a:tblGrid>
                <a:gridCol w="3323875"/>
              </a:tblGrid>
              <a:tr h="51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inverted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15.660332287597656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0.0206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shifted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7.46930496673584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0.4107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81" name="Google Shape;181;p27"/>
          <p:cNvSpPr/>
          <p:nvPr/>
        </p:nvSpPr>
        <p:spPr>
          <a:xfrm>
            <a:off x="5023213" y="4085613"/>
            <a:ext cx="201600" cy="64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/>
          <p:nvPr/>
        </p:nvSpPr>
        <p:spPr>
          <a:xfrm>
            <a:off x="7287975" y="3079650"/>
            <a:ext cx="798000" cy="846600"/>
          </a:xfrm>
          <a:prstGeom prst="ellipse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/>
          <p:nvPr/>
        </p:nvSpPr>
        <p:spPr>
          <a:xfrm>
            <a:off x="7239600" y="4068975"/>
            <a:ext cx="999600" cy="678300"/>
          </a:xfrm>
          <a:prstGeom prst="ellipse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DNN Training - Go Wider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8"/>
          <p:cNvSpPr txBox="1"/>
          <p:nvPr/>
        </p:nvSpPr>
        <p:spPr>
          <a:xfrm>
            <a:off x="311700" y="1231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Let’s increase the number of nodes in the input layer (</a:t>
            </a:r>
            <a:r>
              <a:rPr b="1" lang="en" sz="1100">
                <a:solidFill>
                  <a:srgbClr val="4A86E8"/>
                </a:solidFill>
              </a:rPr>
              <a:t>widen</a:t>
            </a:r>
            <a:r>
              <a:rPr lang="en" sz="1100">
                <a:solidFill>
                  <a:schemeClr val="dk1"/>
                </a:solidFill>
              </a:rPr>
              <a:t>) -- more nodes, better learning.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 			</a:t>
            </a:r>
            <a:endParaRPr sz="1100"/>
          </a:p>
        </p:txBody>
      </p:sp>
      <p:sp>
        <p:nvSpPr>
          <p:cNvPr id="191" name="Google Shape;191;p28"/>
          <p:cNvSpPr txBox="1"/>
          <p:nvPr/>
        </p:nvSpPr>
        <p:spPr>
          <a:xfrm>
            <a:off x="311725" y="2837000"/>
            <a:ext cx="4500900" cy="5727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</a:rPr>
              <a:t>For our second test, we will train the dataset on a single layer </a:t>
            </a:r>
            <a:r>
              <a:rPr b="1" lang="en" sz="1000">
                <a:solidFill>
                  <a:srgbClr val="38761D"/>
                </a:solidFill>
              </a:rPr>
              <a:t>(excluding the output layer) </a:t>
            </a:r>
            <a:r>
              <a:rPr b="1" lang="en" sz="1000">
                <a:solidFill>
                  <a:srgbClr val="38761D"/>
                </a:solidFill>
              </a:rPr>
              <a:t>of 1024 nodes.</a:t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761D"/>
              </a:solidFill>
            </a:endParaRPr>
          </a:p>
        </p:txBody>
      </p:sp>
      <p:graphicFrame>
        <p:nvGraphicFramePr>
          <p:cNvPr id="192" name="Google Shape;192;p28"/>
          <p:cNvGraphicFramePr/>
          <p:nvPr/>
        </p:nvGraphicFramePr>
        <p:xfrm>
          <a:off x="311700" y="170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{40813D79-C76D-4567-B0C5-2DE75B38FCAC}</a:tableStyleId>
              </a:tblPr>
              <a:tblGrid>
                <a:gridCol w="4500925"/>
              </a:tblGrid>
              <a:tr h="165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DNN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1024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epochs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batch_size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shuffle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"test"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score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3" name="Google Shape;193;p28"/>
          <p:cNvGraphicFramePr/>
          <p:nvPr/>
        </p:nvGraphicFramePr>
        <p:xfrm>
          <a:off x="283475" y="409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{40813D79-C76D-4567-B0C5-2DE75B38FCAC}</a:tableStyleId>
              </a:tblPr>
              <a:tblGrid>
                <a:gridCol w="45573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x_test_invert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"inverted"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score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x_test_shift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"shifted"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score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94" name="Google Shape;194;p28"/>
          <p:cNvSpPr txBox="1"/>
          <p:nvPr/>
        </p:nvSpPr>
        <p:spPr>
          <a:xfrm>
            <a:off x="311700" y="3715375"/>
            <a:ext cx="4500900" cy="291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A86E8"/>
                </a:solidFill>
              </a:rPr>
              <a:t>Let’s now try the model on the inverted and shifted test datasets.</a:t>
            </a:r>
            <a:endParaRPr b="1" sz="10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761D"/>
              </a:solidFill>
            </a:endParaRPr>
          </a:p>
        </p:txBody>
      </p:sp>
      <p:graphicFrame>
        <p:nvGraphicFramePr>
          <p:cNvPr id="195" name="Google Shape;195;p28"/>
          <p:cNvGraphicFramePr/>
          <p:nvPr/>
        </p:nvGraphicFramePr>
        <p:xfrm>
          <a:off x="5407225" y="415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{40813D79-C76D-4567-B0C5-2DE75B38FCAC}</a:tableStyleId>
              </a:tblPr>
              <a:tblGrid>
                <a:gridCol w="3323875"/>
              </a:tblGrid>
              <a:tr h="51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inverted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15.157325344848633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0.0489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shifted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7.736222146606445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0.4038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96" name="Google Shape;196;p28"/>
          <p:cNvSpPr/>
          <p:nvPr/>
        </p:nvSpPr>
        <p:spPr>
          <a:xfrm>
            <a:off x="5023213" y="4085613"/>
            <a:ext cx="201600" cy="64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8"/>
          <p:cNvSpPr/>
          <p:nvPr/>
        </p:nvSpPr>
        <p:spPr>
          <a:xfrm>
            <a:off x="7239600" y="4068975"/>
            <a:ext cx="999600" cy="678300"/>
          </a:xfrm>
          <a:prstGeom prst="ellipse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DNN Training - Go Deeper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03" name="Google Shape;20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9"/>
          <p:cNvSpPr txBox="1"/>
          <p:nvPr/>
        </p:nvSpPr>
        <p:spPr>
          <a:xfrm>
            <a:off x="311700" y="1231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Let’s increase the number of layers (</a:t>
            </a:r>
            <a:r>
              <a:rPr b="1" lang="en" sz="1100">
                <a:solidFill>
                  <a:srgbClr val="4A86E8"/>
                </a:solidFill>
              </a:rPr>
              <a:t>deeper</a:t>
            </a:r>
            <a:r>
              <a:rPr lang="en" sz="1100">
                <a:solidFill>
                  <a:schemeClr val="dk1"/>
                </a:solidFill>
              </a:rPr>
              <a:t>), more layers better learning.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 			</a:t>
            </a:r>
            <a:endParaRPr sz="1100"/>
          </a:p>
        </p:txBody>
      </p:sp>
      <p:sp>
        <p:nvSpPr>
          <p:cNvPr id="205" name="Google Shape;205;p29"/>
          <p:cNvSpPr txBox="1"/>
          <p:nvPr/>
        </p:nvSpPr>
        <p:spPr>
          <a:xfrm>
            <a:off x="311725" y="2837000"/>
            <a:ext cx="4500900" cy="5727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</a:rPr>
              <a:t>For our third test, we will train the dataset on a two layers (excluding the output layer) of 512 nodes each.</a:t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761D"/>
              </a:solidFill>
            </a:endParaRPr>
          </a:p>
        </p:txBody>
      </p:sp>
      <p:graphicFrame>
        <p:nvGraphicFramePr>
          <p:cNvPr id="206" name="Google Shape;206;p29"/>
          <p:cNvGraphicFramePr/>
          <p:nvPr/>
        </p:nvGraphicFramePr>
        <p:xfrm>
          <a:off x="311700" y="170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{40813D79-C76D-4567-B0C5-2DE75B38FCAC}</a:tableStyleId>
              </a:tblPr>
              <a:tblGrid>
                <a:gridCol w="4500925"/>
              </a:tblGrid>
              <a:tr h="165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DNN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512, 512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epochs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batch_size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shuffle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"test"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score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7" name="Google Shape;207;p29"/>
          <p:cNvGraphicFramePr/>
          <p:nvPr/>
        </p:nvGraphicFramePr>
        <p:xfrm>
          <a:off x="283475" y="409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{40813D79-C76D-4567-B0C5-2DE75B38FCAC}</a:tableStyleId>
              </a:tblPr>
              <a:tblGrid>
                <a:gridCol w="45573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x_test_invert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"inverted"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score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x_test_shift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"shifted"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score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08" name="Google Shape;208;p29"/>
          <p:cNvSpPr txBox="1"/>
          <p:nvPr/>
        </p:nvSpPr>
        <p:spPr>
          <a:xfrm>
            <a:off x="311700" y="3715375"/>
            <a:ext cx="4500900" cy="291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A86E8"/>
                </a:solidFill>
              </a:rPr>
              <a:t>Let’s now try the model on the inverted and shifted test datasets.</a:t>
            </a:r>
            <a:endParaRPr b="1" sz="10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761D"/>
              </a:solidFill>
            </a:endParaRPr>
          </a:p>
        </p:txBody>
      </p:sp>
      <p:graphicFrame>
        <p:nvGraphicFramePr>
          <p:cNvPr id="209" name="Google Shape;209;p29"/>
          <p:cNvGraphicFramePr/>
          <p:nvPr/>
        </p:nvGraphicFramePr>
        <p:xfrm>
          <a:off x="5407225" y="415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{40813D79-C76D-4567-B0C5-2DE75B38FCAC}</a:tableStyleId>
              </a:tblPr>
              <a:tblGrid>
                <a:gridCol w="3323875"/>
              </a:tblGrid>
              <a:tr h="51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inverted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14.464950880432129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0.1025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shifted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8.786513813018798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0.3887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10" name="Google Shape;210;p29"/>
          <p:cNvSpPr/>
          <p:nvPr/>
        </p:nvSpPr>
        <p:spPr>
          <a:xfrm>
            <a:off x="5023213" y="4085613"/>
            <a:ext cx="201600" cy="64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9"/>
          <p:cNvSpPr/>
          <p:nvPr/>
        </p:nvSpPr>
        <p:spPr>
          <a:xfrm>
            <a:off x="7239600" y="4068975"/>
            <a:ext cx="999600" cy="678300"/>
          </a:xfrm>
          <a:prstGeom prst="ellipse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DNN Training - Add Regularization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17" name="Google Shape;21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30"/>
          <p:cNvSpPr txBox="1"/>
          <p:nvPr/>
        </p:nvSpPr>
        <p:spPr>
          <a:xfrm>
            <a:off x="311700" y="1231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Let’s add some </a:t>
            </a:r>
            <a:r>
              <a:rPr b="1" lang="en" sz="1100">
                <a:solidFill>
                  <a:srgbClr val="4A86E8"/>
                </a:solidFill>
              </a:rPr>
              <a:t>regularization via dropout</a:t>
            </a:r>
            <a:r>
              <a:rPr lang="en" sz="1100">
                <a:solidFill>
                  <a:schemeClr val="dk1"/>
                </a:solidFill>
              </a:rPr>
              <a:t> in each layer, starting at 50% and then progressively reduce it by ½ for each layer.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 			</a:t>
            </a:r>
            <a:endParaRPr sz="1100"/>
          </a:p>
        </p:txBody>
      </p:sp>
      <p:sp>
        <p:nvSpPr>
          <p:cNvPr id="219" name="Google Shape;219;p30"/>
          <p:cNvSpPr txBox="1"/>
          <p:nvPr/>
        </p:nvSpPr>
        <p:spPr>
          <a:xfrm>
            <a:off x="311725" y="2837000"/>
            <a:ext cx="4500900" cy="5727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</a:rPr>
              <a:t>For our fourth test, we will train the dataset with dropout for regularization.</a:t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761D"/>
              </a:solidFill>
            </a:endParaRPr>
          </a:p>
        </p:txBody>
      </p:sp>
      <p:graphicFrame>
        <p:nvGraphicFramePr>
          <p:cNvPr id="220" name="Google Shape;220;p30"/>
          <p:cNvGraphicFramePr/>
          <p:nvPr/>
        </p:nvGraphicFramePr>
        <p:xfrm>
          <a:off x="311700" y="170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{40813D79-C76D-4567-B0C5-2DE75B38FCAC}</a:tableStyleId>
              </a:tblPr>
              <a:tblGrid>
                <a:gridCol w="4500925"/>
              </a:tblGrid>
              <a:tr h="165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DNN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512, 512, True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epochs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batch_size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shuffle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"test"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score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1" name="Google Shape;221;p30"/>
          <p:cNvGraphicFramePr/>
          <p:nvPr/>
        </p:nvGraphicFramePr>
        <p:xfrm>
          <a:off x="283475" y="409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{40813D79-C76D-4567-B0C5-2DE75B38FCAC}</a:tableStyleId>
              </a:tblPr>
              <a:tblGrid>
                <a:gridCol w="45573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x_test_invert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"inverted"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score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x_test_shift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"shifted"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score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22" name="Google Shape;222;p30"/>
          <p:cNvSpPr txBox="1"/>
          <p:nvPr/>
        </p:nvSpPr>
        <p:spPr>
          <a:xfrm>
            <a:off x="311700" y="3715375"/>
            <a:ext cx="4500900" cy="291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A86E8"/>
                </a:solidFill>
              </a:rPr>
              <a:t>Let’s now try the model on the inverted and shifted test datasets.</a:t>
            </a:r>
            <a:endParaRPr b="1" sz="10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761D"/>
              </a:solidFill>
            </a:endParaRPr>
          </a:p>
        </p:txBody>
      </p:sp>
      <p:graphicFrame>
        <p:nvGraphicFramePr>
          <p:cNvPr id="223" name="Google Shape;223;p30"/>
          <p:cNvGraphicFramePr/>
          <p:nvPr/>
        </p:nvGraphicFramePr>
        <p:xfrm>
          <a:off x="5407225" y="415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{40813D79-C76D-4567-B0C5-2DE75B38FCAC}</a:tableStyleId>
              </a:tblPr>
              <a:tblGrid>
                <a:gridCol w="3323875"/>
              </a:tblGrid>
              <a:tr h="51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inverted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15.862942279052735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0.0144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shifted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8.341207506561279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0.3965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24" name="Google Shape;224;p30"/>
          <p:cNvSpPr/>
          <p:nvPr/>
        </p:nvSpPr>
        <p:spPr>
          <a:xfrm>
            <a:off x="5023213" y="4085613"/>
            <a:ext cx="201600" cy="64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7239600" y="4068975"/>
            <a:ext cx="999600" cy="678300"/>
          </a:xfrm>
          <a:prstGeom prst="ellipse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C</a:t>
            </a:r>
            <a:r>
              <a:rPr lang="en">
                <a:solidFill>
                  <a:srgbClr val="A61C00"/>
                </a:solidFill>
              </a:rPr>
              <a:t>NN Training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31" name="Google Shape;23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31"/>
          <p:cNvSpPr txBox="1"/>
          <p:nvPr/>
        </p:nvSpPr>
        <p:spPr>
          <a:xfrm>
            <a:off x="311700" y="1231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With convolutional layers, we should at least </a:t>
            </a:r>
            <a:r>
              <a:rPr b="1" lang="en" sz="1100">
                <a:solidFill>
                  <a:srgbClr val="4A86E8"/>
                </a:solidFill>
              </a:rPr>
              <a:t>learn the spatial relationships</a:t>
            </a:r>
            <a:r>
              <a:rPr lang="en" sz="1100">
                <a:solidFill>
                  <a:schemeClr val="dk1"/>
                </a:solidFill>
              </a:rPr>
              <a:t>. </a:t>
            </a:r>
            <a:r>
              <a:rPr lang="en" sz="1100" u="sng">
                <a:solidFill>
                  <a:schemeClr val="dk1"/>
                </a:solidFill>
              </a:rPr>
              <a:t>Perhaps the convolutional layers will also filter out the background as well as the whiteness of the digits.</a:t>
            </a:r>
            <a:r>
              <a:rPr lang="en" sz="1100">
                <a:solidFill>
                  <a:schemeClr val="dk1"/>
                </a:solidFill>
              </a:rPr>
              <a:t> When trained, we get </a:t>
            </a:r>
            <a:r>
              <a:rPr b="1" lang="en" sz="1100">
                <a:solidFill>
                  <a:srgbClr val="4A86E8"/>
                </a:solidFill>
              </a:rPr>
              <a:t>98% on the test (holdout) data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 			</a:t>
            </a:r>
            <a:endParaRPr sz="1100"/>
          </a:p>
        </p:txBody>
      </p:sp>
      <p:graphicFrame>
        <p:nvGraphicFramePr>
          <p:cNvPr id="233" name="Google Shape;233;p31"/>
          <p:cNvGraphicFramePr/>
          <p:nvPr/>
        </p:nvGraphicFramePr>
        <p:xfrm>
          <a:off x="311700" y="185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{40813D79-C76D-4567-B0C5-2DE75B38FCAC}</a:tableStyleId>
              </a:tblPr>
              <a:tblGrid>
                <a:gridCol w="59641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CNN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filters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model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Sequential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first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n_filters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filters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first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Conv2D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n_filters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strides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input_shape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Conv2D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n_filters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strides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ReLU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MaxPooling2D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strides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Dropout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0.25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Flatten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Dense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Activation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'softmax'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compile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optimizer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'adam'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loss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'sparse_categorical_crossentropy'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metrics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=[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'accuracy'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34" name="Google Shape;234;p31"/>
          <p:cNvSpPr txBox="1"/>
          <p:nvPr/>
        </p:nvSpPr>
        <p:spPr>
          <a:xfrm>
            <a:off x="6427150" y="1853450"/>
            <a:ext cx="2594100" cy="7182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Parameter filters is a list. Each element is a convolutional layer and the value is the number of filters.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682600" y="118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Data Distributions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56700" y="730575"/>
            <a:ext cx="8430600" cy="43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34343"/>
                </a:solidFill>
              </a:rPr>
              <a:t>Overview</a:t>
            </a:r>
            <a:endParaRPr b="1"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We will cover in this section we will cover data distributions.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b="1" lang="en">
                <a:solidFill>
                  <a:srgbClr val="4A86E8"/>
                </a:solidFill>
              </a:rPr>
              <a:t>Principles of Data Distribution</a:t>
            </a:r>
            <a:br>
              <a:rPr b="1" lang="en">
                <a:solidFill>
                  <a:srgbClr val="4A86E8"/>
                </a:solidFill>
              </a:rPr>
            </a:br>
            <a:endParaRPr b="1">
              <a:solidFill>
                <a:srgbClr val="4A86E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b="1" lang="en">
                <a:solidFill>
                  <a:srgbClr val="4A86E8"/>
                </a:solidFill>
              </a:rPr>
              <a:t>Out-of-Distribution Training</a:t>
            </a:r>
            <a:br>
              <a:rPr b="1" lang="en">
                <a:solidFill>
                  <a:srgbClr val="4A86E8"/>
                </a:solidFill>
              </a:rPr>
            </a:br>
            <a:endParaRPr b="1">
              <a:solidFill>
                <a:srgbClr val="4A86E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Char char="●"/>
            </a:pPr>
            <a:r>
              <a:rPr b="1" lang="en">
                <a:solidFill>
                  <a:srgbClr val="4A86E8"/>
                </a:solidFill>
              </a:rPr>
              <a:t>Step-by-Step Example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C</a:t>
            </a:r>
            <a:r>
              <a:rPr lang="en">
                <a:solidFill>
                  <a:srgbClr val="A61C00"/>
                </a:solidFill>
              </a:rPr>
              <a:t>NN Training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40" name="Google Shape;24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32"/>
          <p:cNvSpPr txBox="1"/>
          <p:nvPr/>
        </p:nvSpPr>
        <p:spPr>
          <a:xfrm>
            <a:off x="311700" y="1231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We trained the CNN with a </a:t>
            </a:r>
            <a:r>
              <a:rPr b="1" lang="en" sz="1100">
                <a:solidFill>
                  <a:srgbClr val="4A86E8"/>
                </a:solidFill>
              </a:rPr>
              <a:t>single layer</a:t>
            </a:r>
            <a:r>
              <a:rPr lang="en" sz="1100">
                <a:solidFill>
                  <a:schemeClr val="dk1"/>
                </a:solidFill>
              </a:rPr>
              <a:t> of 16 filters.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 			</a:t>
            </a:r>
            <a:endParaRPr sz="1100"/>
          </a:p>
        </p:txBody>
      </p:sp>
      <p:sp>
        <p:nvSpPr>
          <p:cNvPr id="242" name="Google Shape;242;p32"/>
          <p:cNvSpPr txBox="1"/>
          <p:nvPr/>
        </p:nvSpPr>
        <p:spPr>
          <a:xfrm>
            <a:off x="311725" y="2837000"/>
            <a:ext cx="4500900" cy="5727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</a:rPr>
              <a:t>For our fifth test, we will train the dataset with a single convolutional layer of 16 filters.</a:t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761D"/>
              </a:solidFill>
            </a:endParaRPr>
          </a:p>
        </p:txBody>
      </p:sp>
      <p:graphicFrame>
        <p:nvGraphicFramePr>
          <p:cNvPr id="243" name="Google Shape;243;p32"/>
          <p:cNvGraphicFramePr/>
          <p:nvPr/>
        </p:nvGraphicFramePr>
        <p:xfrm>
          <a:off x="311700" y="170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{40813D79-C76D-4567-B0C5-2DE75B38FCAC}</a:tableStyleId>
              </a:tblPr>
              <a:tblGrid>
                <a:gridCol w="4500925"/>
              </a:tblGrid>
              <a:tr h="165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CNN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epochs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batch_size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shuffle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"test"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score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4" name="Google Shape;244;p32"/>
          <p:cNvGraphicFramePr/>
          <p:nvPr/>
        </p:nvGraphicFramePr>
        <p:xfrm>
          <a:off x="283475" y="409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{40813D79-C76D-4567-B0C5-2DE75B38FCAC}</a:tableStyleId>
              </a:tblPr>
              <a:tblGrid>
                <a:gridCol w="45573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x_test_invert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"inverted"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score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x_test_shift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"shifted"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score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45" name="Google Shape;245;p32"/>
          <p:cNvSpPr txBox="1"/>
          <p:nvPr/>
        </p:nvSpPr>
        <p:spPr>
          <a:xfrm>
            <a:off x="311700" y="3715375"/>
            <a:ext cx="4500900" cy="291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A86E8"/>
                </a:solidFill>
              </a:rPr>
              <a:t>Let’s now try the model on the inverted and shifted test datasets.</a:t>
            </a:r>
            <a:endParaRPr b="1" sz="10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761D"/>
              </a:solidFill>
            </a:endParaRPr>
          </a:p>
        </p:txBody>
      </p:sp>
      <p:graphicFrame>
        <p:nvGraphicFramePr>
          <p:cNvPr id="246" name="Google Shape;246;p32"/>
          <p:cNvGraphicFramePr/>
          <p:nvPr/>
        </p:nvGraphicFramePr>
        <p:xfrm>
          <a:off x="5407225" y="415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{40813D79-C76D-4567-B0C5-2DE75B38FCAC}</a:tableStyleId>
              </a:tblPr>
              <a:tblGrid>
                <a:gridCol w="3323875"/>
              </a:tblGrid>
              <a:tr h="51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inverted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2.1893138484954835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0.5302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shifted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2.231996842956543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0.5682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47" name="Google Shape;247;p32"/>
          <p:cNvSpPr/>
          <p:nvPr/>
        </p:nvSpPr>
        <p:spPr>
          <a:xfrm>
            <a:off x="5023213" y="4085613"/>
            <a:ext cx="201600" cy="64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2"/>
          <p:cNvSpPr/>
          <p:nvPr/>
        </p:nvSpPr>
        <p:spPr>
          <a:xfrm>
            <a:off x="7239600" y="4068975"/>
            <a:ext cx="999600" cy="678300"/>
          </a:xfrm>
          <a:prstGeom prst="ellipse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9" name="Google Shape;249;p32"/>
          <p:cNvGraphicFramePr/>
          <p:nvPr/>
        </p:nvGraphicFramePr>
        <p:xfrm>
          <a:off x="5407225" y="297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{40813D79-C76D-4567-B0C5-2DE75B38FCAC}</a:tableStyleId>
              </a:tblPr>
              <a:tblGrid>
                <a:gridCol w="3573825"/>
              </a:tblGrid>
              <a:tr h="291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test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0.05741905354047194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0.9809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50" name="Google Shape;250;p32"/>
          <p:cNvSpPr/>
          <p:nvPr/>
        </p:nvSpPr>
        <p:spPr>
          <a:xfrm>
            <a:off x="5023213" y="2836988"/>
            <a:ext cx="201600" cy="64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2"/>
          <p:cNvSpPr/>
          <p:nvPr/>
        </p:nvSpPr>
        <p:spPr>
          <a:xfrm>
            <a:off x="7239600" y="2736200"/>
            <a:ext cx="798000" cy="846600"/>
          </a:xfrm>
          <a:prstGeom prst="ellipse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CNN Training - Go Deeper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57" name="Google Shape;25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33"/>
          <p:cNvSpPr txBox="1"/>
          <p:nvPr/>
        </p:nvSpPr>
        <p:spPr>
          <a:xfrm>
            <a:off x="311700" y="1231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Now let’s try going </a:t>
            </a:r>
            <a:r>
              <a:rPr b="1" lang="en" sz="1100">
                <a:solidFill>
                  <a:srgbClr val="4A86E8"/>
                </a:solidFill>
              </a:rPr>
              <a:t>deeper</a:t>
            </a:r>
            <a:r>
              <a:rPr lang="en" sz="1100">
                <a:solidFill>
                  <a:schemeClr val="dk1"/>
                </a:solidFill>
              </a:rPr>
              <a:t> by adding another convolutional layer.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 			</a:t>
            </a:r>
            <a:endParaRPr sz="1100"/>
          </a:p>
        </p:txBody>
      </p:sp>
      <p:sp>
        <p:nvSpPr>
          <p:cNvPr id="259" name="Google Shape;259;p33"/>
          <p:cNvSpPr txBox="1"/>
          <p:nvPr/>
        </p:nvSpPr>
        <p:spPr>
          <a:xfrm>
            <a:off x="311725" y="2837000"/>
            <a:ext cx="4500900" cy="5727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</a:rPr>
              <a:t>For our sixth test, we will train the dataset with two convolutional layers of 16 and 32 filters, respectively.</a:t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761D"/>
              </a:solidFill>
            </a:endParaRPr>
          </a:p>
        </p:txBody>
      </p:sp>
      <p:graphicFrame>
        <p:nvGraphicFramePr>
          <p:cNvPr id="260" name="Google Shape;260;p33"/>
          <p:cNvGraphicFramePr/>
          <p:nvPr/>
        </p:nvGraphicFramePr>
        <p:xfrm>
          <a:off x="311700" y="170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{40813D79-C76D-4567-B0C5-2DE75B38FCAC}</a:tableStyleId>
              </a:tblPr>
              <a:tblGrid>
                <a:gridCol w="4500925"/>
              </a:tblGrid>
              <a:tr h="165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CNN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16, 32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epochs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batch_size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shuffle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"test"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score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1" name="Google Shape;261;p33"/>
          <p:cNvGraphicFramePr/>
          <p:nvPr/>
        </p:nvGraphicFramePr>
        <p:xfrm>
          <a:off x="283475" y="409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{40813D79-C76D-4567-B0C5-2DE75B38FCAC}</a:tableStyleId>
              </a:tblPr>
              <a:tblGrid>
                <a:gridCol w="45573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x_test_invert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"inverted"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score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x_test_shift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"shifted"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score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62" name="Google Shape;262;p33"/>
          <p:cNvSpPr txBox="1"/>
          <p:nvPr/>
        </p:nvSpPr>
        <p:spPr>
          <a:xfrm>
            <a:off x="311700" y="3715375"/>
            <a:ext cx="4500900" cy="291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A86E8"/>
                </a:solidFill>
              </a:rPr>
              <a:t>Let’s now try the model on the inverted and shifted test datasets.</a:t>
            </a:r>
            <a:endParaRPr b="1" sz="10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761D"/>
              </a:solidFill>
            </a:endParaRPr>
          </a:p>
        </p:txBody>
      </p:sp>
      <p:graphicFrame>
        <p:nvGraphicFramePr>
          <p:cNvPr id="263" name="Google Shape;263;p33"/>
          <p:cNvGraphicFramePr/>
          <p:nvPr/>
        </p:nvGraphicFramePr>
        <p:xfrm>
          <a:off x="5407225" y="415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{40813D79-C76D-4567-B0C5-2DE75B38FCAC}</a:tableStyleId>
              </a:tblPr>
              <a:tblGrid>
                <a:gridCol w="3323875"/>
              </a:tblGrid>
              <a:tr h="51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inverted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1.2761547603607177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0.6332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shifted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0.6951200264453888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0.7679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64" name="Google Shape;264;p33"/>
          <p:cNvSpPr/>
          <p:nvPr/>
        </p:nvSpPr>
        <p:spPr>
          <a:xfrm>
            <a:off x="5023213" y="4085613"/>
            <a:ext cx="201600" cy="64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3"/>
          <p:cNvSpPr/>
          <p:nvPr/>
        </p:nvSpPr>
        <p:spPr>
          <a:xfrm>
            <a:off x="7239600" y="4068975"/>
            <a:ext cx="999600" cy="678300"/>
          </a:xfrm>
          <a:prstGeom prst="ellipse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CNN Training - Augmentation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71" name="Google Shape;27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34"/>
          <p:cNvSpPr txBox="1"/>
          <p:nvPr/>
        </p:nvSpPr>
        <p:spPr>
          <a:xfrm>
            <a:off x="283475" y="1127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Let’s improve this by using </a:t>
            </a:r>
            <a:r>
              <a:rPr b="1" lang="en" sz="1100">
                <a:solidFill>
                  <a:srgbClr val="4A86E8"/>
                </a:solidFill>
              </a:rPr>
              <a:t>image augmentation</a:t>
            </a:r>
            <a:r>
              <a:rPr lang="en" sz="1100">
                <a:solidFill>
                  <a:schemeClr val="dk1"/>
                </a:solidFill>
              </a:rPr>
              <a:t> to randomly shift the image left or right upto 20%. </a:t>
            </a:r>
            <a:endParaRPr sz="1100"/>
          </a:p>
        </p:txBody>
      </p:sp>
      <p:sp>
        <p:nvSpPr>
          <p:cNvPr id="273" name="Google Shape;273;p34"/>
          <p:cNvSpPr txBox="1"/>
          <p:nvPr/>
        </p:nvSpPr>
        <p:spPr>
          <a:xfrm>
            <a:off x="311700" y="2925675"/>
            <a:ext cx="4500900" cy="5727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</a:rPr>
              <a:t>For our seventh test, we add image </a:t>
            </a:r>
            <a:r>
              <a:rPr b="1" lang="en" sz="1000">
                <a:solidFill>
                  <a:srgbClr val="38761D"/>
                </a:solidFill>
              </a:rPr>
              <a:t>augmentation</a:t>
            </a:r>
            <a:r>
              <a:rPr b="1" lang="en" sz="1000">
                <a:solidFill>
                  <a:srgbClr val="38761D"/>
                </a:solidFill>
              </a:rPr>
              <a:t> to the training.</a:t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761D"/>
              </a:solidFill>
            </a:endParaRPr>
          </a:p>
        </p:txBody>
      </p:sp>
      <p:graphicFrame>
        <p:nvGraphicFramePr>
          <p:cNvPr id="274" name="Google Shape;274;p34"/>
          <p:cNvGraphicFramePr/>
          <p:nvPr/>
        </p:nvGraphicFramePr>
        <p:xfrm>
          <a:off x="311700" y="170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{40813D79-C76D-4567-B0C5-2DE75B38FCAC}</a:tableStyleId>
              </a:tblPr>
              <a:tblGrid>
                <a:gridCol w="5923850"/>
              </a:tblGrid>
              <a:tr h="165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CNN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datagen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ImageDataGenerator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width_shift_range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fit_generator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datagen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flow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batch_size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b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steps_per_epoch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60000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455A6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32 , epochs=10)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"test"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score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5" name="Google Shape;275;p34"/>
          <p:cNvGraphicFramePr/>
          <p:nvPr/>
        </p:nvGraphicFramePr>
        <p:xfrm>
          <a:off x="283475" y="409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{40813D79-C76D-4567-B0C5-2DE75B38FCAC}</a:tableStyleId>
              </a:tblPr>
              <a:tblGrid>
                <a:gridCol w="45573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x_test_invert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"inverted"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score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x_test_shift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"shifted"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score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76" name="Google Shape;276;p34"/>
          <p:cNvSpPr txBox="1"/>
          <p:nvPr/>
        </p:nvSpPr>
        <p:spPr>
          <a:xfrm>
            <a:off x="311700" y="3715375"/>
            <a:ext cx="4500900" cy="291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A86E8"/>
                </a:solidFill>
              </a:rPr>
              <a:t>Let’s now try the model on the inverted and shifted test datasets.</a:t>
            </a:r>
            <a:endParaRPr b="1" sz="10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761D"/>
              </a:solidFill>
            </a:endParaRPr>
          </a:p>
        </p:txBody>
      </p:sp>
      <p:graphicFrame>
        <p:nvGraphicFramePr>
          <p:cNvPr id="277" name="Google Shape;277;p34"/>
          <p:cNvGraphicFramePr/>
          <p:nvPr/>
        </p:nvGraphicFramePr>
        <p:xfrm>
          <a:off x="5407225" y="415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{40813D79-C76D-4567-B0C5-2DE75B38FCAC}</a:tableStyleId>
              </a:tblPr>
              <a:tblGrid>
                <a:gridCol w="3323875"/>
              </a:tblGrid>
              <a:tr h="51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inverted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4.463096208190918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0.2338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shifted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0.06386796866590157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0.9796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78" name="Google Shape;278;p34"/>
          <p:cNvSpPr/>
          <p:nvPr/>
        </p:nvSpPr>
        <p:spPr>
          <a:xfrm>
            <a:off x="5023213" y="4085613"/>
            <a:ext cx="201600" cy="64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4"/>
          <p:cNvSpPr/>
          <p:nvPr/>
        </p:nvSpPr>
        <p:spPr>
          <a:xfrm>
            <a:off x="7239600" y="4068975"/>
            <a:ext cx="999600" cy="678300"/>
          </a:xfrm>
          <a:prstGeom prst="ellipse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4"/>
          <p:cNvSpPr/>
          <p:nvPr/>
        </p:nvSpPr>
        <p:spPr>
          <a:xfrm>
            <a:off x="5062763" y="2889513"/>
            <a:ext cx="201600" cy="64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1" name="Google Shape;281;p34"/>
          <p:cNvGraphicFramePr/>
          <p:nvPr/>
        </p:nvGraphicFramePr>
        <p:xfrm>
          <a:off x="5407225" y="301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{40813D79-C76D-4567-B0C5-2DE75B38FCAC}</a:tableStyleId>
              </a:tblPr>
              <a:tblGrid>
                <a:gridCol w="3396850"/>
              </a:tblGrid>
              <a:tr h="429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test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0.046405045648082156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0.986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82" name="Google Shape;282;p34"/>
          <p:cNvSpPr/>
          <p:nvPr/>
        </p:nvSpPr>
        <p:spPr>
          <a:xfrm>
            <a:off x="7239600" y="2736200"/>
            <a:ext cx="798000" cy="846600"/>
          </a:xfrm>
          <a:prstGeom prst="ellipse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CNN Training - Expand Distribution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88" name="Google Shape;28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35"/>
          <p:cNvSpPr txBox="1"/>
          <p:nvPr/>
        </p:nvSpPr>
        <p:spPr>
          <a:xfrm>
            <a:off x="283475" y="1127625"/>
            <a:ext cx="8520600" cy="10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Let’s now tackle training the model to filter out the background and whiteness of the digits.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We take 10% of the training data (</a:t>
            </a:r>
            <a:r>
              <a:rPr lang="en" sz="1100">
                <a:solidFill>
                  <a:srgbClr val="0D904F"/>
                </a:solidFill>
              </a:rPr>
              <a:t>x_train_copy[0:6000]</a:t>
            </a:r>
            <a:r>
              <a:rPr lang="en" sz="1100">
                <a:solidFill>
                  <a:schemeClr val="dk1"/>
                </a:solidFill>
              </a:rPr>
              <a:t>) and </a:t>
            </a:r>
            <a:r>
              <a:rPr b="1" lang="en" sz="1100">
                <a:solidFill>
                  <a:srgbClr val="4A86E8"/>
                </a:solidFill>
              </a:rPr>
              <a:t>invert it</a:t>
            </a:r>
            <a:r>
              <a:rPr lang="en" sz="1100">
                <a:solidFill>
                  <a:schemeClr val="dk1"/>
                </a:solidFill>
              </a:rPr>
              <a:t> like we did with the test data. </a:t>
            </a:r>
            <a:r>
              <a:rPr lang="en" sz="1100" u="sng">
                <a:solidFill>
                  <a:schemeClr val="dk1"/>
                </a:solidFill>
              </a:rPr>
              <a:t>Why 10% instead of the whole training data?</a:t>
            </a:r>
            <a:r>
              <a:rPr lang="en" sz="1100">
                <a:solidFill>
                  <a:schemeClr val="dk1"/>
                </a:solidFill>
              </a:rPr>
              <a:t> When we want to train a model to filter out something, we </a:t>
            </a:r>
            <a:r>
              <a:rPr lang="en" sz="1100" u="sng">
                <a:solidFill>
                  <a:schemeClr val="dk1"/>
                </a:solidFill>
              </a:rPr>
              <a:t>generally can do it with as little as 10% of the distribution of the entire training data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/>
          </a:p>
        </p:txBody>
      </p:sp>
      <p:graphicFrame>
        <p:nvGraphicFramePr>
          <p:cNvPr id="290" name="Google Shape;290;p35"/>
          <p:cNvGraphicFramePr/>
          <p:nvPr/>
        </p:nvGraphicFramePr>
        <p:xfrm>
          <a:off x="36007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{40813D79-C76D-4567-B0C5-2DE75B38FCAC}</a:tableStyleId>
              </a:tblPr>
              <a:tblGrid>
                <a:gridCol w="4686350"/>
              </a:tblGrid>
              <a:tr h="1502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x_train_invert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invert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x_train_copy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6000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x_train_invert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x_train_invert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255.0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astype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x_train_invert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x_train_invert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reshape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(-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y_train_invert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6000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x_combine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append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x_train_invert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axis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y_combine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np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append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y_train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y_train_invert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axis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91" name="Google Shape;291;p35"/>
          <p:cNvSpPr txBox="1"/>
          <p:nvPr/>
        </p:nvSpPr>
        <p:spPr>
          <a:xfrm>
            <a:off x="5441800" y="2571750"/>
            <a:ext cx="3030600" cy="10653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8761D"/>
                </a:solidFill>
              </a:rPr>
              <a:t>We combine the original training data with the additional inverted training data by appending the two training sets together (both x_train --the data, and y_train --the labels), for a total of 66,000 images (vs. 60,000) in our training set.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2" name="Google Shape;292;p35"/>
          <p:cNvCxnSpPr/>
          <p:nvPr/>
        </p:nvCxnSpPr>
        <p:spPr>
          <a:xfrm rot="10800000">
            <a:off x="3797050" y="2757050"/>
            <a:ext cx="1926900" cy="17415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35"/>
          <p:cNvSpPr txBox="1"/>
          <p:nvPr/>
        </p:nvSpPr>
        <p:spPr>
          <a:xfrm>
            <a:off x="5643350" y="4365025"/>
            <a:ext cx="2136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A86E8"/>
                </a:solidFill>
              </a:rPr>
              <a:t>Not use the inverted “test” data</a:t>
            </a:r>
            <a:endParaRPr b="1" sz="10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CNN Training - Expand Distribution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99" name="Google Shape;29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36"/>
          <p:cNvSpPr txBox="1"/>
          <p:nvPr/>
        </p:nvSpPr>
        <p:spPr>
          <a:xfrm>
            <a:off x="283475" y="1127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Let’s see what happens when adding inverted training samples. Do we learn to filter out the background color?</a:t>
            </a:r>
            <a:endParaRPr sz="1100"/>
          </a:p>
        </p:txBody>
      </p:sp>
      <p:sp>
        <p:nvSpPr>
          <p:cNvPr id="301" name="Google Shape;301;p36"/>
          <p:cNvSpPr txBox="1"/>
          <p:nvPr/>
        </p:nvSpPr>
        <p:spPr>
          <a:xfrm>
            <a:off x="311700" y="3234550"/>
            <a:ext cx="4500900" cy="3936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</a:rPr>
              <a:t>For our eght test, we train with the expanded distribution.</a:t>
            </a:r>
            <a:endParaRPr sz="1000">
              <a:solidFill>
                <a:srgbClr val="38761D"/>
              </a:solidFill>
            </a:endParaRPr>
          </a:p>
        </p:txBody>
      </p:sp>
      <p:graphicFrame>
        <p:nvGraphicFramePr>
          <p:cNvPr id="302" name="Google Shape;302;p36"/>
          <p:cNvGraphicFramePr/>
          <p:nvPr/>
        </p:nvGraphicFramePr>
        <p:xfrm>
          <a:off x="311700" y="170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{40813D79-C76D-4567-B0C5-2DE75B38FCAC}</a:tableStyleId>
              </a:tblPr>
              <a:tblGrid>
                <a:gridCol w="5923850"/>
              </a:tblGrid>
              <a:tr h="165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CNN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datagen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3367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ImageDataGenerator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width_shift_range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datagen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x_train_combine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fit_generator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datagen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flow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x_combine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y_combine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batch_size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b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steps_per_epoch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66000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455A6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32 , epochs=10)    #D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"test"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score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3" name="Google Shape;303;p36"/>
          <p:cNvGraphicFramePr/>
          <p:nvPr/>
        </p:nvGraphicFramePr>
        <p:xfrm>
          <a:off x="283475" y="409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{40813D79-C76D-4567-B0C5-2DE75B38FCAC}</a:tableStyleId>
              </a:tblPr>
              <a:tblGrid>
                <a:gridCol w="45573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x_test_invert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"inverted"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score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model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x_test_shift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y_test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verbose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C27B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000">
                          <a:solidFill>
                            <a:srgbClr val="0F9D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"shifted"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score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304" name="Google Shape;304;p36"/>
          <p:cNvSpPr txBox="1"/>
          <p:nvPr/>
        </p:nvSpPr>
        <p:spPr>
          <a:xfrm>
            <a:off x="311700" y="3715375"/>
            <a:ext cx="4500900" cy="291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A86E8"/>
                </a:solidFill>
              </a:rPr>
              <a:t>Let’s now try the model on the inverted and shifted test datasets.</a:t>
            </a:r>
            <a:endParaRPr b="1" sz="10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761D"/>
              </a:solidFill>
            </a:endParaRPr>
          </a:p>
        </p:txBody>
      </p:sp>
      <p:graphicFrame>
        <p:nvGraphicFramePr>
          <p:cNvPr id="305" name="Google Shape;305;p36"/>
          <p:cNvGraphicFramePr/>
          <p:nvPr/>
        </p:nvGraphicFramePr>
        <p:xfrm>
          <a:off x="5407225" y="415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{40813D79-C76D-4567-B0C5-2DE75B38FCAC}</a:tableStyleId>
              </a:tblPr>
              <a:tblGrid>
                <a:gridCol w="3323875"/>
              </a:tblGrid>
              <a:tr h="51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inverted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0.13941174189522862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0.9589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shifted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0.06449916120804847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0.979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306" name="Google Shape;306;p36"/>
          <p:cNvSpPr/>
          <p:nvPr/>
        </p:nvSpPr>
        <p:spPr>
          <a:xfrm>
            <a:off x="5023213" y="4085613"/>
            <a:ext cx="201600" cy="64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6"/>
          <p:cNvSpPr/>
          <p:nvPr/>
        </p:nvSpPr>
        <p:spPr>
          <a:xfrm>
            <a:off x="7239600" y="4068975"/>
            <a:ext cx="999600" cy="678300"/>
          </a:xfrm>
          <a:prstGeom prst="ellipse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6"/>
          <p:cNvSpPr/>
          <p:nvPr/>
        </p:nvSpPr>
        <p:spPr>
          <a:xfrm>
            <a:off x="4957938" y="3147488"/>
            <a:ext cx="201600" cy="64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9" name="Google Shape;309;p36"/>
          <p:cNvGraphicFramePr/>
          <p:nvPr/>
        </p:nvGraphicFramePr>
        <p:xfrm>
          <a:off x="5370738" y="3255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{40813D79-C76D-4567-B0C5-2DE75B38FCAC}</a:tableStyleId>
              </a:tblPr>
              <a:tblGrid>
                <a:gridCol w="3396850"/>
              </a:tblGrid>
              <a:tr h="429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test 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0.04763028650498018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>
                          <a:solidFill>
                            <a:srgbClr val="C5392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0.9847</a:t>
                      </a:r>
                      <a:r>
                        <a:rPr lang="en" sz="1000">
                          <a:solidFill>
                            <a:srgbClr val="61616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310" name="Google Shape;310;p36"/>
          <p:cNvSpPr/>
          <p:nvPr/>
        </p:nvSpPr>
        <p:spPr>
          <a:xfrm>
            <a:off x="7239600" y="3046713"/>
            <a:ext cx="798000" cy="846600"/>
          </a:xfrm>
          <a:prstGeom prst="ellipse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Final In the Wild Test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316" name="Google Shape;31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37"/>
          <p:cNvSpPr txBox="1"/>
          <p:nvPr/>
        </p:nvSpPr>
        <p:spPr>
          <a:xfrm>
            <a:off x="283475" y="1127625"/>
            <a:ext cx="8520600" cy="19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As a final test, I </a:t>
            </a:r>
            <a:r>
              <a:rPr b="1" lang="en" sz="1100">
                <a:solidFill>
                  <a:srgbClr val="4A86E8"/>
                </a:solidFill>
              </a:rPr>
              <a:t>randomly selected “in the wild” images of a hand-drawn single digit from a Google image search</a:t>
            </a:r>
            <a:r>
              <a:rPr lang="en" sz="1100">
                <a:solidFill>
                  <a:schemeClr val="dk1"/>
                </a:solidFill>
              </a:rPr>
              <a:t>. These included images which were: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colored,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drawn with a felt pen,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 paint brush, a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nother with a crayon drawn by a young child,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etc.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After I did my “in the wild” testing, </a:t>
            </a:r>
            <a:r>
              <a:rPr b="1" lang="en" sz="1100">
                <a:solidFill>
                  <a:srgbClr val="4A86E8"/>
                </a:solidFill>
              </a:rPr>
              <a:t>I got only 40% accuracy with the above trained CNN</a:t>
            </a:r>
            <a:r>
              <a:rPr lang="en" sz="1100">
                <a:solidFill>
                  <a:schemeClr val="dk1"/>
                </a:solidFill>
              </a:rPr>
              <a:t>. 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18" name="Google Shape;318;p37"/>
          <p:cNvSpPr txBox="1"/>
          <p:nvPr/>
        </p:nvSpPr>
        <p:spPr>
          <a:xfrm>
            <a:off x="1306025" y="3369875"/>
            <a:ext cx="6352800" cy="10401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8761D"/>
                </a:solidFill>
              </a:rPr>
              <a:t>Presume you developed a model for use in a factory to detect defects in parts, where the camera is in a fixed position and perspective over a gray colored conveyor belt, with ridges running down it. All works well until one day the conveyor belt is replaced and the owner replaces it with a nice yellow smooth belt to add some color to the factory, and now the defect detection model fails. What happened? </a:t>
            </a:r>
            <a:endParaRPr b="1" i="1" sz="1000">
              <a:solidFill>
                <a:srgbClr val="3876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38"/>
          <p:cNvSpPr txBox="1"/>
          <p:nvPr/>
        </p:nvSpPr>
        <p:spPr>
          <a:xfrm>
            <a:off x="2446200" y="1725300"/>
            <a:ext cx="3928500" cy="13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A86E8"/>
                </a:solidFill>
              </a:rPr>
              <a:t>THANK YOU FOR WATCHING</a:t>
            </a:r>
            <a:endParaRPr b="1" sz="20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</a:rPr>
              <a:t>    Google Cloud AI Developer Relations AI Training</a:t>
            </a:r>
            <a:br>
              <a:rPr lang="en" sz="1100">
                <a:solidFill>
                  <a:srgbClr val="555555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/>
          <p:nvPr>
            <p:ph idx="1" type="subTitle"/>
          </p:nvPr>
        </p:nvSpPr>
        <p:spPr>
          <a:xfrm>
            <a:off x="835000" y="118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Data Distributions</a:t>
            </a:r>
            <a:r>
              <a:rPr lang="en">
                <a:solidFill>
                  <a:srgbClr val="38761D"/>
                </a:solidFill>
              </a:rPr>
              <a:t> - Lab Exercise #XX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330" name="Google Shape;33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6275" cy="7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9"/>
          <p:cNvSpPr txBox="1"/>
          <p:nvPr/>
        </p:nvSpPr>
        <p:spPr>
          <a:xfrm>
            <a:off x="423375" y="730575"/>
            <a:ext cx="8430600" cy="43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Optional Code Lab -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</a:rPr>
              <a:t>Get Familiar with Data Distributions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50">
              <a:solidFill>
                <a:srgbClr val="337AB7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ighlight>
                  <a:srgbClr val="FAFAFA"/>
                </a:highlight>
                <a:hlinkClick r:id="rId4"/>
              </a:rPr>
              <a:t>Deep Learning Design Patterns - Workshop - Chapter 8.ipynb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Model Accuracy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615600" y="1393200"/>
            <a:ext cx="8100000" cy="30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The five basic answers to </a:t>
            </a:r>
            <a:r>
              <a:rPr b="1" lang="en" sz="1100">
                <a:solidFill>
                  <a:srgbClr val="4A86E8"/>
                </a:solidFill>
              </a:rPr>
              <a:t>increase the performance of </a:t>
            </a:r>
            <a:r>
              <a:rPr lang="en" sz="1100">
                <a:solidFill>
                  <a:schemeClr val="dk1"/>
                </a:solidFill>
              </a:rPr>
              <a:t>the model are: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Increase training time.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Increase the depth (or width) of the model.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Add regularization.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Expand dataset with data augmentation.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Increase hyperparameter tuning.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A86E8"/>
                </a:solidFill>
              </a:rPr>
              <a:t>While the above may or may not improve accuracy, the limitation ultimately is in the dataset used to train the model. </a:t>
            </a:r>
            <a:endParaRPr b="1" sz="11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Distributions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615600" y="1393200"/>
            <a:ext cx="8100000" cy="30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 field of </a:t>
            </a:r>
            <a:r>
              <a:rPr lang="en" sz="1100" u="sng">
                <a:solidFill>
                  <a:schemeClr val="dk1"/>
                </a:solidFill>
              </a:rPr>
              <a:t>statistics deals with algorithms that are not deterministic</a:t>
            </a:r>
            <a:r>
              <a:rPr lang="en" sz="1100">
                <a:solidFill>
                  <a:schemeClr val="dk1"/>
                </a:solidFill>
              </a:rPr>
              <a:t>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These algorithms are called models -- which model a behavior to make an output (outcome) </a:t>
            </a:r>
            <a:r>
              <a:rPr lang="en" sz="1100" u="sng">
                <a:solidFill>
                  <a:schemeClr val="dk1"/>
                </a:solidFill>
              </a:rPr>
              <a:t>prediction over a probability distribution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b="1" sz="11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</a:t>
            </a:r>
            <a:r>
              <a:rPr lang="en" sz="1100">
                <a:solidFill>
                  <a:schemeClr val="dk1"/>
                </a:solidFill>
              </a:rPr>
              <a:t>e will dive deeper into distributions -- in </a:t>
            </a:r>
            <a:r>
              <a:rPr b="1" lang="en" sz="1100">
                <a:solidFill>
                  <a:srgbClr val="4A86E8"/>
                </a:solidFill>
              </a:rPr>
              <a:t>how they affect the training of a model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Population distribution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Sub-population distribution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Sampling distribution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Population </a:t>
            </a:r>
            <a:r>
              <a:rPr lang="en">
                <a:solidFill>
                  <a:srgbClr val="A61C00"/>
                </a:solidFill>
              </a:rPr>
              <a:t>Distribution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311700" y="1161125"/>
            <a:ext cx="84255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If you were to build a model to predict the shoe size of an adult male in the United States, then the </a:t>
            </a:r>
            <a:r>
              <a:rPr lang="en" sz="1100" u="sng">
                <a:solidFill>
                  <a:schemeClr val="dk1"/>
                </a:solidFill>
              </a:rPr>
              <a:t>population distribution of this model would be </a:t>
            </a:r>
            <a:r>
              <a:rPr i="1" lang="en" sz="1100" u="sng">
                <a:solidFill>
                  <a:schemeClr val="dk1"/>
                </a:solidFill>
              </a:rPr>
              <a:t>all</a:t>
            </a:r>
            <a:r>
              <a:rPr lang="en" sz="1100" u="sng">
                <a:solidFill>
                  <a:schemeClr val="dk1"/>
                </a:solidFill>
              </a:rPr>
              <a:t> adult males in the United State</a:t>
            </a:r>
            <a:r>
              <a:rPr lang="en" sz="1100">
                <a:solidFill>
                  <a:schemeClr val="dk1"/>
                </a:solidFill>
              </a:rPr>
              <a:t>s, and their different shoe sizes and corresponding features (e.g., height, ethnicity, etc) would be the </a:t>
            </a:r>
            <a:r>
              <a:rPr b="1" lang="en" sz="1100">
                <a:solidFill>
                  <a:srgbClr val="4A86E8"/>
                </a:solidFill>
              </a:rPr>
              <a:t>distribution of shoe sizes in the population</a:t>
            </a:r>
            <a:r>
              <a:rPr lang="en" sz="1100">
                <a:solidFill>
                  <a:schemeClr val="dk1"/>
                </a:solidFill>
              </a:rPr>
              <a:t>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213" y="1954000"/>
            <a:ext cx="5667765" cy="28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6483600" y="2238575"/>
            <a:ext cx="2253600" cy="20541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</a:rPr>
              <a:t>The problem of course is that you would not have data for all adult males in the United States. </a:t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8761D"/>
                </a:solidFill>
              </a:rPr>
              <a:t>Instead, you will have some subset of data; whereby, one takes batches of the data at random, which we call a random sample, to determine a distribution within the batch. </a:t>
            </a:r>
            <a:endParaRPr b="1" sz="10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Sampling</a:t>
            </a:r>
            <a:r>
              <a:rPr lang="en">
                <a:solidFill>
                  <a:srgbClr val="A61C00"/>
                </a:solidFill>
              </a:rPr>
              <a:t> Distribution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311700" y="1161125"/>
            <a:ext cx="84255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 goal is to have </a:t>
            </a:r>
            <a:r>
              <a:rPr b="1" lang="en" sz="1100">
                <a:solidFill>
                  <a:srgbClr val="4A86E8"/>
                </a:solidFill>
              </a:rPr>
              <a:t>enough random samples of the population</a:t>
            </a:r>
            <a:r>
              <a:rPr lang="en" sz="1100"/>
              <a:t>; that collectively the </a:t>
            </a:r>
            <a:r>
              <a:rPr b="1" lang="en" sz="1100">
                <a:solidFill>
                  <a:srgbClr val="4A86E8"/>
                </a:solidFill>
              </a:rPr>
              <a:t>distributions within these samples can be used to predict the distribution within the population</a:t>
            </a:r>
            <a:r>
              <a:rPr lang="en" sz="1100">
                <a:solidFill>
                  <a:schemeClr val="dk1"/>
                </a:solidFill>
              </a:rPr>
              <a:t> as a whole; which is referred to as a </a:t>
            </a:r>
            <a:r>
              <a:rPr b="1" lang="en" sz="1100">
                <a:solidFill>
                  <a:srgbClr val="4A86E8"/>
                </a:solidFill>
              </a:rPr>
              <a:t>sampling distribution</a:t>
            </a:r>
            <a:r>
              <a:rPr lang="en" sz="1100">
                <a:solidFill>
                  <a:schemeClr val="dk1"/>
                </a:solidFill>
              </a:rPr>
              <a:t>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6483600" y="2238575"/>
            <a:ext cx="2253600" cy="9807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</a:rPr>
              <a:t>The keyword here is “predict”, meaning we are determining a probabilistic distribution vs. a deterministic distribution.</a:t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50" y="1792988"/>
            <a:ext cx="4798568" cy="29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Subpopulation</a:t>
            </a:r>
            <a:r>
              <a:rPr lang="en">
                <a:solidFill>
                  <a:srgbClr val="A61C00"/>
                </a:solidFill>
              </a:rPr>
              <a:t> Distribution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311700" y="1161125"/>
            <a:ext cx="84255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Regardless of how large and comprehensive your dataset is, it is </a:t>
            </a:r>
            <a:r>
              <a:rPr b="1" lang="en" sz="1100">
                <a:solidFill>
                  <a:srgbClr val="4A86E8"/>
                </a:solidFill>
              </a:rPr>
              <a:t>likely a sampling distribution of a subpopulation </a:t>
            </a:r>
            <a:r>
              <a:rPr lang="en" sz="1100">
                <a:solidFill>
                  <a:schemeClr val="dk1"/>
                </a:solidFill>
              </a:rPr>
              <a:t>and not the population. A </a:t>
            </a:r>
            <a:r>
              <a:rPr b="1" lang="en" sz="1100">
                <a:solidFill>
                  <a:srgbClr val="4A86E8"/>
                </a:solidFill>
              </a:rPr>
              <a:t>subpopulation is a subset of a population that is defined by a set of characteristics</a:t>
            </a:r>
            <a:r>
              <a:rPr lang="en" sz="1100">
                <a:solidFill>
                  <a:schemeClr val="dk1"/>
                </a:solidFill>
              </a:rPr>
              <a:t>, which would not have the same probability distribution of the population.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6483600" y="2238575"/>
            <a:ext cx="2253600" cy="21486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</a:rPr>
              <a:t>Assume our samples are all from a chain of stores that specialize in selling sports shoes to professional athletes. </a:t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</a:rPr>
              <a:t>While with sufficient samples, we can develop a sampling distribution which is representative (predictive) of the subpopulation, it is unlikely to be representative of the population.</a:t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8761D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48500"/>
            <a:ext cx="59436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Out-of-Distribution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311700" y="1161125"/>
            <a:ext cx="8425500" cy="15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Demonstrate these concepts with the MNIST dataset.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MNIST is a dataset of 70,000 images of handwritten digits, </a:t>
            </a:r>
            <a:r>
              <a:rPr lang="en" sz="1100" u="sng">
                <a:solidFill>
                  <a:schemeClr val="dk1"/>
                </a:solidFill>
              </a:rPr>
              <a:t>proportionally balanced across each digit</a:t>
            </a:r>
            <a:r>
              <a:rPr lang="en" sz="1100">
                <a:solidFill>
                  <a:schemeClr val="dk1"/>
                </a:solidFill>
              </a:rPr>
              <a:t>. It’s super </a:t>
            </a:r>
            <a:r>
              <a:rPr lang="en" sz="1100" u="sng">
                <a:solidFill>
                  <a:schemeClr val="dk1"/>
                </a:solidFill>
              </a:rPr>
              <a:t>easy to train</a:t>
            </a:r>
            <a:r>
              <a:rPr lang="en" sz="1100">
                <a:solidFill>
                  <a:schemeClr val="dk1"/>
                </a:solidFill>
              </a:rPr>
              <a:t> a model to get </a:t>
            </a:r>
            <a:r>
              <a:rPr lang="en" sz="1100" u="sng">
                <a:solidFill>
                  <a:schemeClr val="dk1"/>
                </a:solidFill>
              </a:rPr>
              <a:t>near 100% accuracy</a:t>
            </a:r>
            <a:r>
              <a:rPr lang="en" sz="1100">
                <a:solidFill>
                  <a:schemeClr val="dk1"/>
                </a:solidFill>
              </a:rPr>
              <a:t> on the dataset (and hence why it’s the hello world example of machine learning).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A86E8"/>
                </a:solidFill>
              </a:rPr>
              <a:t>But almost all “in the wild” applications of the trained model will fail</a:t>
            </a:r>
            <a:r>
              <a:rPr lang="en" sz="1100">
                <a:solidFill>
                  <a:schemeClr val="dk1"/>
                </a:solidFill>
              </a:rPr>
              <a:t> -- because the </a:t>
            </a:r>
            <a:r>
              <a:rPr b="1" lang="en" sz="1100">
                <a:solidFill>
                  <a:srgbClr val="4A86E8"/>
                </a:solidFill>
              </a:rPr>
              <a:t>distribution of images in MNIST is a subpopulation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MNIST Curated Dataset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311700" y="1161125"/>
            <a:ext cx="8425500" cy="15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MNIST is a </a:t>
            </a:r>
            <a:r>
              <a:rPr b="1" lang="en" sz="1100">
                <a:solidFill>
                  <a:srgbClr val="4A86E8"/>
                </a:solidFill>
              </a:rPr>
              <a:t>curated dataset</a:t>
            </a:r>
            <a:r>
              <a:rPr lang="en" sz="1100">
                <a:solidFill>
                  <a:schemeClr val="dk1"/>
                </a:solidFill>
              </a:rPr>
              <a:t>. That is, the data curator selected samples for </a:t>
            </a:r>
            <a:r>
              <a:rPr b="1" lang="en" sz="1100">
                <a:solidFill>
                  <a:srgbClr val="4A86E8"/>
                </a:solidFill>
              </a:rPr>
              <a:t>inclusion whose characteristics meet a definition</a:t>
            </a:r>
            <a:r>
              <a:rPr lang="en" sz="1100">
                <a:solidFill>
                  <a:schemeClr val="dk1"/>
                </a:solidFill>
              </a:rPr>
              <a:t>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In the case of MNIST, each sample is a 28x28 pixel image, with the digit centered in the middle, the digit is white and the background is gray, and there is at least a 4 pixel padding around the digit.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</a:rPr>
              <a:t>Curated Datasets model a Subpopulation.</a:t>
            </a:r>
            <a:endParaRPr sz="18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