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C6EDDE-699B-4254-A1B3-1202687A409D}">
  <a:tblStyle styleId="{D6C6EDDE-699B-4254-A1B3-1202687A40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e9d8e2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e9d8e2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3a2a6b4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83a2a6b4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3a2a6b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3a2a6b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3a2a6b4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83a2a6b4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3a2a6b4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3a2a6b4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3a2a6b4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83a2a6b4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83a2a6b4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83a2a6b4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83a2a6b4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83a2a6b4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83a2a6b4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83a2a6b4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83a2a6b4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83a2a6b4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83a2a6b4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83a2a6b4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81e144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81e144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83a2a6b4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83a2a6b4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83a2a6b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83a2a6b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83a2a6b4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83a2a6b4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83a2a6b4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83a2a6b4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83a2a6b4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83a2a6b4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83a2a6b4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83a2a6b4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83a2a6b4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83a2a6b4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83a2a6b4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83a2a6b4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83a2a6b4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83a2a6b4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83a2a6b4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83a2a6b4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c2e96d2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c2e96d2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83a2a6b4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83a2a6b4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83a2a6b4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83a2a6b4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83a2a6b4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83a2a6b4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83a2a6b4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83a2a6b4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83a2a6b4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83a2a6b4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83a2a6b4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83a2a6b4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83a2a6b4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83a2a6b4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83a2a6b4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83a2a6b4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83a2a6b4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83a2a6b4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83a2a6b4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83a2a6b4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3a2a6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3a2a6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83a2a6b4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83a2a6b4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83a2a6b4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83a2a6b4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83a2a6b4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83a2a6b4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40dcca0e4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40dcca0e4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d510cf431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d510cf431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83a2a6b4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83a2a6b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3a2a6b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83a2a6b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83a2a6b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83a2a6b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3a2a6b4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3a2a6b4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83a2a6b4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83a2a6b4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hyperlink" Target="http://tod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86650"/>
            <a:ext cx="8520600" cy="17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D85C6"/>
                </a:solidFill>
              </a:rPr>
              <a:t>Deep Learning Design Patterns</a:t>
            </a:r>
            <a:br>
              <a:rPr lang="en" sz="3600">
                <a:solidFill>
                  <a:srgbClr val="3D85C6"/>
                </a:solidFill>
              </a:rPr>
            </a:br>
            <a:r>
              <a:rPr lang="en" sz="3600">
                <a:solidFill>
                  <a:srgbClr val="3D85C6"/>
                </a:solidFill>
              </a:rPr>
              <a:t>with Tensorflow 2.x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6075" y="2564450"/>
            <a:ext cx="86163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Computer Vision Workshop - Data Pipeline #1</a:t>
            </a:r>
            <a:br>
              <a:rPr lang="en">
                <a:solidFill>
                  <a:srgbClr val="38761D"/>
                </a:solidFill>
              </a:rPr>
            </a:br>
            <a:r>
              <a:rPr lang="en" sz="1200">
                <a:solidFill>
                  <a:srgbClr val="38761D"/>
                </a:solidFill>
              </a:rPr>
              <a:t>Version: May 2020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7825" cy="9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750" y="3235250"/>
            <a:ext cx="1428750" cy="9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975" y="177775"/>
            <a:ext cx="1642475" cy="3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10400" y="4226150"/>
            <a:ext cx="7723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Repo: github.com/GoogleCloudPlatform/keras-idiomatic-programmer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twitter.com/andrewferlitsch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Hybrid Approach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311700" y="1078875"/>
            <a:ext cx="8479800" cy="2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/>
              <a:t>hybrid approach is to</a:t>
            </a:r>
            <a:r>
              <a:rPr b="1" lang="en">
                <a:solidFill>
                  <a:srgbClr val="4A86E8"/>
                </a:solidFill>
              </a:rPr>
              <a:t> feed training images from both disk and memory. </a:t>
            </a:r>
            <a:r>
              <a:rPr lang="en"/>
              <a:t>Example: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16GB of memory to hold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Preprocessed dataset after resizing is 64GB.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Take a </a:t>
            </a:r>
            <a:r>
              <a:rPr b="1" lang="en">
                <a:solidFill>
                  <a:srgbClr val="4A86E8"/>
                </a:solidFill>
              </a:rPr>
              <a:t>large segment of the preprocessed data </a:t>
            </a:r>
            <a:r>
              <a:rPr lang="en">
                <a:solidFill>
                  <a:schemeClr val="dk1"/>
                </a:solidFill>
              </a:rPr>
              <a:t>(8BG in our example) at a time, which has been stratified -- </a:t>
            </a:r>
            <a:r>
              <a:rPr lang="en" u="sng">
                <a:solidFill>
                  <a:schemeClr val="dk1"/>
                </a:solidFill>
              </a:rPr>
              <a:t>examples match the training data class distribution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Repeatedly feed the same segment</a:t>
            </a:r>
            <a:r>
              <a:rPr lang="en">
                <a:solidFill>
                  <a:schemeClr val="dk1"/>
                </a:solidFill>
              </a:rPr>
              <a:t> to the neural network as epochs. But </a:t>
            </a:r>
            <a:r>
              <a:rPr b="1" lang="en">
                <a:solidFill>
                  <a:srgbClr val="4A86E8"/>
                </a:solidFill>
              </a:rPr>
              <a:t>each time, we do image augmentation</a:t>
            </a:r>
            <a:r>
              <a:rPr lang="en">
                <a:solidFill>
                  <a:schemeClr val="dk1"/>
                </a:solidFill>
              </a:rPr>
              <a:t> such that each epoch is a unique sampling distribution of the entire preprocessed image dataset.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Hybrid Approach: Steps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311700" y="1078875"/>
            <a:ext cx="8479800" cy="17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Create a stratified index to the preprocessed image data on disk.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Partition the stratified index into partitions based on the available memory to hold a segment in memory.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For each segment: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Repeat for a specified number of epochs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en" sz="1200">
                <a:solidFill>
                  <a:schemeClr val="dk1"/>
                </a:solidFill>
              </a:rPr>
              <a:t>Randomly shuffle the segment per epoch.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romanLcPeriod"/>
            </a:pPr>
            <a:r>
              <a:rPr lang="en" sz="1200">
                <a:solidFill>
                  <a:schemeClr val="dk1"/>
                </a:solidFill>
              </a:rPr>
              <a:t>Randomly apply image augmentation to create a unique sampling distribution per epoch.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en" sz="1200">
                <a:solidFill>
                  <a:schemeClr val="dk1"/>
                </a:solidFill>
              </a:rPr>
              <a:t>Feed the mini-batches to the neural network.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718700"/>
            <a:ext cx="5883225" cy="22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HDF5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311700" y="1078875"/>
            <a:ext cx="84798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HDF5 (hierarchical data format) has been a long-standing</a:t>
            </a:r>
            <a:r>
              <a:rPr b="1" lang="en">
                <a:solidFill>
                  <a:srgbClr val="4A86E8"/>
                </a:solidFill>
              </a:rPr>
              <a:t> common format for storing high dimensionality data</a:t>
            </a:r>
            <a:r>
              <a:rPr lang="en">
                <a:solidFill>
                  <a:schemeClr val="dk1"/>
                </a:solidFill>
              </a:rPr>
              <a:t>, such as images. The format supports </a:t>
            </a:r>
            <a:r>
              <a:rPr b="1" lang="en">
                <a:solidFill>
                  <a:srgbClr val="4A86E8"/>
                </a:solidFill>
              </a:rPr>
              <a:t>dataset and group objects</a:t>
            </a:r>
            <a:r>
              <a:rPr lang="en">
                <a:solidFill>
                  <a:schemeClr val="dk1"/>
                </a:solidFill>
              </a:rPr>
              <a:t>, as well as </a:t>
            </a:r>
            <a:r>
              <a:rPr b="1" lang="en">
                <a:solidFill>
                  <a:srgbClr val="4A86E8"/>
                </a:solidFill>
              </a:rPr>
              <a:t>attributes</a:t>
            </a:r>
            <a:r>
              <a:rPr lang="en">
                <a:solidFill>
                  <a:schemeClr val="dk1"/>
                </a:solidFill>
              </a:rPr>
              <a:t> (metadata) per object.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Some of the benefits of HDF5 for storing image training data are: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Broad scientific use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Optimized for high-speed data slice access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Numpy compatible with numpy synta</a:t>
            </a:r>
            <a:r>
              <a:rPr lang="en">
                <a:solidFill>
                  <a:schemeClr val="dk1"/>
                </a:solidFill>
              </a:rPr>
              <a:t>x allows accessing from disk as if in memory.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Hierarchical access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HDF5 - Basics - Write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1078875"/>
            <a:ext cx="8479800" cy="19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most basic HDF5 representation for a dataset consists of </a:t>
            </a:r>
            <a:r>
              <a:rPr b="1" lang="en">
                <a:solidFill>
                  <a:srgbClr val="4A86E8"/>
                </a:solidFill>
              </a:rPr>
              <a:t>raw (decompressed) image data and corresponding integer label data</a:t>
            </a:r>
            <a:r>
              <a:rPr lang="en">
                <a:solidFill>
                  <a:schemeClr val="dk1"/>
                </a:solidFill>
              </a:rPr>
              <a:t>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create two dataset objects, one for the image data and the other for the corresponding labels.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dataset[‘images’] : [...]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	dataset[‘labels’] : [...]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49" name="Google Shape;149;p25"/>
          <p:cNvGraphicFramePr/>
          <p:nvPr/>
        </p:nvGraphicFramePr>
        <p:xfrm>
          <a:off x="428625" y="317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5691200"/>
              </a:tblGrid>
              <a:tr h="114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cifar10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cifar10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load_data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h5py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'myfile.h5'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'w'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hf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create_dataset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"images"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hf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create_dataset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"labels"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HDF5 - Basics - Read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311700" y="1078875"/>
            <a:ext cx="84798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read back the images and labels, we first open the HDF5 for read access. Once opened, we create an </a:t>
            </a:r>
            <a:r>
              <a:rPr b="1" lang="en">
                <a:solidFill>
                  <a:srgbClr val="4A86E8"/>
                </a:solidFill>
              </a:rPr>
              <a:t>iterator for both the datasets images and labels</a:t>
            </a:r>
            <a:r>
              <a:rPr lang="en">
                <a:solidFill>
                  <a:schemeClr val="dk1"/>
                </a:solidFill>
              </a:rPr>
              <a:t>. The HDF5 file handle is a </a:t>
            </a:r>
            <a:r>
              <a:rPr lang="en" u="sng">
                <a:solidFill>
                  <a:schemeClr val="dk1"/>
                </a:solidFill>
              </a:rPr>
              <a:t>dictionary object and we refer to our named datasets via the dataset name as the key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57" name="Google Shape;157;p26"/>
          <p:cNvGraphicFramePr/>
          <p:nvPr/>
        </p:nvGraphicFramePr>
        <p:xfrm>
          <a:off x="431225" y="281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4219600"/>
              </a:tblGrid>
              <a:tr h="50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hf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h5py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'myfile.h5'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y_train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'labels'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rgbClr val="9C27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26"/>
          <p:cNvSpPr txBox="1"/>
          <p:nvPr/>
        </p:nvSpPr>
        <p:spPr>
          <a:xfrm>
            <a:off x="4943475" y="2457525"/>
            <a:ext cx="3962400" cy="14667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R</a:t>
            </a:r>
            <a:r>
              <a:rPr lang="en" sz="1200">
                <a:solidFill>
                  <a:srgbClr val="38761D"/>
                </a:solidFill>
              </a:rPr>
              <a:t>eopen the HDF5 file for read access, and then create an HDF5 iterator for the datasets images and labels, using the keys “images” and “labels”. 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</a:rPr>
              <a:t>In the example, x_train and y_train are aliases for the HDF5 iterators. The data is not actually in memory yet.</a:t>
            </a:r>
            <a:br>
              <a:rPr lang="en" sz="1200">
                <a:solidFill>
                  <a:schemeClr val="dk1"/>
                </a:solidFill>
              </a:rPr>
            </a:b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HDF5 - Array Slicing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311700" y="1078875"/>
            <a:ext cx="84798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HDF5 itertators use numpy syntax and can directly access the data using numpy array slicing, which fetches the data from disk into an in-memory numpy array.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66" name="Google Shape;166;p27"/>
          <p:cNvGraphicFramePr/>
          <p:nvPr/>
        </p:nvGraphicFramePr>
        <p:xfrm>
          <a:off x="2357425" y="2209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4219600"/>
              </a:tblGrid>
              <a:tr h="50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x_batch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y_batch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HDF5 - Iterating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311700" y="1078875"/>
            <a:ext cx="84798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Iterate through the HDF5 dataset with a batch size of 50.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Each time we reference the next sequential array slice.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iterator will then draw 50 images each time from disk and load into </a:t>
            </a:r>
            <a:r>
              <a:rPr lang="en">
                <a:solidFill>
                  <a:srgbClr val="4A86E8"/>
                </a:solidFill>
              </a:rPr>
              <a:t>x_batch</a:t>
            </a:r>
            <a:r>
              <a:rPr lang="en">
                <a:solidFill>
                  <a:schemeClr val="dk1"/>
                </a:solidFill>
              </a:rPr>
              <a:t> as an in-memory numpy array.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o the same f</a:t>
            </a:r>
            <a:r>
              <a:rPr lang="en">
                <a:solidFill>
                  <a:schemeClr val="dk1"/>
                </a:solidFill>
              </a:rPr>
              <a:t>or the corresponding labels, which are loaded into </a:t>
            </a:r>
            <a:r>
              <a:rPr lang="en">
                <a:solidFill>
                  <a:srgbClr val="4A86E8"/>
                </a:solidFill>
              </a:rPr>
              <a:t>y_batch</a:t>
            </a:r>
            <a:r>
              <a:rPr lang="en">
                <a:solidFill>
                  <a:schemeClr val="dk1"/>
                </a:solidFill>
              </a:rPr>
              <a:t> as a numpy array.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Pass the batch of images and corresponding labels to the TF.Keras </a:t>
            </a:r>
            <a:r>
              <a:rPr lang="en">
                <a:solidFill>
                  <a:srgbClr val="4A86E8"/>
                </a:solidFill>
              </a:rPr>
              <a:t>Model</a:t>
            </a:r>
            <a:r>
              <a:rPr lang="en">
                <a:solidFill>
                  <a:schemeClr val="dk1"/>
                </a:solidFill>
              </a:rPr>
              <a:t> method </a:t>
            </a:r>
            <a:r>
              <a:rPr lang="en">
                <a:solidFill>
                  <a:srgbClr val="4A86E8"/>
                </a:solidFill>
              </a:rPr>
              <a:t>train_on_batch()</a:t>
            </a:r>
            <a:r>
              <a:rPr lang="en">
                <a:solidFill>
                  <a:schemeClr val="dk1"/>
                </a:solidFill>
              </a:rPr>
              <a:t>, which does a single batch update on the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1966900" y="3168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47768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50000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batch_size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batches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examples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x_batch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)*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y_batch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)*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train_on_batch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x_batch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y_batch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HDF5 - Groups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311700" y="1078875"/>
            <a:ext cx="8479800" cy="23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</a:t>
            </a:r>
            <a:r>
              <a:rPr b="1" lang="en">
                <a:solidFill>
                  <a:srgbClr val="4A86E8"/>
                </a:solidFill>
              </a:rPr>
              <a:t>separate group for each class</a:t>
            </a:r>
            <a:r>
              <a:rPr lang="en">
                <a:solidFill>
                  <a:schemeClr val="dk1"/>
                </a:solidFill>
              </a:rPr>
              <a:t> (label), and </a:t>
            </a:r>
            <a:r>
              <a:rPr b="1" lang="en">
                <a:solidFill>
                  <a:srgbClr val="4A86E8"/>
                </a:solidFill>
              </a:rPr>
              <a:t>corresponding dataset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Example, two classes: cats and dogs. We create two groups, one for the cats and then the other for dogs. </a:t>
            </a:r>
            <a:r>
              <a:rPr lang="en" u="sng">
                <a:solidFill>
                  <a:schemeClr val="dk1"/>
                </a:solidFill>
              </a:rPr>
              <a:t>Within both groups we create one dataset for the corresponding images</a:t>
            </a:r>
            <a:r>
              <a:rPr lang="en">
                <a:solidFill>
                  <a:schemeClr val="dk1"/>
                </a:solidFill>
              </a:rPr>
              <a:t>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Group[‘cats’]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			Dataset[‘images’]: [...]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Group[‘dogs’]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		Dataset[‘images’]: [...]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82" name="Google Shape;182;p29"/>
          <p:cNvGraphicFramePr/>
          <p:nvPr/>
        </p:nvGraphicFramePr>
        <p:xfrm>
          <a:off x="311700" y="3740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4591100"/>
              </a:tblGrid>
              <a:tr h="850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h5py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'myfile.h5'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'w'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cats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create_group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'cats'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cats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create_dataset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x_cats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dogs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create_group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'dogs'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dogs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create_dataset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x_dogs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29"/>
          <p:cNvSpPr txBox="1"/>
          <p:nvPr/>
        </p:nvSpPr>
        <p:spPr>
          <a:xfrm>
            <a:off x="5171925" y="3740400"/>
            <a:ext cx="3552900" cy="6573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8761D"/>
                </a:solidFill>
              </a:rPr>
              <a:t>Note, we don’t need to store an array of labels anymore, since they are implied by the group name.</a:t>
            </a:r>
            <a:br>
              <a:rPr b="1" lang="en" sz="1000">
                <a:solidFill>
                  <a:srgbClr val="38761D"/>
                </a:solidFill>
              </a:rPr>
            </a:br>
            <a:endParaRPr b="1"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HDF5 - Hierarchical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311700" y="1078875"/>
            <a:ext cx="8479800" cy="4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images are </a:t>
            </a:r>
            <a:r>
              <a:rPr b="1" lang="en" sz="1200">
                <a:solidFill>
                  <a:srgbClr val="4A86E8"/>
                </a:solidFill>
              </a:rPr>
              <a:t>hierarchically labeled</a:t>
            </a:r>
            <a:r>
              <a:rPr lang="en" sz="1200">
                <a:solidFill>
                  <a:schemeClr val="dk1"/>
                </a:solidFill>
              </a:rPr>
              <a:t>, then each group is further partitioned into a hierarchy of subgroups. We use the </a:t>
            </a:r>
            <a:r>
              <a:rPr b="1" lang="en" sz="1200">
                <a:solidFill>
                  <a:srgbClr val="4A86E8"/>
                </a:solidFill>
              </a:rPr>
              <a:t>group attribute</a:t>
            </a:r>
            <a:r>
              <a:rPr lang="en" sz="1200">
                <a:solidFill>
                  <a:schemeClr val="dk1"/>
                </a:solidFill>
              </a:rPr>
              <a:t> to explicitly assign a </a:t>
            </a:r>
            <a:r>
              <a:rPr b="1" lang="en" sz="1200">
                <a:solidFill>
                  <a:srgbClr val="4A86E8"/>
                </a:solidFill>
              </a:rPr>
              <a:t>unique integer value to the corresponding label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 sz="1100">
                <a:solidFill>
                  <a:schemeClr val="dk1"/>
                </a:solidFill>
              </a:rPr>
              <a:t>Group[‘cats`]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			Attribute: {label: 0}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			Group[‘persian’]: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				Attribute: {label: 100}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				Dataset[‘images’]: [...]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			Group[‘siamese’]: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				Attribute: {label: 101}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				Dataset[‘images’]: [...]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Group[‘dogs’]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			Attribute: {label: 1}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			Group[‘poodles’]: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				Attribute: {label: 200}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				Dataset[‘images’]: [...]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			Group[‘beagle’]: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				Attribute: {label: 201}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				Dataset[‘images’]: [...]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91" name="Google Shape;191;p30"/>
          <p:cNvGraphicFramePr/>
          <p:nvPr/>
        </p:nvGraphicFramePr>
        <p:xfrm>
          <a:off x="4126925" y="273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4624425"/>
              </a:tblGrid>
              <a:tr h="1072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h5py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'myfile.h5'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'w'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cats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create_group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'cats'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cats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'label'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       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breed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create_group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'persian'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breed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'label'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 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breed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create_dataset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x_cats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'persian'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breed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create_group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'siamese'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breed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'label'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 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breed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create_dataset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x_cats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'siamese'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DICOM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311700" y="1078875"/>
            <a:ext cx="847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238125" y="1133475"/>
            <a:ext cx="85941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DICOM 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Digital Imaging and Communications in Medicine ) is </a:t>
            </a:r>
            <a:r>
              <a:rPr b="1" lang="en">
                <a:solidFill>
                  <a:srgbClr val="4A86E8"/>
                </a:solidFill>
                <a:highlight>
                  <a:srgbClr val="FFFFFF"/>
                </a:highlight>
              </a:rPr>
              <a:t>ISO 12052  international standard for storing and accessing medical imaging 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such as CT scans and X-rays, and patient information.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This format is </a:t>
            </a:r>
            <a:r>
              <a:rPr b="1" lang="en">
                <a:solidFill>
                  <a:srgbClr val="4A86E8"/>
                </a:solidFill>
                <a:highlight>
                  <a:srgbClr val="FFFFFF"/>
                </a:highlight>
              </a:rPr>
              <a:t>broadly used throughout medical research and healthcare systems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with an </a:t>
            </a:r>
            <a:r>
              <a:rPr b="1" lang="en">
                <a:solidFill>
                  <a:srgbClr val="4A86E8"/>
                </a:solidFill>
                <a:highlight>
                  <a:srgbClr val="FFFFFF"/>
                </a:highlight>
              </a:rPr>
              <a:t>abundance of public de-identified health imaging datasets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809625" y="3248025"/>
            <a:ext cx="7620000" cy="11334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8761D"/>
                </a:solidFill>
                <a:highlight>
                  <a:srgbClr val="FFFFFF"/>
                </a:highlight>
              </a:rPr>
              <a:t>If you are working with medical imaging data, you will need to be familiar with this format.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682600" y="11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Data Pipelines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56700" y="730575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</a:rPr>
              <a:t>Overview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will cover in this section we will cover data pipeline part of a e2e production pipeline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Data Formats and Storage</a:t>
            </a:r>
            <a:br>
              <a:rPr b="1" lang="en">
                <a:solidFill>
                  <a:srgbClr val="4A86E8"/>
                </a:solidFill>
              </a:rPr>
            </a:b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Data Feeding</a:t>
            </a:r>
            <a:br>
              <a:rPr b="1" lang="en">
                <a:solidFill>
                  <a:srgbClr val="4A86E8"/>
                </a:solidFill>
              </a:rPr>
            </a:b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Data Preprocessing [2nd session]</a:t>
            </a:r>
            <a:br>
              <a:rPr b="1" lang="en">
                <a:solidFill>
                  <a:srgbClr val="4A86E8"/>
                </a:solidFill>
              </a:rPr>
            </a:b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Data Augmentation [2nd session]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DICOM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311700" y="1078875"/>
            <a:ext cx="847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238125" y="1133475"/>
            <a:ext cx="85941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DICOM datasets are </a:t>
            </a:r>
            <a:r>
              <a:rPr b="1" lang="en">
                <a:solidFill>
                  <a:srgbClr val="4A86E8"/>
                </a:solidFill>
                <a:highlight>
                  <a:srgbClr val="FFFFFF"/>
                </a:highlight>
              </a:rPr>
              <a:t>extremely large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such as in </a:t>
            </a:r>
            <a:r>
              <a:rPr b="1" lang="en">
                <a:solidFill>
                  <a:srgbClr val="4A86E8"/>
                </a:solidFill>
                <a:highlight>
                  <a:srgbClr val="FFFFFF"/>
                </a:highlight>
              </a:rPr>
              <a:t>hundreds of GBs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 The author of pydicom provides a small dataset in corresponding repo for demonstration purposes.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the code example below, we start by importing the pydicom package </a:t>
            </a:r>
            <a:r>
              <a:rPr lang="en">
                <a:solidFill>
                  <a:schemeClr val="dk1"/>
                </a:solidFill>
              </a:rPr>
              <a:t>and getting the author’s test dataset ‘CT_small.dcm’.</a:t>
            </a:r>
            <a:b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09" name="Google Shape;209;p32"/>
          <p:cNvGraphicFramePr/>
          <p:nvPr/>
        </p:nvGraphicFramePr>
        <p:xfrm>
          <a:off x="1700225" y="291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53768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pydicom</a:t>
                      </a:r>
                      <a:endParaRPr sz="10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pydicom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get_testdata_files</a:t>
                      </a:r>
                      <a:endParaRPr sz="10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dcm_file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get_testdata_files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'CT_small.dcm'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DICOM - Read Metadata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311700" y="1078875"/>
            <a:ext cx="847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238125" y="1133475"/>
            <a:ext cx="85941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Next, we read in the dataset and get some basic information about the dataset.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Each dataset contains a l</a:t>
            </a:r>
            <a:r>
              <a:rPr b="1" lang="en">
                <a:solidFill>
                  <a:srgbClr val="4A86E8"/>
                </a:solidFill>
              </a:rPr>
              <a:t>arge volume of patient information</a:t>
            </a:r>
            <a:r>
              <a:rPr lang="en">
                <a:solidFill>
                  <a:schemeClr val="dk1"/>
                </a:solidFill>
              </a:rPr>
              <a:t>, which can be </a:t>
            </a:r>
            <a:r>
              <a:rPr b="1" lang="en">
                <a:solidFill>
                  <a:srgbClr val="4A86E8"/>
                </a:solidFill>
              </a:rPr>
              <a:t>accessed as a dictionary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We will show just a few of the fields, most of which in the example have been de-identified.</a:t>
            </a:r>
            <a:b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18" name="Google Shape;218;p33"/>
          <p:cNvGraphicFramePr/>
          <p:nvPr/>
        </p:nvGraphicFramePr>
        <p:xfrm>
          <a:off x="1435650" y="294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5376850"/>
              </a:tblGrid>
              <a:tr h="736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pydicom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dcmread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dcm_file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'PatientID'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'PatientName'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'PatientAge'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'PatientBirthDate'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'PatientSex'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'PatientWeight'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'StudyDate'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'Modality'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solidFill>
                          <a:srgbClr val="9C27B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DICOM - Read Image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4"/>
          <p:cNvSpPr txBox="1"/>
          <p:nvPr/>
        </p:nvSpPr>
        <p:spPr>
          <a:xfrm>
            <a:off x="311700" y="1078875"/>
            <a:ext cx="847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238125" y="1133475"/>
            <a:ext cx="859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Extract the image data and display it.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27" name="Google Shape;227;p34"/>
          <p:cNvGraphicFramePr/>
          <p:nvPr/>
        </p:nvGraphicFramePr>
        <p:xfrm>
          <a:off x="371475" y="182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5376850"/>
              </a:tblGrid>
              <a:tr h="736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Columns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"Image size.......: {rows:d} x {cols:d}, {size:d} bytes"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format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rows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PixelData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plot the image using matplotlib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imshow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pixel_array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cmap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cm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bone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875" y="1821925"/>
            <a:ext cx="24479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TFRecord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34" name="Google Shape;2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311700" y="1078875"/>
            <a:ext cx="847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238125" y="1133475"/>
            <a:ext cx="85941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TFRecord is the </a:t>
            </a:r>
            <a:r>
              <a:rPr b="1" lang="en">
                <a:solidFill>
                  <a:srgbClr val="4A86E8"/>
                </a:solidFill>
              </a:rPr>
              <a:t>Tensorflow standard for storing and accessing datasets for training with Tensorflow</a:t>
            </a:r>
            <a:r>
              <a:rPr lang="en">
                <a:solidFill>
                  <a:schemeClr val="dk1"/>
                </a:solidFill>
              </a:rPr>
              <a:t>. 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At the toplevel is a tf.data.Dataset. This is the in-memory representation of the training dataset.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Next level is a sequence of one or more TFRecords. These are the on-disk storage of the dataset.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At the bottom level are tf.Example records. Each tf.Example record contains a single data example.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2466975"/>
            <a:ext cx="59436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TFRecord - Layout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311700" y="1078875"/>
            <a:ext cx="847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238125" y="1133475"/>
            <a:ext cx="85941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onvert </a:t>
            </a:r>
            <a:r>
              <a:rPr b="1" lang="en">
                <a:solidFill>
                  <a:srgbClr val="4A86E8"/>
                </a:solidFill>
              </a:rPr>
              <a:t>every data example</a:t>
            </a:r>
            <a:r>
              <a:rPr lang="en">
                <a:solidFill>
                  <a:schemeClr val="dk1"/>
                </a:solidFill>
              </a:rPr>
              <a:t> (image/label) in the training data to a </a:t>
            </a:r>
            <a:r>
              <a:rPr lang="en">
                <a:solidFill>
                  <a:srgbClr val="4A86E8"/>
                </a:solidFill>
              </a:rPr>
              <a:t>tf.Example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Serialize these records </a:t>
            </a:r>
            <a:r>
              <a:rPr lang="en">
                <a:solidFill>
                  <a:schemeClr val="dk1"/>
                </a:solidFill>
              </a:rPr>
              <a:t>so they will have f</a:t>
            </a:r>
            <a:r>
              <a:rPr b="1" lang="en">
                <a:solidFill>
                  <a:srgbClr val="4A86E8"/>
                </a:solidFill>
              </a:rPr>
              <a:t>ast read access on disk</a:t>
            </a:r>
            <a:r>
              <a:rPr lang="en">
                <a:solidFill>
                  <a:schemeClr val="dk1"/>
                </a:solidFill>
              </a:rPr>
              <a:t> as TFRecord files. The TFRecord files are designed for sequential access, not random access, to minimize read access, since they will be written once, but read many times.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</a:t>
            </a:r>
            <a:r>
              <a:rPr b="1" lang="en">
                <a:solidFill>
                  <a:srgbClr val="4A86E8"/>
                </a:solidFill>
              </a:rPr>
              <a:t>large amounts of data</a:t>
            </a:r>
            <a:r>
              <a:rPr lang="en">
                <a:solidFill>
                  <a:schemeClr val="dk1"/>
                </a:solidFill>
              </a:rPr>
              <a:t>, the records are generally </a:t>
            </a:r>
            <a:r>
              <a:rPr b="1" lang="en">
                <a:solidFill>
                  <a:srgbClr val="4A86E8"/>
                </a:solidFill>
              </a:rPr>
              <a:t>partitioned into multiple TFRecord files</a:t>
            </a:r>
            <a:r>
              <a:rPr lang="en">
                <a:solidFill>
                  <a:schemeClr val="dk1"/>
                </a:solidFill>
              </a:rPr>
              <a:t> to further minimize read access times specific to the storage device.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1828800" y="3476475"/>
            <a:ext cx="5486400" cy="640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While the size of each serialized tf.Example entry, the number of examples, the storage device type and distribution will best determine the partitioning size, the Tensorflow team recommends as a general rule of thumb to be between 100 and 200 MBs each.</a:t>
            </a:r>
            <a:endParaRPr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tf.Example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7"/>
          <p:cNvSpPr txBox="1"/>
          <p:nvPr/>
        </p:nvSpPr>
        <p:spPr>
          <a:xfrm>
            <a:off x="311700" y="1078875"/>
            <a:ext cx="847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238125" y="1133475"/>
            <a:ext cx="85941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format for tf.Example has similarities to both a Python dictionary and JSON objects.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example (e.g., image) and corresponding metadata (e.g., label) are encapsulated within a </a:t>
            </a:r>
            <a:r>
              <a:rPr lang="en">
                <a:solidFill>
                  <a:srgbClr val="4A86E8"/>
                </a:solidFill>
              </a:rPr>
              <a:t>tf.Example</a:t>
            </a:r>
            <a:r>
              <a:rPr lang="en">
                <a:solidFill>
                  <a:schemeClr val="dk1"/>
                </a:solidFill>
              </a:rPr>
              <a:t> class object. A</a:t>
            </a:r>
            <a:r>
              <a:rPr lang="en">
                <a:solidFill>
                  <a:srgbClr val="4A86E8"/>
                </a:solidFill>
              </a:rPr>
              <a:t> tf.Example</a:t>
            </a:r>
            <a:r>
              <a:rPr lang="en">
                <a:solidFill>
                  <a:schemeClr val="dk1"/>
                </a:solidFill>
              </a:rPr>
              <a:t> object consists of a list of one or more</a:t>
            </a:r>
            <a:r>
              <a:rPr lang="en">
                <a:solidFill>
                  <a:srgbClr val="4A86E8"/>
                </a:solidFill>
              </a:rPr>
              <a:t> tf.train.Feature</a:t>
            </a:r>
            <a:r>
              <a:rPr lang="en">
                <a:solidFill>
                  <a:schemeClr val="dk1"/>
                </a:solidFill>
              </a:rPr>
              <a:t> entries. </a:t>
            </a:r>
            <a:r>
              <a:rPr lang="en" u="sng">
                <a:solidFill>
                  <a:schemeClr val="dk1"/>
                </a:solidFill>
              </a:rPr>
              <a:t>Each feature entry can be of one of three data types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>
                <a:solidFill>
                  <a:srgbClr val="4A86E8"/>
                </a:solidFill>
              </a:rPr>
              <a:t>tf.train.ByteList</a:t>
            </a:r>
            <a:endParaRPr>
              <a:solidFill>
                <a:srgbClr val="4A86E8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>
                <a:solidFill>
                  <a:srgbClr val="4A86E8"/>
                </a:solidFill>
              </a:rPr>
              <a:t>tf.train.FloatList</a:t>
            </a:r>
            <a:endParaRPr>
              <a:solidFill>
                <a:srgbClr val="4A86E8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>
                <a:solidFill>
                  <a:srgbClr val="4A86E8"/>
                </a:solidFill>
              </a:rPr>
              <a:t>tf.train.Int64List</a:t>
            </a:r>
            <a:endParaRPr>
              <a:solidFill>
                <a:srgbClr val="4A86E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3143250" y="2638425"/>
            <a:ext cx="3095700" cy="18348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" sz="1000">
                <a:solidFill>
                  <a:srgbClr val="38761D"/>
                </a:solidFill>
              </a:rPr>
              <a:t>he tf.train.ByteList is used for sequences of bytes or a string. 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A tf.train.FloatList is used for 32-bit (single precision) or 64-bit (double precision) float point numbers. 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A tf.train.Int64List is used for both 32-bit and 64-bit signed and unsigned integers, and booleans.</a:t>
            </a:r>
            <a:endParaRPr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tf.Example - Image Data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8"/>
          <p:cNvSpPr txBox="1"/>
          <p:nvPr/>
        </p:nvSpPr>
        <p:spPr>
          <a:xfrm>
            <a:off x="311700" y="1078875"/>
            <a:ext cx="847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238125" y="1133475"/>
            <a:ext cx="85941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several common practices for encoding image data into </a:t>
            </a:r>
            <a:r>
              <a:rPr lang="en">
                <a:solidFill>
                  <a:srgbClr val="4A86E8"/>
                </a:solidFill>
              </a:rPr>
              <a:t>tf.Exampl</a:t>
            </a:r>
            <a:r>
              <a:rPr lang="en">
                <a:solidFill>
                  <a:srgbClr val="0D904F"/>
                </a:solidFill>
              </a:rPr>
              <a:t>e </a:t>
            </a:r>
            <a:r>
              <a:rPr lang="en">
                <a:solidFill>
                  <a:schemeClr val="dk1"/>
                </a:solidFill>
              </a:rPr>
              <a:t>format, of which share the following in common: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A Feature entry for encoding of the image data.</a:t>
            </a: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A Feature entry for the image shape (for reconstruction).</a:t>
            </a: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A Feature entry for the corresponding label.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Below is a generic example of defining a </a:t>
            </a:r>
            <a:r>
              <a:rPr lang="en">
                <a:solidFill>
                  <a:srgbClr val="4A86E8"/>
                </a:solidFill>
              </a:rPr>
              <a:t>tf.train.Example</a:t>
            </a:r>
            <a:r>
              <a:rPr lang="en">
                <a:solidFill>
                  <a:schemeClr val="dk1"/>
                </a:solidFill>
              </a:rPr>
              <a:t> for encoding an image, where the /entries here/ are the </a:t>
            </a:r>
            <a:r>
              <a:rPr lang="en" u="sng">
                <a:solidFill>
                  <a:schemeClr val="dk1"/>
                </a:solidFill>
              </a:rPr>
              <a:t>dictionary entries for the image data and corresponding metadata.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6515100" y="4162425"/>
            <a:ext cx="2171700" cy="733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Note that Tensorflow refers to the format as tf.Example, and the data type as tf.train.Example. 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5" name="Google Shape;265;p38"/>
          <p:cNvGraphicFramePr/>
          <p:nvPr/>
        </p:nvGraphicFramePr>
        <p:xfrm>
          <a:off x="390525" y="391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4700625"/>
              </a:tblGrid>
              <a:tr h="47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/entries here/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tf.Example - Compressed Encoding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71" name="Google Shape;27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9"/>
          <p:cNvSpPr txBox="1"/>
          <p:nvPr/>
        </p:nvSpPr>
        <p:spPr>
          <a:xfrm>
            <a:off x="311700" y="1078875"/>
            <a:ext cx="847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238125" y="1133475"/>
            <a:ext cx="28671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 this code example we create a </a:t>
            </a:r>
            <a:r>
              <a:rPr lang="en" sz="1200">
                <a:solidFill>
                  <a:srgbClr val="4A86E8"/>
                </a:solidFill>
              </a:rPr>
              <a:t>tf.train.Example</a:t>
            </a:r>
            <a:r>
              <a:rPr lang="en" sz="1200">
                <a:solidFill>
                  <a:schemeClr val="dk1"/>
                </a:solidFill>
              </a:rPr>
              <a:t> object for an image which has not been decoded --i.e. JPG format.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</a:t>
            </a:r>
            <a:r>
              <a:rPr b="1" lang="en" sz="1200">
                <a:solidFill>
                  <a:srgbClr val="0000FF"/>
                </a:solidFill>
              </a:rPr>
              <a:t>benefit </a:t>
            </a:r>
            <a:r>
              <a:rPr lang="en" sz="1200">
                <a:solidFill>
                  <a:schemeClr val="dk1"/>
                </a:solidFill>
              </a:rPr>
              <a:t>with this approach is that we use the </a:t>
            </a:r>
            <a:r>
              <a:rPr b="1" lang="en" sz="1200">
                <a:solidFill>
                  <a:srgbClr val="4A86E8"/>
                </a:solidFill>
              </a:rPr>
              <a:t>least amount of disk space</a:t>
            </a:r>
            <a:r>
              <a:rPr lang="en" sz="1200">
                <a:solidFill>
                  <a:schemeClr val="dk1"/>
                </a:solidFill>
              </a:rPr>
              <a:t> when stored as part of a </a:t>
            </a:r>
            <a:r>
              <a:rPr lang="en" sz="1200">
                <a:solidFill>
                  <a:srgbClr val="4A86E8"/>
                </a:solidFill>
              </a:rPr>
              <a:t>TFRecord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 </a:t>
            </a:r>
            <a:r>
              <a:rPr b="1" lang="en" sz="1200">
                <a:solidFill>
                  <a:srgbClr val="4A86E8"/>
                </a:solidFill>
              </a:rPr>
              <a:t>drawback</a:t>
            </a:r>
            <a:r>
              <a:rPr lang="en" sz="1200">
                <a:solidFill>
                  <a:schemeClr val="dk1"/>
                </a:solidFill>
              </a:rPr>
              <a:t> is that each time we read a </a:t>
            </a:r>
            <a:r>
              <a:rPr lang="en" sz="1200">
                <a:solidFill>
                  <a:srgbClr val="4A86E8"/>
                </a:solidFill>
              </a:rPr>
              <a:t>TFRecord</a:t>
            </a:r>
            <a:r>
              <a:rPr lang="en" sz="1200">
                <a:solidFill>
                  <a:schemeClr val="dk1"/>
                </a:solidFill>
              </a:rPr>
              <a:t> from disk while feeding the neural network during training, the </a:t>
            </a:r>
            <a:r>
              <a:rPr b="1" lang="en" sz="1200">
                <a:solidFill>
                  <a:srgbClr val="4A86E8"/>
                </a:solidFill>
              </a:rPr>
              <a:t>image data must be uncompressed</a:t>
            </a:r>
            <a:r>
              <a:rPr lang="en" sz="1200">
                <a:solidFill>
                  <a:schemeClr val="dk1"/>
                </a:solidFill>
              </a:rPr>
              <a:t> -- which is a time vs. space trade-off.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74" name="Google Shape;274;p39"/>
          <p:cNvGraphicFramePr/>
          <p:nvPr/>
        </p:nvGraphicFramePr>
        <p:xfrm>
          <a:off x="3285975" y="113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5505525"/>
              </a:tblGrid>
              <a:tr h="2379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TFExampleImage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label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''' The original compressed version of the image '''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read in (and uncompress) the image to get its shape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image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cv2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imread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shape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read in the image a second time for the original bytes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gfile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GFile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'rb'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    disk_image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make the example entry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bytes_list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BytesList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disk_image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'label'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int64_list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Int64List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'shape'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int64_list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Int64List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]]))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TFExampleImage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'example.jpg'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tf.Example - Raw Encoding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311700" y="1078875"/>
            <a:ext cx="847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238125" y="1133475"/>
            <a:ext cx="2867100" cy="3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 this code example, we create a </a:t>
            </a:r>
            <a:r>
              <a:rPr lang="en" sz="1200">
                <a:solidFill>
                  <a:srgbClr val="4A86E8"/>
                </a:solidFill>
              </a:rPr>
              <a:t>tf.train.Example</a:t>
            </a:r>
            <a:r>
              <a:rPr lang="en" sz="1200">
                <a:solidFill>
                  <a:schemeClr val="dk1"/>
                </a:solidFill>
              </a:rPr>
              <a:t> entry for storing the </a:t>
            </a:r>
            <a:r>
              <a:rPr b="1" lang="en" sz="1200">
                <a:solidFill>
                  <a:srgbClr val="4A86E8"/>
                </a:solidFill>
              </a:rPr>
              <a:t>uncompressed version of the image</a:t>
            </a:r>
            <a:r>
              <a:rPr lang="en" sz="1200">
                <a:solidFill>
                  <a:schemeClr val="dk1"/>
                </a:solidFill>
              </a:rPr>
              <a:t> in a </a:t>
            </a:r>
            <a:r>
              <a:rPr lang="en" sz="1200">
                <a:solidFill>
                  <a:srgbClr val="4A86E8"/>
                </a:solidFill>
              </a:rPr>
              <a:t>TFRecord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This has the </a:t>
            </a:r>
            <a:r>
              <a:rPr b="1" lang="en" sz="1200">
                <a:solidFill>
                  <a:srgbClr val="4A86E8"/>
                </a:solidFill>
              </a:rPr>
              <a:t>benefit </a:t>
            </a:r>
            <a:r>
              <a:rPr lang="en" sz="1200">
                <a:solidFill>
                  <a:schemeClr val="dk1"/>
                </a:solidFill>
              </a:rPr>
              <a:t>of only reading the image from disk once, and it d</a:t>
            </a:r>
            <a:r>
              <a:rPr b="1" lang="en" sz="1200">
                <a:solidFill>
                  <a:srgbClr val="4A86E8"/>
                </a:solidFill>
              </a:rPr>
              <a:t>oes not need to be uncompressed each time the entry is read</a:t>
            </a:r>
            <a:r>
              <a:rPr lang="en" sz="1200">
                <a:solidFill>
                  <a:schemeClr val="dk1"/>
                </a:solidFill>
              </a:rPr>
              <a:t> from a </a:t>
            </a:r>
            <a:r>
              <a:rPr lang="en" sz="1200">
                <a:solidFill>
                  <a:srgbClr val="4A86E8"/>
                </a:solidFill>
              </a:rPr>
              <a:t>TFRecord</a:t>
            </a:r>
            <a:r>
              <a:rPr lang="en" sz="1200">
                <a:solidFill>
                  <a:schemeClr val="dk1"/>
                </a:solidFill>
              </a:rPr>
              <a:t> on disk during training. 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</a:t>
            </a:r>
            <a:r>
              <a:rPr b="1" lang="en" sz="1200">
                <a:solidFill>
                  <a:srgbClr val="4A86E8"/>
                </a:solidFill>
              </a:rPr>
              <a:t>drawback</a:t>
            </a:r>
            <a:r>
              <a:rPr lang="en" sz="1200">
                <a:solidFill>
                  <a:schemeClr val="dk1"/>
                </a:solidFill>
              </a:rPr>
              <a:t> is that the </a:t>
            </a:r>
            <a:r>
              <a:rPr b="1" lang="en" sz="1200">
                <a:solidFill>
                  <a:srgbClr val="4A86E8"/>
                </a:solidFill>
              </a:rPr>
              <a:t>size of the entry will be substantially larger</a:t>
            </a:r>
            <a:r>
              <a:rPr lang="en" sz="1200">
                <a:solidFill>
                  <a:schemeClr val="dk1"/>
                </a:solidFill>
              </a:rPr>
              <a:t> than the on-disk version of the image, e.g., 20X as big at 95% compression -- </a:t>
            </a:r>
            <a:r>
              <a:rPr lang="en" sz="1200" u="sng">
                <a:solidFill>
                  <a:schemeClr val="dk1"/>
                </a:solidFill>
              </a:rPr>
              <a:t>500K for 25K JPG image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83" name="Google Shape;283;p40"/>
          <p:cNvGraphicFramePr/>
          <p:nvPr/>
        </p:nvGraphicFramePr>
        <p:xfrm>
          <a:off x="3285975" y="128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5505525"/>
              </a:tblGrid>
              <a:tr h="327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TFExampleImageUncompressed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label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''' The uncompressed version of the image '''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read in (and uncompress) the image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image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cv2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imread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shape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make the record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bytes_list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BytesList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tostring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()])),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'label'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int64_list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Int64List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'shape'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int64_list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Int64List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]]))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TFExampleImageUncompressed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'example.jpg'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tf.Example - Preprocessed Encoding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1"/>
          <p:cNvSpPr txBox="1"/>
          <p:nvPr/>
        </p:nvSpPr>
        <p:spPr>
          <a:xfrm>
            <a:off x="311700" y="1078875"/>
            <a:ext cx="847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238125" y="1133475"/>
            <a:ext cx="28860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this code example, we normalize the pixel data and store the normalized image data. 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advantage to this method is that we do not need to normalize the pixel data each time the entry is read from a </a:t>
            </a:r>
            <a:r>
              <a:rPr lang="en" sz="12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TFRecord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 disk during training. 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drawback is that now the pixel data is stored as a </a:t>
            </a:r>
            <a:r>
              <a:rPr lang="en" sz="12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np.float32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which is four times bigger than the corresponding </a:t>
            </a:r>
            <a:r>
              <a:rPr lang="en" sz="12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np.uint8, </a:t>
            </a:r>
            <a:r>
              <a:rPr lang="en" sz="1200">
                <a:solidFill>
                  <a:schemeClr val="dk1"/>
                </a:solidFill>
              </a:rPr>
              <a:t>e.g., </a:t>
            </a:r>
            <a:r>
              <a:rPr lang="en" sz="1200" u="sng">
                <a:solidFill>
                  <a:schemeClr val="dk1"/>
                </a:solidFill>
              </a:rPr>
              <a:t>2M for 25K JPG image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92" name="Google Shape;292;p41"/>
          <p:cNvGraphicFramePr/>
          <p:nvPr/>
        </p:nvGraphicFramePr>
        <p:xfrm>
          <a:off x="3285975" y="138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5505525"/>
              </a:tblGrid>
              <a:tr h="327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TFExampleImageNormalized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label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''' The normalized version of the image '''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read in (uncompress) the image and normalize the pixel data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image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cv2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imread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255.0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#A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shape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   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#A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make the record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bytes_list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BytesList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tostring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()])),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#B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'label'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int64_list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Int64List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#C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'shape'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int64_list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Int64List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]]))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#D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TFExampleImageNormalized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'example.jpg'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rgbClr val="9C27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e2e Pipeline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15600" y="1393200"/>
            <a:ext cx="81000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25" y="1533525"/>
            <a:ext cx="68807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TFRecord - Write 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42"/>
          <p:cNvSpPr txBox="1"/>
          <p:nvPr/>
        </p:nvSpPr>
        <p:spPr>
          <a:xfrm>
            <a:off x="406950" y="1183650"/>
            <a:ext cx="847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rite a </a:t>
            </a:r>
            <a:r>
              <a:rPr lang="en">
                <a:solidFill>
                  <a:srgbClr val="4A86E8"/>
                </a:solidFill>
              </a:rPr>
              <a:t>tf.train.Example </a:t>
            </a:r>
            <a:r>
              <a:rPr lang="en">
                <a:solidFill>
                  <a:schemeClr val="dk1"/>
                </a:solidFill>
              </a:rPr>
              <a:t>entry to a </a:t>
            </a:r>
            <a:r>
              <a:rPr lang="en">
                <a:solidFill>
                  <a:srgbClr val="4A86E8"/>
                </a:solidFill>
              </a:rPr>
              <a:t>TFRecord</a:t>
            </a:r>
            <a:r>
              <a:rPr lang="en">
                <a:solidFill>
                  <a:schemeClr val="dk1"/>
                </a:solidFill>
              </a:rPr>
              <a:t> file on disk.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maximize the efficiency of writing to and reading back from on-disk storage, the records are serialized to a string format for storing in Google’s </a:t>
            </a:r>
            <a:r>
              <a:rPr lang="en">
                <a:solidFill>
                  <a:srgbClr val="4A86E8"/>
                </a:solidFill>
              </a:rPr>
              <a:t>protocol buffer</a:t>
            </a:r>
            <a:r>
              <a:rPr lang="en">
                <a:solidFill>
                  <a:schemeClr val="dk1"/>
                </a:solidFill>
              </a:rPr>
              <a:t> format. </a:t>
            </a:r>
            <a:endParaRPr/>
          </a:p>
        </p:txBody>
      </p:sp>
      <p:graphicFrame>
        <p:nvGraphicFramePr>
          <p:cNvPr id="300" name="Google Shape;300;p42"/>
          <p:cNvGraphicFramePr/>
          <p:nvPr/>
        </p:nvGraphicFramePr>
        <p:xfrm>
          <a:off x="528500" y="271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4248225"/>
              </a:tblGrid>
              <a:tr h="71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TFRecordWriter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'example.tfrecord'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writer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writer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SerializeToString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())</a:t>
                      </a:r>
                      <a:endParaRPr sz="1000">
                        <a:solidFill>
                          <a:srgbClr val="9C27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301;p42"/>
          <p:cNvSpPr txBox="1"/>
          <p:nvPr/>
        </p:nvSpPr>
        <p:spPr>
          <a:xfrm>
            <a:off x="5000625" y="2711450"/>
            <a:ext cx="3714900" cy="19083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tf.io.TFRecordWriter is a function which will write a serialized record to a file in Google’s protocol buffer format. 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It is also a common convention when writing a TFRecord to disk, to use the suffix .tfrecord in the file name.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2" name="Google Shape;302;p42"/>
          <p:cNvGraphicFramePr/>
          <p:nvPr/>
        </p:nvGraphicFramePr>
        <p:xfrm>
          <a:off x="528500" y="379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4295800"/>
              </a:tblGrid>
              <a:tr h="86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TFRecordWriter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'example.tfrecord'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writer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examples is a list of TFRecords, one per image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example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examples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    writer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SerializeToString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03" name="Google Shape;303;p42"/>
          <p:cNvSpPr txBox="1"/>
          <p:nvPr/>
        </p:nvSpPr>
        <p:spPr>
          <a:xfrm>
            <a:off x="1990663" y="3518000"/>
            <a:ext cx="13239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Multiple Examples</a:t>
            </a:r>
            <a:endParaRPr b="1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TFRecord - Read 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09" name="Google Shape;30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3"/>
          <p:cNvSpPr txBox="1"/>
          <p:nvPr/>
        </p:nvSpPr>
        <p:spPr>
          <a:xfrm>
            <a:off x="332100" y="1183650"/>
            <a:ext cx="84798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 each </a:t>
            </a:r>
            <a:r>
              <a:rPr lang="en">
                <a:solidFill>
                  <a:srgbClr val="4A86E8"/>
                </a:solidFill>
              </a:rPr>
              <a:t>tf.train.Example</a:t>
            </a:r>
            <a:r>
              <a:rPr lang="en">
                <a:solidFill>
                  <a:srgbClr val="0D904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entry from a </a:t>
            </a:r>
            <a:r>
              <a:rPr lang="en">
                <a:solidFill>
                  <a:srgbClr val="4A86E8"/>
                </a:solidFill>
              </a:rPr>
              <a:t>TFRecord</a:t>
            </a:r>
            <a:r>
              <a:rPr lang="en">
                <a:solidFill>
                  <a:schemeClr val="dk1"/>
                </a:solidFill>
              </a:rPr>
              <a:t> file in sequential order.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example below we assume that the file example.tfrecord contains multiple serialized </a:t>
            </a:r>
            <a:r>
              <a:rPr lang="en">
                <a:solidFill>
                  <a:srgbClr val="4A86E8"/>
                </a:solidFill>
              </a:rPr>
              <a:t>tf.train.Example</a:t>
            </a:r>
            <a:r>
              <a:rPr lang="en">
                <a:solidFill>
                  <a:srgbClr val="0D904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entries.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11" name="Google Shape;311;p43"/>
          <p:cNvGraphicFramePr/>
          <p:nvPr/>
        </p:nvGraphicFramePr>
        <p:xfrm>
          <a:off x="528500" y="271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4248225"/>
              </a:tblGrid>
              <a:tr h="71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iterator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compat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tf_record_iterator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'example.tfrecord'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entry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iterator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example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ParseFromString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entry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rgbClr val="9C27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12" name="Google Shape;312;p43"/>
          <p:cNvSpPr txBox="1"/>
          <p:nvPr/>
        </p:nvSpPr>
        <p:spPr>
          <a:xfrm>
            <a:off x="5000625" y="2711450"/>
            <a:ext cx="3714900" cy="19083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The tf.compat.v1.io.record_interator() creates an iterator object, that when used in a for statement will read into memory each serialized tf.train.Example in sequential order. 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The method ParseFromString() is used to deserialize the data into an in-memory tf.train.Example format.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tf.data.TFRecordDataset</a:t>
            </a:r>
            <a:r>
              <a:rPr lang="en">
                <a:solidFill>
                  <a:srgbClr val="A61C00"/>
                </a:solidFill>
              </a:rPr>
              <a:t> 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18" name="Google Shape;31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4"/>
          <p:cNvSpPr txBox="1"/>
          <p:nvPr/>
        </p:nvSpPr>
        <p:spPr>
          <a:xfrm>
            <a:off x="332100" y="1183650"/>
            <a:ext cx="84798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Alternatively, we can read and iterate through a set of </a:t>
            </a:r>
            <a:r>
              <a:rPr lang="en">
                <a:solidFill>
                  <a:srgbClr val="4A86E8"/>
                </a:solidFill>
              </a:rPr>
              <a:t>tf.train.Example</a:t>
            </a:r>
            <a:r>
              <a:rPr lang="en">
                <a:solidFill>
                  <a:schemeClr val="dk1"/>
                </a:solidFill>
              </a:rPr>
              <a:t> entries from a </a:t>
            </a:r>
            <a:r>
              <a:rPr lang="en">
                <a:solidFill>
                  <a:srgbClr val="4A86E8"/>
                </a:solidFill>
              </a:rPr>
              <a:t>TFRecord</a:t>
            </a:r>
            <a:r>
              <a:rPr lang="en">
                <a:solidFill>
                  <a:schemeClr val="dk1"/>
                </a:solidFill>
              </a:rPr>
              <a:t> file using the </a:t>
            </a:r>
            <a:r>
              <a:rPr lang="en">
                <a:solidFill>
                  <a:srgbClr val="4A86E8"/>
                </a:solidFill>
              </a:rPr>
              <a:t>tf.data.TFRecordDataset</a:t>
            </a:r>
            <a:r>
              <a:rPr lang="en">
                <a:solidFill>
                  <a:schemeClr val="dk1"/>
                </a:solidFill>
              </a:rPr>
              <a:t> class.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20" name="Google Shape;320;p44"/>
          <p:cNvGraphicFramePr/>
          <p:nvPr/>
        </p:nvGraphicFramePr>
        <p:xfrm>
          <a:off x="4081325" y="21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4730575"/>
              </a:tblGrid>
              <a:tr h="180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TFRecordDataset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'example.tfrecord'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feature_description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FixedLenFeature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([],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'label'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FixedLenFeature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([],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'shape'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FixedLenFeature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_parse_function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''' parse the next serialized tf.train.Example using the feature description '''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parse_single_example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feature_description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parsed_dataset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_parse_function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21" name="Google Shape;321;p44"/>
          <p:cNvSpPr txBox="1"/>
          <p:nvPr/>
        </p:nvSpPr>
        <p:spPr>
          <a:xfrm>
            <a:off x="332100" y="1911200"/>
            <a:ext cx="31350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Instantiate a</a:t>
            </a:r>
            <a:r>
              <a:rPr lang="en" sz="1000">
                <a:solidFill>
                  <a:srgbClr val="0D904F"/>
                </a:solidFill>
              </a:rPr>
              <a:t> </a:t>
            </a:r>
            <a:r>
              <a:rPr lang="en" sz="1000">
                <a:solidFill>
                  <a:srgbClr val="4A86E8"/>
                </a:solidFill>
              </a:rPr>
              <a:t>tf.data.TFRecordDataset</a:t>
            </a:r>
            <a:r>
              <a:rPr lang="en" sz="1000">
                <a:solidFill>
                  <a:schemeClr val="dk1"/>
                </a:solidFill>
              </a:rPr>
              <a:t> object as an iterator for the on-disk records.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Define the dictionary </a:t>
            </a:r>
            <a:r>
              <a:rPr lang="en" sz="1000">
                <a:solidFill>
                  <a:srgbClr val="4A86E8"/>
                </a:solidFill>
              </a:rPr>
              <a:t>feature_description</a:t>
            </a:r>
            <a:r>
              <a:rPr lang="en" sz="1000">
                <a:solidFill>
                  <a:schemeClr val="dk1"/>
                </a:solidFill>
              </a:rPr>
              <a:t> to specify how to deserialize the serialized </a:t>
            </a:r>
            <a:r>
              <a:rPr lang="en" sz="1000">
                <a:solidFill>
                  <a:srgbClr val="4A86E8"/>
                </a:solidFill>
              </a:rPr>
              <a:t>tf.train.Example</a:t>
            </a:r>
            <a:r>
              <a:rPr lang="en" sz="1000">
                <a:solidFill>
                  <a:srgbClr val="0D904F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entries.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Define the helper function </a:t>
            </a:r>
            <a:r>
              <a:rPr lang="en" sz="1000">
                <a:solidFill>
                  <a:srgbClr val="4A86E8"/>
                </a:solidFill>
              </a:rPr>
              <a:t>_parse_function() </a:t>
            </a:r>
            <a:r>
              <a:rPr lang="en" sz="1000">
                <a:solidFill>
                  <a:schemeClr val="dk1"/>
                </a:solidFill>
              </a:rPr>
              <a:t>for taking a serialized </a:t>
            </a:r>
            <a:r>
              <a:rPr lang="en" sz="1000">
                <a:solidFill>
                  <a:srgbClr val="4A86E8"/>
                </a:solidFill>
              </a:rPr>
              <a:t>tf.train.Example</a:t>
            </a:r>
            <a:r>
              <a:rPr lang="en" sz="1000">
                <a:solidFill>
                  <a:schemeClr val="dk1"/>
                </a:solidFill>
              </a:rPr>
              <a:t> (proto) and deserializing it using the dictionary </a:t>
            </a:r>
            <a:r>
              <a:rPr lang="en" sz="1000">
                <a:solidFill>
                  <a:srgbClr val="4A86E8"/>
                </a:solidFill>
              </a:rPr>
              <a:t>feature_description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Use the </a:t>
            </a:r>
            <a:r>
              <a:rPr lang="en" sz="1000">
                <a:solidFill>
                  <a:srgbClr val="4A86E8"/>
                </a:solidFill>
              </a:rPr>
              <a:t>map() </a:t>
            </a:r>
            <a:r>
              <a:rPr lang="en" sz="1000">
                <a:solidFill>
                  <a:schemeClr val="dk1"/>
                </a:solidFill>
              </a:rPr>
              <a:t>method to iteratively deserialize each</a:t>
            </a:r>
            <a:r>
              <a:rPr lang="en" sz="1000">
                <a:solidFill>
                  <a:srgbClr val="4A86E8"/>
                </a:solidFill>
              </a:rPr>
              <a:t> tf.train.Example</a:t>
            </a:r>
            <a:r>
              <a:rPr lang="en" sz="1000">
                <a:solidFill>
                  <a:srgbClr val="0D904F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entry.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Data Feeding - tf.data</a:t>
            </a:r>
            <a:r>
              <a:rPr lang="en">
                <a:solidFill>
                  <a:srgbClr val="A61C00"/>
                </a:solidFill>
              </a:rPr>
              <a:t> 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27" name="Google Shape;32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45"/>
          <p:cNvSpPr txBox="1"/>
          <p:nvPr/>
        </p:nvSpPr>
        <p:spPr>
          <a:xfrm>
            <a:off x="332100" y="1183650"/>
            <a:ext cx="8479800" cy="18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tf.data</a:t>
            </a:r>
            <a:r>
              <a:rPr lang="en">
                <a:solidFill>
                  <a:schemeClr val="dk1"/>
                </a:solidFill>
              </a:rPr>
              <a:t> is a Tensorflow module for </a:t>
            </a:r>
            <a:r>
              <a:rPr b="1" lang="en">
                <a:solidFill>
                  <a:srgbClr val="4A86E8"/>
                </a:solidFill>
              </a:rPr>
              <a:t>constructing a dataset pipeline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can construct pipelines from a variety of sources, such as </a:t>
            </a:r>
            <a:r>
              <a:rPr lang="en" u="sng">
                <a:solidFill>
                  <a:schemeClr val="dk1"/>
                </a:solidFill>
              </a:rPr>
              <a:t>numpy and Tensorflow tensors</a:t>
            </a:r>
            <a:r>
              <a:rPr lang="en">
                <a:solidFill>
                  <a:schemeClr val="dk1"/>
                </a:solidFill>
              </a:rPr>
              <a:t>, both in </a:t>
            </a:r>
            <a:r>
              <a:rPr lang="en" u="sng">
                <a:solidFill>
                  <a:schemeClr val="dk1"/>
                </a:solidFill>
              </a:rPr>
              <a:t>memory and on-disk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dataset pipeline is created as a </a:t>
            </a:r>
            <a:r>
              <a:rPr b="1" lang="en">
                <a:solidFill>
                  <a:srgbClr val="4A86E8"/>
                </a:solidFill>
              </a:rPr>
              <a:t>generator </a:t>
            </a:r>
            <a:r>
              <a:rPr lang="en"/>
              <a:t>with the class</a:t>
            </a:r>
            <a:r>
              <a:rPr b="1" lang="en">
                <a:solidFill>
                  <a:srgbClr val="4A86E8"/>
                </a:solidFill>
              </a:rPr>
              <a:t> tf.data.Dataset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1209675" y="3162300"/>
            <a:ext cx="6419700" cy="393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</a:rPr>
              <a:t>tf.data refers to the python module, while tf.data.Dataset refers to the dataset pipeline.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tf.data.Dataset - Numpy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35" name="Google Shape;33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46"/>
          <p:cNvSpPr txBox="1"/>
          <p:nvPr/>
        </p:nvSpPr>
        <p:spPr>
          <a:xfrm>
            <a:off x="332100" y="1183650"/>
            <a:ext cx="84798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create an </a:t>
            </a:r>
            <a:r>
              <a:rPr b="1" lang="en">
                <a:solidFill>
                  <a:srgbClr val="4A86E8"/>
                </a:solidFill>
              </a:rPr>
              <a:t>in-memory dataset generator</a:t>
            </a:r>
            <a:r>
              <a:rPr lang="en">
                <a:solidFill>
                  <a:schemeClr val="dk1"/>
                </a:solidFill>
              </a:rPr>
              <a:t> from </a:t>
            </a:r>
            <a:r>
              <a:rPr b="1" lang="en">
                <a:solidFill>
                  <a:srgbClr val="4A86E8"/>
                </a:solidFill>
              </a:rPr>
              <a:t>numpy data</a:t>
            </a:r>
            <a:r>
              <a:rPr lang="en">
                <a:solidFill>
                  <a:schemeClr val="dk1"/>
                </a:solidFill>
              </a:rPr>
              <a:t>, we use the tf.data.Dataset method </a:t>
            </a:r>
            <a:r>
              <a:rPr lang="en">
                <a:solidFill>
                  <a:srgbClr val="4A86E8"/>
                </a:solidFill>
              </a:rPr>
              <a:t>from_tensor_slices</a:t>
            </a:r>
            <a:r>
              <a:rPr lang="en">
                <a:solidFill>
                  <a:schemeClr val="dk1"/>
                </a:solidFill>
              </a:rPr>
              <a:t>().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takes as a parameter the training data which is specified as a tuple: (images, labels).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</p:txBody>
      </p:sp>
      <p:graphicFrame>
        <p:nvGraphicFramePr>
          <p:cNvPr id="337" name="Google Shape;337;p46"/>
          <p:cNvGraphicFramePr/>
          <p:nvPr/>
        </p:nvGraphicFramePr>
        <p:xfrm>
          <a:off x="1819263" y="273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55054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cifar10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cifar10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load_data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from_tensor_slices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tf.data.Dataset - Numpy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43" name="Google Shape;34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7"/>
          <p:cNvSpPr txBox="1"/>
          <p:nvPr/>
        </p:nvSpPr>
        <p:spPr>
          <a:xfrm>
            <a:off x="332100" y="1183650"/>
            <a:ext cx="84798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Next, we </a:t>
            </a:r>
            <a:r>
              <a:rPr b="1" lang="en">
                <a:solidFill>
                  <a:srgbClr val="4A86E8"/>
                </a:solidFill>
              </a:rPr>
              <a:t>iterate through the dataset in batches</a:t>
            </a:r>
            <a:r>
              <a:rPr lang="en">
                <a:solidFill>
                  <a:schemeClr val="dk1"/>
                </a:solidFill>
              </a:rPr>
              <a:t>, like we do when feeding data using the fit() method in TF.Keras and we </a:t>
            </a:r>
            <a:r>
              <a:rPr lang="en" u="sng">
                <a:solidFill>
                  <a:schemeClr val="dk1"/>
                </a:solidFill>
              </a:rPr>
              <a:t>specify a batch size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the method </a:t>
            </a:r>
            <a:r>
              <a:rPr lang="en">
                <a:solidFill>
                  <a:srgbClr val="4A86E8"/>
                </a:solidFill>
              </a:rPr>
              <a:t>batch() </a:t>
            </a:r>
            <a:r>
              <a:rPr lang="en">
                <a:solidFill>
                  <a:schemeClr val="dk1"/>
                </a:solidFill>
              </a:rPr>
              <a:t>to set the batch size for the dataset to 128.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Iterate through the dataset and for each batch </a:t>
            </a:r>
            <a:r>
              <a:rPr lang="en">
                <a:solidFill>
                  <a:srgbClr val="4A86E8"/>
                </a:solidFill>
              </a:rPr>
              <a:t>(x_batch, y_batch)</a:t>
            </a:r>
            <a:r>
              <a:rPr lang="en">
                <a:solidFill>
                  <a:schemeClr val="dk1"/>
                </a:solidFill>
              </a:rPr>
              <a:t> we print the shape.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will output for each batch: (128, 32, 32, 3) for the image data and (128, 1) for the corresponding labels.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45" name="Google Shape;345;p47"/>
          <p:cNvGraphicFramePr/>
          <p:nvPr/>
        </p:nvGraphicFramePr>
        <p:xfrm>
          <a:off x="871513" y="364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37004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x_batch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y_batch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x_batch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y_batch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rgbClr val="9C27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46" name="Google Shape;346;p47"/>
          <p:cNvSpPr txBox="1"/>
          <p:nvPr/>
        </p:nvSpPr>
        <p:spPr>
          <a:xfrm>
            <a:off x="5057775" y="3171825"/>
            <a:ext cx="3700500" cy="18849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Note how batch is not a property. That is, it does not change the state of the existing dataset, but creates a new generator. </a:t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Hence why we assign dataset.batch(128) back to the original dataset variable. </a:t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Tensorflow refers to these types of dataset methods as dataset transformations.</a:t>
            </a:r>
            <a:endParaRPr sz="1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tf.data.Dataset - Transformations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52" name="Google Shape;35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48"/>
          <p:cNvSpPr txBox="1"/>
          <p:nvPr/>
        </p:nvSpPr>
        <p:spPr>
          <a:xfrm>
            <a:off x="332113" y="1069350"/>
            <a:ext cx="84798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default, dataset generators </a:t>
            </a:r>
            <a:r>
              <a:rPr b="1" lang="en">
                <a:solidFill>
                  <a:srgbClr val="4A86E8"/>
                </a:solidFill>
              </a:rPr>
              <a:t>only iterate once through a dataset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 continuously repeat, as if we have multiple epochs, we use the </a:t>
            </a:r>
            <a:r>
              <a:rPr lang="en">
                <a:solidFill>
                  <a:srgbClr val="4A86E8"/>
                </a:solidFill>
              </a:rPr>
              <a:t>repeat()</a:t>
            </a:r>
            <a:r>
              <a:rPr lang="en">
                <a:solidFill>
                  <a:schemeClr val="dk1"/>
                </a:solidFill>
              </a:rPr>
              <a:t> method as another dataset transformation.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Since we want every epoch to see a different random ordering of the batches, we use the </a:t>
            </a:r>
            <a:r>
              <a:rPr lang="en">
                <a:solidFill>
                  <a:srgbClr val="4A86E8"/>
                </a:solidFill>
              </a:rPr>
              <a:t>shuffle()</a:t>
            </a:r>
            <a:r>
              <a:rPr lang="en">
                <a:solidFill>
                  <a:schemeClr val="dk1"/>
                </a:solidFill>
              </a:rPr>
              <a:t> method as another dataset transformation.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54" name="Google Shape;354;p48"/>
          <p:cNvGraphicFramePr/>
          <p:nvPr/>
        </p:nvGraphicFramePr>
        <p:xfrm>
          <a:off x="1959763" y="310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4005275"/>
              </a:tblGrid>
              <a:tr h="66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shuffle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repeat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55" name="Google Shape;355;p48"/>
          <p:cNvSpPr txBox="1"/>
          <p:nvPr/>
        </p:nvSpPr>
        <p:spPr>
          <a:xfrm>
            <a:off x="781050" y="3851425"/>
            <a:ext cx="7839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dataset transformation methods are also chainable. 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6" name="Google Shape;356;p48"/>
          <p:cNvGraphicFramePr/>
          <p:nvPr/>
        </p:nvGraphicFramePr>
        <p:xfrm>
          <a:off x="1959775" y="442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4005275"/>
              </a:tblGrid>
              <a:tr h="460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shuffle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repeat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57" name="Google Shape;357;p48"/>
          <p:cNvSpPr txBox="1"/>
          <p:nvPr/>
        </p:nvSpPr>
        <p:spPr>
          <a:xfrm>
            <a:off x="6315075" y="3218425"/>
            <a:ext cx="2448000" cy="15399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The order that the transformations are applied is important.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 If we did the repeat() first and then the shuffle() transformation, then on the first epoch the batches would not be randomized.</a:t>
            </a:r>
            <a:endParaRPr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tf.data.Dataset - Feeding 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63" name="Google Shape;36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49"/>
          <p:cNvSpPr txBox="1"/>
          <p:nvPr/>
        </p:nvSpPr>
        <p:spPr>
          <a:xfrm>
            <a:off x="332125" y="1069350"/>
            <a:ext cx="84798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value to the </a:t>
            </a:r>
            <a:r>
              <a:rPr lang="en">
                <a:solidFill>
                  <a:srgbClr val="4A86E8"/>
                </a:solidFill>
              </a:rPr>
              <a:t>shuffle()</a:t>
            </a:r>
            <a:r>
              <a:rPr lang="en">
                <a:solidFill>
                  <a:schemeClr val="dk1"/>
                </a:solidFill>
              </a:rPr>
              <a:t> transformation refers to </a:t>
            </a:r>
            <a:r>
              <a:rPr b="1" lang="en">
                <a:solidFill>
                  <a:srgbClr val="4A86E8"/>
                </a:solidFill>
              </a:rPr>
              <a:t>how many examples from the dataset to pull into memory and shuffle at a time. 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example, if we have enough memory to hold the entire dataset in memory, we set this value to the total number of examples in the training data -- e.g., 50000 for CIFAR-10. </a:t>
            </a:r>
            <a:r>
              <a:rPr lang="en" u="sng">
                <a:solidFill>
                  <a:schemeClr val="dk1"/>
                </a:solidFill>
              </a:rPr>
              <a:t>That will shuffle the entire dataset at once -- a complete shuffle. 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we don’t, then we need to </a:t>
            </a:r>
            <a:r>
              <a:rPr b="1" lang="en">
                <a:solidFill>
                  <a:srgbClr val="4A86E8"/>
                </a:solidFill>
              </a:rPr>
              <a:t>calculate how much memory we can spare and divide by the size of each in-memory example</a:t>
            </a:r>
            <a:r>
              <a:rPr lang="en">
                <a:solidFill>
                  <a:schemeClr val="dk1"/>
                </a:solidFill>
              </a:rPr>
              <a:t>.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65" name="Google Shape;365;p49"/>
          <p:cNvGraphicFramePr/>
          <p:nvPr/>
        </p:nvGraphicFramePr>
        <p:xfrm>
          <a:off x="502450" y="386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5095900"/>
              </a:tblGrid>
              <a:tr h="33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steps_per_epoch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66" name="Google Shape;366;p49"/>
          <p:cNvSpPr txBox="1"/>
          <p:nvPr/>
        </p:nvSpPr>
        <p:spPr>
          <a:xfrm>
            <a:off x="5981700" y="3562350"/>
            <a:ext cx="2448000" cy="1219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</a:rPr>
              <a:t>To feed the data to the fit() method we replace x_train, y_train with the dataset instance.</a:t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tf.data.Dataset - TFRecord 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72" name="Google Shape;37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0"/>
          <p:cNvSpPr txBox="1"/>
          <p:nvPr/>
        </p:nvSpPr>
        <p:spPr>
          <a:xfrm>
            <a:off x="332125" y="1069350"/>
            <a:ext cx="8479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create an on-disk dataset generator from TFRecord files, we use the tf.data method </a:t>
            </a:r>
            <a:r>
              <a:rPr lang="en">
                <a:solidFill>
                  <a:srgbClr val="4A86E8"/>
                </a:solidFill>
              </a:rPr>
              <a:t>TFRecordDataset</a:t>
            </a:r>
            <a:r>
              <a:rPr lang="en">
                <a:solidFill>
                  <a:schemeClr val="dk1"/>
                </a:solidFill>
              </a:rPr>
              <a:t>().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takes as a parameter the path to a </a:t>
            </a:r>
            <a:r>
              <a:rPr b="1" lang="en">
                <a:solidFill>
                  <a:srgbClr val="4A86E8"/>
                </a:solidFill>
              </a:rPr>
              <a:t>single TFRecord file or a list of paths to multiple TFRecord files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74" name="Google Shape;374;p50"/>
          <p:cNvGraphicFramePr/>
          <p:nvPr/>
        </p:nvGraphicFramePr>
        <p:xfrm>
          <a:off x="1759750" y="29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5586450"/>
              </a:tblGrid>
              <a:tr h="33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TFRecordDataset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'example.tfrecord'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50"/>
          <p:cNvSpPr txBox="1"/>
          <p:nvPr/>
        </p:nvSpPr>
        <p:spPr>
          <a:xfrm>
            <a:off x="4019488" y="3575150"/>
            <a:ext cx="13239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Multiple Files</a:t>
            </a:r>
            <a:endParaRPr b="1" sz="1000"/>
          </a:p>
        </p:txBody>
      </p:sp>
      <p:graphicFrame>
        <p:nvGraphicFramePr>
          <p:cNvPr id="376" name="Google Shape;376;p50"/>
          <p:cNvGraphicFramePr/>
          <p:nvPr/>
        </p:nvGraphicFramePr>
        <p:xfrm>
          <a:off x="1816900" y="401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5586450"/>
              </a:tblGrid>
              <a:tr h="33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TFRecordDataset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'example1.tfrecord'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'example2.tfrecord'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tf.data.Dataset - TFRecord Parsing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82" name="Google Shape;38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51"/>
          <p:cNvSpPr txBox="1"/>
          <p:nvPr/>
        </p:nvSpPr>
        <p:spPr>
          <a:xfrm>
            <a:off x="332125" y="1069350"/>
            <a:ext cx="8479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 we tell the dataset generator </a:t>
            </a:r>
            <a:r>
              <a:rPr b="1" lang="en">
                <a:solidFill>
                  <a:srgbClr val="4A86E8"/>
                </a:solidFill>
              </a:rPr>
              <a:t>how to parse each serialized entry in the TFRecord file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use the </a:t>
            </a:r>
            <a:r>
              <a:rPr lang="en">
                <a:solidFill>
                  <a:srgbClr val="4A86E8"/>
                </a:solidFill>
              </a:rPr>
              <a:t>map() </a:t>
            </a:r>
            <a:r>
              <a:rPr lang="en">
                <a:solidFill>
                  <a:schemeClr val="dk1"/>
                </a:solidFill>
              </a:rPr>
              <a:t>method which allows us to </a:t>
            </a:r>
            <a:r>
              <a:rPr b="1" lang="en">
                <a:solidFill>
                  <a:srgbClr val="4A86E8"/>
                </a:solidFill>
              </a:rPr>
              <a:t>define a function for parsing a TFRecord specific example</a:t>
            </a:r>
            <a:r>
              <a:rPr lang="en">
                <a:solidFill>
                  <a:schemeClr val="dk1"/>
                </a:solidFill>
              </a:rPr>
              <a:t>, which will be applied (mapped) to each example, each time the example is read from the disk.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84" name="Google Shape;384;p51"/>
          <p:cNvGraphicFramePr/>
          <p:nvPr/>
        </p:nvGraphicFramePr>
        <p:xfrm>
          <a:off x="378625" y="226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5586450"/>
              </a:tblGrid>
              <a:tr h="33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feature_description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FixedLenFeature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([],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'label'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FixedLenFeature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([],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'shape'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FixedLenFeature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_parse_function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''' parse the next serialized tf.train.Example using the feature description '''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parse_single_example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feature_description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_parse_function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85" name="Google Shape;385;p51"/>
          <p:cNvSpPr txBox="1"/>
          <p:nvPr/>
        </p:nvSpPr>
        <p:spPr>
          <a:xfrm>
            <a:off x="6172200" y="2230875"/>
            <a:ext cx="2448000" cy="26079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Define the feature_description to describe how to parse the TFRecord specific entries. 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Using the earlier example, we assume the layout of our entry is a byte encoded image key/value, an integer label key/value, and a three element integer shape key/value. 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We then use the method tf.io.parse_single_example() to parse the serialized example in the TFRecord file based on the feature description.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Data Formats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615600" y="1393200"/>
            <a:ext cx="81000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Historically, image data was stored either in: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A86E8"/>
              </a:buClr>
              <a:buSzPts val="1400"/>
              <a:buAutoNum type="arabicPeriod"/>
            </a:pPr>
            <a:r>
              <a:rPr b="1" lang="en">
                <a:solidFill>
                  <a:srgbClr val="4A86E8"/>
                </a:solidFill>
              </a:rPr>
              <a:t>Compressed image format </a:t>
            </a:r>
            <a:r>
              <a:rPr lang="en"/>
              <a:t>(e.g., JPG, PNG)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AutoNum type="arabicPeriod"/>
            </a:pPr>
            <a:r>
              <a:rPr b="1" lang="en">
                <a:solidFill>
                  <a:srgbClr val="4A86E8"/>
                </a:solidFill>
              </a:rPr>
              <a:t>Uncompressed raw image format </a:t>
            </a:r>
            <a:r>
              <a:rPr lang="en"/>
              <a:t>(e.g., BMP)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AutoNum type="arabicPeriod"/>
            </a:pPr>
            <a:r>
              <a:rPr b="1" lang="en">
                <a:solidFill>
                  <a:srgbClr val="4A86E8"/>
                </a:solidFill>
              </a:rPr>
              <a:t>A high-dimensional format:</a:t>
            </a:r>
            <a:endParaRPr b="1">
              <a:solidFill>
                <a:srgbClr val="4A86E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HDF5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</a:t>
            </a:r>
            <a:r>
              <a:rPr b="1" lang="en">
                <a:solidFill>
                  <a:srgbClr val="4A86E8"/>
                </a:solidFill>
              </a:rPr>
              <a:t>TF 2.x, we store image data in TFRecord format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tf.data.Dataset - TFRecord Example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91" name="Google Shape;39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52"/>
          <p:cNvSpPr txBox="1"/>
          <p:nvPr/>
        </p:nvSpPr>
        <p:spPr>
          <a:xfrm>
            <a:off x="332125" y="1069350"/>
            <a:ext cx="8479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code example we </a:t>
            </a:r>
            <a:r>
              <a:rPr b="1" lang="en">
                <a:solidFill>
                  <a:srgbClr val="4A86E8"/>
                </a:solidFill>
              </a:rPr>
              <a:t>apply the transformation to shuffle and set the batch size to two</a:t>
            </a:r>
            <a:r>
              <a:rPr lang="en">
                <a:solidFill>
                  <a:schemeClr val="dk1"/>
                </a:solidFill>
              </a:rPr>
              <a:t>. We then iterate through the dataset in batches of two examples, and display the corresponding</a:t>
            </a:r>
            <a:r>
              <a:rPr lang="en">
                <a:solidFill>
                  <a:srgbClr val="4A86E8"/>
                </a:solidFill>
              </a:rPr>
              <a:t> ‘label’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rgbClr val="4A86E8"/>
                </a:solidFill>
              </a:rPr>
              <a:t>‘shape’ </a:t>
            </a:r>
            <a:r>
              <a:rPr lang="en">
                <a:solidFill>
                  <a:schemeClr val="dk1"/>
                </a:solidFill>
              </a:rPr>
              <a:t>key/values.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93" name="Google Shape;393;p52"/>
          <p:cNvGraphicFramePr/>
          <p:nvPr/>
        </p:nvGraphicFramePr>
        <p:xfrm>
          <a:off x="445300" y="204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5586450"/>
              </a:tblGrid>
              <a:tr h="33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shuffle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entry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entry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'label'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entry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'shape'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94" name="Google Shape;394;p52"/>
          <p:cNvSpPr txBox="1"/>
          <p:nvPr/>
        </p:nvSpPr>
        <p:spPr>
          <a:xfrm>
            <a:off x="428625" y="2981325"/>
            <a:ext cx="8248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output it is showing each batch consists of two examples, labels in the first batch are 0 and 1 and 1 0 in the second batch, and all images are of the size (512, 512, 3).</a:t>
            </a:r>
            <a:b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graphicFrame>
        <p:nvGraphicFramePr>
          <p:cNvPr id="395" name="Google Shape;395;p52"/>
          <p:cNvGraphicFramePr/>
          <p:nvPr/>
        </p:nvGraphicFramePr>
        <p:xfrm>
          <a:off x="1971675" y="371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4138650"/>
              </a:tblGrid>
              <a:tr h="132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Tensor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Tensor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Tensor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Tensor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tf.data.Dataset - TFRecord Decoding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01" name="Google Shape;40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53"/>
          <p:cNvSpPr txBox="1"/>
          <p:nvPr/>
        </p:nvSpPr>
        <p:spPr>
          <a:xfrm>
            <a:off x="332125" y="1069350"/>
            <a:ext cx="8479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code example we added an additional step in the </a:t>
            </a:r>
            <a:r>
              <a:rPr lang="en">
                <a:solidFill>
                  <a:srgbClr val="4A86E8"/>
                </a:solidFill>
              </a:rPr>
              <a:t>_parse_function() </a:t>
            </a:r>
            <a:r>
              <a:rPr lang="en">
                <a:solidFill>
                  <a:schemeClr val="dk1"/>
                </a:solidFill>
              </a:rPr>
              <a:t>to </a:t>
            </a:r>
            <a:r>
              <a:rPr b="1" lang="en">
                <a:solidFill>
                  <a:srgbClr val="4A86E8"/>
                </a:solidFill>
              </a:rPr>
              <a:t>decode the image data from a compressed format (JPEG)</a:t>
            </a:r>
            <a:r>
              <a:rPr lang="en">
                <a:solidFill>
                  <a:schemeClr val="dk1"/>
                </a:solidFill>
              </a:rPr>
              <a:t> to an uncompressed format using </a:t>
            </a:r>
            <a:r>
              <a:rPr lang="en">
                <a:solidFill>
                  <a:srgbClr val="4A86E8"/>
                </a:solidFill>
              </a:rPr>
              <a:t>tf.io.decode_png()</a:t>
            </a:r>
            <a:r>
              <a:rPr lang="en">
                <a:solidFill>
                  <a:schemeClr val="dk1"/>
                </a:solidFill>
              </a:rPr>
              <a:t>. Thus, as each example is read from disk, deserialized, and now the image data decoded.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03" name="Google Shape;403;p53"/>
          <p:cNvGraphicFramePr/>
          <p:nvPr/>
        </p:nvGraphicFramePr>
        <p:xfrm>
          <a:off x="2026450" y="205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5586450"/>
              </a:tblGrid>
              <a:tr h="33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TFRecordDataset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'example.tfrecord'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feature_description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FixedLenFeature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([],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'label'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FixedLenFeature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([],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'shape'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FixedLenFeature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_parse_function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''' parse the next serialized tf.train.Example using the feature description '''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example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parse_single_example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feature_description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decode_jpg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example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_parse_function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404" name="Google Shape;404;p53"/>
          <p:cNvSpPr/>
          <p:nvPr/>
        </p:nvSpPr>
        <p:spPr>
          <a:xfrm rot="10800000">
            <a:off x="1381125" y="4124325"/>
            <a:ext cx="390600" cy="361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tf.data.Dataset - TFRecord Raw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10" name="Google Shape;41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54"/>
          <p:cNvSpPr txBox="1"/>
          <p:nvPr/>
        </p:nvSpPr>
        <p:spPr>
          <a:xfrm>
            <a:off x="332125" y="1069350"/>
            <a:ext cx="84798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code example the encoded image data is in an uncompressed format in the TFRecord file. We still need to decode the encoded bytelist into the raw bitmap format using </a:t>
            </a:r>
            <a:r>
              <a:rPr lang="en">
                <a:solidFill>
                  <a:srgbClr val="4A86E8"/>
                </a:solidFill>
              </a:rPr>
              <a:t>tf.io.decode_raw()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raw decoded data at this point is a 1D array, so we need to reshape it back into its original shape.  After we get the raw decoded data, we get the original shape from the key/value ‘shape’ and then reshape the raw image data using </a:t>
            </a:r>
            <a:r>
              <a:rPr lang="en">
                <a:solidFill>
                  <a:srgbClr val="4A86E8"/>
                </a:solidFill>
              </a:rPr>
              <a:t>tf.reshape()</a:t>
            </a:r>
            <a:r>
              <a:rPr lang="en">
                <a:solidFill>
                  <a:schemeClr val="dk1"/>
                </a:solidFill>
              </a:rPr>
              <a:t>. 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12" name="Google Shape;412;p54"/>
          <p:cNvGraphicFramePr/>
          <p:nvPr/>
        </p:nvGraphicFramePr>
        <p:xfrm>
          <a:off x="1997875" y="28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{D6C6EDDE-699B-4254-A1B3-1202687A409D}</a:tableStyleId>
              </a:tblPr>
              <a:tblGrid>
                <a:gridCol w="5586450"/>
              </a:tblGrid>
              <a:tr h="33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_parse_function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''' parse the next serialized tf.train.Example using the feature description '''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example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parse_single_example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feature_description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decode_raw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shape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'shape'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example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_parse_function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413" name="Google Shape;413;p54"/>
          <p:cNvSpPr/>
          <p:nvPr/>
        </p:nvSpPr>
        <p:spPr>
          <a:xfrm rot="10800000">
            <a:off x="1409700" y="3657525"/>
            <a:ext cx="457200" cy="619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55"/>
          <p:cNvSpPr txBox="1"/>
          <p:nvPr/>
        </p:nvSpPr>
        <p:spPr>
          <a:xfrm>
            <a:off x="2446200" y="1725300"/>
            <a:ext cx="39285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</a:rPr>
              <a:t>THANK YOU FOR WATCHING</a:t>
            </a:r>
            <a:endParaRPr b="1" sz="2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    Google Cloud AI Developer Relations AI Training</a:t>
            </a:r>
            <a:br>
              <a:rPr lang="en" sz="1100">
                <a:solidFill>
                  <a:srgbClr val="555555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/>
          <p:nvPr>
            <p:ph idx="1" type="subTitle"/>
          </p:nvPr>
        </p:nvSpPr>
        <p:spPr>
          <a:xfrm>
            <a:off x="835000" y="11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Data Pipeline</a:t>
            </a:r>
            <a:r>
              <a:rPr lang="en">
                <a:solidFill>
                  <a:srgbClr val="38761D"/>
                </a:solidFill>
              </a:rPr>
              <a:t> - Lab Exercise #XX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425" name="Google Shape;42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6"/>
          <p:cNvSpPr txBox="1"/>
          <p:nvPr/>
        </p:nvSpPr>
        <p:spPr>
          <a:xfrm>
            <a:off x="423375" y="730575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Optional Code Lab -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Get Familiar with Data Pipeline #1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rgbClr val="337AB7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AFAFA"/>
                </a:highlight>
                <a:hlinkClick r:id="rId4"/>
              </a:rPr>
              <a:t>Deep Learning Design Patterns - Workshop - Chapter 9 - 1.ipynb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Batches from Disk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25125" y="1078875"/>
            <a:ext cx="81000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When deep learning first became popular for computer vision, we were generally </a:t>
            </a:r>
            <a:r>
              <a:rPr b="1" lang="en" sz="1200">
                <a:solidFill>
                  <a:srgbClr val="4A86E8"/>
                </a:solidFill>
              </a:rPr>
              <a:t>training straight from the raw image data, after being decompressed: </a:t>
            </a:r>
            <a:endParaRPr b="1" sz="1200">
              <a:solidFill>
                <a:srgbClr val="4A86E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Read the batch of images from disk in a compressed format, like JPG or PNG.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Decompress them in memory,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Resize the images,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Do the image preprocessing, like normalizing the pixel data.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2800275"/>
            <a:ext cx="5247675" cy="21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Batches from Disk: Pros/Cons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1552575"/>
            <a:ext cx="3841200" cy="27717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Pros (Very Easy to do):</a:t>
            </a:r>
            <a:endParaRPr sz="1200">
              <a:solidFill>
                <a:srgbClr val="38761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8761D"/>
              </a:buClr>
              <a:buSzPts val="1200"/>
              <a:buAutoNum type="arabicPeriod"/>
            </a:pPr>
            <a:r>
              <a:rPr lang="en" sz="1200">
                <a:solidFill>
                  <a:srgbClr val="38761D"/>
                </a:solidFill>
              </a:rPr>
              <a:t>Create an index to all the paths of the images on disk and corresponding labels (e.g., CSV index file).</a:t>
            </a:r>
            <a:endParaRPr sz="1200">
              <a:solidFill>
                <a:srgbClr val="38761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AutoNum type="arabicPeriod"/>
            </a:pPr>
            <a:r>
              <a:rPr lang="en" sz="1200">
                <a:solidFill>
                  <a:srgbClr val="38761D"/>
                </a:solidFill>
              </a:rPr>
              <a:t>Read the index into memory and randomly shuffle the index.</a:t>
            </a:r>
            <a:endParaRPr sz="1200">
              <a:solidFill>
                <a:srgbClr val="38761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AutoNum type="arabicPeriod"/>
            </a:pPr>
            <a:r>
              <a:rPr lang="en" sz="1200">
                <a:solidFill>
                  <a:srgbClr val="38761D"/>
                </a:solidFill>
              </a:rPr>
              <a:t>Draw a batch of images and corresponding labels into memory using the shuffled index file.</a:t>
            </a:r>
            <a:endParaRPr sz="1200">
              <a:solidFill>
                <a:srgbClr val="38761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AutoNum type="arabicPeriod"/>
            </a:pPr>
            <a:r>
              <a:rPr lang="en" sz="1200">
                <a:solidFill>
                  <a:srgbClr val="38761D"/>
                </a:solidFill>
              </a:rPr>
              <a:t>Decompress the images.</a:t>
            </a:r>
            <a:endParaRPr sz="1200">
              <a:solidFill>
                <a:srgbClr val="38761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AutoNum type="arabicPeriod"/>
            </a:pPr>
            <a:r>
              <a:rPr lang="en" sz="1200">
                <a:solidFill>
                  <a:srgbClr val="38761D"/>
                </a:solidFill>
              </a:rPr>
              <a:t>Resize the decompressed images.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638600" y="1552575"/>
            <a:ext cx="4193700" cy="27717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</a:rPr>
              <a:t>Cons (the steps need to be repeated for every epoch):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●"/>
            </a:pPr>
            <a:r>
              <a:rPr lang="en" sz="1200">
                <a:solidFill>
                  <a:srgbClr val="CC0000"/>
                </a:solidFill>
              </a:rPr>
              <a:t>The step of drawing data from disk may be I/O bound, specifically dependent on the type of disk storage and the location of the data. </a:t>
            </a:r>
            <a:endParaRPr sz="1200">
              <a:solidFill>
                <a:srgbClr val="CC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●"/>
            </a:pPr>
            <a:r>
              <a:rPr lang="en" sz="1200">
                <a:solidFill>
                  <a:srgbClr val="CC0000"/>
                </a:solidFill>
              </a:rPr>
              <a:t>Ideally, one wants the data stored in as fast of a read-access disk operation as possible, and as close (limit network bandwidth) to the compute device doing the training.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Batches from Disk vs Memory: Trade Off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11700" y="1552575"/>
            <a:ext cx="8520600" cy="2611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SOTA model with an ImageNet input shape of </a:t>
            </a:r>
            <a:r>
              <a:rPr b="1" lang="en">
                <a:solidFill>
                  <a:srgbClr val="4A86E8"/>
                </a:solidFill>
              </a:rPr>
              <a:t>(224, 224, 3)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50,000 training images, to hold them continuously in memory, you will need </a:t>
            </a:r>
            <a:r>
              <a:rPr b="1" lang="en">
                <a:solidFill>
                  <a:srgbClr val="4A86E8"/>
                </a:solidFill>
              </a:rPr>
              <a:t>8GB</a:t>
            </a:r>
            <a:r>
              <a:rPr lang="en">
                <a:solidFill>
                  <a:schemeClr val="dk1"/>
                </a:solidFill>
              </a:rPr>
              <a:t> (50K x 150K) of RAM </a:t>
            </a:r>
            <a:r>
              <a:rPr lang="en" u="sng">
                <a:solidFill>
                  <a:schemeClr val="dk1"/>
                </a:solidFill>
              </a:rPr>
              <a:t>above what you need for the operating system, background applications and model training</a:t>
            </a:r>
            <a:r>
              <a:rPr lang="en">
                <a:solidFill>
                  <a:schemeClr val="dk1"/>
                </a:solidFill>
              </a:rPr>
              <a:t>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100,000 training images, you would need </a:t>
            </a:r>
            <a:r>
              <a:rPr b="1" lang="en">
                <a:solidFill>
                  <a:srgbClr val="4A86E8"/>
                </a:solidFill>
              </a:rPr>
              <a:t>16GB</a:t>
            </a:r>
            <a:r>
              <a:rPr lang="en">
                <a:solidFill>
                  <a:schemeClr val="dk1"/>
                </a:solidFill>
              </a:rPr>
              <a:t> of RAM.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One million training images, you would need </a:t>
            </a:r>
            <a:r>
              <a:rPr b="1" lang="en">
                <a:solidFill>
                  <a:srgbClr val="4A86E8"/>
                </a:solidFill>
              </a:rPr>
              <a:t>160GB</a:t>
            </a:r>
            <a:r>
              <a:rPr lang="en">
                <a:solidFill>
                  <a:schemeClr val="dk1"/>
                </a:solidFill>
              </a:rPr>
              <a:t> of RAM.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Batches from Ram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11700" y="1078875"/>
            <a:ext cx="8479800" cy="21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strategy eliminates the disk I/O but still does the decompress and resize in memory each time the image appears in a batch.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average JPEG compression is about </a:t>
            </a:r>
            <a:r>
              <a:rPr b="1" lang="en">
                <a:solidFill>
                  <a:srgbClr val="4A86E8"/>
                </a:solidFill>
              </a:rPr>
              <a:t>10:1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100K training images, </a:t>
            </a:r>
            <a:r>
              <a:rPr b="1" lang="en">
                <a:solidFill>
                  <a:srgbClr val="4A86E8"/>
                </a:solidFill>
              </a:rPr>
              <a:t>2GB</a:t>
            </a:r>
            <a:r>
              <a:rPr lang="en">
                <a:solidFill>
                  <a:schemeClr val="dk1"/>
                </a:solidFill>
              </a:rPr>
              <a:t> of RAM would be enough.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One million training images, </a:t>
            </a:r>
            <a:r>
              <a:rPr b="1" lang="en">
                <a:solidFill>
                  <a:srgbClr val="4A86E8"/>
                </a:solidFill>
              </a:rPr>
              <a:t>16GB</a:t>
            </a:r>
            <a:r>
              <a:rPr lang="en">
                <a:solidFill>
                  <a:schemeClr val="dk1"/>
                </a:solidFill>
              </a:rPr>
              <a:t> of RAM would be enough.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Batches from Ram: Steps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289200" y="1116450"/>
            <a:ext cx="8565600" cy="1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Read all the compressed images and corresponding labels into memory as a list.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Create an index to all the list indices of the images in-memory and corresponding labels.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Randomly shuffle the index.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Draw a batch of images and corresponding labels from memory using the shuffled index file.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Decompress the images.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Resize the decompressed images.</a:t>
            </a:r>
            <a:endParaRPr sz="11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00" y="2571750"/>
            <a:ext cx="5499463" cy="23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