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24" r:id="rId2"/>
    <p:sldId id="374" r:id="rId3"/>
    <p:sldId id="327" r:id="rId4"/>
    <p:sldId id="399" r:id="rId5"/>
    <p:sldId id="375" r:id="rId6"/>
    <p:sldId id="328" r:id="rId7"/>
    <p:sldId id="376" r:id="rId8"/>
    <p:sldId id="389" r:id="rId9"/>
    <p:sldId id="329" r:id="rId10"/>
    <p:sldId id="330" r:id="rId11"/>
    <p:sldId id="377" r:id="rId12"/>
    <p:sldId id="400" r:id="rId13"/>
    <p:sldId id="332" r:id="rId14"/>
    <p:sldId id="398" r:id="rId15"/>
    <p:sldId id="333" r:id="rId16"/>
    <p:sldId id="379" r:id="rId17"/>
    <p:sldId id="391" r:id="rId18"/>
    <p:sldId id="335" r:id="rId19"/>
    <p:sldId id="380" r:id="rId20"/>
    <p:sldId id="381" r:id="rId21"/>
    <p:sldId id="336" r:id="rId22"/>
    <p:sldId id="337" r:id="rId23"/>
    <p:sldId id="397" r:id="rId24"/>
    <p:sldId id="338" r:id="rId25"/>
    <p:sldId id="396" r:id="rId26"/>
    <p:sldId id="382" r:id="rId27"/>
    <p:sldId id="383" r:id="rId28"/>
    <p:sldId id="339" r:id="rId29"/>
    <p:sldId id="340" r:id="rId30"/>
    <p:sldId id="385" r:id="rId31"/>
    <p:sldId id="341" r:id="rId32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A29B0A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1236" y="-21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44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72E6751F-D371-4A98-BB46-3D4659BA515D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43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C2D9B7DD-A135-4AEF-B394-7DA04AA1C566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568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70D92F-7678-420A-9DE2-8BAA800E3DD6}" type="slidenum">
              <a:rPr lang="en-CA"/>
              <a:pPr/>
              <a:t>1</a:t>
            </a:fld>
            <a:endParaRPr lang="en-CA"/>
          </a:p>
        </p:txBody>
      </p:sp>
      <p:sp>
        <p:nvSpPr>
          <p:cNvPr id="5744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8FEAB-C106-4E2F-9A2F-5526685536A4}" type="slidenum">
              <a:rPr lang="en-CA"/>
              <a:pPr/>
              <a:t>10</a:t>
            </a:fld>
            <a:endParaRPr lang="en-CA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BA7CD-0E3E-4713-9219-D1FDAD334BF1}" type="slidenum">
              <a:rPr lang="en-CA"/>
              <a:pPr/>
              <a:t>11</a:t>
            </a:fld>
            <a:endParaRPr lang="en-CA"/>
          </a:p>
        </p:txBody>
      </p:sp>
      <p:sp>
        <p:nvSpPr>
          <p:cNvPr id="7792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F2DC2C-3AA3-409F-879C-7E3717513E42}" type="slidenum">
              <a:rPr lang="en-CA"/>
              <a:pPr/>
              <a:t>12</a:t>
            </a:fld>
            <a:endParaRPr lang="en-CA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34807-F97F-4510-BE80-F03AF2FC8D17}" type="slidenum">
              <a:rPr lang="en-CA"/>
              <a:pPr/>
              <a:t>13</a:t>
            </a:fld>
            <a:endParaRPr lang="en-CA"/>
          </a:p>
        </p:txBody>
      </p:sp>
      <p:sp>
        <p:nvSpPr>
          <p:cNvPr id="68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4EBB2-6FC8-4159-A6C5-0AE604C33628}" type="slidenum">
              <a:rPr lang="en-CA"/>
              <a:pPr/>
              <a:t>14</a:t>
            </a:fld>
            <a:endParaRPr lang="en-CA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DD034-7A67-4CFD-AF66-85409045D73A}" type="slidenum">
              <a:rPr lang="en-CA"/>
              <a:pPr/>
              <a:t>15</a:t>
            </a:fld>
            <a:endParaRPr lang="en-CA"/>
          </a:p>
        </p:txBody>
      </p:sp>
      <p:sp>
        <p:nvSpPr>
          <p:cNvPr id="683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D4A68-7D12-4263-98D1-BA1E9F9DE0FA}" type="slidenum">
              <a:rPr lang="en-CA"/>
              <a:pPr/>
              <a:t>16</a:t>
            </a:fld>
            <a:endParaRPr lang="en-CA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9EC9C-C841-4C22-8C44-1ECC0B2E60C9}" type="slidenum">
              <a:rPr lang="en-CA"/>
              <a:pPr/>
              <a:t>18</a:t>
            </a:fld>
            <a:endParaRPr lang="en-CA"/>
          </a:p>
        </p:txBody>
      </p:sp>
      <p:sp>
        <p:nvSpPr>
          <p:cNvPr id="6871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EB75B-F854-4B16-B4BB-8394910992E7}" type="slidenum">
              <a:rPr lang="en-CA"/>
              <a:pPr/>
              <a:t>19</a:t>
            </a:fld>
            <a:endParaRPr lang="en-CA"/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54AC8-5002-4890-8F75-A05477EE2799}" type="slidenum">
              <a:rPr lang="en-CA"/>
              <a:pPr/>
              <a:t>20</a:t>
            </a:fld>
            <a:endParaRPr lang="en-CA"/>
          </a:p>
        </p:txBody>
      </p:sp>
      <p:sp>
        <p:nvSpPr>
          <p:cNvPr id="787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CD03F-5217-49CD-8E44-9DDB99AD87D2}" type="slidenum">
              <a:rPr lang="en-CA"/>
              <a:pPr/>
              <a:t>2</a:t>
            </a:fld>
            <a:endParaRPr lang="en-CA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D25E0-9776-423A-A136-5906FDB963D3}" type="slidenum">
              <a:rPr lang="en-CA"/>
              <a:pPr/>
              <a:t>21</a:t>
            </a:fld>
            <a:endParaRPr lang="en-CA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AC53B5-B8AD-4019-A8A2-0580C22BEDFA}" type="slidenum">
              <a:rPr lang="en-CA"/>
              <a:pPr/>
              <a:t>22</a:t>
            </a:fld>
            <a:endParaRPr lang="en-CA"/>
          </a:p>
        </p:txBody>
      </p:sp>
      <p:sp>
        <p:nvSpPr>
          <p:cNvPr id="6912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DE542-D31A-4921-A6F3-F250502AA9CB}" type="slidenum">
              <a:rPr lang="en-CA"/>
              <a:pPr/>
              <a:t>23</a:t>
            </a:fld>
            <a:endParaRPr lang="en-CA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26044-D35E-42A4-95D3-0BC1390BBCD7}" type="slidenum">
              <a:rPr lang="en-CA"/>
              <a:pPr/>
              <a:t>24</a:t>
            </a:fld>
            <a:endParaRPr lang="en-CA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18D9E-A388-4BF1-909E-A010BFD84FF7}" type="slidenum">
              <a:rPr lang="en-CA"/>
              <a:pPr/>
              <a:t>25</a:t>
            </a:fld>
            <a:endParaRPr lang="en-CA"/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A4460F-E24C-4D47-B195-032120979CF5}" type="slidenum">
              <a:rPr lang="en-CA"/>
              <a:pPr/>
              <a:t>26</a:t>
            </a:fld>
            <a:endParaRPr lang="en-CA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035C9A-1571-45D7-851A-FDFED4A577A2}" type="slidenum">
              <a:rPr lang="en-CA"/>
              <a:pPr/>
              <a:t>27</a:t>
            </a:fld>
            <a:endParaRPr lang="en-CA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AF042-ED6F-48CB-B623-30AA2E2657AB}" type="slidenum">
              <a:rPr lang="en-CA"/>
              <a:pPr/>
              <a:t>28</a:t>
            </a:fld>
            <a:endParaRPr lang="en-CA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E6FB8-E2FC-4E37-B426-629D0D18D102}" type="slidenum">
              <a:rPr lang="en-CA"/>
              <a:pPr/>
              <a:t>29</a:t>
            </a:fld>
            <a:endParaRPr lang="en-CA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3C41E-47BD-45CE-9A50-F806FC153FC6}" type="slidenum">
              <a:rPr lang="en-CA"/>
              <a:pPr/>
              <a:t>30</a:t>
            </a:fld>
            <a:endParaRPr lang="en-CA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89678-7AE9-41B5-B2BB-232A0A220E4E}" type="slidenum">
              <a:rPr lang="en-CA"/>
              <a:pPr/>
              <a:t>3</a:t>
            </a:fld>
            <a:endParaRPr lang="en-CA"/>
          </a:p>
        </p:txBody>
      </p:sp>
      <p:sp>
        <p:nvSpPr>
          <p:cNvPr id="67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20ABD-70ED-4565-A61E-CCEB8641D09C}" type="slidenum">
              <a:rPr lang="en-CA"/>
              <a:pPr/>
              <a:t>31</a:t>
            </a:fld>
            <a:endParaRPr lang="en-CA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54221-5766-44F6-A534-F4E09E3F6659}" type="slidenum">
              <a:rPr lang="en-CA"/>
              <a:pPr/>
              <a:t>4</a:t>
            </a:fld>
            <a:endParaRPr lang="en-CA"/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B7B1B-2898-4F4B-B027-D0070D37A3C6}" type="slidenum">
              <a:rPr lang="en-CA"/>
              <a:pPr/>
              <a:t>5</a:t>
            </a:fld>
            <a:endParaRPr lang="en-CA"/>
          </a:p>
        </p:txBody>
      </p:sp>
      <p:sp>
        <p:nvSpPr>
          <p:cNvPr id="7731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39C13-A80E-45CB-A104-324CD1D25BBC}" type="slidenum">
              <a:rPr lang="en-CA"/>
              <a:pPr/>
              <a:t>6</a:t>
            </a:fld>
            <a:endParaRPr lang="en-CA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AE530-720A-4FA8-8EB8-0DEE768C6B39}" type="slidenum">
              <a:rPr lang="en-CA"/>
              <a:pPr/>
              <a:t>7</a:t>
            </a:fld>
            <a:endParaRPr lang="en-CA"/>
          </a:p>
        </p:txBody>
      </p:sp>
      <p:sp>
        <p:nvSpPr>
          <p:cNvPr id="7751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EB8A1-57BD-44CF-8576-E3F021341B25}" type="slidenum">
              <a:rPr lang="en-CA"/>
              <a:pPr/>
              <a:t>8</a:t>
            </a:fld>
            <a:endParaRPr lang="en-CA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D34B1-2611-466D-8AFF-22FD849C66AA}" type="slidenum">
              <a:rPr lang="en-CA"/>
              <a:pPr/>
              <a:t>9</a:t>
            </a:fld>
            <a:endParaRPr lang="en-CA"/>
          </a:p>
        </p:txBody>
      </p:sp>
      <p:sp>
        <p:nvSpPr>
          <p:cNvPr id="6748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/>
              <a:t>Copyright © 2007 Ramez Elmasri and Shamkant B. Navathe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4142" name="Picture 46" descr="elmasri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4- </a:t>
            </a:r>
            <a:fld id="{459173E1-6754-4D06-814A-A32C3F933B54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83795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4- </a:t>
            </a:r>
            <a:fld id="{2265953D-1442-40AB-8B84-F79C5DFCD724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385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4- </a:t>
            </a:r>
            <a:fld id="{5B94BE9D-8306-4584-B586-E22F4C72F4F1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12542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4- </a:t>
            </a:r>
            <a:fld id="{93F9A070-80C7-4144-86D6-6C97A4997E8D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8889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4- </a:t>
            </a:r>
            <a:fld id="{26223DD2-762E-4FDA-8241-0B0016CAFA15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57863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4- </a:t>
            </a:r>
            <a:fld id="{CDB6D073-7831-4D89-B582-15D9D91B1000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1521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4- </a:t>
            </a:r>
            <a:fld id="{F7911E7A-5449-41E5-9D40-F8BEA4500A36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95537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4- </a:t>
            </a:r>
            <a:fld id="{1667BD92-9DBC-41E8-ACF8-D27A59848156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48698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4- </a:t>
            </a:r>
            <a:fld id="{5A84AEAC-FCBE-4268-B925-951CF0AFE902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5705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4- </a:t>
            </a:r>
            <a:fld id="{91301DA7-6907-4290-8013-4E696962A518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34931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3200">
                <a:latin typeface="Tahoma" pitchFamily="34" charset="0"/>
              </a:endParaRPr>
            </a:p>
          </p:txBody>
        </p:sp>
        <p:grpSp>
          <p:nvGrpSpPr>
            <p:cNvPr id="3116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r>
              <a:rPr lang="en-US"/>
              <a:t>Slide 4- </a:t>
            </a:r>
            <a:fld id="{93B31DC3-F0DA-437C-AFBB-A781D1C7B85E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sz="900"/>
              <a:t>Copyright © 2007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2007 Ramez Elmasri and Shamkant B. Navathe</a:t>
            </a:r>
          </a:p>
        </p:txBody>
      </p:sp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Enhanced Entity-Relationship (EER) Modeling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8045D1EC-384C-444B-B5C9-9606863B31F6}" type="slidenum">
              <a:rPr lang="en-US"/>
              <a:pPr/>
              <a:t>10</a:t>
            </a:fld>
            <a:endParaRPr lang="en-CA"/>
          </a:p>
        </p:txBody>
      </p:sp>
      <p:sp>
        <p:nvSpPr>
          <p:cNvPr id="67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Specialization (1)</a:t>
            </a:r>
          </a:p>
        </p:txBody>
      </p:sp>
      <p:sp>
        <p:nvSpPr>
          <p:cNvPr id="67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Specialization is the process of defining a set of subclasses of a superclass </a:t>
            </a:r>
          </a:p>
          <a:p>
            <a:r>
              <a:rPr lang="en-US"/>
              <a:t>The set of subclasses is based upon some distinguishing characteristics of the entities in the superclass</a:t>
            </a:r>
          </a:p>
          <a:p>
            <a:pPr lvl="1"/>
            <a:r>
              <a:rPr lang="en-US"/>
              <a:t>Example: {SECRETARY, ENGINEER, TECHNICIAN} is a specialization of EMPLOYEE based upon </a:t>
            </a:r>
            <a:r>
              <a:rPr lang="en-US" i="1"/>
              <a:t>job type.</a:t>
            </a:r>
          </a:p>
          <a:p>
            <a:pPr lvl="2"/>
            <a:r>
              <a:rPr lang="en-US"/>
              <a:t>May have several specializations of the same superclass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5CD26B84-E2A1-495C-AC5A-4951961E3563}" type="slidenum">
              <a:rPr lang="en-US"/>
              <a:pPr/>
              <a:t>11</a:t>
            </a:fld>
            <a:endParaRPr lang="en-CA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Specialization (2)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Example: Another specialization of EMPLOYEE based on </a:t>
            </a:r>
            <a:r>
              <a:rPr lang="en-US" sz="2400" i="1"/>
              <a:t>method of pay</a:t>
            </a:r>
            <a:r>
              <a:rPr lang="en-US" sz="2400"/>
              <a:t> is {SALARIED_EMPLOYEE, HOURLY_EMPLOYEE}.</a:t>
            </a:r>
          </a:p>
          <a:p>
            <a:pPr lvl="1"/>
            <a:r>
              <a:rPr lang="en-US" sz="2200"/>
              <a:t>Superclass/subclass relationships and specialization can be diagrammatically represented in EER diagrams</a:t>
            </a:r>
          </a:p>
          <a:p>
            <a:pPr lvl="1"/>
            <a:r>
              <a:rPr lang="en-US" sz="2200"/>
              <a:t>Attributes of a subclass are called </a:t>
            </a:r>
            <a:r>
              <a:rPr lang="en-US" sz="2200" i="1"/>
              <a:t>specific</a:t>
            </a:r>
            <a:r>
              <a:rPr lang="en-US" sz="2200"/>
              <a:t> or </a:t>
            </a:r>
            <a:r>
              <a:rPr lang="en-US" sz="2200" i="1"/>
              <a:t>local</a:t>
            </a:r>
            <a:r>
              <a:rPr lang="en-US" sz="2200"/>
              <a:t> attributes.</a:t>
            </a:r>
          </a:p>
          <a:p>
            <a:pPr lvl="2"/>
            <a:r>
              <a:rPr lang="en-US" sz="2000"/>
              <a:t>For example, the attribute TypingSpeed of SECRETARY</a:t>
            </a:r>
          </a:p>
          <a:p>
            <a:pPr lvl="1"/>
            <a:r>
              <a:rPr lang="en-US" sz="2200"/>
              <a:t>The subclass can also participate in specific relationship types.</a:t>
            </a:r>
          </a:p>
          <a:p>
            <a:pPr lvl="2"/>
            <a:r>
              <a:rPr lang="en-US" sz="2000"/>
              <a:t>For example, a relationship BELONGS_TO of HOURLY_EMPLOYEE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70928B2D-8477-453B-B220-11526F7CB416}" type="slidenum">
              <a:rPr lang="en-US"/>
              <a:pPr/>
              <a:t>12</a:t>
            </a:fld>
            <a:endParaRPr lang="en-CA"/>
          </a:p>
        </p:txBody>
      </p:sp>
      <p:pic>
        <p:nvPicPr>
          <p:cNvPr id="825347" name="Picture 3" descr="fig04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772400" cy="49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5348" name="Text Box 4" descr="Pink tissue paper"/>
          <p:cNvSpPr txBox="1">
            <a:spLocks noChangeArrowheads="1"/>
          </p:cNvSpPr>
          <p:nvPr/>
        </p:nvSpPr>
        <p:spPr bwMode="auto">
          <a:xfrm>
            <a:off x="304800" y="822325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800000"/>
                </a:solidFill>
              </a:rPr>
              <a:t>Specialization 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EE060BEB-0B67-44EF-A037-9EE0AE78EA3E}" type="slidenum">
              <a:rPr lang="en-US"/>
              <a:pPr/>
              <a:t>13</a:t>
            </a:fld>
            <a:endParaRPr lang="en-CA"/>
          </a:p>
        </p:txBody>
      </p:sp>
      <p:sp>
        <p:nvSpPr>
          <p:cNvPr id="67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Generalization</a:t>
            </a:r>
          </a:p>
        </p:txBody>
      </p:sp>
      <p:sp>
        <p:nvSpPr>
          <p:cNvPr id="67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Generalization is the reverse of the specialization process </a:t>
            </a:r>
          </a:p>
          <a:p>
            <a:r>
              <a:rPr lang="en-US" sz="2400"/>
              <a:t>Several classes with common features are generalized into a superclass; </a:t>
            </a:r>
          </a:p>
          <a:p>
            <a:pPr lvl="1"/>
            <a:r>
              <a:rPr lang="en-US" sz="2200"/>
              <a:t>original classes become its subclasses</a:t>
            </a:r>
          </a:p>
          <a:p>
            <a:r>
              <a:rPr lang="en-US" sz="2400"/>
              <a:t>Example: CAR, TRUCK generalized into VEHICLE; </a:t>
            </a:r>
          </a:p>
          <a:p>
            <a:pPr lvl="1"/>
            <a:r>
              <a:rPr lang="en-US" sz="2200"/>
              <a:t>both CAR, TRUCK become subclasses of the superclass VEHICLE.</a:t>
            </a:r>
          </a:p>
          <a:p>
            <a:pPr lvl="1"/>
            <a:r>
              <a:rPr lang="en-US" sz="2200"/>
              <a:t>We can view {CAR, TRUCK} as a specialization of VEHICLE </a:t>
            </a:r>
          </a:p>
          <a:p>
            <a:pPr lvl="1"/>
            <a:r>
              <a:rPr lang="en-US" sz="2200"/>
              <a:t>Alternatively, we can view VEHICLE as a generalization of CAR and TRUCK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37B31623-08FB-4B62-BCE9-059FCD105835}" type="slidenum">
              <a:rPr lang="en-US"/>
              <a:pPr/>
              <a:t>14</a:t>
            </a:fld>
            <a:endParaRPr lang="en-CA"/>
          </a:p>
        </p:txBody>
      </p:sp>
      <p:pic>
        <p:nvPicPr>
          <p:cNvPr id="821251" name="Picture 3" descr="fig04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2390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252" name="Text Box 4" descr="Pink tissue paper"/>
          <p:cNvSpPr txBox="1">
            <a:spLocks noChangeArrowheads="1"/>
          </p:cNvSpPr>
          <p:nvPr/>
        </p:nvSpPr>
        <p:spPr bwMode="auto">
          <a:xfrm>
            <a:off x="533400" y="715963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800000"/>
                </a:solidFill>
              </a:rPr>
              <a:t>Generalization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4C2DF376-C5B2-4ECE-AA39-C7195CD02C0A}" type="slidenum">
              <a:rPr lang="en-US"/>
              <a:pPr/>
              <a:t>15</a:t>
            </a:fld>
            <a:endParaRPr lang="en-CA"/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Generalization and Specialization (1)</a:t>
            </a:r>
          </a:p>
        </p:txBody>
      </p:sp>
      <p:sp>
        <p:nvSpPr>
          <p:cNvPr id="68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Diagrammatic notation are sometimes used to distinguish between generalization and specialization</a:t>
            </a:r>
          </a:p>
          <a:p>
            <a:pPr lvl="1">
              <a:lnSpc>
                <a:spcPct val="90000"/>
              </a:lnSpc>
            </a:pPr>
            <a:r>
              <a:rPr lang="en-US"/>
              <a:t>Arrow pointing to the generalized superclass represents a generalization </a:t>
            </a:r>
          </a:p>
          <a:p>
            <a:pPr lvl="1">
              <a:lnSpc>
                <a:spcPct val="90000"/>
              </a:lnSpc>
            </a:pPr>
            <a:r>
              <a:rPr lang="en-US"/>
              <a:t>Arrows pointing to the specialized subclasses represent a specialization </a:t>
            </a:r>
          </a:p>
          <a:p>
            <a:pPr lvl="1">
              <a:lnSpc>
                <a:spcPct val="90000"/>
              </a:lnSpc>
            </a:pPr>
            <a:r>
              <a:rPr lang="en-US"/>
              <a:t>We </a:t>
            </a:r>
            <a:r>
              <a:rPr lang="en-US" i="1"/>
              <a:t>do not use</a:t>
            </a:r>
            <a:r>
              <a:rPr lang="en-US"/>
              <a:t> this notation because it is often subjective as to which process is more appropriate for a particular situation </a:t>
            </a:r>
          </a:p>
          <a:p>
            <a:pPr lvl="1">
              <a:lnSpc>
                <a:spcPct val="90000"/>
              </a:lnSpc>
            </a:pPr>
            <a:r>
              <a:rPr lang="en-US"/>
              <a:t>We advocate not drawing any arrows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7AB24B3A-88A7-435F-8953-03AFA39E744E}" type="slidenum">
              <a:rPr lang="en-US"/>
              <a:pPr/>
              <a:t>16</a:t>
            </a:fld>
            <a:endParaRPr lang="en-CA"/>
          </a:p>
        </p:txBody>
      </p:sp>
      <p:sp>
        <p:nvSpPr>
          <p:cNvPr id="782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Constraints on Specialization and Generalization (2)</a:t>
            </a:r>
          </a:p>
        </p:txBody>
      </p:sp>
      <p:sp>
        <p:nvSpPr>
          <p:cNvPr id="782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If all subclasses in a specialization have membership condition on same attribute of the superclass, specialization is called an attribute-defined specialization 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Attribute is called the defining attribute of the specialization 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Example: </a:t>
            </a:r>
            <a:r>
              <a:rPr lang="en-US" sz="2200" dirty="0" err="1"/>
              <a:t>JobType</a:t>
            </a:r>
            <a:r>
              <a:rPr lang="en-US" sz="2200" dirty="0"/>
              <a:t> is the defining attribute of the specialization {SECRETARY, TECHNICIAN, ENGINEER} of EMPLOYEE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If no condition determines membership, the subclass is called user-defined 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Membership in a subclass is determined by the database users by applying an operation to add an entity to the subclass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707BEE25-1918-49EF-A8FD-17987C5BDA4A}" type="slidenum">
              <a:rPr lang="en-US"/>
              <a:pPr/>
              <a:t>17</a:t>
            </a:fld>
            <a:endParaRPr lang="en-CA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Displaying an attribute-defined specialization in EER diagrams</a:t>
            </a:r>
          </a:p>
        </p:txBody>
      </p:sp>
      <p:pic>
        <p:nvPicPr>
          <p:cNvPr id="805893" name="Picture 5" descr="fig04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962150"/>
            <a:ext cx="8413750" cy="39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FD283BA4-E2F6-48F5-A1C0-CBE1C062C2D2}" type="slidenum">
              <a:rPr lang="en-US"/>
              <a:pPr/>
              <a:t>18</a:t>
            </a:fld>
            <a:endParaRPr lang="en-CA"/>
          </a:p>
        </p:txBody>
      </p:sp>
      <p:sp>
        <p:nvSpPr>
          <p:cNvPr id="6860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Constraints on Specialization and Generalization (3)</a:t>
            </a:r>
          </a:p>
        </p:txBody>
      </p:sp>
      <p:sp>
        <p:nvSpPr>
          <p:cNvPr id="68608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basic constraints can apply to a specialization/generalization:</a:t>
            </a:r>
          </a:p>
          <a:p>
            <a:pPr lvl="1"/>
            <a:r>
              <a:rPr lang="en-US"/>
              <a:t>Disjointness Constraint: </a:t>
            </a:r>
          </a:p>
          <a:p>
            <a:pPr lvl="1"/>
            <a:r>
              <a:rPr lang="en-US"/>
              <a:t>Completeness Constraint: 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A21A6D88-AAB5-47A4-B314-CD9AF48F6040}" type="slidenum">
              <a:rPr lang="en-US"/>
              <a:pPr/>
              <a:t>19</a:t>
            </a:fld>
            <a:endParaRPr lang="en-CA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Constraints on Specialization and Generalization (4)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Disjointness Constraint: </a:t>
            </a:r>
          </a:p>
          <a:p>
            <a:pPr lvl="1"/>
            <a:r>
              <a:rPr lang="en-US"/>
              <a:t>Specifies that the subclasses of the specialization must be </a:t>
            </a:r>
            <a:r>
              <a:rPr lang="en-US" i="1"/>
              <a:t>disjoint</a:t>
            </a:r>
            <a:r>
              <a:rPr lang="en-US"/>
              <a:t>:</a:t>
            </a:r>
            <a:endParaRPr lang="en-US" i="1"/>
          </a:p>
          <a:p>
            <a:pPr lvl="2"/>
            <a:r>
              <a:rPr lang="en-US"/>
              <a:t>an entity can be a member of at most one of the subclasses of the specialization</a:t>
            </a:r>
          </a:p>
          <a:p>
            <a:pPr lvl="1"/>
            <a:r>
              <a:rPr lang="en-US"/>
              <a:t>Specified by </a:t>
            </a:r>
            <a:r>
              <a:rPr lang="en-US" b="1" i="1" u="sng"/>
              <a:t>d</a:t>
            </a:r>
            <a:r>
              <a:rPr lang="en-US"/>
              <a:t> in EER diagram </a:t>
            </a:r>
          </a:p>
          <a:p>
            <a:pPr lvl="1"/>
            <a:r>
              <a:rPr lang="en-US"/>
              <a:t>If not disjoint, specialization is </a:t>
            </a:r>
            <a:r>
              <a:rPr lang="en-US" i="1"/>
              <a:t>overlapping</a:t>
            </a:r>
            <a:r>
              <a:rPr lang="en-US"/>
              <a:t>:</a:t>
            </a:r>
          </a:p>
          <a:p>
            <a:pPr lvl="2"/>
            <a:r>
              <a:rPr lang="en-US"/>
              <a:t>that is the same entity may be a member of more than one subclass of the specialization</a:t>
            </a:r>
          </a:p>
          <a:p>
            <a:pPr lvl="1"/>
            <a:r>
              <a:rPr lang="en-US"/>
              <a:t>Specified by </a:t>
            </a:r>
            <a:r>
              <a:rPr lang="en-US" b="1" i="1" u="sng"/>
              <a:t>o</a:t>
            </a:r>
            <a:r>
              <a:rPr lang="en-US"/>
              <a:t> in EER diagram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7E512B17-D41E-4FA7-BC2C-13355346D23D}" type="slidenum">
              <a:rPr lang="en-US"/>
              <a:pPr/>
              <a:t>2</a:t>
            </a:fld>
            <a:endParaRPr lang="en-CA"/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49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EER stands for Enhanced ER or Extended ER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EER Model Concepts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Includes all modeling concepts of basic ER 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Additional concepts: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subclasses/</a:t>
            </a:r>
            <a:r>
              <a:rPr lang="en-US" sz="2000" dirty="0" err="1"/>
              <a:t>superclasses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2000" dirty="0"/>
              <a:t>specialization/generalization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categories (UNION types)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These are fundamental to conceptual modeling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additional EER concepts are used to model applications more completely and more accurately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EER includes some object-oriented concepts, such as inheritance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02DFA304-EFFB-461C-AC20-BF9F44165FEB}" type="slidenum">
              <a:rPr lang="en-US"/>
              <a:pPr/>
              <a:t>20</a:t>
            </a:fld>
            <a:endParaRPr lang="en-CA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Constraints on Specialization and Generalization (5)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Completeness Constraint: </a:t>
            </a:r>
          </a:p>
          <a:p>
            <a:pPr lvl="1"/>
            <a:r>
              <a:rPr lang="en-US" i="1"/>
              <a:t>Total</a:t>
            </a:r>
            <a:r>
              <a:rPr lang="en-US"/>
              <a:t> specifies that every entity in the superclass must be a member of some subclass in the specialization/generalization </a:t>
            </a:r>
          </a:p>
          <a:p>
            <a:pPr lvl="1"/>
            <a:r>
              <a:rPr lang="en-US"/>
              <a:t>Shown in EER diagrams by a </a:t>
            </a:r>
            <a:r>
              <a:rPr lang="en-US" b="1" i="1" u="sng"/>
              <a:t>double line</a:t>
            </a:r>
            <a:r>
              <a:rPr lang="en-US"/>
              <a:t> </a:t>
            </a:r>
          </a:p>
          <a:p>
            <a:pPr lvl="1"/>
            <a:r>
              <a:rPr lang="en-US" i="1"/>
              <a:t>Partial</a:t>
            </a:r>
            <a:r>
              <a:rPr lang="en-US"/>
              <a:t> allows an entity not to belong to any of the subclasses </a:t>
            </a:r>
          </a:p>
          <a:p>
            <a:pPr lvl="1"/>
            <a:r>
              <a:rPr lang="en-US"/>
              <a:t>Shown in EER diagrams by a single line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1F568B33-7D43-42B2-9254-0DB031E4BDA0}" type="slidenum">
              <a:rPr lang="en-US"/>
              <a:pPr/>
              <a:t>21</a:t>
            </a:fld>
            <a:endParaRPr lang="en-CA"/>
          </a:p>
        </p:txBody>
      </p:sp>
      <p:sp>
        <p:nvSpPr>
          <p:cNvPr id="6881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Constraints on Specialization and Generalization (6)</a:t>
            </a:r>
          </a:p>
        </p:txBody>
      </p:sp>
      <p:sp>
        <p:nvSpPr>
          <p:cNvPr id="6881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Hence, we have four types of specialization/generalization:</a:t>
            </a:r>
          </a:p>
          <a:p>
            <a:pPr lvl="1"/>
            <a:r>
              <a:rPr lang="en-US"/>
              <a:t>Disjoint, total </a:t>
            </a:r>
          </a:p>
          <a:p>
            <a:pPr lvl="1"/>
            <a:r>
              <a:rPr lang="en-US"/>
              <a:t>Disjoint, partial </a:t>
            </a:r>
          </a:p>
          <a:p>
            <a:pPr lvl="1"/>
            <a:r>
              <a:rPr lang="en-US"/>
              <a:t>Overlapping, total </a:t>
            </a:r>
          </a:p>
          <a:p>
            <a:pPr lvl="1"/>
            <a:r>
              <a:rPr lang="en-US"/>
              <a:t>Overlapping, partial</a:t>
            </a:r>
          </a:p>
          <a:p>
            <a:r>
              <a:rPr lang="en-US"/>
              <a:t>Note: Generalization usually is total because the superclass is derived from the subclasses.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B7905BD4-E42E-4D20-AD7F-99F967D262C2}" type="slidenum">
              <a:rPr lang="en-US"/>
              <a:pPr/>
              <a:t>22</a:t>
            </a:fld>
            <a:endParaRPr lang="en-CA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of disjoint partial Specialization</a:t>
            </a:r>
          </a:p>
        </p:txBody>
      </p:sp>
      <p:pic>
        <p:nvPicPr>
          <p:cNvPr id="690181" name="Picture 5" descr="fig04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7850"/>
            <a:ext cx="83058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74E8304A-6BF1-458E-8CDD-5E0D2F7A3EC1}" type="slidenum">
              <a:rPr lang="en-US"/>
              <a:pPr/>
              <a:t>23</a:t>
            </a:fld>
            <a:endParaRPr lang="en-CA"/>
          </a:p>
        </p:txBody>
      </p:sp>
      <p:pic>
        <p:nvPicPr>
          <p:cNvPr id="819203" name="Picture 3" descr="fig04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432050"/>
            <a:ext cx="8539162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04" name="Text Box 4" descr="Pink tissue paper"/>
          <p:cNvSpPr txBox="1">
            <a:spLocks noChangeArrowheads="1"/>
          </p:cNvSpPr>
          <p:nvPr/>
        </p:nvSpPr>
        <p:spPr bwMode="auto">
          <a:xfrm>
            <a:off x="304800" y="868363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800000"/>
                </a:solidFill>
              </a:rPr>
              <a:t>Example of overlapping total Specialization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ACA62079-0EFE-4739-93D2-4F0BB5741EFB}" type="slidenum">
              <a:rPr lang="en-US"/>
              <a:pPr/>
              <a:t>24</a:t>
            </a:fld>
            <a:endParaRPr lang="en-CA"/>
          </a:p>
        </p:txBody>
      </p:sp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Specialization/Generalization Hierarchies, Lattices &amp; Shared Subclasses (1)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subclass may itself have further subclasses specified on it </a:t>
            </a:r>
          </a:p>
          <a:p>
            <a:pPr lvl="1"/>
            <a:r>
              <a:rPr lang="en-US"/>
              <a:t>forms a hierarchy or a lattice</a:t>
            </a:r>
          </a:p>
          <a:p>
            <a:r>
              <a:rPr lang="en-US" b="1" i="1"/>
              <a:t>Hierarchy</a:t>
            </a:r>
            <a:r>
              <a:rPr lang="en-US"/>
              <a:t> has a constraint that every subclass has only one superclass (called </a:t>
            </a:r>
            <a:r>
              <a:rPr lang="en-US" b="1" i="1"/>
              <a:t>single inheritance</a:t>
            </a:r>
            <a:r>
              <a:rPr lang="en-US"/>
              <a:t>); this is basically a </a:t>
            </a:r>
            <a:r>
              <a:rPr lang="en-US" b="1" i="1"/>
              <a:t>tree structure</a:t>
            </a:r>
          </a:p>
          <a:p>
            <a:r>
              <a:rPr lang="en-US"/>
              <a:t>In a </a:t>
            </a:r>
            <a:r>
              <a:rPr lang="en-US" b="1" i="1"/>
              <a:t>lattice</a:t>
            </a:r>
            <a:r>
              <a:rPr lang="en-US"/>
              <a:t>, a subclass can be subclass of more than one superclass (called </a:t>
            </a:r>
            <a:r>
              <a:rPr lang="en-US" b="1" i="1"/>
              <a:t>multiple inheritance</a:t>
            </a:r>
            <a:r>
              <a:rPr lang="en-US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90223EBC-0400-455C-BF24-568A475BF261}" type="slidenum">
              <a:rPr lang="en-US"/>
              <a:pPr/>
              <a:t>25</a:t>
            </a:fld>
            <a:endParaRPr lang="en-CA"/>
          </a:p>
        </p:txBody>
      </p:sp>
      <p:pic>
        <p:nvPicPr>
          <p:cNvPr id="815107" name="Picture 3" descr="fig04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92338"/>
            <a:ext cx="8440738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5108" name="Text Box 4" descr="Pink tissue paper"/>
          <p:cNvSpPr txBox="1">
            <a:spLocks noChangeArrowheads="1"/>
          </p:cNvSpPr>
          <p:nvPr/>
        </p:nvSpPr>
        <p:spPr bwMode="auto">
          <a:xfrm>
            <a:off x="457200" y="8382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800000"/>
                </a:solidFill>
              </a:rPr>
              <a:t>Shared Subclass “Engineering_Manager”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2F660A20-0033-478B-939B-9997251BA13D}" type="slidenum">
              <a:rPr lang="en-US"/>
              <a:pPr/>
              <a:t>26</a:t>
            </a:fld>
            <a:endParaRPr lang="en-CA"/>
          </a:p>
        </p:txBody>
      </p:sp>
      <p:sp>
        <p:nvSpPr>
          <p:cNvPr id="788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Specialization/Generalization Hierarchies, Lattices &amp; Shared Subclasses (2)</a:t>
            </a:r>
          </a:p>
        </p:txBody>
      </p:sp>
      <p:sp>
        <p:nvSpPr>
          <p:cNvPr id="788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In a lattice or hierarchy, a subclass inherits attributes not only of its direct superclass, but also of all its predecessor </a:t>
            </a:r>
            <a:r>
              <a:rPr lang="en-US" sz="2400" dirty="0" err="1"/>
              <a:t>superclasses</a:t>
            </a:r>
            <a:endParaRPr lang="en-US" sz="2400" dirty="0"/>
          </a:p>
          <a:p>
            <a:r>
              <a:rPr lang="en-US" sz="2400" dirty="0"/>
              <a:t>A subclass with more than one superclass is called a shared subclass (multiple inheritance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4DDF90AC-1E6F-4A3F-9845-827897ED1710}" type="slidenum">
              <a:rPr lang="en-US"/>
              <a:pPr/>
              <a:t>27</a:t>
            </a:fld>
            <a:endParaRPr lang="en-CA"/>
          </a:p>
        </p:txBody>
      </p:sp>
      <p:sp>
        <p:nvSpPr>
          <p:cNvPr id="79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Specialization/Generalization Hierarchies, Lattices &amp; Shared Subclasses (3)</a:t>
            </a:r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 i="1"/>
              <a:t>specialization</a:t>
            </a:r>
            <a:r>
              <a:rPr lang="en-US"/>
              <a:t>, start with an entity type and then define subclasses of the entity type by successive specialization</a:t>
            </a:r>
          </a:p>
          <a:p>
            <a:pPr lvl="1"/>
            <a:r>
              <a:rPr lang="en-US"/>
              <a:t>called a </a:t>
            </a:r>
            <a:r>
              <a:rPr lang="en-US" i="1"/>
              <a:t>top down</a:t>
            </a:r>
            <a:r>
              <a:rPr lang="en-US"/>
              <a:t> conceptual refinement process</a:t>
            </a:r>
          </a:p>
          <a:p>
            <a:r>
              <a:rPr lang="en-US"/>
              <a:t>In </a:t>
            </a:r>
            <a:r>
              <a:rPr lang="en-US" i="1"/>
              <a:t>generalization</a:t>
            </a:r>
            <a:r>
              <a:rPr lang="en-US"/>
              <a:t>, start with many entity types and generalize those that have common properties</a:t>
            </a:r>
          </a:p>
          <a:p>
            <a:pPr lvl="1"/>
            <a:r>
              <a:rPr lang="en-US"/>
              <a:t>Called a </a:t>
            </a:r>
            <a:r>
              <a:rPr lang="en-US" i="1"/>
              <a:t>bottom up</a:t>
            </a:r>
            <a:r>
              <a:rPr lang="en-US"/>
              <a:t> conceptual synthesis process</a:t>
            </a:r>
          </a:p>
          <a:p>
            <a:r>
              <a:rPr lang="en-US"/>
              <a:t>In practice, a </a:t>
            </a:r>
            <a:r>
              <a:rPr lang="en-US" i="1"/>
              <a:t>combination of both processes</a:t>
            </a:r>
            <a:r>
              <a:rPr lang="en-US"/>
              <a:t> is usually employed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6B78F0C0-C1E1-4A1D-852A-1B749551C975}" type="slidenum">
              <a:rPr lang="en-US"/>
              <a:pPr/>
              <a:t>28</a:t>
            </a:fld>
            <a:endParaRPr lang="en-CA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Specialization / Generalization Lattice Example </a:t>
            </a:r>
            <a:r>
              <a:rPr lang="en-US" sz="2400"/>
              <a:t>(UNIVERSITY)</a:t>
            </a:r>
          </a:p>
        </p:txBody>
      </p:sp>
      <p:pic>
        <p:nvPicPr>
          <p:cNvPr id="694277" name="Picture 5" descr="fig04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867400" cy="4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33BA611E-9716-4D85-BC73-9A3D6B062DD3}" type="slidenum">
              <a:rPr lang="en-US"/>
              <a:pPr/>
              <a:t>29</a:t>
            </a:fld>
            <a:endParaRPr lang="en-CA"/>
          </a:p>
        </p:txBody>
      </p:sp>
      <p:sp>
        <p:nvSpPr>
          <p:cNvPr id="69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 (UNION TYPES) (1)</a:t>
            </a:r>
          </a:p>
        </p:txBody>
      </p:sp>
      <p:sp>
        <p:nvSpPr>
          <p:cNvPr id="696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All of the </a:t>
            </a:r>
            <a:r>
              <a:rPr lang="en-US" sz="2400" i="1" dirty="0"/>
              <a:t>superclass/subclass relationships</a:t>
            </a:r>
            <a:r>
              <a:rPr lang="en-US" sz="2400" dirty="0"/>
              <a:t> we have seen thus far have a single superclass </a:t>
            </a:r>
          </a:p>
          <a:p>
            <a:r>
              <a:rPr lang="en-US" sz="2400" dirty="0"/>
              <a:t>A shared subclass is a subclass in:</a:t>
            </a:r>
          </a:p>
          <a:p>
            <a:pPr lvl="1"/>
            <a:r>
              <a:rPr lang="en-US" sz="2200" i="1" dirty="0"/>
              <a:t>more than one</a:t>
            </a:r>
            <a:r>
              <a:rPr lang="en-US" sz="2200" dirty="0"/>
              <a:t> distinct superclass/subclass relationships</a:t>
            </a:r>
          </a:p>
          <a:p>
            <a:pPr lvl="1"/>
            <a:r>
              <a:rPr lang="en-US" sz="2200" dirty="0"/>
              <a:t>each relationships has a single superclass</a:t>
            </a:r>
          </a:p>
          <a:p>
            <a:pPr lvl="1"/>
            <a:r>
              <a:rPr lang="en-US" sz="2200" dirty="0"/>
              <a:t>shared subclass leads to multiple inheritance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In some cases, we need to model a </a:t>
            </a:r>
            <a:r>
              <a:rPr lang="en-US" sz="2400" i="1" dirty="0">
                <a:solidFill>
                  <a:schemeClr val="accent1"/>
                </a:solidFill>
              </a:rPr>
              <a:t>single superclass/subclass relationship</a:t>
            </a:r>
            <a:r>
              <a:rPr lang="en-US" sz="2400" dirty="0">
                <a:solidFill>
                  <a:schemeClr val="accent1"/>
                </a:solidFill>
              </a:rPr>
              <a:t> with </a:t>
            </a:r>
            <a:r>
              <a:rPr lang="en-US" sz="2400" i="1" dirty="0">
                <a:solidFill>
                  <a:schemeClr val="accent1"/>
                </a:solidFill>
              </a:rPr>
              <a:t>more than one</a:t>
            </a:r>
            <a:r>
              <a:rPr lang="en-US" sz="2400" dirty="0">
                <a:solidFill>
                  <a:schemeClr val="accent1"/>
                </a:solidFill>
              </a:rPr>
              <a:t> superclass </a:t>
            </a:r>
          </a:p>
          <a:p>
            <a:r>
              <a:rPr lang="en-US" sz="2400" dirty="0" err="1"/>
              <a:t>Superclasses</a:t>
            </a:r>
            <a:r>
              <a:rPr lang="en-US" sz="2400" dirty="0"/>
              <a:t> can represent different entity types </a:t>
            </a:r>
          </a:p>
          <a:p>
            <a:r>
              <a:rPr lang="en-US" sz="2400" dirty="0"/>
              <a:t>Such a subclass is called a category or UNION TYPE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990512D4-B674-4CB1-9353-9A449668BA2C}" type="slidenum">
              <a:rPr lang="en-US"/>
              <a:pPr/>
              <a:t>3</a:t>
            </a:fld>
            <a:endParaRPr lang="en-CA"/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 and Superclasses (1)</a:t>
            </a:r>
          </a:p>
        </p:txBody>
      </p:sp>
      <p:sp>
        <p:nvSpPr>
          <p:cNvPr id="669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An entity type may have additional meaningful subgroupings of its entities</a:t>
            </a:r>
          </a:p>
          <a:p>
            <a:pPr lvl="1"/>
            <a:r>
              <a:rPr lang="en-US" sz="2200"/>
              <a:t>Example: EMPLOYEE may be further grouped into: </a:t>
            </a:r>
          </a:p>
          <a:p>
            <a:pPr lvl="2"/>
            <a:r>
              <a:rPr lang="en-US" sz="2000"/>
              <a:t>SECRETARY, ENGINEER, TECHNICIAN, …</a:t>
            </a:r>
          </a:p>
          <a:p>
            <a:pPr lvl="3"/>
            <a:r>
              <a:rPr lang="en-US" sz="1800"/>
              <a:t>Based on the EMPLOYEE’s Job</a:t>
            </a:r>
          </a:p>
          <a:p>
            <a:pPr lvl="2"/>
            <a:r>
              <a:rPr lang="en-US" sz="2000"/>
              <a:t>MANAGER</a:t>
            </a:r>
          </a:p>
          <a:p>
            <a:pPr lvl="3"/>
            <a:r>
              <a:rPr lang="en-US" sz="1800"/>
              <a:t>EMPLOYEEs who are managers</a:t>
            </a:r>
          </a:p>
          <a:p>
            <a:pPr lvl="2"/>
            <a:r>
              <a:rPr lang="en-US" sz="2000"/>
              <a:t>SALARIED_EMPLOYEE, HOURLY_EMPLOYEE</a:t>
            </a:r>
          </a:p>
          <a:p>
            <a:pPr lvl="3"/>
            <a:r>
              <a:rPr lang="en-US" sz="1800"/>
              <a:t>Based on the EMPLOYEE’s method of pay</a:t>
            </a:r>
          </a:p>
          <a:p>
            <a:r>
              <a:rPr lang="en-US" sz="2400"/>
              <a:t>EER diagrams extend ER diagrams to represent these additional subgroupings, called </a:t>
            </a:r>
            <a:r>
              <a:rPr lang="en-US" sz="2400" i="1"/>
              <a:t>subclasses</a:t>
            </a:r>
            <a:r>
              <a:rPr lang="en-US" sz="2400"/>
              <a:t> or </a:t>
            </a:r>
            <a:r>
              <a:rPr lang="en-US" sz="2400" i="1"/>
              <a:t>subtypes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BBDAC76F-802A-49EA-BD50-79836FBE6AE7}" type="slidenum">
              <a:rPr lang="en-US"/>
              <a:pPr/>
              <a:t>30</a:t>
            </a:fld>
            <a:endParaRPr lang="en-CA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 (UNION TYPES) (2)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Example: In a database for vehicle registration, a vehicle owner can be a PERSON, a BANK (holding a lien on a vehicle) or a COMPANY.</a:t>
            </a:r>
          </a:p>
          <a:p>
            <a:pPr lvl="1"/>
            <a:r>
              <a:rPr lang="en-US" sz="2200" dirty="0"/>
              <a:t>A </a:t>
            </a:r>
            <a:r>
              <a:rPr lang="en-US" sz="2200" i="1" dirty="0"/>
              <a:t>category</a:t>
            </a:r>
            <a:r>
              <a:rPr lang="en-US" sz="2200" dirty="0"/>
              <a:t> (UNION type) called OWNER is created to represent a subset of the </a:t>
            </a:r>
            <a:r>
              <a:rPr lang="en-US" sz="2200" i="1" dirty="0"/>
              <a:t>union</a:t>
            </a:r>
            <a:r>
              <a:rPr lang="en-US" sz="2200" dirty="0"/>
              <a:t> of the three </a:t>
            </a:r>
            <a:r>
              <a:rPr lang="en-US" sz="2200" dirty="0" err="1"/>
              <a:t>superclasses</a:t>
            </a:r>
            <a:r>
              <a:rPr lang="en-US" sz="2200" dirty="0"/>
              <a:t> COMPANY, BANK, and PERSON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A category member must exist in </a:t>
            </a:r>
            <a:r>
              <a:rPr lang="en-US" sz="2200" b="1" i="1" dirty="0">
                <a:solidFill>
                  <a:schemeClr val="accent1"/>
                </a:solidFill>
              </a:rPr>
              <a:t>at least one</a:t>
            </a:r>
            <a:r>
              <a:rPr lang="en-US" sz="2200" dirty="0">
                <a:solidFill>
                  <a:schemeClr val="accent1"/>
                </a:solidFill>
              </a:rPr>
              <a:t> of its </a:t>
            </a:r>
            <a:r>
              <a:rPr lang="en-US" sz="2200" dirty="0" err="1" smtClean="0">
                <a:solidFill>
                  <a:schemeClr val="accent1"/>
                </a:solidFill>
              </a:rPr>
              <a:t>superclasses</a:t>
            </a:r>
            <a:endParaRPr lang="en-US" sz="2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FDF21A1A-BC1E-4793-8DA2-96078530BC1D}" type="slidenum">
              <a:rPr lang="en-US"/>
              <a:pPr/>
              <a:t>31</a:t>
            </a:fld>
            <a:endParaRPr lang="en-CA"/>
          </a:p>
        </p:txBody>
      </p:sp>
      <p:sp>
        <p:nvSpPr>
          <p:cNvPr id="6983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categories (UNION types): OWNER, REGISTERED_VEHICLE</a:t>
            </a:r>
          </a:p>
        </p:txBody>
      </p:sp>
      <p:pic>
        <p:nvPicPr>
          <p:cNvPr id="698375" name="Picture 7" descr="fig04_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74821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2D682681-3FF1-44B3-B3DB-27A43B993474}" type="slidenum">
              <a:rPr lang="en-US"/>
              <a:pPr/>
              <a:t>4</a:t>
            </a:fld>
            <a:endParaRPr lang="en-CA"/>
          </a:p>
        </p:txBody>
      </p:sp>
      <p:pic>
        <p:nvPicPr>
          <p:cNvPr id="823299" name="Picture 3" descr="fig04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19250"/>
            <a:ext cx="74676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3300" name="Text Box 4" descr="Pink tissue paper"/>
          <p:cNvSpPr txBox="1">
            <a:spLocks noChangeArrowheads="1"/>
          </p:cNvSpPr>
          <p:nvPr/>
        </p:nvSpPr>
        <p:spPr bwMode="auto">
          <a:xfrm>
            <a:off x="838200" y="593725"/>
            <a:ext cx="701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800000"/>
                </a:solidFill>
              </a:rPr>
              <a:t>Subclasses and Superclasses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14EFA28D-9142-4EAD-B1D2-B5D7BB2E6D09}" type="slidenum">
              <a:rPr lang="en-US"/>
              <a:pPr/>
              <a:t>5</a:t>
            </a:fld>
            <a:endParaRPr lang="en-CA"/>
          </a:p>
        </p:txBody>
      </p:sp>
      <p:sp>
        <p:nvSpPr>
          <p:cNvPr id="772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 and Superclasses (2)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Each of these subgroupings is a subset of EMPLOYEE entities </a:t>
            </a:r>
          </a:p>
          <a:p>
            <a:r>
              <a:rPr lang="en-US" sz="2400"/>
              <a:t>Each is called a subclass of EMPLOYEE </a:t>
            </a:r>
          </a:p>
          <a:p>
            <a:r>
              <a:rPr lang="en-US" sz="2400"/>
              <a:t>EMPLOYEE is the superclass for each of these subclasses </a:t>
            </a:r>
          </a:p>
          <a:p>
            <a:r>
              <a:rPr lang="en-US" sz="2400"/>
              <a:t>These are called superclass/subclass relationships:</a:t>
            </a:r>
          </a:p>
          <a:p>
            <a:pPr lvl="1"/>
            <a:r>
              <a:rPr lang="en-US" sz="2200"/>
              <a:t>EMPLOYEE/SECRETARY</a:t>
            </a:r>
          </a:p>
          <a:p>
            <a:pPr lvl="1"/>
            <a:r>
              <a:rPr lang="en-US" sz="2200"/>
              <a:t>EMPLOYEE/TECHNICIAN</a:t>
            </a:r>
          </a:p>
          <a:p>
            <a:pPr lvl="1"/>
            <a:r>
              <a:rPr lang="en-US" sz="2200"/>
              <a:t>EMPLOYEE/MANAGER</a:t>
            </a:r>
          </a:p>
          <a:p>
            <a:pPr lvl="1"/>
            <a:r>
              <a:rPr lang="en-US" sz="220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E3073F6F-8E11-43BF-A210-35EF7CED6B34}" type="slidenum">
              <a:rPr lang="en-US"/>
              <a:pPr/>
              <a:t>6</a:t>
            </a:fld>
            <a:endParaRPr lang="en-CA"/>
          </a:p>
        </p:txBody>
      </p:sp>
      <p:sp>
        <p:nvSpPr>
          <p:cNvPr id="67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 and Superclasses (3)</a:t>
            </a:r>
          </a:p>
        </p:txBody>
      </p:sp>
      <p:sp>
        <p:nvSpPr>
          <p:cNvPr id="67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These are also called IS-A relationships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SECRETARY IS-A EMPLOYEE, TECHNICIAN IS-A EMPLOYEE, ….</a:t>
            </a:r>
          </a:p>
          <a:p>
            <a:pPr>
              <a:lnSpc>
                <a:spcPct val="90000"/>
              </a:lnSpc>
            </a:pPr>
            <a:r>
              <a:rPr lang="en-US" sz="2400"/>
              <a:t>Note: An entity that is member of a subclass represents the same real-world entity as some member of the superclass: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The subclass member is the same entity in a </a:t>
            </a:r>
            <a:r>
              <a:rPr lang="en-US" sz="2200" i="1"/>
              <a:t>distinct specific role</a:t>
            </a:r>
            <a:r>
              <a:rPr lang="en-US" sz="22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An entity cannot exist in the database merely by being a member of a subclass; it must also be a member of the superclass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A member of the superclass can be optionally included as a member of any number of its subclasses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6A00BD2F-A470-4A21-A0CE-8032811D385F}" type="slidenum">
              <a:rPr lang="en-US"/>
              <a:pPr/>
              <a:t>7</a:t>
            </a:fld>
            <a:endParaRPr lang="en-CA"/>
          </a:p>
        </p:txBody>
      </p:sp>
      <p:sp>
        <p:nvSpPr>
          <p:cNvPr id="7741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 and Superclasses (4)</a:t>
            </a:r>
          </a:p>
        </p:txBody>
      </p:sp>
      <p:sp>
        <p:nvSpPr>
          <p:cNvPr id="77415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Examples:</a:t>
            </a:r>
          </a:p>
          <a:p>
            <a:pPr lvl="1"/>
            <a:r>
              <a:rPr lang="en-US" sz="2200" dirty="0"/>
              <a:t>A salaried employee who is also an engineer belongs to the two subclasses:</a:t>
            </a:r>
          </a:p>
          <a:p>
            <a:pPr lvl="2"/>
            <a:r>
              <a:rPr lang="en-US" sz="2000" dirty="0"/>
              <a:t>ENGINEER, and</a:t>
            </a:r>
          </a:p>
          <a:p>
            <a:pPr lvl="2"/>
            <a:r>
              <a:rPr lang="en-US" sz="2000" dirty="0"/>
              <a:t>SALARIED_EMPLOYEE </a:t>
            </a:r>
          </a:p>
          <a:p>
            <a:pPr lvl="1"/>
            <a:r>
              <a:rPr lang="en-US" sz="2200" dirty="0"/>
              <a:t>A salaried employee who is also an engineering manager belongs to the three subclasses:</a:t>
            </a:r>
          </a:p>
          <a:p>
            <a:pPr lvl="2"/>
            <a:r>
              <a:rPr lang="en-US" sz="2000" dirty="0"/>
              <a:t>MANAGER,</a:t>
            </a:r>
          </a:p>
          <a:p>
            <a:pPr lvl="2"/>
            <a:r>
              <a:rPr lang="en-US" sz="2000" dirty="0"/>
              <a:t>ENGINEER, and</a:t>
            </a:r>
          </a:p>
          <a:p>
            <a:pPr lvl="2"/>
            <a:r>
              <a:rPr lang="en-US" sz="2000" dirty="0"/>
              <a:t>SALARIED_EMPLOYEE </a:t>
            </a:r>
          </a:p>
          <a:p>
            <a:r>
              <a:rPr lang="en-US" sz="2400" dirty="0"/>
              <a:t>It is not necessary that every entity in a superclass be a member of some subclass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6A9CDA86-4890-4542-8FDD-CC14EFB2F48C}" type="slidenum">
              <a:rPr lang="en-US"/>
              <a:pPr/>
              <a:t>8</a:t>
            </a:fld>
            <a:endParaRPr lang="en-CA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Representing Specialization in EER Diagrams</a:t>
            </a:r>
          </a:p>
        </p:txBody>
      </p:sp>
      <p:pic>
        <p:nvPicPr>
          <p:cNvPr id="802820" name="Picture 4" descr="fig04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820863"/>
            <a:ext cx="8285162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06DF41D0-DAF2-4052-9DF1-F91F508747CD}" type="slidenum">
              <a:rPr lang="en-US"/>
              <a:pPr/>
              <a:t>9</a:t>
            </a:fld>
            <a:endParaRPr lang="en-CA"/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Attribute Inheritance in Superclass / Subclass Relationships 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 entity that is member of a subclass </a:t>
            </a:r>
            <a:r>
              <a:rPr lang="en-US" i="1"/>
              <a:t>inherits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All attributes of the entity as a member of the superclass </a:t>
            </a:r>
          </a:p>
          <a:p>
            <a:pPr lvl="1">
              <a:lnSpc>
                <a:spcPct val="90000"/>
              </a:lnSpc>
            </a:pPr>
            <a:r>
              <a:rPr lang="en-US"/>
              <a:t>All relationships of the entity as a member of the superclass</a:t>
            </a:r>
          </a:p>
          <a:p>
            <a:pPr>
              <a:lnSpc>
                <a:spcPct val="90000"/>
              </a:lnSpc>
            </a:pPr>
            <a:r>
              <a:rPr lang="en-US"/>
              <a:t>Example:</a:t>
            </a:r>
          </a:p>
          <a:p>
            <a:pPr lvl="1">
              <a:lnSpc>
                <a:spcPct val="90000"/>
              </a:lnSpc>
            </a:pPr>
            <a:r>
              <a:rPr lang="en-US"/>
              <a:t>In the previous slide, SECRETARY (as well as TECHNICIAN and ENGINEER) inherit the attributes Name, SSN, …, from EMPLOYEE</a:t>
            </a:r>
          </a:p>
          <a:p>
            <a:pPr lvl="1">
              <a:lnSpc>
                <a:spcPct val="90000"/>
              </a:lnSpc>
            </a:pPr>
            <a:r>
              <a:rPr lang="en-US"/>
              <a:t>Every SECRETARY entity will have values for the inherited attributes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1603</TotalTime>
  <Words>1490</Words>
  <Application>Microsoft Office PowerPoint</Application>
  <PresentationFormat>Letter Paper (8.5x11 in)</PresentationFormat>
  <Paragraphs>210</Paragraphs>
  <Slides>31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Blends</vt:lpstr>
      <vt:lpstr>PowerPoint Presentation</vt:lpstr>
      <vt:lpstr>PowerPoint Presentation</vt:lpstr>
      <vt:lpstr>Subclasses and Superclasses (1)</vt:lpstr>
      <vt:lpstr>PowerPoint Presentation</vt:lpstr>
      <vt:lpstr>Subclasses and Superclasses (2)</vt:lpstr>
      <vt:lpstr>Subclasses and Superclasses (3)</vt:lpstr>
      <vt:lpstr>Subclasses and Superclasses (4)</vt:lpstr>
      <vt:lpstr>Representing Specialization in EER Diagrams</vt:lpstr>
      <vt:lpstr>Attribute Inheritance in Superclass / Subclass Relationships </vt:lpstr>
      <vt:lpstr>Specialization (1)</vt:lpstr>
      <vt:lpstr>Specialization (2)</vt:lpstr>
      <vt:lpstr>PowerPoint Presentation</vt:lpstr>
      <vt:lpstr>Generalization</vt:lpstr>
      <vt:lpstr>PowerPoint Presentation</vt:lpstr>
      <vt:lpstr>Generalization and Specialization (1)</vt:lpstr>
      <vt:lpstr>Constraints on Specialization and Generalization (2)</vt:lpstr>
      <vt:lpstr>Displaying an attribute-defined specialization in EER diagrams</vt:lpstr>
      <vt:lpstr>Constraints on Specialization and Generalization (3)</vt:lpstr>
      <vt:lpstr>Constraints on Specialization and Generalization (4)</vt:lpstr>
      <vt:lpstr>Constraints on Specialization and Generalization (5)</vt:lpstr>
      <vt:lpstr>Constraints on Specialization and Generalization (6)</vt:lpstr>
      <vt:lpstr>Example of disjoint partial Specialization</vt:lpstr>
      <vt:lpstr>PowerPoint Presentation</vt:lpstr>
      <vt:lpstr>Specialization/Generalization Hierarchies, Lattices &amp; Shared Subclasses (1)</vt:lpstr>
      <vt:lpstr>PowerPoint Presentation</vt:lpstr>
      <vt:lpstr>Specialization/Generalization Hierarchies, Lattices &amp; Shared Subclasses (2)</vt:lpstr>
      <vt:lpstr>Specialization/Generalization Hierarchies, Lattices &amp; Shared Subclasses (3)</vt:lpstr>
      <vt:lpstr>Specialization / Generalization Lattice Example (UNIVERSITY)</vt:lpstr>
      <vt:lpstr>Categories (UNION TYPES) (1)</vt:lpstr>
      <vt:lpstr>Categories (UNION TYPES) (2)</vt:lpstr>
      <vt:lpstr>Two categories (UNION types): OWNER, REGISTERED_VEHICLE</vt:lpstr>
    </vt:vector>
  </TitlesOfParts>
  <Company>©2007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>Enhanced Entity-Relationship (EER) Modeling</dc:subject>
  <dc:creator>Elmasri/Navathe</dc:creator>
  <cp:lastModifiedBy>Admin</cp:lastModifiedBy>
  <cp:revision>61</cp:revision>
  <cp:lastPrinted>2001-11-04T00:51:13Z</cp:lastPrinted>
  <dcterms:created xsi:type="dcterms:W3CDTF">2005-02-25T19:46:41Z</dcterms:created>
  <dcterms:modified xsi:type="dcterms:W3CDTF">2023-08-28T04:31:00Z</dcterms:modified>
</cp:coreProperties>
</file>