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3"/>
  </p:notesMasterIdLst>
  <p:handoutMasterIdLst>
    <p:handoutMasterId r:id="rId34"/>
  </p:handoutMasterIdLst>
  <p:sldIdLst>
    <p:sldId id="332" r:id="rId2"/>
    <p:sldId id="350" r:id="rId3"/>
    <p:sldId id="309" r:id="rId4"/>
    <p:sldId id="330" r:id="rId5"/>
    <p:sldId id="399" r:id="rId6"/>
    <p:sldId id="400" r:id="rId7"/>
    <p:sldId id="385" r:id="rId8"/>
    <p:sldId id="384" r:id="rId9"/>
    <p:sldId id="383" r:id="rId10"/>
    <p:sldId id="387" r:id="rId11"/>
    <p:sldId id="388" r:id="rId12"/>
    <p:sldId id="389" r:id="rId13"/>
    <p:sldId id="402" r:id="rId14"/>
    <p:sldId id="401" r:id="rId15"/>
    <p:sldId id="390" r:id="rId16"/>
    <p:sldId id="364" r:id="rId17"/>
    <p:sldId id="407" r:id="rId18"/>
    <p:sldId id="392" r:id="rId19"/>
    <p:sldId id="409" r:id="rId20"/>
    <p:sldId id="408" r:id="rId21"/>
    <p:sldId id="391" r:id="rId22"/>
    <p:sldId id="411" r:id="rId23"/>
    <p:sldId id="410" r:id="rId24"/>
    <p:sldId id="413" r:id="rId25"/>
    <p:sldId id="412" r:id="rId26"/>
    <p:sldId id="365" r:id="rId27"/>
    <p:sldId id="406" r:id="rId28"/>
    <p:sldId id="405" r:id="rId29"/>
    <p:sldId id="394" r:id="rId30"/>
    <p:sldId id="404" r:id="rId31"/>
    <p:sldId id="403"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CC00"/>
    <a:srgbClr val="FF0066"/>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34" autoAdjust="0"/>
    <p:restoredTop sz="94660"/>
  </p:normalViewPr>
  <p:slideViewPr>
    <p:cSldViewPr snapToGrid="0" snapToObjects="1">
      <p:cViewPr>
        <p:scale>
          <a:sx n="75" d="100"/>
          <a:sy n="75" d="100"/>
        </p:scale>
        <p:origin x="-1446" y="-288"/>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5AAB2EF6-692A-42A8-9159-085951B1587B}" type="datetime1">
              <a:rPr lang="en-US"/>
              <a:pPr/>
              <a:t>8/29/2023</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73A61CAC-5C2A-495B-93A1-DBDD937EE29D}" type="slidenum">
              <a:rPr lang="en-US"/>
              <a:pPr/>
              <a:t>‹#›</a:t>
            </a:fld>
            <a:endParaRPr lang="en-US"/>
          </a:p>
        </p:txBody>
      </p:sp>
    </p:spTree>
    <p:extLst>
      <p:ext uri="{BB962C8B-B14F-4D97-AF65-F5344CB8AC3E}">
        <p14:creationId xmlns:p14="http://schemas.microsoft.com/office/powerpoint/2010/main" val="312570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FE2C9903-B1C8-4E5D-9D7F-72F1525C39E2}" type="datetime1">
              <a:rPr lang="en-US"/>
              <a:pPr/>
              <a:t>8/29/2023</a:t>
            </a:fld>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2457CC2E-C2D2-44C7-8AFE-9F0C8DEC4F01}" type="slidenum">
              <a:rPr lang="en-US"/>
              <a:pPr/>
              <a:t>‹#›</a:t>
            </a:fld>
            <a:endParaRPr lang="en-US"/>
          </a:p>
        </p:txBody>
      </p:sp>
    </p:spTree>
    <p:extLst>
      <p:ext uri="{BB962C8B-B14F-4D97-AF65-F5344CB8AC3E}">
        <p14:creationId xmlns:p14="http://schemas.microsoft.com/office/powerpoint/2010/main" val="641168288"/>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1613958-4AB4-46B4-B4EC-3F2BC5C0D9C1}" type="datetime1">
              <a:rPr lang="en-US"/>
              <a:pPr/>
              <a:t>8/29/2023</a:t>
            </a:fld>
            <a:endParaRPr lang="en-US"/>
          </a:p>
        </p:txBody>
      </p:sp>
      <p:sp>
        <p:nvSpPr>
          <p:cNvPr id="6" name="Rectangle 7"/>
          <p:cNvSpPr>
            <a:spLocks noGrp="1" noChangeArrowheads="1"/>
          </p:cNvSpPr>
          <p:nvPr>
            <p:ph type="sldNum" sz="quarter" idx="5"/>
          </p:nvPr>
        </p:nvSpPr>
        <p:spPr>
          <a:ln/>
        </p:spPr>
        <p:txBody>
          <a:bodyPr/>
          <a:lstStyle/>
          <a:p>
            <a:fld id="{50FE2D78-41A4-4955-B859-057013BE5619}" type="slidenum">
              <a:rPr lang="en-US"/>
              <a:pPr/>
              <a:t>1</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8D1C7E7-C374-4F2F-9BF2-771205406DC0}" type="datetime1">
              <a:rPr lang="en-US"/>
              <a:pPr/>
              <a:t>8/29/2023</a:t>
            </a:fld>
            <a:endParaRPr lang="en-US"/>
          </a:p>
        </p:txBody>
      </p:sp>
      <p:sp>
        <p:nvSpPr>
          <p:cNvPr id="6" name="Rectangle 7"/>
          <p:cNvSpPr>
            <a:spLocks noGrp="1" noChangeArrowheads="1"/>
          </p:cNvSpPr>
          <p:nvPr>
            <p:ph type="sldNum" sz="quarter" idx="5"/>
          </p:nvPr>
        </p:nvSpPr>
        <p:spPr>
          <a:ln/>
        </p:spPr>
        <p:txBody>
          <a:bodyPr/>
          <a:lstStyle/>
          <a:p>
            <a:fld id="{60B23196-4E12-48D6-B3EB-D0F009E2C333}" type="slidenum">
              <a:rPr lang="en-US"/>
              <a:pPr/>
              <a:t>2</a:t>
            </a:fld>
            <a:endParaRPr lang="en-US"/>
          </a:p>
        </p:txBody>
      </p:sp>
      <p:sp>
        <p:nvSpPr>
          <p:cNvPr id="166914"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6915"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155655" name="Rectangle 7"/>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2075" tIns="46038" rIns="92075" bIns="46038" numCol="1" anchor="ctr" anchorCtr="0" compatLnSpc="1">
            <a:prstTxWarp prst="textNoShape">
              <a:avLst/>
            </a:prstTxWarp>
          </a:bodyPr>
          <a:lstStyle>
            <a:lvl1pPr>
              <a:defRPr sz="1400"/>
            </a:lvl1pPr>
          </a:lstStyle>
          <a:p>
            <a:endParaRPr lang="en-US"/>
          </a:p>
        </p:txBody>
      </p:sp>
      <p:sp>
        <p:nvSpPr>
          <p:cNvPr id="155656" name="Rectangle 8"/>
          <p:cNvSpPr>
            <a:spLocks noGrp="1" noChangeArrowheads="1"/>
          </p:cNvSpPr>
          <p:nvPr>
            <p:ph type="ftr" sz="quarter" idx="3"/>
          </p:nvPr>
        </p:nvSpPr>
        <p:spPr bwMode="auto">
          <a:xfrm>
            <a:off x="3124200" y="6505575"/>
            <a:ext cx="2895600" cy="200025"/>
          </a:xfrm>
          <a:prstGeom prst="rect">
            <a:avLst/>
          </a:prstGeom>
          <a:noFill/>
          <a:ln>
            <a:miter lim="800000"/>
            <a:headEnd/>
            <a:tailEnd/>
          </a:ln>
        </p:spPr>
        <p:txBody>
          <a:bodyPr vert="horz" wrap="square" lIns="92075" tIns="46038" rIns="92075" bIns="46038" numCol="1" anchor="ctr" anchorCtr="0" compatLnSpc="1">
            <a:prstTxWarp prst="textNoShape">
              <a:avLst/>
            </a:prstTxWarp>
          </a:bodyPr>
          <a:lstStyle>
            <a:lvl1pPr algn="ctr" eaLnBrk="0" hangingPunct="0">
              <a:lnSpc>
                <a:spcPct val="90000"/>
              </a:lnSpc>
              <a:defRPr sz="1400"/>
            </a:lvl1pPr>
          </a:lstStyle>
          <a:p>
            <a:r>
              <a:rPr lang="en-US" sz="1200"/>
              <a:t>© Shamkant B. Navathe</a:t>
            </a:r>
          </a:p>
          <a:p>
            <a:endParaRPr lang="en-US"/>
          </a:p>
        </p:txBody>
      </p:sp>
      <p:sp>
        <p:nvSpPr>
          <p:cNvPr id="155657" name="Rectangle 9"/>
          <p:cNvSpPr>
            <a:spLocks noGrp="1" noChangeArrowheads="1"/>
          </p:cNvSpPr>
          <p:nvPr>
            <p:ph type="sldNum" sz="quarter" idx="4"/>
          </p:nvPr>
        </p:nvSpPr>
        <p:spPr>
          <a:xfrm>
            <a:off x="6553200" y="6248400"/>
            <a:ext cx="1905000" cy="457200"/>
          </a:xfrm>
        </p:spPr>
        <p:txBody>
          <a:bodyPr/>
          <a:lstStyle>
            <a:lvl1pPr>
              <a:defRPr sz="1400" b="0">
                <a:solidFill>
                  <a:schemeClr val="tx1"/>
                </a:solidFill>
              </a:defRPr>
            </a:lvl1pPr>
          </a:lstStyle>
          <a:p>
            <a:fld id="{E654C339-EDF5-42FA-9A40-9F31B80E32DB}" type="slidenum">
              <a:rPr lang="en-US"/>
              <a:pPr/>
              <a:t>‹#›</a:t>
            </a:fld>
            <a:endParaRPr lang="en-US"/>
          </a:p>
        </p:txBody>
      </p:sp>
      <p:sp>
        <p:nvSpPr>
          <p:cNvPr id="155658" name="Line 10"/>
          <p:cNvSpPr>
            <a:spLocks noChangeShapeType="1"/>
          </p:cNvSpPr>
          <p:nvPr userDrawn="1"/>
        </p:nvSpPr>
        <p:spPr bwMode="auto">
          <a:xfrm>
            <a:off x="369888" y="6370638"/>
            <a:ext cx="8351837" cy="0"/>
          </a:xfrm>
          <a:prstGeom prst="line">
            <a:avLst/>
          </a:prstGeom>
          <a:noFill/>
          <a:ln w="9525">
            <a:solidFill>
              <a:schemeClr val="bg2"/>
            </a:solidFill>
            <a:round/>
            <a:headEnd/>
            <a:tailEnd/>
          </a:ln>
          <a:effectLst/>
        </p:spPr>
        <p:txBody>
          <a:bodyPr wrap="none"/>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Chapter 7-</a:t>
            </a:r>
            <a:fld id="{81D2B716-0EC4-4DFD-B6CD-F79C8CCBF25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Chapter 7-</a:t>
            </a:r>
            <a:fld id="{2799FBB8-D94F-4838-899C-CDB8FC4AD3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Chapter 7-</a:t>
            </a:r>
            <a:fld id="{E9FB7BF4-F7B7-474A-B8C2-D187E768F1E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Chapter 7-</a:t>
            </a:r>
            <a:fld id="{C5BDD89B-7C80-4298-96F5-388A6BAF7BB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Chapter 7-</a:t>
            </a:r>
            <a:fld id="{C5153FA1-4A1D-41E9-8F31-B4E3991D36B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Chapter 7-</a:t>
            </a:r>
            <a:fld id="{44E21ED3-BDB6-4A66-A239-8337FDB893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Chapter 7-</a:t>
            </a:r>
            <a:fld id="{E3E79C33-BD31-4F45-9B2C-FBB6E456BFB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Chapter 7-</a:t>
            </a:r>
            <a:fld id="{8FB1914A-4B46-4F31-A8D8-638874335A0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7-</a:t>
            </a:r>
            <a:fld id="{D2ABC51D-5949-489D-BB1A-B7CED718E06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Chapter 7-</a:t>
            </a:r>
            <a:fld id="{946A3448-B164-4A0B-863B-867BED2C1C5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4645" name="Picture 21" descr="square"/>
          <p:cNvPicPr>
            <a:picLocks noChangeAspect="1" noChangeArrowheads="1"/>
          </p:cNvPicPr>
          <p:nvPr userDrawn="1"/>
        </p:nvPicPr>
        <p:blipFill>
          <a:blip r:embed="rId13" cstate="print"/>
          <a:srcRect/>
          <a:stretch>
            <a:fillRect/>
          </a:stretch>
        </p:blipFill>
        <p:spPr bwMode="auto">
          <a:xfrm>
            <a:off x="7678738" y="6454775"/>
            <a:ext cx="1479550" cy="660400"/>
          </a:xfrm>
          <a:prstGeom prst="rect">
            <a:avLst/>
          </a:prstGeom>
          <a:noFill/>
        </p:spPr>
      </p:pic>
      <p:sp>
        <p:nvSpPr>
          <p:cNvPr id="154629" name="Rectangle 5"/>
          <p:cNvSpPr>
            <a:spLocks noGrp="1" noChangeArrowheads="1"/>
          </p:cNvSpPr>
          <p:nvPr>
            <p:ph type="title"/>
          </p:nvPr>
        </p:nvSpPr>
        <p:spPr bwMode="auto">
          <a:xfrm>
            <a:off x="1284288" y="609600"/>
            <a:ext cx="7173912"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54632" name="Rectangle 8"/>
          <p:cNvSpPr>
            <a:spLocks noGrp="1" noChangeArrowheads="1"/>
          </p:cNvSpPr>
          <p:nvPr>
            <p:ph type="sldNum" sz="quarter" idx="4"/>
          </p:nvPr>
        </p:nvSpPr>
        <p:spPr bwMode="auto">
          <a:xfrm>
            <a:off x="7153275" y="6386513"/>
            <a:ext cx="1905000" cy="3873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b="1">
                <a:solidFill>
                  <a:schemeClr val="bg2"/>
                </a:solidFill>
              </a:defRPr>
            </a:lvl1pPr>
          </a:lstStyle>
          <a:p>
            <a:r>
              <a:rPr lang="en-US"/>
              <a:t>Chapter 7-</a:t>
            </a:r>
            <a:fld id="{30CB87EC-091D-46B6-8A86-9769CEF36AF0}" type="slidenum">
              <a:rPr lang="en-US"/>
              <a:pPr/>
              <a:t>‹#›</a:t>
            </a:fld>
            <a:endParaRPr lang="en-US"/>
          </a:p>
        </p:txBody>
      </p:sp>
      <p:sp>
        <p:nvSpPr>
          <p:cNvPr id="1546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4637" name="Rectangle 13"/>
          <p:cNvSpPr>
            <a:spLocks noChangeArrowheads="1"/>
          </p:cNvSpPr>
          <p:nvPr/>
        </p:nvSpPr>
        <p:spPr bwMode="auto">
          <a:xfrm>
            <a:off x="2608263" y="6443663"/>
            <a:ext cx="4064000" cy="457200"/>
          </a:xfrm>
          <a:prstGeom prst="rect">
            <a:avLst/>
          </a:prstGeom>
          <a:noFill/>
          <a:ln w="9525">
            <a:noFill/>
            <a:miter lim="800000"/>
            <a:headEnd/>
            <a:tailEnd/>
          </a:ln>
          <a:effectLst/>
        </p:spPr>
        <p:txBody>
          <a:bodyPr anchor="b"/>
          <a:lstStyle/>
          <a:p>
            <a:pPr algn="ctr"/>
            <a:r>
              <a:rPr lang="en-US" sz="1000">
                <a:solidFill>
                  <a:schemeClr val="bg2"/>
                </a:solidFill>
              </a:rPr>
              <a:t>Copyright © 2004 Ramez Elmasri and Shamkant Navathe</a:t>
            </a:r>
          </a:p>
        </p:txBody>
      </p:sp>
      <p:sp>
        <p:nvSpPr>
          <p:cNvPr id="154642" name="Rectangle 18"/>
          <p:cNvSpPr>
            <a:spLocks noChangeArrowheads="1"/>
          </p:cNvSpPr>
          <p:nvPr userDrawn="1"/>
        </p:nvSpPr>
        <p:spPr bwMode="auto">
          <a:xfrm>
            <a:off x="825500" y="6280150"/>
            <a:ext cx="7577138" cy="457200"/>
          </a:xfrm>
          <a:prstGeom prst="rect">
            <a:avLst/>
          </a:prstGeom>
          <a:noFill/>
          <a:ln w="9525">
            <a:noFill/>
            <a:miter lim="800000"/>
            <a:headEnd/>
            <a:tailEnd/>
          </a:ln>
          <a:effectLst/>
        </p:spPr>
        <p:txBody>
          <a:bodyPr anchor="b"/>
          <a:lstStyle/>
          <a:p>
            <a:pPr algn="ctr"/>
            <a:r>
              <a:rPr lang="en-US" sz="1400" b="1">
                <a:solidFill>
                  <a:srgbClr val="666699"/>
                </a:solidFill>
                <a:latin typeface="Arial" charset="0"/>
              </a:rPr>
              <a:t>Elmasri/Navathe, Fundamentals of Database Systems, Fourth Edition </a:t>
            </a:r>
          </a:p>
        </p:txBody>
      </p:sp>
      <p:pic>
        <p:nvPicPr>
          <p:cNvPr id="154644" name="Picture 20" descr="bar2"/>
          <p:cNvPicPr>
            <a:picLocks noChangeAspect="1" noChangeArrowheads="1"/>
          </p:cNvPicPr>
          <p:nvPr userDrawn="1"/>
        </p:nvPicPr>
        <p:blipFill>
          <a:blip r:embed="rId14"/>
          <a:srcRect/>
          <a:stretch>
            <a:fillRect/>
          </a:stretch>
        </p:blipFill>
        <p:spPr bwMode="auto">
          <a:xfrm>
            <a:off x="-3175" y="0"/>
            <a:ext cx="307975" cy="6900863"/>
          </a:xfrm>
          <a:prstGeom prst="rect">
            <a:avLst/>
          </a:prstGeom>
          <a:noFill/>
        </p:spPr>
      </p:pic>
      <p:sp>
        <p:nvSpPr>
          <p:cNvPr id="154647"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4400">
          <a:solidFill>
            <a:srgbClr val="333399"/>
          </a:solidFill>
          <a:latin typeface="+mj-lt"/>
          <a:ea typeface="+mj-ea"/>
          <a:cs typeface="+mj-cs"/>
        </a:defRPr>
      </a:lvl1pPr>
      <a:lvl2pPr algn="ctr" rtl="0" fontAlgn="base">
        <a:spcBef>
          <a:spcPct val="0"/>
        </a:spcBef>
        <a:spcAft>
          <a:spcPct val="0"/>
        </a:spcAft>
        <a:defRPr sz="4400">
          <a:solidFill>
            <a:srgbClr val="333399"/>
          </a:solidFill>
          <a:latin typeface="Arial" charset="0"/>
        </a:defRPr>
      </a:lvl2pPr>
      <a:lvl3pPr algn="ctr" rtl="0" fontAlgn="base">
        <a:spcBef>
          <a:spcPct val="0"/>
        </a:spcBef>
        <a:spcAft>
          <a:spcPct val="0"/>
        </a:spcAft>
        <a:defRPr sz="4400">
          <a:solidFill>
            <a:srgbClr val="333399"/>
          </a:solidFill>
          <a:latin typeface="Arial" charset="0"/>
        </a:defRPr>
      </a:lvl3pPr>
      <a:lvl4pPr algn="ctr" rtl="0" fontAlgn="base">
        <a:spcBef>
          <a:spcPct val="0"/>
        </a:spcBef>
        <a:spcAft>
          <a:spcPct val="0"/>
        </a:spcAft>
        <a:defRPr sz="4400">
          <a:solidFill>
            <a:srgbClr val="333399"/>
          </a:solidFill>
          <a:latin typeface="Arial" charset="0"/>
        </a:defRPr>
      </a:lvl4pPr>
      <a:lvl5pPr algn="ctr" rtl="0" fontAlgn="base">
        <a:spcBef>
          <a:spcPct val="0"/>
        </a:spcBef>
        <a:spcAft>
          <a:spcPct val="0"/>
        </a:spcAft>
        <a:defRPr sz="4400">
          <a:solidFill>
            <a:srgbClr val="333399"/>
          </a:solidFill>
          <a:latin typeface="Arial" charset="0"/>
        </a:defRPr>
      </a:lvl5pPr>
      <a:lvl6pPr marL="457200" algn="ctr" rtl="0" fontAlgn="base">
        <a:spcBef>
          <a:spcPct val="0"/>
        </a:spcBef>
        <a:spcAft>
          <a:spcPct val="0"/>
        </a:spcAft>
        <a:defRPr sz="4400">
          <a:solidFill>
            <a:srgbClr val="333399"/>
          </a:solidFill>
          <a:latin typeface="Arial" charset="0"/>
        </a:defRPr>
      </a:lvl6pPr>
      <a:lvl7pPr marL="914400" algn="ctr" rtl="0" fontAlgn="base">
        <a:spcBef>
          <a:spcPct val="0"/>
        </a:spcBef>
        <a:spcAft>
          <a:spcPct val="0"/>
        </a:spcAft>
        <a:defRPr sz="4400">
          <a:solidFill>
            <a:srgbClr val="333399"/>
          </a:solidFill>
          <a:latin typeface="Arial" charset="0"/>
        </a:defRPr>
      </a:lvl7pPr>
      <a:lvl8pPr marL="1371600" algn="ctr" rtl="0" fontAlgn="base">
        <a:spcBef>
          <a:spcPct val="0"/>
        </a:spcBef>
        <a:spcAft>
          <a:spcPct val="0"/>
        </a:spcAft>
        <a:defRPr sz="4400">
          <a:solidFill>
            <a:srgbClr val="333399"/>
          </a:solidFill>
          <a:latin typeface="Arial" charset="0"/>
        </a:defRPr>
      </a:lvl8pPr>
      <a:lvl9pPr marL="1828800" algn="ctr" rtl="0" fontAlgn="base">
        <a:spcBef>
          <a:spcPct val="0"/>
        </a:spcBef>
        <a:spcAft>
          <a:spcPct val="0"/>
        </a:spcAft>
        <a:defRPr sz="4400">
          <a:solidFill>
            <a:srgbClr val="333399"/>
          </a:solidFill>
          <a:latin typeface="Arial" charset="0"/>
        </a:defRPr>
      </a:lvl9pPr>
    </p:titleStyle>
    <p:bodyStyle>
      <a:lvl1pPr marL="342900" indent="-342900" algn="l" rtl="0" fontAlgn="base">
        <a:spcBef>
          <a:spcPct val="20000"/>
        </a:spcBef>
        <a:spcAft>
          <a:spcPct val="0"/>
        </a:spcAft>
        <a:buClr>
          <a:srgbClr val="FF0000"/>
        </a:buClr>
        <a:buFont typeface="Wingdings" pitchFamily="2" charset="2"/>
        <a:buChar char="l"/>
        <a:defRPr sz="3200">
          <a:solidFill>
            <a:schemeClr val="bg2"/>
          </a:solidFill>
          <a:latin typeface="+mn-lt"/>
          <a:ea typeface="+mn-ea"/>
          <a:cs typeface="+mn-cs"/>
        </a:defRPr>
      </a:lvl1pPr>
      <a:lvl2pPr marL="742950" indent="-285750" algn="l" rtl="0" fontAlgn="base">
        <a:spcBef>
          <a:spcPct val="20000"/>
        </a:spcBef>
        <a:spcAft>
          <a:spcPct val="0"/>
        </a:spcAft>
        <a:buClr>
          <a:srgbClr val="FF0000"/>
        </a:buClr>
        <a:buChar char="–"/>
        <a:defRPr sz="2800">
          <a:solidFill>
            <a:schemeClr val="bg2"/>
          </a:solidFill>
          <a:latin typeface="+mn-lt"/>
        </a:defRPr>
      </a:lvl2pPr>
      <a:lvl3pPr marL="1143000" indent="-228600" algn="l" rtl="0" fontAlgn="base">
        <a:spcBef>
          <a:spcPct val="20000"/>
        </a:spcBef>
        <a:spcAft>
          <a:spcPct val="0"/>
        </a:spcAft>
        <a:buClr>
          <a:srgbClr val="FF0000"/>
        </a:buClr>
        <a:buFont typeface="Wingdings" pitchFamily="2" charset="2"/>
        <a:buChar char="l"/>
        <a:defRPr sz="2400">
          <a:solidFill>
            <a:schemeClr val="bg2"/>
          </a:solidFill>
          <a:latin typeface="+mn-lt"/>
        </a:defRPr>
      </a:lvl3pPr>
      <a:lvl4pPr marL="1600200" indent="-228600" algn="l" rtl="0" fontAlgn="base">
        <a:spcBef>
          <a:spcPct val="20000"/>
        </a:spcBef>
        <a:spcAft>
          <a:spcPct val="0"/>
        </a:spcAft>
        <a:buClr>
          <a:srgbClr val="FF0000"/>
        </a:buClr>
        <a:buChar char="–"/>
        <a:defRPr sz="2000">
          <a:solidFill>
            <a:schemeClr val="bg2"/>
          </a:solidFill>
          <a:latin typeface="+mn-lt"/>
        </a:defRPr>
      </a:lvl4pPr>
      <a:lvl5pPr marL="2057400" indent="-228600" algn="l" rtl="0" fontAlgn="base">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7" name="Picture 9" descr="Elmasri_dv845023"/>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FDA17C81-2496-4B0E-BC4A-1837845A0D62}" type="slidenum">
              <a:rPr lang="en-US"/>
              <a:pPr/>
              <a:t>10</a:t>
            </a:fld>
            <a:endParaRPr lang="en-US"/>
          </a:p>
        </p:txBody>
      </p:sp>
      <p:sp>
        <p:nvSpPr>
          <p:cNvPr id="211970" name="Rectangle 2"/>
          <p:cNvSpPr>
            <a:spLocks noGrp="1" noChangeArrowheads="1"/>
          </p:cNvSpPr>
          <p:nvPr>
            <p:ph type="title"/>
          </p:nvPr>
        </p:nvSpPr>
        <p:spPr>
          <a:xfrm>
            <a:off x="685800" y="258763"/>
            <a:ext cx="7772400" cy="766762"/>
          </a:xfrm>
        </p:spPr>
        <p:txBody>
          <a:bodyPr/>
          <a:lstStyle/>
          <a:p>
            <a:r>
              <a:rPr lang="en-US" sz="3600" b="1"/>
              <a:t/>
            </a:r>
            <a:br>
              <a:rPr lang="en-US" sz="3600" b="1"/>
            </a:br>
            <a:r>
              <a:rPr lang="en-US" sz="3600" b="1"/>
              <a:t>ER-to-Relational Mapping Algorithm (cont)</a:t>
            </a:r>
            <a:endParaRPr lang="en-US" sz="3600"/>
          </a:p>
        </p:txBody>
      </p:sp>
      <p:sp>
        <p:nvSpPr>
          <p:cNvPr id="211971" name="Rectangle 3"/>
          <p:cNvSpPr>
            <a:spLocks noGrp="1" noChangeArrowheads="1"/>
          </p:cNvSpPr>
          <p:nvPr>
            <p:ph type="body" idx="1"/>
          </p:nvPr>
        </p:nvSpPr>
        <p:spPr>
          <a:xfrm>
            <a:off x="333375" y="1504950"/>
            <a:ext cx="8582025" cy="5019675"/>
          </a:xfrm>
        </p:spPr>
        <p:txBody>
          <a:bodyPr/>
          <a:lstStyle/>
          <a:p>
            <a:pPr>
              <a:lnSpc>
                <a:spcPct val="80000"/>
              </a:lnSpc>
            </a:pPr>
            <a:r>
              <a:rPr lang="en-US" sz="2000" b="1">
                <a:latin typeface="Arial" charset="0"/>
              </a:rPr>
              <a:t>Step 5: Mapping of Binary M:N Relationship Types.</a:t>
            </a:r>
          </a:p>
          <a:p>
            <a:pPr>
              <a:lnSpc>
                <a:spcPct val="80000"/>
              </a:lnSpc>
              <a:buFont typeface="Wingdings" pitchFamily="2" charset="2"/>
              <a:buNone/>
            </a:pPr>
            <a:endParaRPr lang="en-US" sz="2000" b="1">
              <a:latin typeface="Arial" charset="0"/>
            </a:endParaRPr>
          </a:p>
          <a:p>
            <a:pPr lvl="1">
              <a:lnSpc>
                <a:spcPct val="80000"/>
              </a:lnSpc>
            </a:pPr>
            <a:r>
              <a:rPr lang="en-US" sz="2000"/>
              <a:t>For each regular binary M:N relationship type R, </a:t>
            </a:r>
            <a:r>
              <a:rPr lang="en-US" sz="2000" i="1"/>
              <a:t>create a new relation</a:t>
            </a:r>
            <a:r>
              <a:rPr lang="en-US" sz="2000"/>
              <a:t> S to represent R. </a:t>
            </a:r>
          </a:p>
          <a:p>
            <a:pPr lvl="1">
              <a:lnSpc>
                <a:spcPct val="80000"/>
              </a:lnSpc>
            </a:pPr>
            <a:r>
              <a:rPr lang="en-US" sz="2000"/>
              <a:t>Include as foreign key attributes in S the primary keys of the relations that represent the participating entity types; </a:t>
            </a:r>
            <a:r>
              <a:rPr lang="en-US" sz="2000" i="1"/>
              <a:t>their combination will form the primary key</a:t>
            </a:r>
            <a:r>
              <a:rPr lang="en-US" sz="2000"/>
              <a:t> of S. </a:t>
            </a:r>
          </a:p>
          <a:p>
            <a:pPr lvl="1">
              <a:lnSpc>
                <a:spcPct val="80000"/>
              </a:lnSpc>
            </a:pPr>
            <a:r>
              <a:rPr lang="en-US" sz="2000"/>
              <a:t>Also include any simple attributes of the M:N relationship type (or simple components of composite attributes) as attributes of S.</a:t>
            </a:r>
          </a:p>
          <a:p>
            <a:pPr lvl="1">
              <a:lnSpc>
                <a:spcPct val="80000"/>
              </a:lnSpc>
              <a:buFontTx/>
              <a:buNone/>
            </a:pPr>
            <a:r>
              <a:rPr lang="en-US" sz="1600"/>
              <a:t>     </a:t>
            </a:r>
          </a:p>
          <a:p>
            <a:pPr lvl="1">
              <a:lnSpc>
                <a:spcPct val="80000"/>
              </a:lnSpc>
              <a:buFontTx/>
              <a:buNone/>
            </a:pPr>
            <a:r>
              <a:rPr lang="en-US" sz="1800"/>
              <a:t>     </a:t>
            </a:r>
            <a:r>
              <a:rPr lang="en-US" sz="2000" b="1"/>
              <a:t>Example:</a:t>
            </a:r>
            <a:r>
              <a:rPr lang="en-US" sz="2000"/>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a:lnSpc>
                <a:spcPct val="80000"/>
              </a:lnSpc>
              <a:buFontTx/>
              <a:buNone/>
            </a:pPr>
            <a:r>
              <a:rPr lang="en-US" sz="2000"/>
              <a:t>    Attribute HOURS in WORKS_ON represents the HOURS attribute of the relation type. The primary key of the WORKS_ON relation is the combination of the foreign key attributes {ESSN, PNO}.  </a:t>
            </a:r>
            <a:endParaRPr lang="en-US" sz="1400"/>
          </a:p>
          <a:p>
            <a:pPr lvl="1">
              <a:lnSpc>
                <a:spcPct val="80000"/>
              </a:lnSpc>
              <a:buFontTx/>
              <a:buNone/>
            </a:pPr>
            <a:endParaRPr 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F8CE5E96-6FA4-4125-A25D-E24C1D68E45F}" type="slidenum">
              <a:rPr lang="en-US"/>
              <a:pPr/>
              <a:t>11</a:t>
            </a:fld>
            <a:endParaRPr lang="en-US"/>
          </a:p>
        </p:txBody>
      </p:sp>
      <p:sp>
        <p:nvSpPr>
          <p:cNvPr id="212994" name="Rectangle 2"/>
          <p:cNvSpPr>
            <a:spLocks noGrp="1" noChangeArrowheads="1"/>
          </p:cNvSpPr>
          <p:nvPr>
            <p:ph type="title"/>
          </p:nvPr>
        </p:nvSpPr>
        <p:spPr>
          <a:xfrm>
            <a:off x="685800" y="258763"/>
            <a:ext cx="7772400" cy="766762"/>
          </a:xfrm>
        </p:spPr>
        <p:txBody>
          <a:bodyPr/>
          <a:lstStyle/>
          <a:p>
            <a:r>
              <a:rPr lang="en-US" sz="3600" b="1"/>
              <a:t/>
            </a:r>
            <a:br>
              <a:rPr lang="en-US" sz="3600" b="1"/>
            </a:br>
            <a:r>
              <a:rPr lang="en-US" sz="3600" b="1"/>
              <a:t>ER-to-Relational Mapping Algorithm (cont)</a:t>
            </a:r>
            <a:endParaRPr lang="en-US" sz="3600"/>
          </a:p>
        </p:txBody>
      </p:sp>
      <p:sp>
        <p:nvSpPr>
          <p:cNvPr id="212995" name="Rectangle 3"/>
          <p:cNvSpPr>
            <a:spLocks noGrp="1" noChangeArrowheads="1"/>
          </p:cNvSpPr>
          <p:nvPr>
            <p:ph type="body" idx="1"/>
          </p:nvPr>
        </p:nvSpPr>
        <p:spPr>
          <a:xfrm>
            <a:off x="323850" y="1533525"/>
            <a:ext cx="8562975" cy="4857750"/>
          </a:xfrm>
        </p:spPr>
        <p:txBody>
          <a:bodyPr/>
          <a:lstStyle/>
          <a:p>
            <a:r>
              <a:rPr lang="en-US" sz="2000" b="1">
                <a:latin typeface="Arial" charset="0"/>
              </a:rPr>
              <a:t>Step 6: Mapping of Multivalued attributes.</a:t>
            </a:r>
          </a:p>
          <a:p>
            <a:pPr>
              <a:buFont typeface="Wingdings" pitchFamily="2" charset="2"/>
              <a:buNone/>
            </a:pPr>
            <a:endParaRPr lang="en-US" sz="1400" b="1">
              <a:latin typeface="Arial" charset="0"/>
            </a:endParaRPr>
          </a:p>
          <a:p>
            <a:pPr lvl="1"/>
            <a:r>
              <a:rPr lang="en-US" sz="2000"/>
              <a:t>For each multivalued attribute A, create a new relation R. This relation R will include an attribute corresponding to A, plus the primary key attribute K-as a foreign key in R-of the relation that represents the entity type of relationship type that has A as an attribute. </a:t>
            </a:r>
          </a:p>
          <a:p>
            <a:pPr lvl="1"/>
            <a:r>
              <a:rPr lang="en-US" sz="2000"/>
              <a:t>The primary key of R is the combination of A and K. If the multivalued attribute is composite, we include its simple components. </a:t>
            </a:r>
          </a:p>
          <a:p>
            <a:pPr>
              <a:buFont typeface="Wingdings" pitchFamily="2" charset="2"/>
              <a:buNone/>
            </a:pPr>
            <a:endParaRPr lang="en-US" sz="2000"/>
          </a:p>
          <a:p>
            <a:pPr lvl="1">
              <a:buFontTx/>
              <a:buNone/>
            </a:pPr>
            <a:r>
              <a:rPr lang="en-US" sz="1800"/>
              <a:t>     </a:t>
            </a:r>
            <a:r>
              <a:rPr lang="en-US" sz="2000" b="1"/>
              <a:t>Example:</a:t>
            </a:r>
            <a:r>
              <a:rPr lang="en-US" sz="2000"/>
              <a:t> The relation DEPT_LOCATIONS is created. The attribute DLOCATION represents the multivalued attribute LOCATIONS of DEPARTMENT, while DNUMBER-as foreign key-represents the primary key of the DEPARTMENT relation. The primary key of R is the combination of {DNUMBER, DLOCATION}.</a:t>
            </a:r>
          </a:p>
          <a:p>
            <a:pPr lvl="1">
              <a:buFontTx/>
              <a:buNone/>
            </a:pPr>
            <a:endParaRPr 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C8337EE6-1032-49B3-AC22-D770263A546A}" type="slidenum">
              <a:rPr lang="en-US"/>
              <a:pPr/>
              <a:t>12</a:t>
            </a:fld>
            <a:endParaRPr lang="en-US"/>
          </a:p>
        </p:txBody>
      </p:sp>
      <p:sp>
        <p:nvSpPr>
          <p:cNvPr id="214018" name="Rectangle 2"/>
          <p:cNvSpPr>
            <a:spLocks noGrp="1" noChangeArrowheads="1"/>
          </p:cNvSpPr>
          <p:nvPr>
            <p:ph type="title"/>
          </p:nvPr>
        </p:nvSpPr>
        <p:spPr>
          <a:xfrm>
            <a:off x="685800" y="258763"/>
            <a:ext cx="7772400" cy="766762"/>
          </a:xfrm>
        </p:spPr>
        <p:txBody>
          <a:bodyPr/>
          <a:lstStyle/>
          <a:p>
            <a:r>
              <a:rPr lang="en-US" sz="3600" b="1"/>
              <a:t/>
            </a:r>
            <a:br>
              <a:rPr lang="en-US" sz="3600" b="1"/>
            </a:br>
            <a:r>
              <a:rPr lang="en-US" sz="3600" b="1"/>
              <a:t>ER-to-Relational Mapping Algorithm (cont)</a:t>
            </a:r>
            <a:endParaRPr lang="en-US" sz="3600"/>
          </a:p>
        </p:txBody>
      </p:sp>
      <p:sp>
        <p:nvSpPr>
          <p:cNvPr id="214019" name="Rectangle 3"/>
          <p:cNvSpPr>
            <a:spLocks noGrp="1" noChangeArrowheads="1"/>
          </p:cNvSpPr>
          <p:nvPr>
            <p:ph type="body" idx="1"/>
          </p:nvPr>
        </p:nvSpPr>
        <p:spPr>
          <a:xfrm>
            <a:off x="323850" y="1533525"/>
            <a:ext cx="8343900" cy="4724400"/>
          </a:xfrm>
        </p:spPr>
        <p:txBody>
          <a:bodyPr/>
          <a:lstStyle/>
          <a:p>
            <a:pPr>
              <a:lnSpc>
                <a:spcPct val="90000"/>
              </a:lnSpc>
            </a:pPr>
            <a:r>
              <a:rPr lang="en-US" sz="2400" b="1">
                <a:latin typeface="Arial" charset="0"/>
              </a:rPr>
              <a:t>Step 7: Mapping of N-ary Relationship Types.</a:t>
            </a:r>
          </a:p>
          <a:p>
            <a:pPr>
              <a:lnSpc>
                <a:spcPct val="90000"/>
              </a:lnSpc>
              <a:buFont typeface="Wingdings" pitchFamily="2" charset="2"/>
              <a:buNone/>
            </a:pPr>
            <a:endParaRPr lang="en-US" sz="1000"/>
          </a:p>
          <a:p>
            <a:pPr lvl="1">
              <a:lnSpc>
                <a:spcPct val="90000"/>
              </a:lnSpc>
            </a:pPr>
            <a:r>
              <a:rPr lang="en-US" sz="2400"/>
              <a:t>For each n-ary relationship type R, where n&gt;2, create a new relationship S to represent R.</a:t>
            </a:r>
          </a:p>
          <a:p>
            <a:pPr lvl="1">
              <a:lnSpc>
                <a:spcPct val="90000"/>
              </a:lnSpc>
            </a:pPr>
            <a:r>
              <a:rPr lang="en-US" sz="2400"/>
              <a:t>Include as foreign key attributes in S the primary keys of the relations that represent the participating entity types. </a:t>
            </a:r>
          </a:p>
          <a:p>
            <a:pPr lvl="1">
              <a:lnSpc>
                <a:spcPct val="90000"/>
              </a:lnSpc>
            </a:pPr>
            <a:r>
              <a:rPr lang="en-US" sz="2400"/>
              <a:t>Also include any simple attributes of the n-ary relationship type (or simple components of composite attributes) as attributes of S.</a:t>
            </a:r>
            <a:r>
              <a:rPr lang="en-US" sz="1800"/>
              <a:t> </a:t>
            </a:r>
          </a:p>
          <a:p>
            <a:pPr lvl="1">
              <a:lnSpc>
                <a:spcPct val="90000"/>
              </a:lnSpc>
              <a:buFontTx/>
              <a:buNone/>
            </a:pPr>
            <a:endParaRPr lang="en-US" sz="1000"/>
          </a:p>
          <a:p>
            <a:pPr lvl="1">
              <a:lnSpc>
                <a:spcPct val="90000"/>
              </a:lnSpc>
              <a:buFontTx/>
              <a:buNone/>
            </a:pPr>
            <a:r>
              <a:rPr lang="en-US" sz="1800"/>
              <a:t>     </a:t>
            </a:r>
            <a:r>
              <a:rPr lang="en-US" sz="2000" b="1"/>
              <a:t>Example: </a:t>
            </a:r>
            <a:r>
              <a:rPr lang="en-US" sz="2000"/>
              <a:t>The relationship type SUPPY in the ER below. This can be mapped to the relation SUPPLY shown in the relational schema, whose primary key is the combination of the three foreign keys {SNAME, PARTNO, PROJNAME}</a:t>
            </a:r>
            <a:endParaRPr lang="en-US" sz="2400" b="1">
              <a:solidFill>
                <a:srgbClr val="FF006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215C0324-074D-4241-9AC2-2E07A12F2F3C}" type="slidenum">
              <a:rPr lang="en-US"/>
              <a:pPr/>
              <a:t>13</a:t>
            </a:fld>
            <a:endParaRPr lang="en-US"/>
          </a:p>
        </p:txBody>
      </p:sp>
      <p:sp>
        <p:nvSpPr>
          <p:cNvPr id="229379" name="Rectangle 3"/>
          <p:cNvSpPr>
            <a:spLocks noGrp="1" noChangeArrowheads="1"/>
          </p:cNvSpPr>
          <p:nvPr>
            <p:ph type="title"/>
          </p:nvPr>
        </p:nvSpPr>
        <p:spPr>
          <a:xfrm>
            <a:off x="533400" y="304800"/>
            <a:ext cx="7924800" cy="1439863"/>
          </a:xfrm>
        </p:spPr>
        <p:txBody>
          <a:bodyPr anchor="t"/>
          <a:lstStyle/>
          <a:p>
            <a:pPr algn="l"/>
            <a:r>
              <a:rPr lang="en-US" sz="2400" b="1"/>
              <a:t>FIGURE 4.11</a:t>
            </a:r>
            <a:r>
              <a:rPr lang="en-US" sz="2400"/>
              <a:t/>
            </a:r>
            <a:br>
              <a:rPr lang="en-US" sz="2400"/>
            </a:br>
            <a:r>
              <a:rPr lang="en-US" sz="2400"/>
              <a:t>Ternary relationship types. (a) The SUPPLY relationship. </a:t>
            </a:r>
            <a:endParaRPr lang="en-US"/>
          </a:p>
        </p:txBody>
      </p:sp>
      <p:pic>
        <p:nvPicPr>
          <p:cNvPr id="229381" name="Picture 5" descr="31755_FIG0411a.gif                                             0001035BEeyore                         B91DCF3B:"/>
          <p:cNvPicPr>
            <a:picLocks noGrp="1" noChangeAspect="1" noChangeArrowheads="1"/>
          </p:cNvPicPr>
          <p:nvPr>
            <p:ph idx="1"/>
          </p:nvPr>
        </p:nvPicPr>
        <p:blipFill>
          <a:blip r:embed="rId2"/>
          <a:srcRect/>
          <a:stretch>
            <a:fillRect/>
          </a:stretch>
        </p:blipFill>
        <p:spPr>
          <a:xfrm>
            <a:off x="685800" y="1911350"/>
            <a:ext cx="7772400" cy="26543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A9DF2AF7-1CA2-44DA-A2A0-7D8FD10A96F9}" type="slidenum">
              <a:rPr lang="en-US"/>
              <a:pPr/>
              <a:t>14</a:t>
            </a:fld>
            <a:endParaRPr lang="en-US"/>
          </a:p>
        </p:txBody>
      </p:sp>
      <p:sp>
        <p:nvSpPr>
          <p:cNvPr id="228354" name="Rectangle 1026"/>
          <p:cNvSpPr>
            <a:spLocks noGrp="1" noChangeArrowheads="1"/>
          </p:cNvSpPr>
          <p:nvPr>
            <p:ph type="title"/>
          </p:nvPr>
        </p:nvSpPr>
        <p:spPr>
          <a:xfrm>
            <a:off x="492125" y="304800"/>
            <a:ext cx="7173913" cy="1143000"/>
          </a:xfrm>
        </p:spPr>
        <p:txBody>
          <a:bodyPr anchor="t"/>
          <a:lstStyle/>
          <a:p>
            <a:pPr algn="l"/>
            <a:r>
              <a:rPr lang="en-US" sz="2400" b="1"/>
              <a:t>FIGURE 7.3</a:t>
            </a:r>
            <a:br>
              <a:rPr lang="en-US" sz="2400" b="1"/>
            </a:br>
            <a:r>
              <a:rPr lang="en-US" sz="2400"/>
              <a:t>Mapping the </a:t>
            </a:r>
            <a:r>
              <a:rPr lang="en-US" sz="2400" i="1"/>
              <a:t>n</a:t>
            </a:r>
            <a:r>
              <a:rPr lang="en-US" sz="2400"/>
              <a:t>-ary relationship type SUPPLY from Figure 4.11a.</a:t>
            </a:r>
            <a:endParaRPr lang="en-US" b="1"/>
          </a:p>
        </p:txBody>
      </p:sp>
      <p:pic>
        <p:nvPicPr>
          <p:cNvPr id="228355" name="Picture 1027" descr="31755_FIG0901.gif                                              0001035BEeyore                         B91DCF3B:"/>
          <p:cNvPicPr>
            <a:picLocks noGrp="1" noChangeAspect="1" noChangeArrowheads="1"/>
          </p:cNvPicPr>
          <p:nvPr>
            <p:ph idx="1"/>
          </p:nvPr>
        </p:nvPicPr>
        <p:blipFill>
          <a:blip r:embed="rId2"/>
          <a:srcRect/>
          <a:stretch>
            <a:fillRect/>
          </a:stretch>
        </p:blipFill>
        <p:spPr>
          <a:xfrm>
            <a:off x="1476375" y="1752600"/>
            <a:ext cx="6189663" cy="41148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7-</a:t>
            </a:r>
            <a:fld id="{40AF6360-5D6B-4B75-BED8-B734D4FCB681}" type="slidenum">
              <a:rPr lang="en-US"/>
              <a:pPr/>
              <a:t>15</a:t>
            </a:fld>
            <a:endParaRPr lang="en-US"/>
          </a:p>
        </p:txBody>
      </p:sp>
      <p:sp>
        <p:nvSpPr>
          <p:cNvPr id="215042" name="Rectangle 2"/>
          <p:cNvSpPr>
            <a:spLocks noGrp="1" noChangeArrowheads="1"/>
          </p:cNvSpPr>
          <p:nvPr>
            <p:ph type="title"/>
          </p:nvPr>
        </p:nvSpPr>
        <p:spPr>
          <a:xfrm>
            <a:off x="685800" y="258763"/>
            <a:ext cx="7772400" cy="766762"/>
          </a:xfrm>
        </p:spPr>
        <p:txBody>
          <a:bodyPr/>
          <a:lstStyle/>
          <a:p>
            <a:r>
              <a:rPr lang="en-US" sz="3600" b="1"/>
              <a:t/>
            </a:r>
            <a:br>
              <a:rPr lang="en-US" sz="3600" b="1"/>
            </a:br>
            <a:r>
              <a:rPr lang="en-US" sz="3600" b="1"/>
              <a:t>Summary of Mapping constructs and constraints</a:t>
            </a:r>
            <a:endParaRPr lang="en-US" sz="3600"/>
          </a:p>
        </p:txBody>
      </p:sp>
      <p:sp>
        <p:nvSpPr>
          <p:cNvPr id="215043" name="Rectangle 3"/>
          <p:cNvSpPr>
            <a:spLocks noGrp="1" noChangeArrowheads="1"/>
          </p:cNvSpPr>
          <p:nvPr>
            <p:ph type="body" idx="1"/>
          </p:nvPr>
        </p:nvSpPr>
        <p:spPr>
          <a:xfrm>
            <a:off x="685800" y="1533525"/>
            <a:ext cx="7981950" cy="4724400"/>
          </a:xfrm>
        </p:spPr>
        <p:txBody>
          <a:bodyPr/>
          <a:lstStyle/>
          <a:p>
            <a:pPr>
              <a:buFont typeface="Wingdings" pitchFamily="2" charset="2"/>
              <a:buNone/>
            </a:pPr>
            <a:endParaRPr lang="en-US" sz="3300"/>
          </a:p>
          <a:p>
            <a:pPr>
              <a:buFont typeface="Wingdings" pitchFamily="2" charset="2"/>
              <a:buNone/>
            </a:pPr>
            <a:r>
              <a:rPr lang="en-US" sz="2400"/>
              <a:t>                               </a:t>
            </a:r>
            <a:endParaRPr lang="en-US" sz="2400" b="1">
              <a:solidFill>
                <a:srgbClr val="FF0066"/>
              </a:solidFill>
            </a:endParaRPr>
          </a:p>
        </p:txBody>
      </p:sp>
      <p:sp>
        <p:nvSpPr>
          <p:cNvPr id="215044" name="Text Box 4"/>
          <p:cNvSpPr txBox="1">
            <a:spLocks noChangeArrowheads="1"/>
          </p:cNvSpPr>
          <p:nvPr/>
        </p:nvSpPr>
        <p:spPr bwMode="auto">
          <a:xfrm>
            <a:off x="922338" y="2043113"/>
            <a:ext cx="7318375" cy="3448050"/>
          </a:xfrm>
          <a:prstGeom prst="rect">
            <a:avLst/>
          </a:prstGeom>
          <a:noFill/>
          <a:ln w="9525">
            <a:noFill/>
            <a:miter lim="800000"/>
            <a:headEnd/>
            <a:tailEnd/>
          </a:ln>
          <a:effectLst/>
        </p:spPr>
        <p:txBody>
          <a:bodyPr wrap="none">
            <a:spAutoFit/>
          </a:bodyPr>
          <a:lstStyle/>
          <a:p>
            <a:r>
              <a:rPr lang="en-US" sz="2200" b="1" i="1">
                <a:solidFill>
                  <a:schemeClr val="bg2"/>
                </a:solidFill>
              </a:rPr>
              <a:t>Table 7.1 Correspondence between ER and Relational Models</a:t>
            </a:r>
            <a:endParaRPr lang="en-US" sz="1800">
              <a:solidFill>
                <a:schemeClr val="bg2"/>
              </a:solidFill>
            </a:endParaRPr>
          </a:p>
          <a:p>
            <a:endParaRPr lang="en-US" sz="1800">
              <a:solidFill>
                <a:schemeClr val="bg2"/>
              </a:solidFill>
            </a:endParaRPr>
          </a:p>
          <a:p>
            <a:r>
              <a:rPr lang="en-US" sz="1800" b="1">
                <a:solidFill>
                  <a:schemeClr val="bg2"/>
                </a:solidFill>
                <a:latin typeface="Arial" charset="0"/>
              </a:rPr>
              <a:t>ER Model		Relational Model</a:t>
            </a:r>
            <a:endParaRPr lang="en-US" sz="1800">
              <a:solidFill>
                <a:schemeClr val="bg2"/>
              </a:solidFill>
            </a:endParaRPr>
          </a:p>
          <a:p>
            <a:r>
              <a:rPr lang="en-US" sz="1800">
                <a:solidFill>
                  <a:schemeClr val="bg2"/>
                </a:solidFill>
              </a:rPr>
              <a:t>Entity type		“Entity” relation</a:t>
            </a:r>
          </a:p>
          <a:p>
            <a:r>
              <a:rPr lang="en-US" sz="1800">
                <a:solidFill>
                  <a:schemeClr val="bg2"/>
                </a:solidFill>
              </a:rPr>
              <a:t>1:1 or 1:N relationship type	Foreign key (or “relationship” relation)</a:t>
            </a:r>
          </a:p>
          <a:p>
            <a:r>
              <a:rPr lang="en-US" sz="1800">
                <a:solidFill>
                  <a:schemeClr val="bg2"/>
                </a:solidFill>
              </a:rPr>
              <a:t>M:N relationship type	“Relationship” relation and two foreign keys</a:t>
            </a:r>
          </a:p>
          <a:p>
            <a:r>
              <a:rPr lang="en-US" sz="1800" i="1">
                <a:solidFill>
                  <a:schemeClr val="bg2"/>
                </a:solidFill>
              </a:rPr>
              <a:t>n</a:t>
            </a:r>
            <a:r>
              <a:rPr lang="en-US" sz="1800">
                <a:solidFill>
                  <a:schemeClr val="bg2"/>
                </a:solidFill>
              </a:rPr>
              <a:t>-ary relationship type	“Relationship” relation and n foreign keys</a:t>
            </a:r>
          </a:p>
          <a:p>
            <a:r>
              <a:rPr lang="en-US" sz="1800">
                <a:solidFill>
                  <a:schemeClr val="bg2"/>
                </a:solidFill>
              </a:rPr>
              <a:t>Simple attribute		Attribute</a:t>
            </a:r>
          </a:p>
          <a:p>
            <a:r>
              <a:rPr lang="en-US" sz="1800">
                <a:solidFill>
                  <a:schemeClr val="bg2"/>
                </a:solidFill>
              </a:rPr>
              <a:t>Composite attribute		Set of simple component attributes</a:t>
            </a:r>
          </a:p>
          <a:p>
            <a:r>
              <a:rPr lang="en-US" sz="1800">
                <a:solidFill>
                  <a:schemeClr val="bg2"/>
                </a:solidFill>
              </a:rPr>
              <a:t>Multivalued attribute	Relation and foreign key</a:t>
            </a:r>
          </a:p>
          <a:p>
            <a:r>
              <a:rPr lang="en-US" sz="1800">
                <a:solidFill>
                  <a:schemeClr val="bg2"/>
                </a:solidFill>
              </a:rPr>
              <a:t>Value set			Domain</a:t>
            </a:r>
          </a:p>
          <a:p>
            <a:r>
              <a:rPr lang="en-US" sz="1800">
                <a:solidFill>
                  <a:schemeClr val="bg2"/>
                </a:solidFill>
              </a:rPr>
              <a:t>Key attribute		Primary (or secondary) key</a:t>
            </a:r>
            <a:endParaRPr lang="en-US">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7D70E479-F4A3-42B0-A7E6-044B1ACD6148}" type="slidenum">
              <a:rPr lang="en-US"/>
              <a:pPr/>
              <a:t>16</a:t>
            </a:fld>
            <a:endParaRPr lang="en-US"/>
          </a:p>
        </p:txBody>
      </p:sp>
      <p:sp>
        <p:nvSpPr>
          <p:cNvPr id="185346" name="Rectangle 2"/>
          <p:cNvSpPr>
            <a:spLocks noGrp="1" noChangeArrowheads="1"/>
          </p:cNvSpPr>
          <p:nvPr>
            <p:ph type="title"/>
          </p:nvPr>
        </p:nvSpPr>
        <p:spPr>
          <a:xfrm>
            <a:off x="250825" y="303213"/>
            <a:ext cx="8534400" cy="842962"/>
          </a:xfrm>
        </p:spPr>
        <p:txBody>
          <a:bodyPr/>
          <a:lstStyle/>
          <a:p>
            <a:r>
              <a:rPr lang="en-US" sz="3600" b="1"/>
              <a:t>Mapping EER Model Constructs to Relations </a:t>
            </a:r>
          </a:p>
        </p:txBody>
      </p:sp>
      <p:sp>
        <p:nvSpPr>
          <p:cNvPr id="185347" name="Rectangle 3"/>
          <p:cNvSpPr>
            <a:spLocks noGrp="1" noChangeArrowheads="1"/>
          </p:cNvSpPr>
          <p:nvPr>
            <p:ph type="body" idx="1"/>
          </p:nvPr>
        </p:nvSpPr>
        <p:spPr>
          <a:xfrm>
            <a:off x="381000" y="1389063"/>
            <a:ext cx="8534400" cy="4992687"/>
          </a:xfrm>
        </p:spPr>
        <p:txBody>
          <a:bodyPr/>
          <a:lstStyle/>
          <a:p>
            <a:pPr>
              <a:lnSpc>
                <a:spcPct val="80000"/>
              </a:lnSpc>
            </a:pPr>
            <a:r>
              <a:rPr lang="en-US" sz="2000" b="1">
                <a:latin typeface="Arial" charset="0"/>
              </a:rPr>
              <a:t>Step8: Options for Mapping Specialization or Generalization.</a:t>
            </a:r>
          </a:p>
          <a:p>
            <a:pPr>
              <a:lnSpc>
                <a:spcPct val="80000"/>
              </a:lnSpc>
              <a:buFont typeface="Wingdings" pitchFamily="2" charset="2"/>
              <a:buNone/>
            </a:pPr>
            <a:endParaRPr lang="en-US" sz="800" b="1">
              <a:latin typeface="Arial" charset="0"/>
            </a:endParaRPr>
          </a:p>
          <a:p>
            <a:pPr>
              <a:lnSpc>
                <a:spcPct val="80000"/>
              </a:lnSpc>
              <a:buFont typeface="Wingdings" pitchFamily="2" charset="2"/>
              <a:buNone/>
            </a:pPr>
            <a:r>
              <a:rPr lang="en-US" sz="1600"/>
              <a:t>       </a:t>
            </a:r>
            <a:r>
              <a:rPr lang="en-US" sz="2000"/>
              <a:t>Convert each specialization with m subclasses {S</a:t>
            </a:r>
            <a:r>
              <a:rPr lang="en-US" sz="2000" baseline="-25000"/>
              <a:t>1</a:t>
            </a:r>
            <a:r>
              <a:rPr lang="en-US" sz="2000"/>
              <a:t>, S</a:t>
            </a:r>
            <a:r>
              <a:rPr lang="en-US" sz="2000" baseline="-25000"/>
              <a:t>2</a:t>
            </a:r>
            <a:r>
              <a:rPr lang="en-US" sz="2000"/>
              <a:t>,….,S</a:t>
            </a:r>
            <a:r>
              <a:rPr lang="en-US" sz="2000" baseline="-25000"/>
              <a:t>m</a:t>
            </a:r>
            <a:r>
              <a:rPr lang="en-US" sz="2000"/>
              <a:t>} and generalized superclass C, where the attributes of C are {k,a</a:t>
            </a:r>
            <a:r>
              <a:rPr lang="en-US" sz="2000" baseline="-25000"/>
              <a:t>1</a:t>
            </a:r>
            <a:r>
              <a:rPr lang="en-US" sz="2000"/>
              <a:t>,…a</a:t>
            </a:r>
            <a:r>
              <a:rPr lang="en-US" sz="2000" baseline="-25000"/>
              <a:t>n</a:t>
            </a:r>
            <a:r>
              <a:rPr lang="en-US" sz="2000"/>
              <a:t>} and k is the (primary) key, into relational schemas using one of the four following options:</a:t>
            </a:r>
          </a:p>
          <a:p>
            <a:pPr>
              <a:lnSpc>
                <a:spcPct val="80000"/>
              </a:lnSpc>
              <a:buFont typeface="Wingdings" pitchFamily="2" charset="2"/>
              <a:buNone/>
            </a:pPr>
            <a:endParaRPr lang="en-US" sz="1400"/>
          </a:p>
          <a:p>
            <a:pPr>
              <a:lnSpc>
                <a:spcPct val="80000"/>
              </a:lnSpc>
              <a:buFont typeface="Wingdings" pitchFamily="2" charset="2"/>
              <a:buNone/>
            </a:pPr>
            <a:endParaRPr lang="en-US" sz="1400"/>
          </a:p>
          <a:p>
            <a:pPr>
              <a:lnSpc>
                <a:spcPct val="80000"/>
              </a:lnSpc>
              <a:buFont typeface="Wingdings" pitchFamily="2" charset="2"/>
              <a:buNone/>
            </a:pPr>
            <a:r>
              <a:rPr lang="en-US" sz="1500"/>
              <a:t>      </a:t>
            </a:r>
            <a:r>
              <a:rPr lang="en-US" sz="1800" b="1"/>
              <a:t>Option 8A: Multiple relations-Superclass and subclasses.</a:t>
            </a:r>
            <a:r>
              <a:rPr lang="en-US" sz="1800"/>
              <a:t> </a:t>
            </a:r>
          </a:p>
          <a:p>
            <a:pPr>
              <a:lnSpc>
                <a:spcPct val="80000"/>
              </a:lnSpc>
              <a:buFont typeface="Wingdings" pitchFamily="2" charset="2"/>
              <a:buNone/>
            </a:pPr>
            <a:r>
              <a:rPr lang="en-US" sz="1800"/>
              <a:t>      Create a relation L for C with attributes Attrs(L) = {k,a</a:t>
            </a:r>
            <a:r>
              <a:rPr lang="en-US" sz="1800" baseline="-25000"/>
              <a:t>1</a:t>
            </a:r>
            <a:r>
              <a:rPr lang="en-US" sz="1800"/>
              <a:t>,…a</a:t>
            </a:r>
            <a:r>
              <a:rPr lang="en-US" sz="1800" baseline="-25000"/>
              <a:t>n</a:t>
            </a:r>
            <a:r>
              <a:rPr lang="en-US" sz="1800"/>
              <a:t>} and PK(L) = k. Create a relation L</a:t>
            </a:r>
            <a:r>
              <a:rPr lang="en-US" sz="1800" baseline="-25000"/>
              <a:t>i</a:t>
            </a:r>
            <a:r>
              <a:rPr lang="en-US" sz="1800"/>
              <a:t> for each subclass S</a:t>
            </a:r>
            <a:r>
              <a:rPr lang="en-US" sz="1800" baseline="-25000"/>
              <a:t>i</a:t>
            </a:r>
            <a:r>
              <a:rPr lang="en-US" sz="1800"/>
              <a:t>, 1 &lt; i &lt; m, with the attributesAttrs(L</a:t>
            </a:r>
            <a:r>
              <a:rPr lang="en-US" sz="1800" baseline="-25000"/>
              <a:t>i</a:t>
            </a:r>
            <a:r>
              <a:rPr lang="en-US" sz="1800"/>
              <a:t>) = {k} U {attributes of S</a:t>
            </a:r>
            <a:r>
              <a:rPr lang="en-US" sz="1800" baseline="-25000"/>
              <a:t>i</a:t>
            </a:r>
            <a:r>
              <a:rPr lang="en-US" sz="1800"/>
              <a:t>} and PK(L</a:t>
            </a:r>
            <a:r>
              <a:rPr lang="en-US" sz="1800" baseline="-25000"/>
              <a:t>i</a:t>
            </a:r>
            <a:r>
              <a:rPr lang="en-US" sz="1800"/>
              <a:t>)=k. This option works </a:t>
            </a:r>
            <a:r>
              <a:rPr lang="en-US" sz="1800" b="1"/>
              <a:t>for any specialization</a:t>
            </a:r>
            <a:r>
              <a:rPr lang="en-US" sz="1800"/>
              <a:t> (total or partial, disjoint of over-lapping).  	</a:t>
            </a:r>
          </a:p>
          <a:p>
            <a:pPr>
              <a:lnSpc>
                <a:spcPct val="80000"/>
              </a:lnSpc>
              <a:buFont typeface="Wingdings" pitchFamily="2" charset="2"/>
              <a:buNone/>
            </a:pPr>
            <a:endParaRPr lang="en-US" sz="1800"/>
          </a:p>
          <a:p>
            <a:pPr>
              <a:lnSpc>
                <a:spcPct val="80000"/>
              </a:lnSpc>
              <a:buFont typeface="Wingdings" pitchFamily="2" charset="2"/>
              <a:buNone/>
            </a:pPr>
            <a:r>
              <a:rPr lang="en-US" sz="1800"/>
              <a:t>      </a:t>
            </a:r>
            <a:r>
              <a:rPr lang="en-US" sz="1800" b="1"/>
              <a:t>Option 8B: Multiple relations-Subclass relations only</a:t>
            </a:r>
          </a:p>
          <a:p>
            <a:pPr>
              <a:lnSpc>
                <a:spcPct val="80000"/>
              </a:lnSpc>
              <a:buFont typeface="Wingdings" pitchFamily="2" charset="2"/>
              <a:buNone/>
            </a:pPr>
            <a:r>
              <a:rPr lang="en-US" sz="1800" b="1"/>
              <a:t>      </a:t>
            </a:r>
            <a:r>
              <a:rPr lang="en-US" sz="1800"/>
              <a:t>Create a relation L</a:t>
            </a:r>
            <a:r>
              <a:rPr lang="en-US" sz="1800" baseline="-25000"/>
              <a:t>i</a:t>
            </a:r>
            <a:r>
              <a:rPr lang="en-US" sz="1800"/>
              <a:t> for each subclass S</a:t>
            </a:r>
            <a:r>
              <a:rPr lang="en-US" sz="1800" baseline="-25000"/>
              <a:t>i</a:t>
            </a:r>
            <a:r>
              <a:rPr lang="en-US" sz="1800"/>
              <a:t>, 1 &lt; i &lt; m, with the attributes Attr(L</a:t>
            </a:r>
            <a:r>
              <a:rPr lang="en-US" sz="1800" baseline="-25000"/>
              <a:t>i</a:t>
            </a:r>
            <a:r>
              <a:rPr lang="en-US" sz="1800"/>
              <a:t>) = {attributes of S</a:t>
            </a:r>
            <a:r>
              <a:rPr lang="en-US" sz="1800" baseline="-25000"/>
              <a:t>i</a:t>
            </a:r>
            <a:r>
              <a:rPr lang="en-US" sz="1800"/>
              <a:t>} U {k,a</a:t>
            </a:r>
            <a:r>
              <a:rPr lang="en-US" sz="1800" baseline="-25000"/>
              <a:t>1</a:t>
            </a:r>
            <a:r>
              <a:rPr lang="en-US" sz="1800"/>
              <a:t>…,a</a:t>
            </a:r>
            <a:r>
              <a:rPr lang="en-US" sz="1800" baseline="-25000"/>
              <a:t>n</a:t>
            </a:r>
            <a:r>
              <a:rPr lang="en-US" sz="1800"/>
              <a:t>} and PK(L</a:t>
            </a:r>
            <a:r>
              <a:rPr lang="en-US" sz="1800" baseline="-25000"/>
              <a:t>i</a:t>
            </a:r>
            <a:r>
              <a:rPr lang="en-US" sz="1800"/>
              <a:t>) = k. This option only works for a  specialization whose subclasses are </a:t>
            </a:r>
            <a:r>
              <a:rPr lang="en-US" sz="1800" b="1"/>
              <a:t>total</a:t>
            </a:r>
            <a:r>
              <a:rPr lang="en-US" sz="1800"/>
              <a:t> (every entity in the superclass must belong to (at least) one of the subclasses).</a:t>
            </a:r>
          </a:p>
          <a:p>
            <a:pPr>
              <a:lnSpc>
                <a:spcPct val="80000"/>
              </a:lnSpc>
              <a:buFont typeface="Wingdings" pitchFamily="2" charset="2"/>
              <a:buNone/>
            </a:pPr>
            <a:endParaRPr lang="en-US" sz="1800"/>
          </a:p>
          <a:p>
            <a:pPr>
              <a:lnSpc>
                <a:spcPct val="80000"/>
              </a:lnSpc>
              <a:buFont typeface="Wingdings" pitchFamily="2" charset="2"/>
              <a:buNone/>
            </a:pPr>
            <a:endParaRPr lang="en-US" sz="15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D02DBF1B-43A6-4108-853E-85D3C0D3FD54}" type="slidenum">
              <a:rPr lang="en-US"/>
              <a:pPr/>
              <a:t>17</a:t>
            </a:fld>
            <a:endParaRPr lang="en-US"/>
          </a:p>
        </p:txBody>
      </p:sp>
      <p:sp>
        <p:nvSpPr>
          <p:cNvPr id="234498" name="Rectangle 2"/>
          <p:cNvSpPr>
            <a:spLocks noGrp="1" noChangeArrowheads="1"/>
          </p:cNvSpPr>
          <p:nvPr>
            <p:ph type="title"/>
          </p:nvPr>
        </p:nvSpPr>
        <p:spPr>
          <a:xfrm>
            <a:off x="533400" y="304800"/>
            <a:ext cx="2209800" cy="4165600"/>
          </a:xfrm>
        </p:spPr>
        <p:txBody>
          <a:bodyPr anchor="t"/>
          <a:lstStyle/>
          <a:p>
            <a:pPr algn="l"/>
            <a:r>
              <a:rPr lang="en-US" sz="2400" b="1"/>
              <a:t>FIGURE 4.4</a:t>
            </a:r>
            <a:r>
              <a:rPr lang="en-US" sz="2400"/>
              <a:t/>
            </a:r>
            <a:br>
              <a:rPr lang="en-US" sz="2400"/>
            </a:br>
            <a:r>
              <a:rPr lang="en-US" sz="2400"/>
              <a:t>EER diagram notation for an attribute-defined specialization on JobType.</a:t>
            </a:r>
            <a:endParaRPr lang="en-US"/>
          </a:p>
        </p:txBody>
      </p:sp>
      <p:pic>
        <p:nvPicPr>
          <p:cNvPr id="234499" name="Picture 3" descr="31755_FIG0404.gif                                              0001035BEeyore                         B91DCF3B:"/>
          <p:cNvPicPr>
            <a:picLocks noGrp="1" noChangeAspect="1" noChangeArrowheads="1"/>
          </p:cNvPicPr>
          <p:nvPr>
            <p:ph idx="1"/>
          </p:nvPr>
        </p:nvPicPr>
        <p:blipFill>
          <a:blip r:embed="rId2"/>
          <a:srcRect/>
          <a:stretch>
            <a:fillRect/>
          </a:stretch>
        </p:blipFill>
        <p:spPr>
          <a:xfrm>
            <a:off x="2743200" y="1139825"/>
            <a:ext cx="5697538" cy="460057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1DD5E855-A2C0-4626-81EE-B6832C092156}" type="slidenum">
              <a:rPr lang="en-US"/>
              <a:pPr/>
              <a:t>18</a:t>
            </a:fld>
            <a:endParaRPr lang="en-US"/>
          </a:p>
        </p:txBody>
      </p:sp>
      <p:pic>
        <p:nvPicPr>
          <p:cNvPr id="217092" name="Picture 4" descr=" 0704a.gif                                                      0001035BEeyore                         B91DCF3B:"/>
          <p:cNvPicPr>
            <a:picLocks noChangeAspect="1" noChangeArrowheads="1"/>
          </p:cNvPicPr>
          <p:nvPr/>
        </p:nvPicPr>
        <p:blipFill>
          <a:blip r:embed="rId2"/>
          <a:srcRect/>
          <a:stretch>
            <a:fillRect/>
          </a:stretch>
        </p:blipFill>
        <p:spPr bwMode="auto">
          <a:xfrm>
            <a:off x="806450" y="2573338"/>
            <a:ext cx="8105775" cy="1985962"/>
          </a:xfrm>
          <a:prstGeom prst="rect">
            <a:avLst/>
          </a:prstGeom>
          <a:noFill/>
        </p:spPr>
      </p:pic>
      <p:sp>
        <p:nvSpPr>
          <p:cNvPr id="217094" name="Rectangle 6"/>
          <p:cNvSpPr>
            <a:spLocks noChangeArrowheads="1"/>
          </p:cNvSpPr>
          <p:nvPr/>
        </p:nvSpPr>
        <p:spPr bwMode="auto">
          <a:xfrm>
            <a:off x="685800" y="358775"/>
            <a:ext cx="7772400" cy="1143000"/>
          </a:xfrm>
          <a:prstGeom prst="rect">
            <a:avLst/>
          </a:prstGeom>
          <a:noFill/>
          <a:ln w="9525">
            <a:noFill/>
            <a:miter lim="800000"/>
            <a:headEnd/>
            <a:tailEnd/>
          </a:ln>
          <a:effectLst/>
        </p:spPr>
        <p:txBody>
          <a:bodyPr lIns="92075" tIns="46038" rIns="92075" bIns="46038"/>
          <a:lstStyle/>
          <a:p>
            <a:r>
              <a:rPr lang="en-US" b="1">
                <a:solidFill>
                  <a:srgbClr val="333399"/>
                </a:solidFill>
                <a:latin typeface="Arial" charset="0"/>
              </a:rPr>
              <a:t>FIGURE 7.4</a:t>
            </a:r>
            <a:br>
              <a:rPr lang="en-US" b="1">
                <a:solidFill>
                  <a:srgbClr val="333399"/>
                </a:solidFill>
                <a:latin typeface="Arial" charset="0"/>
              </a:rPr>
            </a:br>
            <a:r>
              <a:rPr lang="en-US">
                <a:solidFill>
                  <a:srgbClr val="333399"/>
                </a:solidFill>
                <a:latin typeface="Arial" charset="0"/>
              </a:rPr>
              <a:t>Options for mapping specialization or generalization. </a:t>
            </a:r>
            <a:br>
              <a:rPr lang="en-US">
                <a:solidFill>
                  <a:srgbClr val="333399"/>
                </a:solidFill>
                <a:latin typeface="Arial" charset="0"/>
              </a:rPr>
            </a:br>
            <a:r>
              <a:rPr lang="en-US">
                <a:solidFill>
                  <a:srgbClr val="333399"/>
                </a:solidFill>
                <a:latin typeface="Arial" charset="0"/>
              </a:rPr>
              <a:t>(a) Mapping the EER schema in Figure 4.4 using option 8A. </a:t>
            </a:r>
            <a:endParaRPr lang="en-US" b="1">
              <a:solidFill>
                <a:srgbClr val="333399"/>
              </a:solidFill>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05B4B2FD-E251-4C74-BBE4-43A4D585C9EA}" type="slidenum">
              <a:rPr lang="en-US"/>
              <a:pPr/>
              <a:t>19</a:t>
            </a:fld>
            <a:endParaRPr lang="en-US"/>
          </a:p>
        </p:txBody>
      </p:sp>
      <p:sp>
        <p:nvSpPr>
          <p:cNvPr id="236546" name="Rectangle 2"/>
          <p:cNvSpPr>
            <a:spLocks noGrp="1" noChangeArrowheads="1"/>
          </p:cNvSpPr>
          <p:nvPr>
            <p:ph type="title"/>
          </p:nvPr>
        </p:nvSpPr>
        <p:spPr>
          <a:xfrm>
            <a:off x="533400" y="304800"/>
            <a:ext cx="8420100" cy="2933700"/>
          </a:xfrm>
        </p:spPr>
        <p:txBody>
          <a:bodyPr anchor="t"/>
          <a:lstStyle/>
          <a:p>
            <a:pPr algn="l"/>
            <a:r>
              <a:rPr lang="en-US" sz="2400" b="1"/>
              <a:t>FIGURE 4.3</a:t>
            </a:r>
            <a:r>
              <a:rPr lang="en-US" sz="2400"/>
              <a:t/>
            </a:r>
            <a:br>
              <a:rPr lang="en-US" sz="2400"/>
            </a:br>
            <a:r>
              <a:rPr lang="en-US" sz="2400"/>
              <a:t>Generalization. (b) Generalizing CAR and TRUCK into the superclass VEHICLE.</a:t>
            </a:r>
            <a:endParaRPr lang="en-US"/>
          </a:p>
        </p:txBody>
      </p:sp>
      <p:pic>
        <p:nvPicPr>
          <p:cNvPr id="236549" name="Picture 5" descr=" 0403b.gif                                                      0001035BEeyore                         B91DCF3B:"/>
          <p:cNvPicPr>
            <a:picLocks noGrp="1" noChangeAspect="1" noChangeArrowheads="1"/>
          </p:cNvPicPr>
          <p:nvPr>
            <p:ph idx="1"/>
          </p:nvPr>
        </p:nvPicPr>
        <p:blipFill>
          <a:blip r:embed="rId2"/>
          <a:srcRect/>
          <a:stretch>
            <a:fillRect/>
          </a:stretch>
        </p:blipFill>
        <p:spPr>
          <a:xfrm>
            <a:off x="685800" y="2103438"/>
            <a:ext cx="7772400" cy="342741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5" name="Rectangle 1031"/>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65890" name="Rectangle 1026"/>
          <p:cNvSpPr>
            <a:spLocks noGrp="1" noChangeArrowheads="1"/>
          </p:cNvSpPr>
          <p:nvPr>
            <p:ph type="ctrTitle"/>
          </p:nvPr>
        </p:nvSpPr>
        <p:spPr>
          <a:xfrm>
            <a:off x="560388" y="957263"/>
            <a:ext cx="7772400" cy="3213100"/>
          </a:xfrm>
        </p:spPr>
        <p:txBody>
          <a:bodyPr/>
          <a:lstStyle/>
          <a:p>
            <a:r>
              <a:rPr lang="en-US" sz="4000" b="1"/>
              <a:t/>
            </a:r>
            <a:br>
              <a:rPr lang="en-US" sz="4000" b="1"/>
            </a:br>
            <a:r>
              <a:rPr lang="en-US" sz="5400" b="1"/>
              <a:t>Chapter 7</a:t>
            </a:r>
            <a:r>
              <a:rPr lang="en-US" sz="4800" b="1"/>
              <a:t/>
            </a:r>
            <a:br>
              <a:rPr lang="en-US" sz="4800" b="1"/>
            </a:br>
            <a:r>
              <a:rPr lang="en-US" sz="4000" b="1"/>
              <a:t/>
            </a:r>
            <a:br>
              <a:rPr lang="en-US" sz="4000" b="1"/>
            </a:br>
            <a:r>
              <a:rPr lang="en-US" sz="4000" b="1"/>
              <a:t>Relational Database Design by ER- and EERR-to-Relational Mapping</a:t>
            </a:r>
            <a:endParaRPr lang="en-US" sz="2800" b="1"/>
          </a:p>
        </p:txBody>
      </p:sp>
      <p:pic>
        <p:nvPicPr>
          <p:cNvPr id="165891" name="Picture 1027" descr="awtri_4c UPDATE_color"/>
          <p:cNvPicPr>
            <a:picLocks noChangeAspect="1" noChangeArrowheads="1"/>
          </p:cNvPicPr>
          <p:nvPr/>
        </p:nvPicPr>
        <p:blipFill>
          <a:blip r:embed="rId3"/>
          <a:srcRect/>
          <a:stretch>
            <a:fillRect/>
          </a:stretch>
        </p:blipFill>
        <p:spPr bwMode="auto">
          <a:xfrm>
            <a:off x="4222750" y="5429250"/>
            <a:ext cx="755650" cy="922338"/>
          </a:xfrm>
          <a:prstGeom prst="rect">
            <a:avLst/>
          </a:prstGeom>
          <a:noFill/>
        </p:spPr>
      </p:pic>
      <p:sp>
        <p:nvSpPr>
          <p:cNvPr id="165894" name="Rectangle 1030"/>
          <p:cNvSpPr>
            <a:spLocks noChangeArrowheads="1"/>
          </p:cNvSpPr>
          <p:nvPr/>
        </p:nvSpPr>
        <p:spPr bwMode="auto">
          <a:xfrm>
            <a:off x="2635250" y="6408738"/>
            <a:ext cx="4064000" cy="457200"/>
          </a:xfrm>
          <a:prstGeom prst="rect">
            <a:avLst/>
          </a:prstGeom>
          <a:noFill/>
          <a:ln w="9525">
            <a:noFill/>
            <a:miter lim="800000"/>
            <a:headEnd/>
            <a:tailEnd/>
          </a:ln>
          <a:effectLst/>
        </p:spPr>
        <p:txBody>
          <a:bodyPr anchor="b"/>
          <a:lstStyle/>
          <a:p>
            <a:pPr algn="ctr"/>
            <a:r>
              <a:rPr lang="en-US" sz="1000">
                <a:solidFill>
                  <a:srgbClr val="808080"/>
                </a:solidFill>
              </a:rPr>
              <a:t>Copyright © 2004 Pearson Education, Inc.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1CB705C0-7F6E-4121-ABBD-26D2DF5C52A4}" type="slidenum">
              <a:rPr lang="en-US"/>
              <a:pPr/>
              <a:t>20</a:t>
            </a:fld>
            <a:endParaRPr lang="en-US"/>
          </a:p>
        </p:txBody>
      </p:sp>
      <p:sp>
        <p:nvSpPr>
          <p:cNvPr id="235523" name="Rectangle 3"/>
          <p:cNvSpPr>
            <a:spLocks noChangeArrowheads="1"/>
          </p:cNvSpPr>
          <p:nvPr/>
        </p:nvSpPr>
        <p:spPr bwMode="auto">
          <a:xfrm>
            <a:off x="685800" y="358775"/>
            <a:ext cx="7772400" cy="1143000"/>
          </a:xfrm>
          <a:prstGeom prst="rect">
            <a:avLst/>
          </a:prstGeom>
          <a:noFill/>
          <a:ln w="9525">
            <a:noFill/>
            <a:miter lim="800000"/>
            <a:headEnd/>
            <a:tailEnd/>
          </a:ln>
          <a:effectLst/>
        </p:spPr>
        <p:txBody>
          <a:bodyPr lIns="92075" tIns="46038" rIns="92075" bIns="46038"/>
          <a:lstStyle/>
          <a:p>
            <a:r>
              <a:rPr lang="en-US" b="1">
                <a:solidFill>
                  <a:srgbClr val="333399"/>
                </a:solidFill>
                <a:latin typeface="Arial" charset="0"/>
              </a:rPr>
              <a:t>FIGURE 7.4</a:t>
            </a:r>
            <a:br>
              <a:rPr lang="en-US" b="1">
                <a:solidFill>
                  <a:srgbClr val="333399"/>
                </a:solidFill>
                <a:latin typeface="Arial" charset="0"/>
              </a:rPr>
            </a:br>
            <a:r>
              <a:rPr lang="en-US">
                <a:solidFill>
                  <a:srgbClr val="333399"/>
                </a:solidFill>
                <a:latin typeface="Arial" charset="0"/>
              </a:rPr>
              <a:t>Options for mapping specialization or generalization. </a:t>
            </a:r>
            <a:br>
              <a:rPr lang="en-US">
                <a:solidFill>
                  <a:srgbClr val="333399"/>
                </a:solidFill>
                <a:latin typeface="Arial" charset="0"/>
              </a:rPr>
            </a:br>
            <a:r>
              <a:rPr lang="en-US">
                <a:solidFill>
                  <a:srgbClr val="333399"/>
                </a:solidFill>
                <a:latin typeface="Arial" charset="0"/>
              </a:rPr>
              <a:t> (b) Mapping the EER schema in Figure 4.3b using option 8B. </a:t>
            </a:r>
            <a:endParaRPr lang="en-US" b="1">
              <a:solidFill>
                <a:srgbClr val="333399"/>
              </a:solidFill>
              <a:latin typeface="Arial" charset="0"/>
            </a:endParaRPr>
          </a:p>
        </p:txBody>
      </p:sp>
      <p:pic>
        <p:nvPicPr>
          <p:cNvPr id="235524" name="Picture 4" descr=" 0704b.gif                                                      0001035BEeyore                         B91DCF3B:"/>
          <p:cNvPicPr>
            <a:picLocks noChangeAspect="1" noChangeArrowheads="1"/>
          </p:cNvPicPr>
          <p:nvPr/>
        </p:nvPicPr>
        <p:blipFill>
          <a:blip r:embed="rId2"/>
          <a:srcRect/>
          <a:stretch>
            <a:fillRect/>
          </a:stretch>
        </p:blipFill>
        <p:spPr bwMode="auto">
          <a:xfrm>
            <a:off x="603250" y="2362200"/>
            <a:ext cx="7935913" cy="2133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7A4614F8-232B-45C3-BEF8-571A55C9A39C}" type="slidenum">
              <a:rPr lang="en-US"/>
              <a:pPr/>
              <a:t>21</a:t>
            </a:fld>
            <a:endParaRPr lang="en-US"/>
          </a:p>
        </p:txBody>
      </p:sp>
      <p:sp>
        <p:nvSpPr>
          <p:cNvPr id="216066" name="Rectangle 2"/>
          <p:cNvSpPr>
            <a:spLocks noGrp="1" noChangeArrowheads="1"/>
          </p:cNvSpPr>
          <p:nvPr>
            <p:ph type="title"/>
          </p:nvPr>
        </p:nvSpPr>
        <p:spPr>
          <a:xfrm>
            <a:off x="250825" y="303213"/>
            <a:ext cx="8534400" cy="842962"/>
          </a:xfrm>
        </p:spPr>
        <p:txBody>
          <a:bodyPr/>
          <a:lstStyle/>
          <a:p>
            <a:r>
              <a:rPr lang="en-US" sz="3600" b="1"/>
              <a:t>Mapping EER Model Constructs to Relations (cont)</a:t>
            </a:r>
          </a:p>
        </p:txBody>
      </p:sp>
      <p:sp>
        <p:nvSpPr>
          <p:cNvPr id="216067" name="Rectangle 3"/>
          <p:cNvSpPr>
            <a:spLocks noGrp="1" noChangeArrowheads="1"/>
          </p:cNvSpPr>
          <p:nvPr>
            <p:ph type="body" idx="1"/>
          </p:nvPr>
        </p:nvSpPr>
        <p:spPr>
          <a:xfrm>
            <a:off x="409575" y="1962150"/>
            <a:ext cx="8375650" cy="4257675"/>
          </a:xfrm>
        </p:spPr>
        <p:txBody>
          <a:bodyPr/>
          <a:lstStyle/>
          <a:p>
            <a:pPr>
              <a:buFont typeface="Wingdings" pitchFamily="2" charset="2"/>
              <a:buNone/>
            </a:pPr>
            <a:r>
              <a:rPr lang="en-US" b="1"/>
              <a:t>   </a:t>
            </a:r>
            <a:r>
              <a:rPr lang="en-US" sz="2000" b="1"/>
              <a:t>Option 8C: Single relation with one type attribute.</a:t>
            </a:r>
            <a:r>
              <a:rPr lang="en-US"/>
              <a:t> </a:t>
            </a:r>
          </a:p>
          <a:p>
            <a:pPr>
              <a:buFont typeface="Wingdings" pitchFamily="2" charset="2"/>
              <a:buNone/>
            </a:pPr>
            <a:r>
              <a:rPr lang="en-US" sz="2500"/>
              <a:t>     </a:t>
            </a:r>
            <a:r>
              <a:rPr lang="en-US" sz="2000"/>
              <a:t>Create a single relation L with attributes Attrs(L) = {k,a</a:t>
            </a:r>
            <a:r>
              <a:rPr lang="en-US" sz="2000" baseline="-25000"/>
              <a:t>1</a:t>
            </a:r>
            <a:r>
              <a:rPr lang="en-US" sz="2000"/>
              <a:t>,…a</a:t>
            </a:r>
            <a:r>
              <a:rPr lang="en-US" sz="2000" baseline="-25000"/>
              <a:t>n</a:t>
            </a:r>
            <a:r>
              <a:rPr lang="en-US" sz="2000"/>
              <a:t>} U {attributes of S</a:t>
            </a:r>
            <a:r>
              <a:rPr lang="en-US" sz="2000" baseline="-25000"/>
              <a:t>1</a:t>
            </a:r>
            <a:r>
              <a:rPr lang="en-US" sz="2000"/>
              <a:t>} U…U {attributes of S</a:t>
            </a:r>
            <a:r>
              <a:rPr lang="en-US" sz="2000" baseline="-25000"/>
              <a:t>m</a:t>
            </a:r>
            <a:r>
              <a:rPr lang="en-US" sz="2000"/>
              <a:t>} U {t} and PK(L) = k. The attribute t is called a type (or </a:t>
            </a:r>
            <a:r>
              <a:rPr lang="en-US" sz="2000" b="1"/>
              <a:t>discriminating</a:t>
            </a:r>
            <a:r>
              <a:rPr lang="en-US" sz="2000"/>
              <a:t>) attribute that indicates the subclass to which each tuple belongs</a:t>
            </a:r>
          </a:p>
          <a:p>
            <a:pPr>
              <a:buFont typeface="Wingdings" pitchFamily="2" charset="2"/>
              <a:buNone/>
            </a:pPr>
            <a:r>
              <a:rPr lang="en-US" sz="2500"/>
              <a:t>	</a:t>
            </a:r>
          </a:p>
          <a:p>
            <a:pPr>
              <a:buFont typeface="Wingdings" pitchFamily="2" charset="2"/>
              <a:buNone/>
            </a:pPr>
            <a:r>
              <a:rPr lang="en-US" sz="2000" b="1"/>
              <a:t>     Option 8D: Single relation with multiple type attributes.</a:t>
            </a:r>
          </a:p>
          <a:p>
            <a:pPr>
              <a:buFont typeface="Wingdings" pitchFamily="2" charset="2"/>
              <a:buNone/>
            </a:pPr>
            <a:r>
              <a:rPr lang="en-US" sz="2400" b="1"/>
              <a:t>    </a:t>
            </a:r>
            <a:r>
              <a:rPr lang="en-US" sz="2000"/>
              <a:t>Create a single relation schema L with attributes Attrs(L) = {k,a</a:t>
            </a:r>
            <a:r>
              <a:rPr lang="en-US" sz="2000" baseline="-25000"/>
              <a:t>1</a:t>
            </a:r>
            <a:r>
              <a:rPr lang="en-US" sz="2000"/>
              <a:t>,…a</a:t>
            </a:r>
            <a:r>
              <a:rPr lang="en-US" sz="2000" baseline="-25000"/>
              <a:t>n</a:t>
            </a:r>
            <a:r>
              <a:rPr lang="en-US" sz="2000"/>
              <a:t>} U {attributes of S</a:t>
            </a:r>
            <a:r>
              <a:rPr lang="en-US" sz="2000" baseline="-25000"/>
              <a:t>1</a:t>
            </a:r>
            <a:r>
              <a:rPr lang="en-US" sz="2000"/>
              <a:t>} U…U {attributes of S</a:t>
            </a:r>
            <a:r>
              <a:rPr lang="en-US" sz="2000" baseline="-25000"/>
              <a:t>m</a:t>
            </a:r>
            <a:r>
              <a:rPr lang="en-US" sz="2000"/>
              <a:t>} U {t</a:t>
            </a:r>
            <a:r>
              <a:rPr lang="en-US" sz="2000" baseline="-25000"/>
              <a:t>1</a:t>
            </a:r>
            <a:r>
              <a:rPr lang="en-US" sz="2000"/>
              <a:t>, t</a:t>
            </a:r>
            <a:r>
              <a:rPr lang="en-US" sz="2000" baseline="-25000"/>
              <a:t>2</a:t>
            </a:r>
            <a:r>
              <a:rPr lang="en-US" sz="2000"/>
              <a:t>,…,t</a:t>
            </a:r>
            <a:r>
              <a:rPr lang="en-US" sz="2000" baseline="-25000"/>
              <a:t>m</a:t>
            </a:r>
            <a:r>
              <a:rPr lang="en-US" sz="2000"/>
              <a:t>} and PK(L) = k. Each t</a:t>
            </a:r>
            <a:r>
              <a:rPr lang="en-US" sz="2000" baseline="-25000"/>
              <a:t>i</a:t>
            </a:r>
            <a:r>
              <a:rPr lang="en-US" sz="2000"/>
              <a:t>, 1 &lt; I &lt; m, is a Boolean type attribute indicating whether a tuple belongs to the subclass S</a:t>
            </a:r>
            <a:r>
              <a:rPr lang="en-US" sz="2000" baseline="-25000"/>
              <a:t>i</a:t>
            </a:r>
            <a:r>
              <a:rPr lang="en-US" sz="200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71755E81-B73F-4D0B-BE19-054D54269AD7}" type="slidenum">
              <a:rPr lang="en-US"/>
              <a:pPr/>
              <a:t>22</a:t>
            </a:fld>
            <a:endParaRPr lang="en-US"/>
          </a:p>
        </p:txBody>
      </p:sp>
      <p:sp>
        <p:nvSpPr>
          <p:cNvPr id="238594" name="Rectangle 2"/>
          <p:cNvSpPr>
            <a:spLocks noGrp="1" noChangeArrowheads="1"/>
          </p:cNvSpPr>
          <p:nvPr>
            <p:ph type="title"/>
          </p:nvPr>
        </p:nvSpPr>
        <p:spPr>
          <a:xfrm>
            <a:off x="533400" y="304800"/>
            <a:ext cx="2209800" cy="4165600"/>
          </a:xfrm>
        </p:spPr>
        <p:txBody>
          <a:bodyPr anchor="t"/>
          <a:lstStyle/>
          <a:p>
            <a:pPr algn="l"/>
            <a:r>
              <a:rPr lang="en-US" sz="2400" b="1"/>
              <a:t>FIGURE 4.4</a:t>
            </a:r>
            <a:r>
              <a:rPr lang="en-US" sz="2400"/>
              <a:t/>
            </a:r>
            <a:br>
              <a:rPr lang="en-US" sz="2400"/>
            </a:br>
            <a:r>
              <a:rPr lang="en-US" sz="2400"/>
              <a:t>EER diagram notation for an attribute-defined specialization on JobType.</a:t>
            </a:r>
            <a:endParaRPr lang="en-US"/>
          </a:p>
        </p:txBody>
      </p:sp>
      <p:pic>
        <p:nvPicPr>
          <p:cNvPr id="238595" name="Picture 3" descr="31755_FIG0404.gif                                              0001035BEeyore                         B91DCF3B:"/>
          <p:cNvPicPr>
            <a:picLocks noGrp="1" noChangeAspect="1" noChangeArrowheads="1"/>
          </p:cNvPicPr>
          <p:nvPr>
            <p:ph idx="1"/>
          </p:nvPr>
        </p:nvPicPr>
        <p:blipFill>
          <a:blip r:embed="rId2"/>
          <a:srcRect/>
          <a:stretch>
            <a:fillRect/>
          </a:stretch>
        </p:blipFill>
        <p:spPr>
          <a:xfrm>
            <a:off x="2743200" y="1139825"/>
            <a:ext cx="5697538" cy="4600575"/>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CF6A067A-03E5-4E1D-A02D-8A5BA26184F8}" type="slidenum">
              <a:rPr lang="en-US"/>
              <a:pPr/>
              <a:t>23</a:t>
            </a:fld>
            <a:endParaRPr lang="en-US"/>
          </a:p>
        </p:txBody>
      </p:sp>
      <p:sp>
        <p:nvSpPr>
          <p:cNvPr id="237571" name="Rectangle 3"/>
          <p:cNvSpPr>
            <a:spLocks noChangeArrowheads="1"/>
          </p:cNvSpPr>
          <p:nvPr/>
        </p:nvSpPr>
        <p:spPr bwMode="auto">
          <a:xfrm>
            <a:off x="685800" y="358775"/>
            <a:ext cx="7772400" cy="1143000"/>
          </a:xfrm>
          <a:prstGeom prst="rect">
            <a:avLst/>
          </a:prstGeom>
          <a:noFill/>
          <a:ln w="9525">
            <a:noFill/>
            <a:miter lim="800000"/>
            <a:headEnd/>
            <a:tailEnd/>
          </a:ln>
          <a:effectLst/>
        </p:spPr>
        <p:txBody>
          <a:bodyPr lIns="92075" tIns="46038" rIns="92075" bIns="46038"/>
          <a:lstStyle/>
          <a:p>
            <a:r>
              <a:rPr lang="en-US" b="1">
                <a:solidFill>
                  <a:srgbClr val="333399"/>
                </a:solidFill>
                <a:latin typeface="Arial" charset="0"/>
              </a:rPr>
              <a:t>FIGURE 7.4</a:t>
            </a:r>
            <a:br>
              <a:rPr lang="en-US" b="1">
                <a:solidFill>
                  <a:srgbClr val="333399"/>
                </a:solidFill>
                <a:latin typeface="Arial" charset="0"/>
              </a:rPr>
            </a:br>
            <a:r>
              <a:rPr lang="en-US">
                <a:solidFill>
                  <a:srgbClr val="333399"/>
                </a:solidFill>
                <a:latin typeface="Arial" charset="0"/>
              </a:rPr>
              <a:t>Options for mapping specialization or generalization. </a:t>
            </a:r>
            <a:br>
              <a:rPr lang="en-US">
                <a:solidFill>
                  <a:srgbClr val="333399"/>
                </a:solidFill>
                <a:latin typeface="Arial" charset="0"/>
              </a:rPr>
            </a:br>
            <a:r>
              <a:rPr lang="en-US">
                <a:solidFill>
                  <a:srgbClr val="333399"/>
                </a:solidFill>
                <a:latin typeface="Arial" charset="0"/>
              </a:rPr>
              <a:t>(c) Mapping the EER schema in Figure 4.4 using option 8C.</a:t>
            </a:r>
            <a:endParaRPr lang="en-US" b="1">
              <a:solidFill>
                <a:srgbClr val="333399"/>
              </a:solidFill>
              <a:latin typeface="Arial" charset="0"/>
            </a:endParaRPr>
          </a:p>
        </p:txBody>
      </p:sp>
      <p:pic>
        <p:nvPicPr>
          <p:cNvPr id="237572" name="Picture 4" descr=" 0704c.gif                                                      0001035BEeyore                         B91DCF3B:"/>
          <p:cNvPicPr>
            <a:picLocks noChangeAspect="1" noChangeArrowheads="1"/>
          </p:cNvPicPr>
          <p:nvPr/>
        </p:nvPicPr>
        <p:blipFill>
          <a:blip r:embed="rId2"/>
          <a:srcRect/>
          <a:stretch>
            <a:fillRect/>
          </a:stretch>
        </p:blipFill>
        <p:spPr bwMode="auto">
          <a:xfrm>
            <a:off x="685800" y="2668588"/>
            <a:ext cx="7772400" cy="5715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8D1CE834-0D0A-4EAC-84C5-A334121C7A3C}" type="slidenum">
              <a:rPr lang="en-US"/>
              <a:pPr/>
              <a:t>24</a:t>
            </a:fld>
            <a:endParaRPr lang="en-US"/>
          </a:p>
        </p:txBody>
      </p:sp>
      <p:sp>
        <p:nvSpPr>
          <p:cNvPr id="240642" name="Rectangle 2"/>
          <p:cNvSpPr>
            <a:spLocks noGrp="1" noChangeArrowheads="1"/>
          </p:cNvSpPr>
          <p:nvPr>
            <p:ph type="title"/>
          </p:nvPr>
        </p:nvSpPr>
        <p:spPr>
          <a:xfrm>
            <a:off x="533400" y="304800"/>
            <a:ext cx="7988300" cy="2933700"/>
          </a:xfrm>
        </p:spPr>
        <p:txBody>
          <a:bodyPr anchor="t"/>
          <a:lstStyle/>
          <a:p>
            <a:pPr algn="l"/>
            <a:r>
              <a:rPr lang="en-US" sz="2400" b="1"/>
              <a:t>FIGURE 4.5</a:t>
            </a:r>
            <a:r>
              <a:rPr lang="en-US" sz="2400"/>
              <a:t/>
            </a:r>
            <a:br>
              <a:rPr lang="en-US" sz="2400"/>
            </a:br>
            <a:r>
              <a:rPr lang="en-US" sz="2400"/>
              <a:t>EER diagram notation for an overlapping (nondisjoint) specialization.</a:t>
            </a:r>
            <a:endParaRPr lang="en-US"/>
          </a:p>
        </p:txBody>
      </p:sp>
      <p:pic>
        <p:nvPicPr>
          <p:cNvPr id="240643" name="Picture 3" descr="31755_FIG0405.gif                                              0001035BEeyore                         B91DCF3B:"/>
          <p:cNvPicPr>
            <a:picLocks noGrp="1" noChangeAspect="1" noChangeArrowheads="1"/>
          </p:cNvPicPr>
          <p:nvPr>
            <p:ph idx="1"/>
          </p:nvPr>
        </p:nvPicPr>
        <p:blipFill>
          <a:blip r:embed="rId2"/>
          <a:srcRect/>
          <a:stretch>
            <a:fillRect/>
          </a:stretch>
        </p:blipFill>
        <p:spPr>
          <a:xfrm>
            <a:off x="898525" y="1644650"/>
            <a:ext cx="7343775" cy="445135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73AACE7A-D5D3-4755-BC09-7A9D8D1C3AF9}" type="slidenum">
              <a:rPr lang="en-US"/>
              <a:pPr/>
              <a:t>25</a:t>
            </a:fld>
            <a:endParaRPr lang="en-US"/>
          </a:p>
        </p:txBody>
      </p:sp>
      <p:sp>
        <p:nvSpPr>
          <p:cNvPr id="239619" name="Rectangle 3"/>
          <p:cNvSpPr>
            <a:spLocks noChangeArrowheads="1"/>
          </p:cNvSpPr>
          <p:nvPr/>
        </p:nvSpPr>
        <p:spPr bwMode="auto">
          <a:xfrm>
            <a:off x="685800" y="358775"/>
            <a:ext cx="7772400" cy="1143000"/>
          </a:xfrm>
          <a:prstGeom prst="rect">
            <a:avLst/>
          </a:prstGeom>
          <a:noFill/>
          <a:ln w="9525">
            <a:noFill/>
            <a:miter lim="800000"/>
            <a:headEnd/>
            <a:tailEnd/>
          </a:ln>
          <a:effectLst/>
        </p:spPr>
        <p:txBody>
          <a:bodyPr lIns="92075" tIns="46038" rIns="92075" bIns="46038"/>
          <a:lstStyle/>
          <a:p>
            <a:r>
              <a:rPr lang="en-US" b="1">
                <a:solidFill>
                  <a:srgbClr val="333399"/>
                </a:solidFill>
                <a:latin typeface="Arial" charset="0"/>
              </a:rPr>
              <a:t>FIGURE 7.4</a:t>
            </a:r>
            <a:br>
              <a:rPr lang="en-US" b="1">
                <a:solidFill>
                  <a:srgbClr val="333399"/>
                </a:solidFill>
                <a:latin typeface="Arial" charset="0"/>
              </a:rPr>
            </a:br>
            <a:r>
              <a:rPr lang="en-US">
                <a:solidFill>
                  <a:srgbClr val="333399"/>
                </a:solidFill>
                <a:latin typeface="Arial" charset="0"/>
              </a:rPr>
              <a:t>Options for mapping specialization or generalization. </a:t>
            </a:r>
            <a:br>
              <a:rPr lang="en-US">
                <a:solidFill>
                  <a:srgbClr val="333399"/>
                </a:solidFill>
                <a:latin typeface="Arial" charset="0"/>
              </a:rPr>
            </a:br>
            <a:r>
              <a:rPr lang="en-US">
                <a:solidFill>
                  <a:srgbClr val="333399"/>
                </a:solidFill>
                <a:latin typeface="Arial" charset="0"/>
              </a:rPr>
              <a:t>(d) Mapping Figure 4.5 using option 8D with Boolean type fields Mflag and Pflag.</a:t>
            </a:r>
            <a:endParaRPr lang="en-US" b="1">
              <a:solidFill>
                <a:srgbClr val="333399"/>
              </a:solidFill>
              <a:latin typeface="Arial" charset="0"/>
            </a:endParaRPr>
          </a:p>
        </p:txBody>
      </p:sp>
      <p:pic>
        <p:nvPicPr>
          <p:cNvPr id="239620" name="Picture 4" descr=" 0704d.gif                                                      0001035BEeyore                         B91DCF3B:"/>
          <p:cNvPicPr>
            <a:picLocks noChangeAspect="1" noChangeArrowheads="1"/>
          </p:cNvPicPr>
          <p:nvPr/>
        </p:nvPicPr>
        <p:blipFill>
          <a:blip r:embed="rId2"/>
          <a:srcRect/>
          <a:stretch>
            <a:fillRect/>
          </a:stretch>
        </p:blipFill>
        <p:spPr bwMode="auto">
          <a:xfrm>
            <a:off x="682625" y="3043238"/>
            <a:ext cx="7775575" cy="482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7FE57132-3C69-4052-ABCF-5DE11E0475BD}" type="slidenum">
              <a:rPr lang="en-US"/>
              <a:pPr/>
              <a:t>26</a:t>
            </a:fld>
            <a:endParaRPr lang="en-US"/>
          </a:p>
        </p:txBody>
      </p:sp>
      <p:sp>
        <p:nvSpPr>
          <p:cNvPr id="186370" name="Rectangle 2"/>
          <p:cNvSpPr>
            <a:spLocks noGrp="1" noChangeArrowheads="1"/>
          </p:cNvSpPr>
          <p:nvPr>
            <p:ph type="title"/>
          </p:nvPr>
        </p:nvSpPr>
        <p:spPr>
          <a:xfrm>
            <a:off x="250825" y="303213"/>
            <a:ext cx="8534400" cy="842962"/>
          </a:xfrm>
        </p:spPr>
        <p:txBody>
          <a:bodyPr/>
          <a:lstStyle/>
          <a:p>
            <a:r>
              <a:rPr lang="en-US" sz="3600" b="1"/>
              <a:t>Mapping EER Model Constructs to Relations (cont)</a:t>
            </a:r>
          </a:p>
        </p:txBody>
      </p:sp>
      <p:sp>
        <p:nvSpPr>
          <p:cNvPr id="186371" name="Rectangle 3"/>
          <p:cNvSpPr>
            <a:spLocks noGrp="1" noChangeArrowheads="1"/>
          </p:cNvSpPr>
          <p:nvPr>
            <p:ph type="body" idx="1"/>
          </p:nvPr>
        </p:nvSpPr>
        <p:spPr>
          <a:xfrm>
            <a:off x="371475" y="1389063"/>
            <a:ext cx="8413750" cy="4811712"/>
          </a:xfrm>
        </p:spPr>
        <p:txBody>
          <a:bodyPr/>
          <a:lstStyle/>
          <a:p>
            <a:pPr>
              <a:lnSpc>
                <a:spcPct val="90000"/>
              </a:lnSpc>
            </a:pPr>
            <a:r>
              <a:rPr lang="en-US" sz="2000" b="1">
                <a:latin typeface="Arial" charset="0"/>
              </a:rPr>
              <a:t>Mapping of Shared Subclasses (Multiple Inheritance)</a:t>
            </a:r>
          </a:p>
          <a:p>
            <a:pPr>
              <a:lnSpc>
                <a:spcPct val="90000"/>
              </a:lnSpc>
              <a:buFont typeface="Wingdings" pitchFamily="2" charset="2"/>
              <a:buNone/>
            </a:pPr>
            <a:r>
              <a:rPr lang="en-US" sz="2400"/>
              <a:t>     </a:t>
            </a:r>
            <a:r>
              <a:rPr lang="en-US" sz="2000"/>
              <a:t>A shared subclass, such as STUDENT_ASSISTANT, is a subclass of several classes, indicating multiple inheritance. These classes must all have the same key attribute; otherwise, the shared subclass would be modeled as a category. </a:t>
            </a:r>
          </a:p>
          <a:p>
            <a:pPr>
              <a:lnSpc>
                <a:spcPct val="90000"/>
              </a:lnSpc>
              <a:buFont typeface="Wingdings" pitchFamily="2" charset="2"/>
              <a:buNone/>
            </a:pPr>
            <a:endParaRPr lang="en-US" sz="2000"/>
          </a:p>
          <a:p>
            <a:pPr>
              <a:lnSpc>
                <a:spcPct val="90000"/>
              </a:lnSpc>
              <a:buFont typeface="Wingdings" pitchFamily="2" charset="2"/>
              <a:buNone/>
            </a:pPr>
            <a:r>
              <a:rPr lang="en-US" sz="2000"/>
              <a:t>	We can apply any of the options discussed in Step 8 to a shared subclass, subject to the restriction discussed in Step 8 of the mapping algorithm. Below both 8C and 8D are used for the shared class STUDENT_ASSISTANT.</a:t>
            </a:r>
          </a:p>
          <a:p>
            <a:pPr>
              <a:lnSpc>
                <a:spcPct val="90000"/>
              </a:lnSpc>
              <a:buFont typeface="Wingdings" pitchFamily="2" charset="2"/>
              <a:buNone/>
            </a:pPr>
            <a:r>
              <a:rPr lang="en-US"/>
              <a:t>     </a:t>
            </a:r>
          </a:p>
          <a:p>
            <a:pPr>
              <a:lnSpc>
                <a:spcPct val="90000"/>
              </a:lnSpc>
              <a:buFont typeface="Wingdings" pitchFamily="2" charset="2"/>
              <a:buNone/>
            </a:pPr>
            <a:r>
              <a:rPr lang="en-US"/>
              <a:t>     </a:t>
            </a:r>
          </a:p>
          <a:p>
            <a:pPr>
              <a:lnSpc>
                <a:spcPct val="90000"/>
              </a:lnSpc>
              <a:buFont typeface="Wingdings" pitchFamily="2" charset="2"/>
              <a:buNone/>
            </a:pPr>
            <a:endParaRPr lang="en-US"/>
          </a:p>
          <a:p>
            <a:pPr>
              <a:lnSpc>
                <a:spcPct val="90000"/>
              </a:lnSpc>
              <a:buFont typeface="Wingdings" pitchFamily="2" charset="2"/>
              <a:buNone/>
            </a:pPr>
            <a:r>
              <a:rPr lang="en-US"/>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E4547D93-1DDD-44C6-A94A-301A3B748B6E}" type="slidenum">
              <a:rPr lang="en-US"/>
              <a:pPr/>
              <a:t>27</a:t>
            </a:fld>
            <a:endParaRPr lang="en-US"/>
          </a:p>
        </p:txBody>
      </p:sp>
      <p:sp>
        <p:nvSpPr>
          <p:cNvPr id="233474" name="Rectangle 2"/>
          <p:cNvSpPr>
            <a:spLocks noGrp="1" noChangeArrowheads="1"/>
          </p:cNvSpPr>
          <p:nvPr>
            <p:ph type="title"/>
          </p:nvPr>
        </p:nvSpPr>
        <p:spPr>
          <a:xfrm>
            <a:off x="533400" y="304800"/>
            <a:ext cx="2921000" cy="2933700"/>
          </a:xfrm>
        </p:spPr>
        <p:txBody>
          <a:bodyPr anchor="t"/>
          <a:lstStyle/>
          <a:p>
            <a:pPr algn="l"/>
            <a:r>
              <a:rPr lang="en-US" sz="2400" b="1"/>
              <a:t>FIGURE 4.7</a:t>
            </a:r>
            <a:r>
              <a:rPr lang="en-US" sz="2400"/>
              <a:t/>
            </a:r>
            <a:br>
              <a:rPr lang="en-US" sz="2400"/>
            </a:br>
            <a:r>
              <a:rPr lang="en-US" sz="2400"/>
              <a:t>A specialization lattice with multiple inheritance for a UNIVERSITY database.</a:t>
            </a:r>
            <a:endParaRPr lang="en-US"/>
          </a:p>
        </p:txBody>
      </p:sp>
      <p:pic>
        <p:nvPicPr>
          <p:cNvPr id="233475" name="Picture 3" descr="31755_FIG0407.gif                                              0001035BEeyore                         B91DCF3B:"/>
          <p:cNvPicPr>
            <a:picLocks noGrp="1" noChangeAspect="1" noChangeArrowheads="1"/>
          </p:cNvPicPr>
          <p:nvPr>
            <p:ph idx="1"/>
          </p:nvPr>
        </p:nvPicPr>
        <p:blipFill>
          <a:blip r:embed="rId2"/>
          <a:srcRect/>
          <a:stretch>
            <a:fillRect/>
          </a:stretch>
        </p:blipFill>
        <p:spPr>
          <a:xfrm>
            <a:off x="3227388" y="190500"/>
            <a:ext cx="5294312" cy="60960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6374EDD5-930C-4EB8-B4C8-A860A6164E32}" type="slidenum">
              <a:rPr lang="en-US"/>
              <a:pPr/>
              <a:t>28</a:t>
            </a:fld>
            <a:endParaRPr lang="en-US"/>
          </a:p>
        </p:txBody>
      </p:sp>
      <p:sp>
        <p:nvSpPr>
          <p:cNvPr id="232450" name="Rectangle 2"/>
          <p:cNvSpPr>
            <a:spLocks noGrp="1" noChangeArrowheads="1"/>
          </p:cNvSpPr>
          <p:nvPr>
            <p:ph type="title"/>
          </p:nvPr>
        </p:nvSpPr>
        <p:spPr>
          <a:xfrm>
            <a:off x="850900" y="406400"/>
            <a:ext cx="7173913" cy="1143000"/>
          </a:xfrm>
        </p:spPr>
        <p:txBody>
          <a:bodyPr anchor="t"/>
          <a:lstStyle/>
          <a:p>
            <a:pPr algn="l"/>
            <a:r>
              <a:rPr lang="en-US" sz="2400" b="1"/>
              <a:t>FIGURE 7.5</a:t>
            </a:r>
            <a:br>
              <a:rPr lang="en-US" sz="2400" b="1"/>
            </a:br>
            <a:r>
              <a:rPr lang="en-US" sz="2400"/>
              <a:t>Mapping the EER specialization lattice in Figure 4.6 using multiple options.</a:t>
            </a:r>
            <a:endParaRPr lang="en-US"/>
          </a:p>
        </p:txBody>
      </p:sp>
      <p:pic>
        <p:nvPicPr>
          <p:cNvPr id="232451" name="Picture 3" descr="31755_FIG0903.gif                                              0001035BEeyore                         B91DCF3B:"/>
          <p:cNvPicPr>
            <a:picLocks noGrp="1" noChangeAspect="1" noChangeArrowheads="1"/>
          </p:cNvPicPr>
          <p:nvPr>
            <p:ph idx="1"/>
          </p:nvPr>
        </p:nvPicPr>
        <p:blipFill>
          <a:blip r:embed="rId2"/>
          <a:srcRect/>
          <a:stretch>
            <a:fillRect/>
          </a:stretch>
        </p:blipFill>
        <p:spPr>
          <a:xfrm>
            <a:off x="850900" y="2065338"/>
            <a:ext cx="7772400" cy="3132137"/>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C338A5C2-0FB1-4BE8-BA8C-738E577713B6}" type="slidenum">
              <a:rPr lang="en-US"/>
              <a:pPr/>
              <a:t>29</a:t>
            </a:fld>
            <a:endParaRPr lang="en-US"/>
          </a:p>
        </p:txBody>
      </p:sp>
      <p:sp>
        <p:nvSpPr>
          <p:cNvPr id="221186" name="Rectangle 2"/>
          <p:cNvSpPr>
            <a:spLocks noGrp="1" noChangeArrowheads="1"/>
          </p:cNvSpPr>
          <p:nvPr>
            <p:ph type="title"/>
          </p:nvPr>
        </p:nvSpPr>
        <p:spPr>
          <a:xfrm>
            <a:off x="250825" y="303213"/>
            <a:ext cx="8534400" cy="842962"/>
          </a:xfrm>
        </p:spPr>
        <p:txBody>
          <a:bodyPr/>
          <a:lstStyle/>
          <a:p>
            <a:r>
              <a:rPr lang="en-US" sz="4000" b="1"/>
              <a:t>Mapping EER Model Constructs to Relations (cont)</a:t>
            </a:r>
          </a:p>
        </p:txBody>
      </p:sp>
      <p:sp>
        <p:nvSpPr>
          <p:cNvPr id="221187" name="Rectangle 3"/>
          <p:cNvSpPr>
            <a:spLocks noGrp="1" noChangeArrowheads="1"/>
          </p:cNvSpPr>
          <p:nvPr>
            <p:ph type="body" idx="1"/>
          </p:nvPr>
        </p:nvSpPr>
        <p:spPr>
          <a:xfrm>
            <a:off x="371475" y="1389063"/>
            <a:ext cx="8413750" cy="4811712"/>
          </a:xfrm>
        </p:spPr>
        <p:txBody>
          <a:bodyPr/>
          <a:lstStyle/>
          <a:p>
            <a:r>
              <a:rPr lang="en-US" sz="2000" b="1">
                <a:latin typeface="Arial" charset="0"/>
              </a:rPr>
              <a:t>Step 9: Mapping of Union Types (Categories).</a:t>
            </a:r>
          </a:p>
          <a:p>
            <a:pPr>
              <a:buFont typeface="Wingdings" pitchFamily="2" charset="2"/>
              <a:buNone/>
            </a:pPr>
            <a:endParaRPr lang="en-US" sz="900" b="1"/>
          </a:p>
          <a:p>
            <a:pPr lvl="1"/>
            <a:r>
              <a:rPr lang="en-US" sz="2000"/>
              <a:t>For mapping a category whose defining superclass have different keys, it is customary to specify a new key attribute, called a </a:t>
            </a:r>
            <a:r>
              <a:rPr lang="en-US" sz="2000" b="1"/>
              <a:t>surrogate key</a:t>
            </a:r>
            <a:r>
              <a:rPr lang="en-US" sz="2000"/>
              <a:t>, when creating a relation to correspond to the category.</a:t>
            </a:r>
            <a:r>
              <a:rPr lang="en-US" sz="1600"/>
              <a:t> </a:t>
            </a:r>
          </a:p>
          <a:p>
            <a:pPr lvl="1"/>
            <a:r>
              <a:rPr lang="en-US" sz="2000"/>
              <a:t>In the example below we can create a relation OWNER to correspond to the OWNER category and include any attributes of the category in this relation. The primary key of the OWNER relation is the surrogate key, which we called OwnerId.</a:t>
            </a:r>
          </a:p>
          <a:p>
            <a:pPr>
              <a:buFont typeface="Wingdings" pitchFamily="2" charset="2"/>
              <a:buNone/>
            </a:pPr>
            <a:r>
              <a:rPr lang="en-US" sz="1800"/>
              <a:t>  </a:t>
            </a:r>
          </a:p>
          <a:p>
            <a:pPr>
              <a:buFont typeface="Wingdings" pitchFamily="2" charset="2"/>
              <a:buNone/>
            </a:pPr>
            <a:endParaRPr lang="en-US" sz="1800"/>
          </a:p>
          <a:p>
            <a:pPr>
              <a:buFont typeface="Wingdings" pitchFamily="2" charset="2"/>
              <a:buNone/>
            </a:pPr>
            <a:r>
              <a:rPr lang="en-US" sz="1800"/>
              <a:t>       </a:t>
            </a:r>
            <a:endParaRPr lang="en-US" sz="2400" b="1">
              <a:solidFill>
                <a:srgbClr val="FF0066"/>
              </a:solidFill>
            </a:endParaRPr>
          </a:p>
          <a:p>
            <a:pPr>
              <a:buFont typeface="Wingdings" pitchFamily="2" charset="2"/>
              <a:buNone/>
            </a:pPr>
            <a:endParaRPr lang="en-US" sz="2400"/>
          </a:p>
          <a:p>
            <a:pPr>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CC2348A7-FAD7-41AA-BD68-45189E869268}" type="slidenum">
              <a:rPr lang="en-US"/>
              <a:pPr/>
              <a:t>3</a:t>
            </a:fld>
            <a:endParaRPr lang="en-US"/>
          </a:p>
        </p:txBody>
      </p:sp>
      <p:sp>
        <p:nvSpPr>
          <p:cNvPr id="71684" name="Rectangle 4"/>
          <p:cNvSpPr>
            <a:spLocks noGrp="1" noChangeArrowheads="1"/>
          </p:cNvSpPr>
          <p:nvPr>
            <p:ph type="title"/>
          </p:nvPr>
        </p:nvSpPr>
        <p:spPr>
          <a:xfrm>
            <a:off x="250825" y="303213"/>
            <a:ext cx="8534400" cy="842962"/>
          </a:xfrm>
        </p:spPr>
        <p:txBody>
          <a:bodyPr/>
          <a:lstStyle/>
          <a:p>
            <a:r>
              <a:rPr lang="en-US" sz="3600" b="1"/>
              <a:t>Chapter Outline</a:t>
            </a:r>
          </a:p>
        </p:txBody>
      </p:sp>
      <p:sp>
        <p:nvSpPr>
          <p:cNvPr id="71685" name="Rectangle 5"/>
          <p:cNvSpPr>
            <a:spLocks noGrp="1" noChangeArrowheads="1"/>
          </p:cNvSpPr>
          <p:nvPr>
            <p:ph type="body" idx="1"/>
          </p:nvPr>
        </p:nvSpPr>
        <p:spPr>
          <a:xfrm>
            <a:off x="685800" y="1389063"/>
            <a:ext cx="8458200" cy="4811712"/>
          </a:xfrm>
        </p:spPr>
        <p:txBody>
          <a:bodyPr/>
          <a:lstStyle/>
          <a:p>
            <a:pPr>
              <a:lnSpc>
                <a:spcPct val="80000"/>
              </a:lnSpc>
            </a:pPr>
            <a:endParaRPr lang="en-US" sz="2000" b="1"/>
          </a:p>
          <a:p>
            <a:pPr>
              <a:lnSpc>
                <a:spcPct val="80000"/>
              </a:lnSpc>
            </a:pPr>
            <a:r>
              <a:rPr lang="en-US" sz="2800" b="1">
                <a:latin typeface="Arial" charset="0"/>
              </a:rPr>
              <a:t>ER-to-Relational Mapping Algorithm</a:t>
            </a:r>
            <a:r>
              <a:rPr lang="en-US" sz="2800" b="1"/>
              <a:t> </a:t>
            </a:r>
          </a:p>
          <a:p>
            <a:pPr>
              <a:lnSpc>
                <a:spcPct val="80000"/>
              </a:lnSpc>
              <a:buFont typeface="Wingdings" pitchFamily="2" charset="2"/>
              <a:buNone/>
            </a:pPr>
            <a:endParaRPr lang="en-US" sz="1000" b="1"/>
          </a:p>
          <a:p>
            <a:pPr>
              <a:lnSpc>
                <a:spcPct val="80000"/>
              </a:lnSpc>
              <a:buFont typeface="Wingdings" pitchFamily="2" charset="2"/>
              <a:buNone/>
            </a:pPr>
            <a:r>
              <a:rPr lang="en-US" sz="2000" b="1"/>
              <a:t>	</a:t>
            </a:r>
            <a:r>
              <a:rPr lang="en-US" sz="2000"/>
              <a:t>Step 1: Mapping of Regular Entity Types</a:t>
            </a:r>
          </a:p>
          <a:p>
            <a:pPr>
              <a:lnSpc>
                <a:spcPct val="80000"/>
              </a:lnSpc>
              <a:buFont typeface="Wingdings" pitchFamily="2" charset="2"/>
              <a:buNone/>
            </a:pPr>
            <a:r>
              <a:rPr lang="en-US" sz="2000"/>
              <a:t>	Step 2: Mapping of Weak Entity Types</a:t>
            </a:r>
          </a:p>
          <a:p>
            <a:pPr>
              <a:lnSpc>
                <a:spcPct val="80000"/>
              </a:lnSpc>
              <a:buFont typeface="Wingdings" pitchFamily="2" charset="2"/>
              <a:buNone/>
            </a:pPr>
            <a:r>
              <a:rPr lang="en-US" sz="2000"/>
              <a:t>	Step 3: Mapping of Binary 1:1 Relation Types</a:t>
            </a:r>
          </a:p>
          <a:p>
            <a:pPr>
              <a:lnSpc>
                <a:spcPct val="80000"/>
              </a:lnSpc>
              <a:buFont typeface="Wingdings" pitchFamily="2" charset="2"/>
              <a:buNone/>
            </a:pPr>
            <a:r>
              <a:rPr lang="en-US" sz="2000"/>
              <a:t>	Step 4: Mapping of Binary 1:N Relationship Types.</a:t>
            </a:r>
          </a:p>
          <a:p>
            <a:pPr>
              <a:lnSpc>
                <a:spcPct val="80000"/>
              </a:lnSpc>
              <a:buFont typeface="Wingdings" pitchFamily="2" charset="2"/>
              <a:buNone/>
            </a:pPr>
            <a:r>
              <a:rPr lang="en-US" sz="2000"/>
              <a:t>	Step 5: Mapping of Binary M:N Relationship Types.</a:t>
            </a:r>
          </a:p>
          <a:p>
            <a:pPr>
              <a:lnSpc>
                <a:spcPct val="80000"/>
              </a:lnSpc>
              <a:buFont typeface="Wingdings" pitchFamily="2" charset="2"/>
              <a:buNone/>
            </a:pPr>
            <a:r>
              <a:rPr lang="en-US" sz="2000"/>
              <a:t>	Step 6: Mapping of Multivalued attributes.</a:t>
            </a:r>
          </a:p>
          <a:p>
            <a:pPr>
              <a:lnSpc>
                <a:spcPct val="80000"/>
              </a:lnSpc>
              <a:buFont typeface="Wingdings" pitchFamily="2" charset="2"/>
              <a:buNone/>
            </a:pPr>
            <a:r>
              <a:rPr lang="en-US" sz="2000"/>
              <a:t>	Step 7: Mapping of N-ary Relationship Types.</a:t>
            </a:r>
          </a:p>
          <a:p>
            <a:pPr>
              <a:lnSpc>
                <a:spcPct val="80000"/>
              </a:lnSpc>
              <a:buFont typeface="Wingdings" pitchFamily="2" charset="2"/>
              <a:buNone/>
            </a:pPr>
            <a:endParaRPr lang="en-US" sz="2000"/>
          </a:p>
          <a:p>
            <a:pPr>
              <a:lnSpc>
                <a:spcPct val="80000"/>
              </a:lnSpc>
            </a:pPr>
            <a:r>
              <a:rPr lang="en-US" sz="2800" b="1">
                <a:latin typeface="Arial" charset="0"/>
              </a:rPr>
              <a:t>Mapping EER Model Constructs to Relations</a:t>
            </a:r>
            <a:r>
              <a:rPr lang="en-US" sz="2800" b="1"/>
              <a:t> </a:t>
            </a:r>
          </a:p>
          <a:p>
            <a:pPr>
              <a:lnSpc>
                <a:spcPct val="80000"/>
              </a:lnSpc>
              <a:buFont typeface="Wingdings" pitchFamily="2" charset="2"/>
              <a:buNone/>
            </a:pPr>
            <a:r>
              <a:rPr lang="en-US" sz="1000" b="1"/>
              <a:t>	</a:t>
            </a:r>
          </a:p>
          <a:p>
            <a:pPr>
              <a:lnSpc>
                <a:spcPct val="80000"/>
              </a:lnSpc>
              <a:buFont typeface="Wingdings" pitchFamily="2" charset="2"/>
              <a:buNone/>
            </a:pPr>
            <a:r>
              <a:rPr lang="en-US" sz="2000" b="1"/>
              <a:t>     </a:t>
            </a:r>
            <a:r>
              <a:rPr lang="en-US" sz="2000"/>
              <a:t>Step 8: Options for Mapping Specialization or Generalization.</a:t>
            </a:r>
          </a:p>
          <a:p>
            <a:pPr>
              <a:lnSpc>
                <a:spcPct val="80000"/>
              </a:lnSpc>
              <a:buFont typeface="Wingdings" pitchFamily="2" charset="2"/>
              <a:buNone/>
            </a:pPr>
            <a:r>
              <a:rPr lang="en-US" sz="2000"/>
              <a:t>     Step 9: Mapping of Union Types (Categories).</a:t>
            </a:r>
          </a:p>
          <a:p>
            <a:pPr>
              <a:lnSpc>
                <a:spcPct val="80000"/>
              </a:lnSpc>
              <a:buFont typeface="Wingdings" pitchFamily="2" charset="2"/>
              <a:buNone/>
            </a:pPr>
            <a:endParaRPr lang="en-US" sz="2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39A83004-A1B0-4A07-9779-BCC1535AD64A}" type="slidenum">
              <a:rPr lang="en-US"/>
              <a:pPr/>
              <a:t>30</a:t>
            </a:fld>
            <a:endParaRPr lang="en-US"/>
          </a:p>
        </p:txBody>
      </p:sp>
      <p:sp>
        <p:nvSpPr>
          <p:cNvPr id="231426" name="Rectangle 1026"/>
          <p:cNvSpPr>
            <a:spLocks noGrp="1" noChangeArrowheads="1"/>
          </p:cNvSpPr>
          <p:nvPr>
            <p:ph type="title"/>
          </p:nvPr>
        </p:nvSpPr>
        <p:spPr>
          <a:xfrm>
            <a:off x="533400" y="304800"/>
            <a:ext cx="3860800" cy="2933700"/>
          </a:xfrm>
        </p:spPr>
        <p:txBody>
          <a:bodyPr anchor="t"/>
          <a:lstStyle/>
          <a:p>
            <a:pPr algn="l"/>
            <a:r>
              <a:rPr lang="en-US" sz="2400" b="1"/>
              <a:t>FIGURE 4.8</a:t>
            </a:r>
            <a:r>
              <a:rPr lang="en-US" sz="2400"/>
              <a:t/>
            </a:r>
            <a:br>
              <a:rPr lang="en-US" sz="2400"/>
            </a:br>
            <a:r>
              <a:rPr lang="en-US" sz="2400"/>
              <a:t>Two categories (union types): OWNER and REGISTERED_VEHICLE.</a:t>
            </a:r>
            <a:endParaRPr lang="en-US"/>
          </a:p>
        </p:txBody>
      </p:sp>
      <p:pic>
        <p:nvPicPr>
          <p:cNvPr id="231427" name="Picture 1027" descr="31755_FIG0408.gif                                              0001035BEeyore                         B91DCF3B:"/>
          <p:cNvPicPr>
            <a:picLocks noGrp="1" noChangeAspect="1" noChangeArrowheads="1"/>
          </p:cNvPicPr>
          <p:nvPr>
            <p:ph idx="1"/>
          </p:nvPr>
        </p:nvPicPr>
        <p:blipFill>
          <a:blip r:embed="rId2"/>
          <a:srcRect/>
          <a:stretch>
            <a:fillRect/>
          </a:stretch>
        </p:blipFill>
        <p:spPr>
          <a:xfrm>
            <a:off x="4394200" y="190500"/>
            <a:ext cx="4421188" cy="60960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E13BB869-6A1E-46F3-9ADD-E0B5ECB425EC}" type="slidenum">
              <a:rPr lang="en-US"/>
              <a:pPr/>
              <a:t>31</a:t>
            </a:fld>
            <a:endParaRPr lang="en-US"/>
          </a:p>
        </p:txBody>
      </p:sp>
      <p:sp>
        <p:nvSpPr>
          <p:cNvPr id="230402" name="Rectangle 2"/>
          <p:cNvSpPr>
            <a:spLocks noGrp="1" noChangeArrowheads="1"/>
          </p:cNvSpPr>
          <p:nvPr>
            <p:ph type="title"/>
          </p:nvPr>
        </p:nvSpPr>
        <p:spPr>
          <a:xfrm>
            <a:off x="457200" y="228600"/>
            <a:ext cx="2844800" cy="2755900"/>
          </a:xfrm>
        </p:spPr>
        <p:txBody>
          <a:bodyPr anchor="t"/>
          <a:lstStyle/>
          <a:p>
            <a:pPr algn="l"/>
            <a:r>
              <a:rPr lang="en-US" sz="2400" b="1"/>
              <a:t>FIGURE 7.6</a:t>
            </a:r>
            <a:br>
              <a:rPr lang="en-US" sz="2400" b="1"/>
            </a:br>
            <a:r>
              <a:rPr lang="en-US" sz="2400"/>
              <a:t>Mapping the EER categories (union types) in Figure 4.7 to relations.</a:t>
            </a:r>
            <a:endParaRPr lang="en-US"/>
          </a:p>
        </p:txBody>
      </p:sp>
      <p:pic>
        <p:nvPicPr>
          <p:cNvPr id="230403" name="Picture 3" descr="31755_FIG0904.gif                                              0001035BEeyore                         B91DCF3B:"/>
          <p:cNvPicPr>
            <a:picLocks noGrp="1" noChangeAspect="1" noChangeArrowheads="1"/>
          </p:cNvPicPr>
          <p:nvPr>
            <p:ph idx="1"/>
          </p:nvPr>
        </p:nvPicPr>
        <p:blipFill>
          <a:blip r:embed="rId2"/>
          <a:srcRect/>
          <a:stretch>
            <a:fillRect/>
          </a:stretch>
        </p:blipFill>
        <p:spPr>
          <a:xfrm>
            <a:off x="4295775" y="571500"/>
            <a:ext cx="4354513" cy="55245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1172AA8F-B3FB-4035-9951-CBAEE47F7A38}" type="slidenum">
              <a:rPr lang="en-US"/>
              <a:pPr/>
              <a:t>4</a:t>
            </a:fld>
            <a:endParaRPr lang="en-US"/>
          </a:p>
        </p:txBody>
      </p:sp>
      <p:sp>
        <p:nvSpPr>
          <p:cNvPr id="123906" name="Rectangle 2"/>
          <p:cNvSpPr>
            <a:spLocks noGrp="1" noChangeArrowheads="1"/>
          </p:cNvSpPr>
          <p:nvPr>
            <p:ph type="title"/>
          </p:nvPr>
        </p:nvSpPr>
        <p:spPr>
          <a:xfrm>
            <a:off x="685800" y="258763"/>
            <a:ext cx="7772400" cy="766762"/>
          </a:xfrm>
        </p:spPr>
        <p:txBody>
          <a:bodyPr/>
          <a:lstStyle/>
          <a:p>
            <a:r>
              <a:rPr lang="en-US" b="1"/>
              <a:t/>
            </a:r>
            <a:br>
              <a:rPr lang="en-US" b="1"/>
            </a:br>
            <a:r>
              <a:rPr lang="en-US" sz="3600" b="1"/>
              <a:t>ER-to-Relational Mapping Algorithm</a:t>
            </a:r>
            <a:endParaRPr lang="en-US" sz="3600"/>
          </a:p>
        </p:txBody>
      </p:sp>
      <p:sp>
        <p:nvSpPr>
          <p:cNvPr id="123907" name="Rectangle 3"/>
          <p:cNvSpPr>
            <a:spLocks noGrp="1" noChangeArrowheads="1"/>
          </p:cNvSpPr>
          <p:nvPr>
            <p:ph type="body" idx="1"/>
          </p:nvPr>
        </p:nvSpPr>
        <p:spPr>
          <a:xfrm>
            <a:off x="342900" y="1924050"/>
            <a:ext cx="8267700" cy="4324350"/>
          </a:xfrm>
        </p:spPr>
        <p:txBody>
          <a:bodyPr/>
          <a:lstStyle/>
          <a:p>
            <a:pPr>
              <a:lnSpc>
                <a:spcPct val="80000"/>
              </a:lnSpc>
            </a:pPr>
            <a:r>
              <a:rPr lang="en-US" sz="2000" b="1">
                <a:latin typeface="Arial" charset="0"/>
              </a:rPr>
              <a:t>Step 1: Mapping of Regular Entity Types.</a:t>
            </a:r>
          </a:p>
          <a:p>
            <a:pPr>
              <a:lnSpc>
                <a:spcPct val="80000"/>
              </a:lnSpc>
              <a:buFont typeface="Wingdings" pitchFamily="2" charset="2"/>
              <a:buNone/>
            </a:pPr>
            <a:endParaRPr lang="en-US" sz="2000" b="1">
              <a:latin typeface="Arial" charset="0"/>
            </a:endParaRPr>
          </a:p>
          <a:p>
            <a:pPr lvl="1">
              <a:lnSpc>
                <a:spcPct val="80000"/>
              </a:lnSpc>
            </a:pPr>
            <a:r>
              <a:rPr lang="en-US" sz="2000"/>
              <a:t>For each regular (strong) entity type E in the ER schema, create a     relation R that includes all the simple attributes of E.</a:t>
            </a:r>
          </a:p>
          <a:p>
            <a:pPr lvl="1">
              <a:lnSpc>
                <a:spcPct val="80000"/>
              </a:lnSpc>
            </a:pPr>
            <a:r>
              <a:rPr lang="en-US" sz="2000"/>
              <a:t>Choose one of the key attributes of E as the primary key for R. If the chosen key of E is composite, the set of simple attributes that form it will together form the primary key of R.</a:t>
            </a:r>
            <a:endParaRPr lang="en-US" sz="2000" b="1"/>
          </a:p>
          <a:p>
            <a:pPr lvl="1">
              <a:lnSpc>
                <a:spcPct val="80000"/>
              </a:lnSpc>
              <a:buFontTx/>
              <a:buNone/>
            </a:pPr>
            <a:endParaRPr lang="en-US" sz="2000"/>
          </a:p>
          <a:p>
            <a:pPr lvl="1">
              <a:lnSpc>
                <a:spcPct val="80000"/>
              </a:lnSpc>
              <a:buFontTx/>
              <a:buNone/>
            </a:pPr>
            <a:r>
              <a:rPr lang="en-US" sz="2900"/>
              <a:t>	</a:t>
            </a:r>
            <a:r>
              <a:rPr lang="en-US" sz="2000" b="1"/>
              <a:t>Example:</a:t>
            </a:r>
            <a:r>
              <a:rPr lang="en-US" sz="2000"/>
              <a:t> We create the relations EMPLOYEE, DEPARTMENT, and PROJECT in the relational schema corresponding to the regular entities in the ER diagram. SSN, DNUMBER, and PNUMBER are the primary keys for the relations EMPLOYEE, DEPARTMENT, and PROJECT as shown.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EC370D02-FA0C-4A3D-A45A-27FD207A7B46}" type="slidenum">
              <a:rPr lang="en-US"/>
              <a:pPr/>
              <a:t>5</a:t>
            </a:fld>
            <a:endParaRPr lang="en-US"/>
          </a:p>
        </p:txBody>
      </p:sp>
      <p:sp>
        <p:nvSpPr>
          <p:cNvPr id="226306" name="Rectangle 1026"/>
          <p:cNvSpPr>
            <a:spLocks noGrp="1" noChangeArrowheads="1"/>
          </p:cNvSpPr>
          <p:nvPr>
            <p:ph type="title"/>
          </p:nvPr>
        </p:nvSpPr>
        <p:spPr>
          <a:xfrm>
            <a:off x="533400" y="304800"/>
            <a:ext cx="2022475" cy="4940300"/>
          </a:xfrm>
        </p:spPr>
        <p:txBody>
          <a:bodyPr anchor="t"/>
          <a:lstStyle/>
          <a:p>
            <a:pPr algn="l"/>
            <a:r>
              <a:rPr lang="en-US" sz="2400" b="1"/>
              <a:t>FIGURE 7.1</a:t>
            </a:r>
            <a:r>
              <a:rPr lang="en-US" sz="2400"/>
              <a:t/>
            </a:r>
            <a:br>
              <a:rPr lang="en-US" sz="2400"/>
            </a:br>
            <a:r>
              <a:rPr lang="en-US" sz="2400"/>
              <a:t>The ER conceptual schema diagram for the COMPANY database.</a:t>
            </a:r>
            <a:endParaRPr lang="en-US"/>
          </a:p>
        </p:txBody>
      </p:sp>
      <p:pic>
        <p:nvPicPr>
          <p:cNvPr id="226307" name="Picture 1027" descr="3.2.gif                                                        0001035BEeyore                         B91DCF3B:"/>
          <p:cNvPicPr>
            <a:picLocks noGrp="1" noChangeAspect="1" noChangeArrowheads="1"/>
          </p:cNvPicPr>
          <p:nvPr>
            <p:ph idx="1"/>
          </p:nvPr>
        </p:nvPicPr>
        <p:blipFill>
          <a:blip r:embed="rId2"/>
          <a:srcRect/>
          <a:stretch>
            <a:fillRect/>
          </a:stretch>
        </p:blipFill>
        <p:spPr>
          <a:xfrm>
            <a:off x="2555875" y="736600"/>
            <a:ext cx="6208713" cy="5359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8998DF09-8E4F-4B3B-9340-384059ECF834}" type="slidenum">
              <a:rPr lang="en-US"/>
              <a:pPr/>
              <a:t>6</a:t>
            </a:fld>
            <a:endParaRPr lang="en-US"/>
          </a:p>
        </p:txBody>
      </p:sp>
      <p:sp>
        <p:nvSpPr>
          <p:cNvPr id="227330" name="Rectangle 2"/>
          <p:cNvSpPr>
            <a:spLocks noGrp="1" noChangeArrowheads="1"/>
          </p:cNvSpPr>
          <p:nvPr>
            <p:ph type="title"/>
          </p:nvPr>
        </p:nvSpPr>
        <p:spPr>
          <a:xfrm>
            <a:off x="609600" y="304800"/>
            <a:ext cx="2203450" cy="2659063"/>
          </a:xfrm>
        </p:spPr>
        <p:txBody>
          <a:bodyPr anchor="t"/>
          <a:lstStyle/>
          <a:p>
            <a:pPr algn="l"/>
            <a:r>
              <a:rPr lang="en-US" sz="2400" b="1"/>
              <a:t>FIGURE 7.2</a:t>
            </a:r>
            <a:br>
              <a:rPr lang="en-US" sz="2400" b="1"/>
            </a:br>
            <a:r>
              <a:rPr lang="en-US" sz="2400"/>
              <a:t>Result of mapping the COMPANY ER schema into a relational schema.</a:t>
            </a:r>
            <a:endParaRPr lang="en-US" b="1"/>
          </a:p>
        </p:txBody>
      </p:sp>
      <p:pic>
        <p:nvPicPr>
          <p:cNvPr id="227331" name="Picture 3" descr="31755_FIG0707.gif                                              0001035BEeyore                         B91DCF3B:"/>
          <p:cNvPicPr>
            <a:picLocks noGrp="1" noChangeAspect="1" noChangeArrowheads="1"/>
          </p:cNvPicPr>
          <p:nvPr>
            <p:ph idx="1"/>
          </p:nvPr>
        </p:nvPicPr>
        <p:blipFill>
          <a:blip r:embed="rId2"/>
          <a:srcRect/>
          <a:stretch>
            <a:fillRect/>
          </a:stretch>
        </p:blipFill>
        <p:spPr>
          <a:xfrm>
            <a:off x="2813050" y="1017588"/>
            <a:ext cx="5975350" cy="42989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000B146E-3706-4FB2-9035-A934ABD7DFA7}" type="slidenum">
              <a:rPr lang="en-US"/>
              <a:pPr/>
              <a:t>7</a:t>
            </a:fld>
            <a:endParaRPr lang="en-US"/>
          </a:p>
        </p:txBody>
      </p:sp>
      <p:sp>
        <p:nvSpPr>
          <p:cNvPr id="207874" name="Rectangle 1026"/>
          <p:cNvSpPr>
            <a:spLocks noGrp="1" noChangeArrowheads="1"/>
          </p:cNvSpPr>
          <p:nvPr>
            <p:ph type="title"/>
          </p:nvPr>
        </p:nvSpPr>
        <p:spPr>
          <a:xfrm>
            <a:off x="685800" y="258763"/>
            <a:ext cx="7772400" cy="766762"/>
          </a:xfrm>
        </p:spPr>
        <p:txBody>
          <a:bodyPr/>
          <a:lstStyle/>
          <a:p>
            <a:r>
              <a:rPr lang="en-US" b="1"/>
              <a:t/>
            </a:r>
            <a:br>
              <a:rPr lang="en-US" b="1"/>
            </a:br>
            <a:r>
              <a:rPr lang="en-US" sz="3600" b="1"/>
              <a:t>ER-to-Relational Mapping Algorithm (cont)</a:t>
            </a:r>
            <a:endParaRPr lang="en-US" sz="3600"/>
          </a:p>
        </p:txBody>
      </p:sp>
      <p:sp>
        <p:nvSpPr>
          <p:cNvPr id="207875" name="Rectangle 1027"/>
          <p:cNvSpPr>
            <a:spLocks noGrp="1" noChangeArrowheads="1"/>
          </p:cNvSpPr>
          <p:nvPr>
            <p:ph type="body" idx="1"/>
          </p:nvPr>
        </p:nvSpPr>
        <p:spPr>
          <a:xfrm>
            <a:off x="428625" y="1704975"/>
            <a:ext cx="8248650" cy="4886325"/>
          </a:xfrm>
        </p:spPr>
        <p:txBody>
          <a:bodyPr/>
          <a:lstStyle/>
          <a:p>
            <a:pPr>
              <a:lnSpc>
                <a:spcPct val="80000"/>
              </a:lnSpc>
            </a:pPr>
            <a:r>
              <a:rPr lang="en-US" sz="2000" b="1">
                <a:latin typeface="Arial" charset="0"/>
              </a:rPr>
              <a:t>Step 2: Mapping of Weak Entity Types</a:t>
            </a:r>
          </a:p>
          <a:p>
            <a:pPr>
              <a:lnSpc>
                <a:spcPct val="80000"/>
              </a:lnSpc>
              <a:buFont typeface="Wingdings" pitchFamily="2" charset="2"/>
              <a:buNone/>
            </a:pPr>
            <a:endParaRPr lang="en-US" sz="2000" b="1">
              <a:latin typeface="Arial" charset="0"/>
            </a:endParaRPr>
          </a:p>
          <a:p>
            <a:pPr lvl="1">
              <a:lnSpc>
                <a:spcPct val="80000"/>
              </a:lnSpc>
            </a:pPr>
            <a:r>
              <a:rPr lang="en-US" sz="2000"/>
              <a:t>For each weak entity type W in the ER schema with owner entity type E, create a relation R and include all simple attributes (or simple components of composite attributes) of W as attributes of R.</a:t>
            </a:r>
          </a:p>
          <a:p>
            <a:pPr lvl="1">
              <a:lnSpc>
                <a:spcPct val="80000"/>
              </a:lnSpc>
            </a:pPr>
            <a:r>
              <a:rPr lang="en-US" sz="2000"/>
              <a:t>In addition, include as foreign key attributes of R the primary key attribute(s) of the relation(s) that correspond to the owner entity type(s).</a:t>
            </a:r>
          </a:p>
          <a:p>
            <a:pPr lvl="1">
              <a:lnSpc>
                <a:spcPct val="80000"/>
              </a:lnSpc>
            </a:pPr>
            <a:r>
              <a:rPr lang="en-US" sz="2000"/>
              <a:t>The primary key of R is the </a:t>
            </a:r>
            <a:r>
              <a:rPr lang="en-US" sz="2000" i="1"/>
              <a:t>combination of</a:t>
            </a:r>
            <a:r>
              <a:rPr lang="en-US" sz="2000"/>
              <a:t> the primary key(s) of the owner(s) and the partial key of the weak entity type W, if any.</a:t>
            </a:r>
          </a:p>
          <a:p>
            <a:pPr lvl="1">
              <a:lnSpc>
                <a:spcPct val="80000"/>
              </a:lnSpc>
            </a:pPr>
            <a:endParaRPr lang="en-US" sz="2000"/>
          </a:p>
          <a:p>
            <a:pPr lvl="1">
              <a:lnSpc>
                <a:spcPct val="80000"/>
              </a:lnSpc>
              <a:buFontTx/>
              <a:buNone/>
            </a:pPr>
            <a:r>
              <a:rPr lang="en-US" sz="1100"/>
              <a:t>         </a:t>
            </a:r>
            <a:r>
              <a:rPr lang="en-US" sz="2000" b="1"/>
              <a:t>Example:</a:t>
            </a:r>
            <a:r>
              <a:rPr lang="en-US" sz="2000"/>
              <a:t> Create the relation DEPENDENT in this step to correspond to the weak entity type DEPENDENT. Include the primary key SSN of the EMPLOYEE relation as a foreign key attribute of DEPENDENT (renamed to ESSN). </a:t>
            </a:r>
          </a:p>
          <a:p>
            <a:pPr lvl="1">
              <a:lnSpc>
                <a:spcPct val="80000"/>
              </a:lnSpc>
              <a:buFontTx/>
              <a:buNone/>
            </a:pPr>
            <a:r>
              <a:rPr lang="en-US" sz="2000"/>
              <a:t>    The primary key of the DEPENDENT relation is the combination {ESSN, DEPENDENT_NAME} because DEPENDENT_NAME is the partial key of DEPENDENT. </a:t>
            </a:r>
            <a:endParaRPr lang="en-US" sz="3100"/>
          </a:p>
          <a:p>
            <a:pPr>
              <a:lnSpc>
                <a:spcPct val="80000"/>
              </a:lnSpc>
              <a:buFont typeface="Wingdings" pitchFamily="2" charset="2"/>
              <a:buNone/>
            </a:pPr>
            <a:endParaRPr lang="en-US" sz="2000"/>
          </a:p>
          <a:p>
            <a:pPr>
              <a:lnSpc>
                <a:spcPct val="80000"/>
              </a:lnSpc>
              <a:buFont typeface="Wingdings" pitchFamily="2" charset="2"/>
              <a:buNone/>
            </a:pPr>
            <a:r>
              <a:rPr lang="en-US" sz="200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FE879C50-DB7D-445C-B702-BECF1EE6AAC7}" type="slidenum">
              <a:rPr lang="en-US"/>
              <a:pPr/>
              <a:t>8</a:t>
            </a:fld>
            <a:endParaRPr lang="en-US"/>
          </a:p>
        </p:txBody>
      </p:sp>
      <p:sp>
        <p:nvSpPr>
          <p:cNvPr id="206850" name="Rectangle 1026"/>
          <p:cNvSpPr>
            <a:spLocks noGrp="1" noChangeArrowheads="1"/>
          </p:cNvSpPr>
          <p:nvPr>
            <p:ph type="title"/>
          </p:nvPr>
        </p:nvSpPr>
        <p:spPr>
          <a:xfrm>
            <a:off x="685800" y="258763"/>
            <a:ext cx="7772400" cy="766762"/>
          </a:xfrm>
        </p:spPr>
        <p:txBody>
          <a:bodyPr/>
          <a:lstStyle/>
          <a:p>
            <a:r>
              <a:rPr lang="en-US" b="1"/>
              <a:t/>
            </a:r>
            <a:br>
              <a:rPr lang="en-US" b="1"/>
            </a:br>
            <a:r>
              <a:rPr lang="en-US" sz="3600" b="1"/>
              <a:t>ER-to-Relational Mapping Algorithm (cont)</a:t>
            </a:r>
            <a:endParaRPr lang="en-US" sz="3600"/>
          </a:p>
        </p:txBody>
      </p:sp>
      <p:sp>
        <p:nvSpPr>
          <p:cNvPr id="206851" name="Rectangle 1027"/>
          <p:cNvSpPr>
            <a:spLocks noGrp="1" noChangeArrowheads="1"/>
          </p:cNvSpPr>
          <p:nvPr>
            <p:ph type="body" idx="1"/>
          </p:nvPr>
        </p:nvSpPr>
        <p:spPr>
          <a:xfrm>
            <a:off x="333375" y="1647825"/>
            <a:ext cx="8658225" cy="4733925"/>
          </a:xfrm>
        </p:spPr>
        <p:txBody>
          <a:bodyPr/>
          <a:lstStyle/>
          <a:p>
            <a:pPr>
              <a:lnSpc>
                <a:spcPct val="80000"/>
              </a:lnSpc>
            </a:pPr>
            <a:r>
              <a:rPr lang="en-US" sz="2000" b="1">
                <a:latin typeface="Arial" charset="0"/>
              </a:rPr>
              <a:t>Step 3: Mapping of Binary 1:1 Relation Types</a:t>
            </a:r>
          </a:p>
          <a:p>
            <a:pPr>
              <a:lnSpc>
                <a:spcPct val="80000"/>
              </a:lnSpc>
              <a:buFont typeface="Wingdings" pitchFamily="2" charset="2"/>
              <a:buNone/>
            </a:pPr>
            <a:endParaRPr lang="en-US" sz="1400" b="1">
              <a:latin typeface="Arial" charset="0"/>
            </a:endParaRPr>
          </a:p>
          <a:p>
            <a:pPr>
              <a:lnSpc>
                <a:spcPct val="80000"/>
              </a:lnSpc>
              <a:buFont typeface="Wingdings" pitchFamily="2" charset="2"/>
              <a:buNone/>
            </a:pPr>
            <a:r>
              <a:rPr lang="en-US" sz="600"/>
              <a:t>                 </a:t>
            </a:r>
            <a:r>
              <a:rPr lang="en-US" sz="2000"/>
              <a:t>For each binary 1:1 relationship type R in the ER schema, identify the relations S and T that correspond to the entity types participating in R. There are three possible approaches:</a:t>
            </a:r>
          </a:p>
          <a:p>
            <a:pPr>
              <a:lnSpc>
                <a:spcPct val="80000"/>
              </a:lnSpc>
              <a:buFont typeface="Wingdings" pitchFamily="2" charset="2"/>
              <a:buNone/>
            </a:pPr>
            <a:endParaRPr lang="en-US" sz="1200"/>
          </a:p>
          <a:p>
            <a:pPr>
              <a:lnSpc>
                <a:spcPct val="80000"/>
              </a:lnSpc>
              <a:buFont typeface="Wingdings" pitchFamily="2" charset="2"/>
              <a:buNone/>
            </a:pPr>
            <a:r>
              <a:rPr lang="en-US" sz="1400"/>
              <a:t>      </a:t>
            </a:r>
            <a:r>
              <a:rPr lang="en-US" sz="1600"/>
              <a:t>(1) </a:t>
            </a:r>
            <a:r>
              <a:rPr lang="en-US" sz="1600" u="sng"/>
              <a:t>Foreign Key approach:</a:t>
            </a:r>
            <a:r>
              <a:rPr lang="en-US" sz="1600"/>
              <a:t> Choose one of the relations-S, say-and include a foreign key in S the primary key of T. It is better to choose an entity type with </a:t>
            </a:r>
            <a:r>
              <a:rPr lang="en-US" sz="1600" i="1"/>
              <a:t>total participation </a:t>
            </a:r>
            <a:r>
              <a:rPr lang="en-US" sz="1600"/>
              <a:t>in R in the role of S. </a:t>
            </a:r>
          </a:p>
          <a:p>
            <a:pPr>
              <a:lnSpc>
                <a:spcPct val="80000"/>
              </a:lnSpc>
              <a:buFont typeface="Wingdings" pitchFamily="2" charset="2"/>
              <a:buNone/>
            </a:pPr>
            <a:r>
              <a:rPr lang="en-US" sz="1600"/>
              <a:t>      </a:t>
            </a:r>
            <a:r>
              <a:rPr lang="en-US" sz="1600" b="1"/>
              <a:t>Example</a:t>
            </a:r>
            <a:r>
              <a:rPr lang="en-US" sz="1600"/>
              <a:t>: 1:1 relation MANAGES is mapped by choosing the participating entity type DEPARTMENT to serve in the role of S, because its participation in the MANAGES relationship type is total.</a:t>
            </a:r>
          </a:p>
          <a:p>
            <a:pPr>
              <a:lnSpc>
                <a:spcPct val="80000"/>
              </a:lnSpc>
              <a:buFont typeface="Wingdings" pitchFamily="2" charset="2"/>
              <a:buNone/>
            </a:pPr>
            <a:endParaRPr lang="en-US" sz="1600"/>
          </a:p>
          <a:p>
            <a:pPr>
              <a:lnSpc>
                <a:spcPct val="80000"/>
              </a:lnSpc>
              <a:buFont typeface="Wingdings" pitchFamily="2" charset="2"/>
              <a:buNone/>
            </a:pPr>
            <a:r>
              <a:rPr lang="en-US" sz="1600"/>
              <a:t>     (2) </a:t>
            </a:r>
            <a:r>
              <a:rPr lang="en-US" sz="1600" u="sng"/>
              <a:t>Merged relation option:</a:t>
            </a:r>
            <a:r>
              <a:rPr lang="en-US" sz="1600"/>
              <a:t> An alternate mapping of a 1:1 relationship type is possible by merging the two entity types and the relationship into a single relation. This may be appropriate when </a:t>
            </a:r>
            <a:r>
              <a:rPr lang="en-US" sz="1600" i="1"/>
              <a:t>both</a:t>
            </a:r>
            <a:r>
              <a:rPr lang="en-US" sz="1600"/>
              <a:t> </a:t>
            </a:r>
            <a:r>
              <a:rPr lang="en-US" sz="1600" i="1"/>
              <a:t>participations are total.</a:t>
            </a:r>
          </a:p>
          <a:p>
            <a:pPr>
              <a:lnSpc>
                <a:spcPct val="80000"/>
              </a:lnSpc>
              <a:buFont typeface="Wingdings" pitchFamily="2" charset="2"/>
              <a:buNone/>
            </a:pPr>
            <a:endParaRPr lang="en-US" sz="1600" i="1"/>
          </a:p>
          <a:p>
            <a:pPr>
              <a:lnSpc>
                <a:spcPct val="80000"/>
              </a:lnSpc>
              <a:buFont typeface="Wingdings" pitchFamily="2" charset="2"/>
              <a:buNone/>
            </a:pPr>
            <a:r>
              <a:rPr lang="en-US" sz="1600" i="1"/>
              <a:t>     </a:t>
            </a:r>
            <a:r>
              <a:rPr lang="en-US" sz="1600"/>
              <a:t>(3) </a:t>
            </a:r>
            <a:r>
              <a:rPr lang="en-US" sz="1600" u="sng"/>
              <a:t>Cross-reference or relationship relation option:</a:t>
            </a:r>
            <a:r>
              <a:rPr lang="en-US" sz="1600"/>
              <a:t> The third alternative is to set up a third relation R for the purpose of cross-referencing the primary keys of the two relations S and T representing the entity types. </a:t>
            </a:r>
          </a:p>
          <a:p>
            <a:pPr>
              <a:lnSpc>
                <a:spcPct val="80000"/>
              </a:lnSpc>
              <a:buFont typeface="Wingdings" pitchFamily="2" charset="2"/>
              <a:buNone/>
            </a:pPr>
            <a:endParaRPr lang="en-US" sz="1600"/>
          </a:p>
          <a:p>
            <a:pPr>
              <a:lnSpc>
                <a:spcPct val="80000"/>
              </a:lnSpc>
              <a:buFont typeface="Wingdings" pitchFamily="2" charset="2"/>
              <a:buNone/>
            </a:pPr>
            <a:endParaRPr lang="en-US" sz="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7-</a:t>
            </a:r>
            <a:fld id="{AEFCD36A-0180-444C-9C5B-013E321652BC}" type="slidenum">
              <a:rPr lang="en-US"/>
              <a:pPr/>
              <a:t>9</a:t>
            </a:fld>
            <a:endParaRPr lang="en-US"/>
          </a:p>
        </p:txBody>
      </p:sp>
      <p:sp>
        <p:nvSpPr>
          <p:cNvPr id="205826" name="Rectangle 2"/>
          <p:cNvSpPr>
            <a:spLocks noGrp="1" noChangeArrowheads="1"/>
          </p:cNvSpPr>
          <p:nvPr>
            <p:ph type="title"/>
          </p:nvPr>
        </p:nvSpPr>
        <p:spPr>
          <a:xfrm>
            <a:off x="685800" y="258763"/>
            <a:ext cx="7772400" cy="766762"/>
          </a:xfrm>
        </p:spPr>
        <p:txBody>
          <a:bodyPr/>
          <a:lstStyle/>
          <a:p>
            <a:r>
              <a:rPr lang="en-US" sz="3600" b="1"/>
              <a:t/>
            </a:r>
            <a:br>
              <a:rPr lang="en-US" sz="3600" b="1"/>
            </a:br>
            <a:r>
              <a:rPr lang="en-US" sz="3600" b="1"/>
              <a:t>ER-to-Relational Mapping Algorithm (cont)</a:t>
            </a:r>
            <a:endParaRPr lang="en-US" sz="3600"/>
          </a:p>
        </p:txBody>
      </p:sp>
      <p:sp>
        <p:nvSpPr>
          <p:cNvPr id="205827" name="Rectangle 3"/>
          <p:cNvSpPr>
            <a:spLocks noGrp="1" noChangeArrowheads="1"/>
          </p:cNvSpPr>
          <p:nvPr>
            <p:ph type="body" idx="1"/>
          </p:nvPr>
        </p:nvSpPr>
        <p:spPr>
          <a:xfrm>
            <a:off x="419100" y="1533525"/>
            <a:ext cx="8248650" cy="4724400"/>
          </a:xfrm>
        </p:spPr>
        <p:txBody>
          <a:bodyPr/>
          <a:lstStyle/>
          <a:p>
            <a:r>
              <a:rPr lang="en-US" sz="2000" b="1">
                <a:latin typeface="Arial" charset="0"/>
              </a:rPr>
              <a:t>Step 4: Mapping of Binary 1:N Relationship Types.</a:t>
            </a:r>
          </a:p>
          <a:p>
            <a:pPr>
              <a:buFont typeface="Wingdings" pitchFamily="2" charset="2"/>
              <a:buNone/>
            </a:pPr>
            <a:endParaRPr lang="en-US" sz="1400" b="1">
              <a:latin typeface="Arial" charset="0"/>
            </a:endParaRPr>
          </a:p>
          <a:p>
            <a:pPr lvl="1"/>
            <a:r>
              <a:rPr lang="en-US" sz="2000"/>
              <a:t>For each regular binary 1:N relationship type R, identify the relation S that represent the participating entity type at the N-side of the relationship type. </a:t>
            </a:r>
          </a:p>
          <a:p>
            <a:pPr lvl="1"/>
            <a:r>
              <a:rPr lang="en-US" sz="2000"/>
              <a:t>Include as foreign key in S the primary key of the relation T that represents the other entity type participating in R. </a:t>
            </a:r>
          </a:p>
          <a:p>
            <a:pPr lvl="1"/>
            <a:r>
              <a:rPr lang="en-US" sz="2000"/>
              <a:t>Include any simple attributes of the 1:N relation type as attributes of S.</a:t>
            </a:r>
            <a:r>
              <a:rPr lang="en-US" sz="1800"/>
              <a:t> </a:t>
            </a:r>
          </a:p>
          <a:p>
            <a:pPr>
              <a:buFont typeface="Wingdings" pitchFamily="2" charset="2"/>
              <a:buNone/>
            </a:pPr>
            <a:endParaRPr lang="en-US" sz="1000"/>
          </a:p>
          <a:p>
            <a:pPr lvl="1">
              <a:buFontTx/>
              <a:buNone/>
            </a:pPr>
            <a:r>
              <a:rPr lang="en-US" sz="1800"/>
              <a:t>     </a:t>
            </a:r>
            <a:r>
              <a:rPr lang="en-US" sz="2000" b="1"/>
              <a:t>Example:</a:t>
            </a:r>
            <a:r>
              <a:rPr lang="en-US" sz="2000"/>
              <a:t> 1:N relationship types WORKS_FOR, CONTROLS, and SUPERVISION in the figure. For WORKS_FOR we include the primary key DNUMBER of the DEPARTMENT relation as foreign key in the EMPLOYEE relation and call it DNO.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3165</TotalTime>
  <Words>1483</Words>
  <Application>Microsoft Office PowerPoint</Application>
  <PresentationFormat>On-screen Show (4:3)</PresentationFormat>
  <Paragraphs>177</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Soaring</vt:lpstr>
      <vt:lpstr>PowerPoint Presentation</vt:lpstr>
      <vt:lpstr> Chapter 7  Relational Database Design by ER- and EERR-to-Relational Mapping</vt:lpstr>
      <vt:lpstr>Chapter Outline</vt:lpstr>
      <vt:lpstr> ER-to-Relational Mapping Algorithm</vt:lpstr>
      <vt:lpstr>FIGURE 7.1 The ER conceptual schema diagram for the COMPANY database.</vt:lpstr>
      <vt:lpstr>FIGURE 7.2 Result of mapping the COMPANY ER schema into a relational schema.</vt:lpstr>
      <vt:lpstr> ER-to-Relational Mapping Algorithm (cont)</vt:lpstr>
      <vt:lpstr> ER-to-Relational Mapping Algorithm (cont)</vt:lpstr>
      <vt:lpstr> ER-to-Relational Mapping Algorithm (cont)</vt:lpstr>
      <vt:lpstr> ER-to-Relational Mapping Algorithm (cont)</vt:lpstr>
      <vt:lpstr> ER-to-Relational Mapping Algorithm (cont)</vt:lpstr>
      <vt:lpstr> ER-to-Relational Mapping Algorithm (cont)</vt:lpstr>
      <vt:lpstr>FIGURE 4.11 Ternary relationship types. (a) The SUPPLY relationship. </vt:lpstr>
      <vt:lpstr>FIGURE 7.3 Mapping the n-ary relationship type SUPPLY from Figure 4.11a.</vt:lpstr>
      <vt:lpstr> Summary of Mapping constructs and constraints</vt:lpstr>
      <vt:lpstr>Mapping EER Model Constructs to Relations </vt:lpstr>
      <vt:lpstr>FIGURE 4.4 EER diagram notation for an attribute-defined specialization on JobType.</vt:lpstr>
      <vt:lpstr>PowerPoint Presentation</vt:lpstr>
      <vt:lpstr>FIGURE 4.3 Generalization. (b) Generalizing CAR and TRUCK into the superclass VEHICLE.</vt:lpstr>
      <vt:lpstr>PowerPoint Presentation</vt:lpstr>
      <vt:lpstr>Mapping EER Model Constructs to Relations (cont)</vt:lpstr>
      <vt:lpstr>FIGURE 4.4 EER diagram notation for an attribute-defined specialization on JobType.</vt:lpstr>
      <vt:lpstr>PowerPoint Presentation</vt:lpstr>
      <vt:lpstr>FIGURE 4.5 EER diagram notation for an overlapping (nondisjoint) specialization.</vt:lpstr>
      <vt:lpstr>PowerPoint Presentation</vt:lpstr>
      <vt:lpstr>Mapping EER Model Constructs to Relations (cont)</vt:lpstr>
      <vt:lpstr>FIGURE 4.7 A specialization lattice with multiple inheritance for a UNIVERSITY database.</vt:lpstr>
      <vt:lpstr>FIGURE 7.5 Mapping the EER specialization lattice in Figure 4.6 using multiple options.</vt:lpstr>
      <vt:lpstr>Mapping EER Model Constructs to Relations (cont)</vt:lpstr>
      <vt:lpstr>FIGURE 4.8 Two categories (union types): OWNER and REGISTERED_VEHICLE.</vt:lpstr>
      <vt:lpstr>FIGURE 7.6 Mapping the EER categories (union types) in Figure 4.7 to relations.</vt:lpstr>
    </vt:vector>
  </TitlesOfParts>
  <Company>Addsion-Wesley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Admin</cp:lastModifiedBy>
  <cp:revision>259</cp:revision>
  <cp:lastPrinted>2001-05-28T10:10:18Z</cp:lastPrinted>
  <dcterms:created xsi:type="dcterms:W3CDTF">1998-07-18T17:10:54Z</dcterms:created>
  <dcterms:modified xsi:type="dcterms:W3CDTF">2023-08-29T04:59:32Z</dcterms:modified>
</cp:coreProperties>
</file>