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6" r:id="rId2"/>
    <p:sldId id="299" r:id="rId3"/>
    <p:sldId id="300" r:id="rId4"/>
    <p:sldId id="305" r:id="rId5"/>
    <p:sldId id="301" r:id="rId6"/>
    <p:sldId id="306" r:id="rId7"/>
    <p:sldId id="302" r:id="rId8"/>
    <p:sldId id="303" r:id="rId9"/>
    <p:sldId id="304" r:id="rId1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36" y="-21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CA6F3028-9B58-46F0-AB3D-10253B5C09C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337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A5EADF7B-9106-4778-9C23-957848E5729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4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6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6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6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6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6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FBDDC78-616D-4993-A6E0-90A29A75C98C}" type="slidenum">
              <a:rPr lang="en-CA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CA" altLang="en-US" smtClean="0">
              <a:latin typeface="Tahoma" pitchFamily="34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EBB4BA3-14FA-476C-8936-29D02E882BC6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4EE3AE6-2BC6-4712-A1F9-595409D951D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834EB69-3A56-4688-96B9-ABA9045A5289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A14CF30-B645-4EFE-846F-9169CBE02CE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B0A3BAC-13F3-4AD7-9B6B-A5A76C399593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F43E266-DE62-470F-A276-A77D78CE4680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F66A744-15F6-4C9F-8CFF-A49AD675F88C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A33E2EC-5669-4359-A02F-10AE48C5A38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8734579-A709-467F-8E8E-42DBC21231F2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1D8A8B-1C46-42CC-966A-1D9AC1B196F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F43C977-ADE2-47E4-A618-54FCB384036C}" type="datetime1">
              <a:rPr lang="en-US" altLang="en-US" smtClean="0"/>
              <a:pPr>
                <a:spcBef>
                  <a:spcPct val="0"/>
                </a:spcBef>
              </a:pPr>
              <a:t>9/4/2023</a:t>
            </a:fld>
            <a:endParaRPr lang="en-US" altLang="en-US" smtClean="0"/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436FF9D-F250-43D3-A7AA-CA3C994AD44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64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462726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AE27133-1C6F-45F9-94FD-04093F75460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2575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9E0FA7-DEAB-494A-85E4-4413FCAA4EE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3529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BB8DCB0-3C3F-4B38-9BD3-6DD4ECDD00C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292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5E0D384-A1B1-42C5-84EE-5570DB3E1EE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1034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D2715C1-6C3B-4BDA-9BD8-2B550FDB6E9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036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2805458-4F8D-4971-A7ED-F3DA418F53C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6464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A899945-03B8-4817-9CA8-9E27BB9A3CB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89370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2A5154C-F184-449A-BC6A-7C830BDE4D2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8819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5033CD5-A8D1-4E4F-9C93-BA738E609E5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99050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417E144-37C0-421A-A65D-B4B79591D77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8562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smtClean="0">
                <a:latin typeface="Tahoma" pitchFamily="34" charset="0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itchFamily="34" charset="0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smtClean="0">
                  <a:latin typeface="Tahoma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9B7F7558-17CD-4DAA-8CC3-714C5E0770E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64" charset="2"/>
        <a:buChar char="n"/>
        <a:defRPr sz="2000">
          <a:solidFill>
            <a:schemeClr val="tx2"/>
          </a:solidFill>
          <a:latin typeface="+mn-lt"/>
          <a:ea typeface="ＭＳ Ｐゴシック" pitchFamily="6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64" charset="2"/>
        <a:buChar char="n"/>
        <a:defRPr sz="2000">
          <a:solidFill>
            <a:schemeClr val="tx2"/>
          </a:solidFill>
          <a:latin typeface="+mn-lt"/>
          <a:ea typeface="ＭＳ Ｐゴシック" pitchFamily="6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64" charset="2"/>
        <a:buChar char="n"/>
        <a:defRPr sz="2000">
          <a:solidFill>
            <a:schemeClr val="tx2"/>
          </a:solidFill>
          <a:latin typeface="+mn-lt"/>
          <a:ea typeface="ＭＳ Ｐゴシック" pitchFamily="6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64" charset="2"/>
        <a:buChar char="n"/>
        <a:defRPr sz="2000">
          <a:solidFill>
            <a:schemeClr val="tx2"/>
          </a:solidFill>
          <a:latin typeface="+mn-lt"/>
          <a:ea typeface="ＭＳ Ｐゴシック" pitchFamily="6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990033"/>
                </a:solidFill>
              </a:rPr>
              <a:t>Slide 1- </a:t>
            </a:r>
            <a:fld id="{CD0F7F7E-6F74-4A20-89F1-F00056A79EA5}" type="slidenum">
              <a:rPr lang="en-US" altLang="en-US" sz="1400" smtClean="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/>
              <a:t>Data independence</a:t>
            </a:r>
            <a:endParaRPr lang="en-US" altLang="en-US" dirty="0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Data Abstraction: </a:t>
            </a:r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data model</a:t>
            </a:r>
            <a:r>
              <a:rPr lang="en-US" altLang="en-US" dirty="0" smtClean="0"/>
              <a:t> is used to hide storage details and present the users with a conceptual view  of the database. Program-data independence called data abstraction.</a:t>
            </a:r>
          </a:p>
          <a:p>
            <a:pPr lvl="1" eaLnBrk="1" hangingPunct="1"/>
            <a:r>
              <a:rPr lang="en-US" altLang="en-US" dirty="0" smtClean="0"/>
              <a:t>Programs refer to the data model constructs rather than data storage details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D6E7DB52-DA03-41B1-B081-A3B498371200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None/>
            </a:pPr>
            <a:r>
              <a:rPr lang="en-US" altLang="en-US" smtClean="0"/>
              <a:t>Three-Schema Architecture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Char char="•"/>
            </a:pPr>
            <a:r>
              <a:rPr lang="en-US" altLang="en-US" smtClean="0">
                <a:solidFill>
                  <a:srgbClr val="000000"/>
                </a:solidFill>
              </a:rPr>
              <a:t>Proposed to support DBMS characteristics of:</a:t>
            </a:r>
          </a:p>
          <a:p>
            <a:pPr lvl="1" eaLnBrk="1" hangingPunct="1">
              <a:buFont typeface="Times" pitchFamily="-92" charset="0"/>
              <a:buChar char="•"/>
            </a:pPr>
            <a:r>
              <a:rPr lang="en-US" altLang="en-US" b="1" smtClean="0">
                <a:solidFill>
                  <a:srgbClr val="000000"/>
                </a:solidFill>
              </a:rPr>
              <a:t>Program-data independence</a:t>
            </a:r>
            <a:r>
              <a:rPr lang="en-US" altLang="en-US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buFont typeface="Times" pitchFamily="-92" charset="0"/>
              <a:buChar char="•"/>
            </a:pPr>
            <a:r>
              <a:rPr lang="en-US" altLang="en-US" smtClean="0">
                <a:solidFill>
                  <a:srgbClr val="000000"/>
                </a:solidFill>
              </a:rPr>
              <a:t>Support of </a:t>
            </a:r>
            <a:r>
              <a:rPr lang="en-US" altLang="en-US" b="1" smtClean="0">
                <a:solidFill>
                  <a:srgbClr val="000000"/>
                </a:solidFill>
              </a:rPr>
              <a:t>multiple views</a:t>
            </a:r>
            <a:r>
              <a:rPr lang="en-US" altLang="en-US" smtClean="0">
                <a:solidFill>
                  <a:srgbClr val="000000"/>
                </a:solidFill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351968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126C9DFA-524A-44A8-A457-201D9CC25B55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298700" cy="29337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FIGURE 2.2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The three-schema architecture.</a:t>
            </a:r>
            <a:endParaRPr lang="en-US" altLang="en-US" smtClean="0"/>
          </a:p>
        </p:txBody>
      </p:sp>
      <p:pic>
        <p:nvPicPr>
          <p:cNvPr id="133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2100" y="746125"/>
            <a:ext cx="5961063" cy="5370513"/>
          </a:xfrm>
        </p:spPr>
      </p:pic>
    </p:spTree>
    <p:extLst>
      <p:ext uri="{BB962C8B-B14F-4D97-AF65-F5344CB8AC3E}">
        <p14:creationId xmlns:p14="http://schemas.microsoft.com/office/powerpoint/2010/main" val="3158638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5105400"/>
          </a:xfrm>
        </p:spPr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400" dirty="0">
                <a:solidFill>
                  <a:srgbClr val="000000"/>
                </a:solidFill>
              </a:rPr>
              <a:t>Defines DBMS schemas at </a:t>
            </a:r>
            <a:r>
              <a:rPr lang="en-US" altLang="en-US" sz="2400" i="1" dirty="0">
                <a:solidFill>
                  <a:srgbClr val="000000"/>
                </a:solidFill>
              </a:rPr>
              <a:t>three levels</a:t>
            </a:r>
            <a:r>
              <a:rPr lang="en-US" altLang="en-US" sz="2400" dirty="0">
                <a:solidFill>
                  <a:srgbClr val="000000"/>
                </a:solidFill>
              </a:rPr>
              <a:t>:	</a:t>
            </a:r>
          </a:p>
          <a:p>
            <a:pPr marL="342900" lvl="1" indent="-342900">
              <a:buClr>
                <a:srgbClr val="990033"/>
              </a:buClr>
              <a:buSzPct val="60000"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altLang="en-US" sz="2400" b="1" dirty="0" smtClean="0">
                <a:solidFill>
                  <a:srgbClr val="000000"/>
                </a:solidFill>
              </a:rPr>
              <a:t>External </a:t>
            </a:r>
            <a:r>
              <a:rPr lang="en-US" altLang="en-US" sz="2400" b="1" dirty="0">
                <a:solidFill>
                  <a:srgbClr val="000000"/>
                </a:solidFill>
              </a:rPr>
              <a:t>schemas</a:t>
            </a:r>
            <a:r>
              <a:rPr lang="en-US" altLang="en-US" sz="2400" dirty="0">
                <a:solidFill>
                  <a:srgbClr val="000000"/>
                </a:solidFill>
              </a:rPr>
              <a:t> at the external level to describe the various user views. Usually uses the same data model as the conceptual level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IN" sz="2000" dirty="0"/>
              <a:t>The external or view level includes a number of external schemas or user views. Each external schema describes the part of the database that a particular user group is interested in and hides the rest of the database from that user group. As in the previous level, each external schema is typically implemented using a representational data model, possibly based on an external schema design in a high-level data model.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BB8DCB0-3C3F-4B38-9BD3-6DD4ECDD00CD}" type="slidenum">
              <a:rPr lang="en-US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774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7F100831-70E3-4F5C-8AFA-9C17E974258C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None/>
            </a:pPr>
            <a:r>
              <a:rPr lang="en-US" altLang="en-US" smtClean="0"/>
              <a:t>Three-Schema Architecture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370887" cy="4953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Times" pitchFamily="-92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</a:rPr>
              <a:t>Conceptual schema</a:t>
            </a:r>
            <a:r>
              <a:rPr lang="en-US" altLang="en-US" sz="2400" dirty="0" smtClean="0">
                <a:solidFill>
                  <a:srgbClr val="000000"/>
                </a:solidFill>
              </a:rPr>
              <a:t> at the conceptual level to describe the structure and constraints for the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whole</a:t>
            </a:r>
            <a:r>
              <a:rPr lang="en-US" altLang="en-US" sz="2400" dirty="0" smtClean="0">
                <a:solidFill>
                  <a:srgbClr val="000000"/>
                </a:solidFill>
              </a:rPr>
              <a:t> database for a community of users. Uses a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conceptual</a:t>
            </a:r>
            <a:r>
              <a:rPr lang="en-US" altLang="en-US" sz="2400" dirty="0" smtClean="0">
                <a:solidFill>
                  <a:srgbClr val="000000"/>
                </a:solidFill>
              </a:rPr>
              <a:t> or an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implementation</a:t>
            </a:r>
            <a:r>
              <a:rPr lang="en-US" altLang="en-US" sz="2400" dirty="0" smtClean="0">
                <a:solidFill>
                  <a:srgbClr val="000000"/>
                </a:solidFill>
              </a:rPr>
              <a:t> data model.</a:t>
            </a:r>
          </a:p>
          <a:p>
            <a:pPr lvl="1" eaLnBrk="1" hangingPunct="1">
              <a:lnSpc>
                <a:spcPct val="90000"/>
              </a:lnSpc>
              <a:buFont typeface="Times" pitchFamily="-92" charset="0"/>
              <a:buChar char="•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" pitchFamily="-92" charset="0"/>
              <a:buChar char="•"/>
            </a:pPr>
            <a:r>
              <a:rPr lang="en-IN" sz="2400" dirty="0"/>
              <a:t>At the conceptual level, we have the conceptual schema, which describes all the entities, attributes, and relationships together with integrity constraints</a:t>
            </a:r>
            <a:r>
              <a:rPr lang="en-IN" sz="2400" dirty="0" smtClean="0"/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" pitchFamily="-92" charset="0"/>
              <a:buChar char="•"/>
            </a:pPr>
            <a:r>
              <a:rPr lang="en-IN" sz="2400" dirty="0"/>
              <a:t>The logical schema comprises a series of diagrams (i.e., ERD diagrams) that define the content of database tables and describe how the tables are linked together for data access</a:t>
            </a:r>
            <a:r>
              <a:rPr lang="en-IN" sz="2400" dirty="0" smtClean="0"/>
              <a:t>.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099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76400"/>
            <a:ext cx="8294687" cy="45720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BB8DCB0-3C3F-4B38-9BD3-6DD4ECDD00CD}" type="slidenum">
              <a:rPr lang="en-US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17500" y="2017216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Internal schema</a:t>
            </a:r>
            <a:r>
              <a:rPr lang="en-US" altLang="en-US" dirty="0">
                <a:solidFill>
                  <a:srgbClr val="000000"/>
                </a:solidFill>
              </a:rPr>
              <a:t> at the internal level to describe physical storage structures and access paths. Typically uses a </a:t>
            </a:r>
            <a:r>
              <a:rPr lang="en-US" altLang="en-US" i="1" dirty="0">
                <a:solidFill>
                  <a:srgbClr val="000000"/>
                </a:solidFill>
              </a:rPr>
              <a:t>physical</a:t>
            </a:r>
            <a:r>
              <a:rPr lang="en-US" altLang="en-US" dirty="0">
                <a:solidFill>
                  <a:srgbClr val="000000"/>
                </a:solidFill>
              </a:rPr>
              <a:t> data </a:t>
            </a:r>
            <a:r>
              <a:rPr lang="en-US" altLang="en-US" dirty="0" smtClean="0">
                <a:solidFill>
                  <a:srgbClr val="000000"/>
                </a:solidFill>
              </a:rPr>
              <a:t>model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IN" dirty="0"/>
              <a:t>At the lowest level of abstraction, we have the internal schema, which is a complete description of the internal model, containing the definitions of stored records, the methods of representation, the data fields, and the indexes and storage structures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5362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0BC9A770-CBE4-46E3-9099-39A146755C25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None/>
            </a:pPr>
            <a:r>
              <a:rPr lang="en-US" altLang="en-US" smtClean="0"/>
              <a:t>Three-Schema Architecture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</a:rPr>
              <a:t>Mappings</a:t>
            </a:r>
            <a:r>
              <a:rPr lang="en-US" altLang="en-US" smtClean="0">
                <a:solidFill>
                  <a:srgbClr val="000000"/>
                </a:solidFill>
              </a:rPr>
              <a:t> among schema levels are needed to transform requests and data. Programs refer to an external schema, and are mapped by the DBMS to the internal schema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4206539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77CE46AF-32C7-4602-9B34-56BBB113019B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None/>
            </a:pPr>
            <a:r>
              <a:rPr lang="en-US" altLang="en-US" smtClean="0"/>
              <a:t>Data Independence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Char char="•"/>
            </a:pPr>
            <a:r>
              <a:rPr lang="en-US" altLang="en-US" b="1" smtClean="0">
                <a:solidFill>
                  <a:srgbClr val="000000"/>
                </a:solidFill>
              </a:rPr>
              <a:t>Logical Data Independence</a:t>
            </a:r>
            <a:r>
              <a:rPr lang="en-US" altLang="en-US" smtClean="0">
                <a:solidFill>
                  <a:srgbClr val="000000"/>
                </a:solidFill>
              </a:rPr>
              <a:t>: The capacity to change the conceptual schema without having to change the external schemas and their application programs.</a:t>
            </a:r>
          </a:p>
          <a:p>
            <a:pPr eaLnBrk="1" hangingPunct="1">
              <a:buFont typeface="Times" pitchFamily="-92" charset="0"/>
              <a:buChar char="•"/>
            </a:pPr>
            <a:r>
              <a:rPr lang="en-US" altLang="en-US" b="1" smtClean="0">
                <a:solidFill>
                  <a:srgbClr val="000000"/>
                </a:solidFill>
              </a:rPr>
              <a:t>Physical Data Independence</a:t>
            </a:r>
            <a:r>
              <a:rPr lang="en-US" altLang="en-US" smtClean="0">
                <a:solidFill>
                  <a:srgbClr val="000000"/>
                </a:solidFill>
              </a:rPr>
              <a:t>: The capacity to change the internal schema without having to change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39825705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sz="24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/>
              <a:t>Slide 2-</a:t>
            </a:r>
            <a:fld id="{608CC2B6-BB34-484C-B6DE-EFA8D82E1F6F}" type="slidenum">
              <a:rPr lang="en-US" altLang="en-US" sz="16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itchFamily="-92" charset="0"/>
              <a:buNone/>
            </a:pPr>
            <a:r>
              <a:rPr lang="en-US" altLang="en-US" smtClean="0"/>
              <a:t>Data Independence</a:t>
            </a:r>
            <a:endParaRPr lang="en-US" altLang="en-US" b="1" smtClean="0">
              <a:solidFill>
                <a:srgbClr val="00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</a:rPr>
              <a:t>When a schema at a lower level is changed, only the </a:t>
            </a:r>
            <a:r>
              <a:rPr lang="en-US" altLang="en-US" b="1" smtClean="0">
                <a:solidFill>
                  <a:srgbClr val="000000"/>
                </a:solidFill>
              </a:rPr>
              <a:t>mappings</a:t>
            </a:r>
            <a:r>
              <a:rPr lang="en-US" altLang="en-US" smtClean="0">
                <a:solidFill>
                  <a:srgbClr val="000000"/>
                </a:solidFill>
              </a:rPr>
              <a:t> between this schema and higher-level schemas need to be changed in a DBMS that fully supports data independence. The higher-level schemas themselves are </a:t>
            </a:r>
            <a:r>
              <a:rPr lang="en-US" altLang="en-US" i="1" smtClean="0">
                <a:solidFill>
                  <a:srgbClr val="000000"/>
                </a:solidFill>
              </a:rPr>
              <a:t>unchanged</a:t>
            </a:r>
            <a:r>
              <a:rPr lang="en-US" altLang="en-US" smtClean="0">
                <a:solidFill>
                  <a:srgbClr val="000000"/>
                </a:solidFill>
              </a:rPr>
              <a:t>.  Hence, the application programs need not be changed since they refer to the external schemas.</a:t>
            </a:r>
          </a:p>
        </p:txBody>
      </p:sp>
    </p:spTree>
    <p:extLst>
      <p:ext uri="{BB962C8B-B14F-4D97-AF65-F5344CB8AC3E}">
        <p14:creationId xmlns:p14="http://schemas.microsoft.com/office/powerpoint/2010/main" val="13362015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6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3183</TotalTime>
  <Words>403</Words>
  <Application>Microsoft Office PowerPoint</Application>
  <PresentationFormat>Letter Paper (8.5x11 in)</PresentationFormat>
  <Paragraphs>54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Blends</vt:lpstr>
      <vt:lpstr>Data independence</vt:lpstr>
      <vt:lpstr>Three-Schema Architecture</vt:lpstr>
      <vt:lpstr>FIGURE 2.2 The three-schema architecture.</vt:lpstr>
      <vt:lpstr>PowerPoint Presentation</vt:lpstr>
      <vt:lpstr>Three-Schema Architecture</vt:lpstr>
      <vt:lpstr>PowerPoint Presentation</vt:lpstr>
      <vt:lpstr>Three-Schema Architecture</vt:lpstr>
      <vt:lpstr>Data Independence</vt:lpstr>
      <vt:lpstr>Data Independence</vt:lpstr>
    </vt:vector>
  </TitlesOfParts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lastModifiedBy>Admin</cp:lastModifiedBy>
  <cp:revision>96</cp:revision>
  <cp:lastPrinted>2001-11-04T00:51:13Z</cp:lastPrinted>
  <dcterms:created xsi:type="dcterms:W3CDTF">2010-05-13T08:48:28Z</dcterms:created>
  <dcterms:modified xsi:type="dcterms:W3CDTF">2023-09-04T10:43:17Z</dcterms:modified>
</cp:coreProperties>
</file>