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30" r:id="rId2"/>
    <p:sldId id="331" r:id="rId3"/>
    <p:sldId id="332" r:id="rId4"/>
    <p:sldId id="333" r:id="rId5"/>
    <p:sldId id="334" r:id="rId6"/>
    <p:sldId id="335" r:id="rId7"/>
    <p:sldId id="375" r:id="rId8"/>
    <p:sldId id="336" r:id="rId9"/>
    <p:sldId id="337" r:id="rId10"/>
    <p:sldId id="338" r:id="rId11"/>
    <p:sldId id="339" r:id="rId12"/>
    <p:sldId id="340" r:id="rId13"/>
    <p:sldId id="343" r:id="rId14"/>
    <p:sldId id="344" r:id="rId15"/>
    <p:sldId id="345" r:id="rId16"/>
    <p:sldId id="346" r:id="rId17"/>
    <p:sldId id="347" r:id="rId18"/>
    <p:sldId id="348" r:id="rId19"/>
    <p:sldId id="378" r:id="rId20"/>
    <p:sldId id="379" r:id="rId21"/>
    <p:sldId id="380" r:id="rId22"/>
    <p:sldId id="381" r:id="rId23"/>
    <p:sldId id="382" r:id="rId24"/>
    <p:sldId id="383" r:id="rId25"/>
    <p:sldId id="350" r:id="rId26"/>
    <p:sldId id="351" r:id="rId2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36" y="-21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fld id="{9628959E-6430-4FC4-8566-8FD34F3F827B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244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fld id="{C8A2E3A7-7859-4B1C-8A4F-8401111E5EFE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24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50A7D-956B-4B2D-BD48-8157C69269A3}" type="slidenum">
              <a:rPr lang="en-CA"/>
              <a:pPr/>
              <a:t>1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26F23-7D33-4196-804A-73B7D1231A6C}" type="slidenum">
              <a:rPr lang="en-CA"/>
              <a:pPr/>
              <a:t>10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E0DDC-0693-45AA-93EB-E523DB739A65}" type="slidenum">
              <a:rPr lang="en-CA"/>
              <a:pPr/>
              <a:t>11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9E8FD-7D59-4064-8313-28243E5C1D0A}" type="slidenum">
              <a:rPr lang="en-CA"/>
              <a:pPr/>
              <a:t>12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F9074-16AA-4DFD-B1F2-BD201E722B79}" type="slidenum">
              <a:rPr lang="en-CA"/>
              <a:pPr/>
              <a:t>13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5C10A-7BF8-4DC7-89A2-399347E64B11}" type="slidenum">
              <a:rPr lang="en-CA"/>
              <a:pPr/>
              <a:t>14</a:t>
            </a:fld>
            <a:endParaRPr lang="en-CA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2AF94-15DC-4E79-844E-02186CD55BA4}" type="slidenum">
              <a:rPr lang="en-CA"/>
              <a:pPr/>
              <a:t>15</a:t>
            </a:fld>
            <a:endParaRPr lang="en-CA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FDEEF-91DC-4D7D-A151-1B7F66906A3B}" type="slidenum">
              <a:rPr lang="en-CA"/>
              <a:pPr/>
              <a:t>16</a:t>
            </a:fld>
            <a:endParaRPr lang="en-CA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50233-E5A9-4200-9720-BA3AF1310402}" type="slidenum">
              <a:rPr lang="en-CA"/>
              <a:pPr/>
              <a:t>17</a:t>
            </a:fld>
            <a:endParaRPr lang="en-CA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8A3B9-4152-4774-8A12-25F0DBEE3BCB}" type="slidenum">
              <a:rPr lang="en-CA"/>
              <a:pPr/>
              <a:t>18</a:t>
            </a:fld>
            <a:endParaRPr lang="en-CA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02571-1338-48A2-9387-EEB543800577}" type="slidenum">
              <a:rPr lang="en-CA"/>
              <a:pPr/>
              <a:t>25</a:t>
            </a:fld>
            <a:endParaRPr lang="en-CA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FD4D1-3CEF-4EFB-939F-A7761BAE6F26}" type="slidenum">
              <a:rPr lang="en-CA"/>
              <a:pPr/>
              <a:t>2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1A2E7-F156-4B0B-9C76-29A79D3A81F7}" type="slidenum">
              <a:rPr lang="en-CA"/>
              <a:pPr/>
              <a:t>26</a:t>
            </a:fld>
            <a:endParaRPr lang="en-CA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353C9-BC9E-4C30-9F06-3996940A253C}" type="slidenum">
              <a:rPr lang="en-CA"/>
              <a:pPr/>
              <a:t>3</a:t>
            </a:fld>
            <a:endParaRPr lang="en-CA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EBAFD-AC71-4A09-963C-D93BDFF1A6C5}" type="slidenum">
              <a:rPr lang="en-CA"/>
              <a:pPr/>
              <a:t>4</a:t>
            </a:fld>
            <a:endParaRPr lang="en-CA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35BD0-09BD-40D3-89A6-3EA1FDEB9D50}" type="slidenum">
              <a:rPr lang="en-CA"/>
              <a:pPr/>
              <a:t>5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D858C-17C0-4A71-AF65-E307B6A147F2}" type="slidenum">
              <a:rPr lang="en-CA"/>
              <a:pPr/>
              <a:t>6</a:t>
            </a:fld>
            <a:endParaRPr lang="en-CA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8CA21-C036-49F6-810F-70747E1EA505}" type="slidenum">
              <a:rPr lang="en-CA"/>
              <a:pPr/>
              <a:t>7</a:t>
            </a:fld>
            <a:endParaRPr lang="en-CA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AC77A-E078-4FFC-A269-31477832A63A}" type="slidenum">
              <a:rPr lang="en-CA"/>
              <a:pPr/>
              <a:t>8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D99BD-301E-4882-AE20-A3EAC7A068FB}" type="slidenum">
              <a:rPr lang="en-CA"/>
              <a:pPr/>
              <a:t>9</a:t>
            </a:fld>
            <a:endParaRPr lang="en-CA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i="0"/>
            </a:lvl1pPr>
          </a:lstStyle>
          <a:p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76F6F3D6-940F-4A7D-9046-79C392C1F0CA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8078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0D2059AB-40F6-4297-A7E3-5F32D8E56223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3628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12A40E03-C08E-41C0-910C-24A308531E3C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2529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2273C51A-4BF0-492D-8364-3DDEBCC8291E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1173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0FA20E97-09B9-4254-8615-57762DF82267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86960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B08EFCC3-6D08-4AE3-9607-F9D6079EBE91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62388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EE86F69C-02E9-48CB-B176-D3FBE527DFE8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8700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ED69E8B9-D6B6-404E-975D-AA264AC370EB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318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CFEBECD9-0875-4E15-B3D2-426A9805B5F9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95806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AADC953A-FA04-4BC3-A4A4-E187C5837F34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217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3200" i="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 i="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 i="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sz="3200" i="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i="0">
                <a:solidFill>
                  <a:srgbClr val="990033"/>
                </a:solidFill>
              </a:defRPr>
            </a:lvl1pPr>
          </a:lstStyle>
          <a:p>
            <a:r>
              <a:rPr lang="en-US"/>
              <a:t>Slide 10- </a:t>
            </a:r>
            <a:fld id="{3D1C2EFF-205C-4BC0-B1EE-B28C5D04E892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900" i="0"/>
              <a:t>Copyright © 2007 </a:t>
            </a:r>
            <a:r>
              <a:rPr lang="en-US" sz="900" i="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94A0FC9-EEBF-4649-AFCA-F5E245B11C7F}" type="slidenum">
              <a:rPr lang="en-US"/>
              <a:pPr/>
              <a:t>1</a:t>
            </a:fld>
            <a:endParaRPr lang="en-CA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Informal Design Guidelines for Relational Databases (2)</a:t>
            </a:r>
          </a:p>
        </p:txBody>
      </p:sp>
      <p:sp>
        <p:nvSpPr>
          <p:cNvPr id="6758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We first discuss informal guidelines for good relational design</a:t>
            </a:r>
          </a:p>
          <a:p>
            <a:r>
              <a:rPr lang="en-US" sz="2400"/>
              <a:t>Then we discuss formal concepts of functional dependencies and normal forms</a:t>
            </a:r>
          </a:p>
          <a:p>
            <a:pPr lvl="1"/>
            <a:r>
              <a:rPr lang="en-US" sz="2200"/>
              <a:t>- 1NF (First Normal Form)</a:t>
            </a:r>
          </a:p>
          <a:p>
            <a:pPr lvl="1"/>
            <a:r>
              <a:rPr lang="en-US" sz="2200"/>
              <a:t>- 2NF (Second Normal Form)</a:t>
            </a:r>
          </a:p>
          <a:p>
            <a:pPr lvl="1"/>
            <a:r>
              <a:rPr lang="en-US" sz="2200"/>
              <a:t>- 3NF (Third Normal Form)</a:t>
            </a:r>
          </a:p>
          <a:p>
            <a:pPr lvl="1"/>
            <a:r>
              <a:rPr lang="en-US" sz="2200"/>
              <a:t>- BCNF (Boyce-Codd Normal Form)</a:t>
            </a:r>
          </a:p>
          <a:p>
            <a:r>
              <a:rPr lang="en-US" sz="2400"/>
              <a:t>Additional types of dependencies, further normal forms, relational design algorithms by synthesis are discussed in Chapter 11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D9F5399-BF5E-4A11-B1EB-0095F06B11F3}" type="slidenum">
              <a:rPr lang="en-US"/>
              <a:pPr/>
              <a:t>10</a:t>
            </a:fld>
            <a:endParaRPr lang="en-CA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Guideline to Redundant Information in Tuples and Update Anomalies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GUIDELINE 2: </a:t>
            </a:r>
          </a:p>
          <a:p>
            <a:pPr lvl="1"/>
            <a:r>
              <a:rPr lang="en-US"/>
              <a:t>Design a schema that does not suffer from the insertion, deletion and update anomalies.</a:t>
            </a:r>
          </a:p>
          <a:p>
            <a:pPr lvl="1"/>
            <a:r>
              <a:rPr lang="en-US"/>
              <a:t>If there are any anomalies present, then note them so that applications can be made to take them into account.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0CE74DA-A091-44B8-8209-E3CE5F80C6A8}" type="slidenum">
              <a:rPr lang="en-US"/>
              <a:pPr/>
              <a:t>11</a:t>
            </a:fld>
            <a:endParaRPr lang="en-CA"/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 Null Values in Tuples </a:t>
            </a:r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GUIDELINE 3:</a:t>
            </a:r>
          </a:p>
          <a:p>
            <a:pPr lvl="1"/>
            <a:r>
              <a:rPr lang="en-US"/>
              <a:t>Relations should be designed such that their tuples will have as few NULL values as possible</a:t>
            </a:r>
          </a:p>
          <a:p>
            <a:pPr lvl="1"/>
            <a:r>
              <a:rPr lang="en-US"/>
              <a:t>Attributes that are NULL frequently could be placed in separate relations (with the primary key)</a:t>
            </a:r>
          </a:p>
          <a:p>
            <a:r>
              <a:rPr lang="en-US"/>
              <a:t> Reasons for nulls:</a:t>
            </a:r>
          </a:p>
          <a:p>
            <a:pPr lvl="1"/>
            <a:r>
              <a:rPr lang="en-US"/>
              <a:t>Attribute not applicable or invalid</a:t>
            </a:r>
          </a:p>
          <a:p>
            <a:pPr lvl="1"/>
            <a:r>
              <a:rPr lang="en-US"/>
              <a:t>Attribute value unknown  (may exist)</a:t>
            </a:r>
          </a:p>
          <a:p>
            <a:pPr lvl="1"/>
            <a:r>
              <a:rPr lang="en-US"/>
              <a:t>Value known to exist, but unavailable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EE1E1FB-D427-4BBD-A7E0-0DA2FFAEA112}" type="slidenum">
              <a:rPr lang="en-US"/>
              <a:pPr/>
              <a:t>12</a:t>
            </a:fld>
            <a:endParaRPr lang="en-CA"/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 Spurious Tuples 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Bad designs for a relational database may result in erroneous results for certain JOIN operations</a:t>
            </a:r>
          </a:p>
          <a:p>
            <a:pPr>
              <a:lnSpc>
                <a:spcPct val="90000"/>
              </a:lnSpc>
            </a:pPr>
            <a:r>
              <a:rPr lang="en-US"/>
              <a:t>The "lossless join" property is used to guarantee meaningful results for join operations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GUIDELINE 4:</a:t>
            </a:r>
          </a:p>
          <a:p>
            <a:pPr lvl="1">
              <a:lnSpc>
                <a:spcPct val="90000"/>
              </a:lnSpc>
            </a:pPr>
            <a:r>
              <a:rPr lang="en-US"/>
              <a:t>The relations should be designed to satisfy the lossless join condition.</a:t>
            </a:r>
          </a:p>
          <a:p>
            <a:pPr lvl="1">
              <a:lnSpc>
                <a:spcPct val="90000"/>
              </a:lnSpc>
            </a:pPr>
            <a:r>
              <a:rPr lang="en-US"/>
              <a:t>No spurious tuples should be generated by doing a natural-join of any relations.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8C5968B-A7C3-4E61-A731-E2B5DC5EBA4F}" type="slidenum">
              <a:rPr lang="en-US"/>
              <a:pPr/>
              <a:t>13</a:t>
            </a:fld>
            <a:endParaRPr lang="en-CA"/>
          </a:p>
        </p:txBody>
      </p:sp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(2)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X -&gt; Y holds if whenever two tuples have the same value for X, they </a:t>
            </a:r>
            <a:r>
              <a:rPr lang="en-US" sz="2400" i="1"/>
              <a:t>must have </a:t>
            </a:r>
            <a:r>
              <a:rPr lang="en-US" sz="2400"/>
              <a:t>the same value for Y</a:t>
            </a:r>
          </a:p>
          <a:p>
            <a:pPr lvl="1"/>
            <a:r>
              <a:rPr lang="en-US" sz="2200"/>
              <a:t>For any two tuples t1 and t2 in any relation instance r(R): If  t1[X]=t2[X], </a:t>
            </a:r>
            <a:r>
              <a:rPr lang="en-US" sz="2200" i="1"/>
              <a:t>then</a:t>
            </a:r>
            <a:r>
              <a:rPr lang="en-US" sz="2200"/>
              <a:t> t1[Y]=t2[Y]</a:t>
            </a:r>
          </a:p>
          <a:p>
            <a:r>
              <a:rPr lang="en-US" sz="2400"/>
              <a:t>X -&gt; Y in R specifies a </a:t>
            </a:r>
            <a:r>
              <a:rPr lang="en-US" sz="2400" i="1"/>
              <a:t>constraint</a:t>
            </a:r>
            <a:r>
              <a:rPr lang="en-US" sz="2400"/>
              <a:t> on all relation instances r(R)</a:t>
            </a:r>
          </a:p>
          <a:p>
            <a:r>
              <a:rPr lang="en-US" sz="2400"/>
              <a:t>Written as X -&gt; Y; can be displayed graphically on a relation schema as in Figures.  ( denoted by the arrow:  ).</a:t>
            </a:r>
          </a:p>
          <a:p>
            <a:r>
              <a:rPr lang="en-US" sz="2400"/>
              <a:t>FDs are derived from the real-world constraints on the attributes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1144402-490A-4908-A504-610BE9B365E9}" type="slidenum">
              <a:rPr lang="en-US"/>
              <a:pPr/>
              <a:t>14</a:t>
            </a:fld>
            <a:endParaRPr lang="en-CA"/>
          </a:p>
        </p:txBody>
      </p:sp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FD constraints (1) 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Social security number determines employee name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ENAME</a:t>
            </a:r>
          </a:p>
          <a:p>
            <a:pPr>
              <a:lnSpc>
                <a:spcPct val="90000"/>
              </a:lnSpc>
            </a:pPr>
            <a:r>
              <a:rPr lang="en-US"/>
              <a:t>Project number determines project name and location</a:t>
            </a:r>
          </a:p>
          <a:p>
            <a:pPr lvl="1">
              <a:lnSpc>
                <a:spcPct val="90000"/>
              </a:lnSpc>
            </a:pPr>
            <a:r>
              <a:rPr lang="en-US"/>
              <a:t>PNUMBER -&gt; {PNAME, PLOCATION}</a:t>
            </a:r>
          </a:p>
          <a:p>
            <a:pPr>
              <a:lnSpc>
                <a:spcPct val="90000"/>
              </a:lnSpc>
            </a:pPr>
            <a:r>
              <a:rPr lang="en-US"/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</a:pPr>
            <a:r>
              <a:rPr lang="en-US"/>
              <a:t>{SSN, PNUMBER} -&gt; HOURS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84B09AD-4678-45B4-9321-9E72CD6282FB}" type="slidenum">
              <a:rPr lang="en-US"/>
              <a:pPr/>
              <a:t>15</a:t>
            </a:fld>
            <a:endParaRPr lang="en-CA"/>
          </a:p>
        </p:txBody>
      </p:sp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FD constraints (2)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FD is a property of the attributes in the schema R</a:t>
            </a:r>
          </a:p>
          <a:p>
            <a:r>
              <a:rPr lang="en-US"/>
              <a:t>The constraint must hold on </a:t>
            </a:r>
            <a:r>
              <a:rPr lang="en-US" i="1"/>
              <a:t>every</a:t>
            </a:r>
            <a:r>
              <a:rPr lang="en-US"/>
              <a:t> relation instance r(R)</a:t>
            </a:r>
          </a:p>
          <a:p>
            <a:r>
              <a:rPr lang="en-US"/>
              <a:t>If K is a key of R, then K functionally determines all attributes in R </a:t>
            </a:r>
          </a:p>
          <a:p>
            <a:pPr lvl="1"/>
            <a:r>
              <a:rPr lang="en-US"/>
              <a:t>(since we never have two distinct tuples with t1[K]=t2[K])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C9FD681-43D3-4C8E-80D3-B861C1E420E8}" type="slidenum">
              <a:rPr lang="en-US"/>
              <a:pPr/>
              <a:t>16</a:t>
            </a:fld>
            <a:endParaRPr lang="en-CA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 Inference Rules for FDs (1) 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a set of FDs F, we can </a:t>
            </a:r>
            <a:r>
              <a:rPr lang="en-US" sz="2400" b="1"/>
              <a:t>infer</a:t>
            </a:r>
            <a:r>
              <a:rPr lang="en-US" sz="2400"/>
              <a:t> additional FDs that hold whenever the FDs in F hold</a:t>
            </a:r>
          </a:p>
          <a:p>
            <a:pPr>
              <a:lnSpc>
                <a:spcPct val="90000"/>
              </a:lnSpc>
            </a:pPr>
            <a:r>
              <a:rPr lang="en-US" sz="2400"/>
              <a:t>Armstrong's inference rules: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IR1. (</a:t>
            </a:r>
            <a:r>
              <a:rPr lang="en-US" sz="2200" b="1"/>
              <a:t>Reflexive</a:t>
            </a:r>
            <a:r>
              <a:rPr lang="en-US" sz="2200"/>
              <a:t>) If Y </a:t>
            </a:r>
            <a:r>
              <a:rPr lang="en-US" sz="2200" i="1"/>
              <a:t>subset-of</a:t>
            </a:r>
            <a:r>
              <a:rPr lang="en-US" sz="2200"/>
              <a:t> X, then X -&gt; 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IR2. (</a:t>
            </a:r>
            <a:r>
              <a:rPr lang="en-US" sz="2200" b="1"/>
              <a:t>Augmentation</a:t>
            </a:r>
            <a:r>
              <a:rPr lang="en-US" sz="2200"/>
              <a:t>) If X -&gt; Y, then XZ -&gt; YZ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(Notation: XZ stands for X U Z)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IR3. (</a:t>
            </a:r>
            <a:r>
              <a:rPr lang="en-US" sz="2200" b="1"/>
              <a:t>Transitive</a:t>
            </a:r>
            <a:r>
              <a:rPr lang="en-US" sz="2200"/>
              <a:t>) If X -&gt; Y and Y -&gt; Z, then X -&gt; Z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IR1, IR2, IR3 form a </a:t>
            </a:r>
            <a:r>
              <a:rPr lang="en-US" sz="2400" b="1"/>
              <a:t>sound</a:t>
            </a:r>
            <a:r>
              <a:rPr lang="en-US" sz="2400"/>
              <a:t> and </a:t>
            </a:r>
            <a:r>
              <a:rPr lang="en-US" sz="2400" b="1"/>
              <a:t>complete</a:t>
            </a:r>
            <a:r>
              <a:rPr lang="en-US" sz="2400"/>
              <a:t> set of inference rules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These are rules hold and all other rules that hold can be deduced from these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27AEC10-5247-4542-A8B5-3F0069308165}" type="slidenum">
              <a:rPr lang="en-US"/>
              <a:pPr/>
              <a:t>17</a:t>
            </a:fld>
            <a:endParaRPr lang="en-CA"/>
          </a:p>
        </p:txBody>
      </p:sp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(2)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additional inference rules that are useful:</a:t>
            </a:r>
          </a:p>
          <a:p>
            <a:pPr lvl="1">
              <a:lnSpc>
                <a:spcPct val="90000"/>
              </a:lnSpc>
            </a:pPr>
            <a:r>
              <a:rPr lang="en-US" b="1"/>
              <a:t>Decomposition:</a:t>
            </a:r>
            <a:r>
              <a:rPr lang="en-US"/>
              <a:t> If X -&gt; YZ, then X -&gt; Y and X -&gt; Z</a:t>
            </a:r>
          </a:p>
          <a:p>
            <a:pPr lvl="1">
              <a:lnSpc>
                <a:spcPct val="90000"/>
              </a:lnSpc>
            </a:pPr>
            <a:r>
              <a:rPr lang="en-US" b="1"/>
              <a:t>Union:</a:t>
            </a:r>
            <a:r>
              <a:rPr lang="en-US"/>
              <a:t> If X -&gt; Y and X -&gt; Z, then X -&gt; YZ</a:t>
            </a:r>
          </a:p>
          <a:p>
            <a:pPr lvl="1">
              <a:lnSpc>
                <a:spcPct val="90000"/>
              </a:lnSpc>
            </a:pPr>
            <a:r>
              <a:rPr lang="en-US" b="1"/>
              <a:t>Psuedotransitivity:</a:t>
            </a:r>
            <a:r>
              <a:rPr lang="en-US"/>
              <a:t> If X -&gt; Y and WY -&gt; Z, then WX -&gt; Z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last three inference rules, as well as any other inference rules, can be deduced from IR1, IR2, and IR3 (completeness property)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130BB17-7AEE-4FFB-852B-917DA0C531CB}" type="slidenum">
              <a:rPr lang="en-US"/>
              <a:pPr/>
              <a:t>18</a:t>
            </a:fld>
            <a:endParaRPr lang="en-CA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(3)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Closure</a:t>
            </a:r>
            <a:r>
              <a:rPr lang="en-US"/>
              <a:t> of a set F of FDs is the set F</a:t>
            </a:r>
            <a:r>
              <a:rPr lang="en-US" baseline="30000"/>
              <a:t>+</a:t>
            </a:r>
            <a:r>
              <a:rPr lang="en-US"/>
              <a:t> of all FDs that can be inferred from F</a:t>
            </a:r>
          </a:p>
          <a:p>
            <a:endParaRPr lang="en-US"/>
          </a:p>
          <a:p>
            <a:r>
              <a:rPr lang="en-US" b="1"/>
              <a:t>Closure</a:t>
            </a:r>
            <a:r>
              <a:rPr lang="en-US"/>
              <a:t> of a set of attributes X with respect to F is the set X</a:t>
            </a:r>
            <a:r>
              <a:rPr lang="en-US" baseline="30000"/>
              <a:t>+</a:t>
            </a:r>
            <a:r>
              <a:rPr lang="en-US"/>
              <a:t> of all attributes that are functionally determined by X</a:t>
            </a:r>
          </a:p>
          <a:p>
            <a:endParaRPr lang="en-US"/>
          </a:p>
          <a:p>
            <a:r>
              <a:rPr lang="en-US"/>
              <a:t>X</a:t>
            </a:r>
            <a:r>
              <a:rPr lang="en-US" baseline="30000"/>
              <a:t>+</a:t>
            </a:r>
            <a:r>
              <a:rPr lang="en-US"/>
              <a:t> can be calculated by repeatedly applying IR1, IR2, IR3 using the FDs in F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88640"/>
            <a:ext cx="8294687" cy="5983560"/>
          </a:xfrm>
        </p:spPr>
        <p:txBody>
          <a:bodyPr/>
          <a:lstStyle/>
          <a:p>
            <a:r>
              <a:rPr lang="en-US" dirty="0"/>
              <a:t>Closure of an attribute x is the set of all attributes that are functional dependencies on X with respect to F. It is denoted by X</a:t>
            </a:r>
            <a:r>
              <a:rPr lang="en-US" baseline="30000" dirty="0"/>
              <a:t>+</a:t>
            </a:r>
            <a:r>
              <a:rPr lang="en-US" dirty="0"/>
              <a:t> which means what X can determine.</a:t>
            </a:r>
          </a:p>
          <a:p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dirty="0"/>
              <a:t>Let’s see the algorithm to compute X</a:t>
            </a:r>
            <a:r>
              <a:rPr lang="en-US" baseline="30000" dirty="0"/>
              <a:t>+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Step </a:t>
            </a:r>
            <a:r>
              <a:rPr lang="en-US" dirty="0"/>
              <a:t>1 − X</a:t>
            </a:r>
            <a:r>
              <a:rPr lang="en-US" baseline="30000" dirty="0"/>
              <a:t>+</a:t>
            </a:r>
            <a:r>
              <a:rPr lang="en-US" dirty="0"/>
              <a:t> =X</a:t>
            </a:r>
          </a:p>
          <a:p>
            <a:pPr marL="0" indent="0">
              <a:buNone/>
            </a:pPr>
            <a:r>
              <a:rPr lang="en-US" dirty="0" smtClean="0"/>
              <a:t>   Step </a:t>
            </a:r>
            <a:r>
              <a:rPr lang="en-US" dirty="0"/>
              <a:t>2 − repeat until X</a:t>
            </a:r>
            <a:r>
              <a:rPr lang="en-US" baseline="30000" dirty="0"/>
              <a:t>+</a:t>
            </a:r>
            <a:r>
              <a:rPr lang="en-US" dirty="0"/>
              <a:t> does not change</a:t>
            </a:r>
          </a:p>
          <a:p>
            <a:pPr marL="457200" lvl="1" indent="0">
              <a:buNone/>
            </a:pPr>
            <a:r>
              <a:rPr lang="en-US" dirty="0" smtClean="0"/>
              <a:t>  For </a:t>
            </a:r>
            <a:r>
              <a:rPr lang="en-US" dirty="0"/>
              <a:t>each FD Y-&gt;Z in F</a:t>
            </a:r>
          </a:p>
          <a:p>
            <a:pPr marL="914400" lvl="2" indent="0">
              <a:buNone/>
            </a:pPr>
            <a:r>
              <a:rPr lang="en-US" dirty="0" smtClean="0"/>
              <a:t>  If </a:t>
            </a:r>
            <a:r>
              <a:rPr lang="en-US" dirty="0"/>
              <a:t>Y ⊆ X</a:t>
            </a:r>
            <a:r>
              <a:rPr lang="en-US" baseline="30000" dirty="0"/>
              <a:t>+</a:t>
            </a:r>
            <a:r>
              <a:rPr lang="en-US" dirty="0"/>
              <a:t> then X</a:t>
            </a:r>
            <a:r>
              <a:rPr lang="en-US" baseline="30000" dirty="0"/>
              <a:t>+</a:t>
            </a:r>
            <a:r>
              <a:rPr lang="en-US" dirty="0"/>
              <a:t> = X</a:t>
            </a:r>
            <a:r>
              <a:rPr lang="en-US" baseline="30000" dirty="0"/>
              <a:t>+</a:t>
            </a:r>
            <a:r>
              <a:rPr lang="en-US" dirty="0"/>
              <a:t> U 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12A40E03-C08E-41C0-910C-24A308531E3C}" type="slidenum">
              <a:rPr lang="en-US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7116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7431C36-72C7-4252-AC1B-3FD76BD1471D}" type="slidenum">
              <a:rPr lang="en-US"/>
              <a:pPr/>
              <a:t>2</a:t>
            </a:fld>
            <a:endParaRPr lang="en-CA"/>
          </a:p>
        </p:txBody>
      </p:sp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1.1	Semantics of the Relation Attributes 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/>
            <a:r>
              <a:rPr lang="en-US" sz="2200"/>
              <a:t>Attributes of different entities (EMPLOYEEs, DEPARTMENTs, PROJECTs) should not be mixed in the same relation</a:t>
            </a:r>
          </a:p>
          <a:p>
            <a:pPr lvl="1"/>
            <a:r>
              <a:rPr lang="en-US" sz="2200"/>
              <a:t>Only foreign keys should be used to refer to other entities</a:t>
            </a:r>
          </a:p>
          <a:p>
            <a:pPr lvl="1"/>
            <a:r>
              <a:rPr lang="en-US" sz="2200"/>
              <a:t>Entity and relationship attributes should be kept apart as much as possible.</a:t>
            </a:r>
          </a:p>
          <a:p>
            <a:r>
              <a:rPr lang="en-US" sz="2400" u="sng"/>
              <a:t>Bottom Line:</a:t>
            </a:r>
            <a:r>
              <a:rPr lang="en-US" sz="2400"/>
              <a:t> </a:t>
            </a:r>
            <a:r>
              <a:rPr lang="en-US" sz="2400" i="1"/>
              <a:t>Design a schema that can be explained easily relation by relation. The semantics of attributes should be easy to interpret.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88640"/>
            <a:ext cx="8294687" cy="621216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Consider a relation R(A,B,C,D,E,F)</a:t>
            </a:r>
          </a:p>
          <a:p>
            <a:pPr marL="0" indent="0">
              <a:buNone/>
            </a:pPr>
            <a:r>
              <a:rPr lang="en-IN" dirty="0" smtClean="0"/>
              <a:t>F: E-&gt;A, E-&gt;D, A-&gt;C, A-&gt;D, AE-&gt;F, AG-&gt;K.</a:t>
            </a:r>
          </a:p>
          <a:p>
            <a:pPr marL="0" indent="0">
              <a:buNone/>
            </a:pPr>
            <a:r>
              <a:rPr lang="en-IN" dirty="0" smtClean="0"/>
              <a:t>Find the closure of E or E+</a:t>
            </a:r>
          </a:p>
          <a:p>
            <a:pPr marL="0" indent="0">
              <a:buNone/>
            </a:pPr>
            <a:r>
              <a:rPr lang="en-IN" dirty="0" smtClean="0"/>
              <a:t>Solution</a:t>
            </a:r>
          </a:p>
          <a:p>
            <a:pPr marL="0" indent="0">
              <a:buNone/>
            </a:pPr>
            <a:r>
              <a:rPr lang="en-IN" dirty="0" smtClean="0"/>
              <a:t>The closure of E or E+ is as follows −</a:t>
            </a:r>
          </a:p>
          <a:p>
            <a:pPr marL="0" indent="0">
              <a:buNone/>
            </a:pPr>
            <a:r>
              <a:rPr lang="en-IN" dirty="0" smtClean="0"/>
              <a:t>  E+ = E</a:t>
            </a:r>
          </a:p>
          <a:p>
            <a:pPr marL="0" indent="0">
              <a:buNone/>
            </a:pPr>
            <a:r>
              <a:rPr lang="en-IN" dirty="0" smtClean="0"/>
              <a:t>    =EA       {for E-&gt;A add A}</a:t>
            </a:r>
          </a:p>
          <a:p>
            <a:pPr marL="0" indent="0">
              <a:buNone/>
            </a:pPr>
            <a:r>
              <a:rPr lang="en-IN" dirty="0" smtClean="0"/>
              <a:t>    =EAD      {for E-&gt;D add D}</a:t>
            </a:r>
          </a:p>
          <a:p>
            <a:pPr marL="0" indent="0">
              <a:buNone/>
            </a:pPr>
            <a:r>
              <a:rPr lang="en-IN" dirty="0" smtClean="0"/>
              <a:t>    =EADC     {for A-&gt;C add C}</a:t>
            </a:r>
          </a:p>
          <a:p>
            <a:pPr marL="0" indent="0">
              <a:buNone/>
            </a:pPr>
            <a:r>
              <a:rPr lang="en-IN" dirty="0" smtClean="0"/>
              <a:t>    =EADC     {for A-&gt;D </a:t>
            </a:r>
            <a:r>
              <a:rPr lang="en-IN" dirty="0" err="1" smtClean="0"/>
              <a:t>D</a:t>
            </a:r>
            <a:r>
              <a:rPr lang="en-IN" dirty="0" smtClean="0"/>
              <a:t> already added}</a:t>
            </a:r>
          </a:p>
          <a:p>
            <a:pPr marL="0" indent="0">
              <a:buNone/>
            </a:pPr>
            <a:r>
              <a:rPr lang="en-IN" dirty="0" smtClean="0"/>
              <a:t>    =EADCF    {for AE-&gt;F add F}</a:t>
            </a:r>
          </a:p>
          <a:p>
            <a:pPr marL="0" indent="0">
              <a:buNone/>
            </a:pPr>
            <a:r>
              <a:rPr lang="en-IN" dirty="0" smtClean="0"/>
              <a:t>    =EADCF    {for AG-&gt;K don’t add k AG ⊄ D+)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12A40E03-C08E-41C0-910C-24A308531E3C}" type="slidenum">
              <a:rPr lang="en-US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5747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 the following relation schema R and set of Functional Dependencies F</a:t>
            </a:r>
            <a:r>
              <a:rPr lang="en-IN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R(A,B,C,D,E),  F = {AC → E, B → D, E → A</a:t>
            </a:r>
            <a:r>
              <a:rPr lang="en-IN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List all candidate keys.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12A40E03-C08E-41C0-910C-24A308531E3C}" type="slidenum">
              <a:rPr lang="en-US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7923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294687" cy="6284168"/>
          </a:xfrm>
        </p:spPr>
        <p:txBody>
          <a:bodyPr/>
          <a:lstStyle/>
          <a:p>
            <a:r>
              <a:rPr lang="en-US" dirty="0" smtClean="0"/>
              <a:t>Closure of F (F+): F+ is the set of all FDs that can be inferred/ derived from F. Using Armstrong Axioms repeatedly on F, we can compute all the FDs.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R(A,B,C,D,E) AND F: A-&gt;B,B-&gt;C, C-&gt;D, A-&gt;E. Find the closure of F</a:t>
            </a:r>
          </a:p>
          <a:p>
            <a:pPr marL="0" indent="0">
              <a:buNone/>
            </a:pPr>
            <a:r>
              <a:rPr lang="en-US" dirty="0" smtClean="0"/>
              <a:t>  Solution</a:t>
            </a:r>
          </a:p>
          <a:p>
            <a:pPr marL="0" indent="0">
              <a:buNone/>
            </a:pPr>
            <a:r>
              <a:rPr lang="en-US" dirty="0" smtClean="0"/>
              <a:t>  A+= {A,B,C,D,E}</a:t>
            </a:r>
          </a:p>
          <a:p>
            <a:pPr marL="0" indent="0">
              <a:buNone/>
            </a:pPr>
            <a:r>
              <a:rPr lang="en-US" dirty="0" smtClean="0"/>
              <a:t>  B+= {B,C,D}</a:t>
            </a:r>
          </a:p>
          <a:p>
            <a:pPr marL="0" indent="0">
              <a:buNone/>
            </a:pPr>
            <a:r>
              <a:rPr lang="en-US" dirty="0" smtClean="0"/>
              <a:t>   C+= {C,D}</a:t>
            </a:r>
          </a:p>
          <a:p>
            <a:pPr marL="0" indent="0">
              <a:buNone/>
            </a:pPr>
            <a:r>
              <a:rPr lang="en-US" dirty="0" smtClean="0"/>
              <a:t>  F+= {A-&gt;A, A-&gt;B, A-&gt;C, A-&gt;D, A-&gt;E, B-&gt;B, B-&gt;C, B-&gt;D, C-&gt;C, C-&gt;D}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12A40E03-C08E-41C0-910C-24A308531E3C}" type="slidenum">
              <a:rPr lang="en-US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0745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260648"/>
            <a:ext cx="9012807" cy="5911552"/>
          </a:xfrm>
        </p:spPr>
        <p:txBody>
          <a:bodyPr/>
          <a:lstStyle/>
          <a:p>
            <a:r>
              <a:rPr lang="en-US" b="1" dirty="0" smtClean="0">
                <a:effectLst/>
              </a:rPr>
              <a:t>Minimal Cover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minimal cover is a simplified and reduced version of the given set of functional dependencies.</a:t>
            </a:r>
            <a:b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Since it is a reduced version, it is also called as 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Irreducible set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It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is also called as 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Canonical Cover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Steps 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 Find Minimal Cover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1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 Split the right-hand attributes of all FDs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A-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&gt;XY =&gt; A-&gt;X, A-&gt;Y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2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 Remove all redundant FDs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    Example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{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A-&gt;B, B-&gt;C, A-&gt;C }</a:t>
            </a:r>
            <a:b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Here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A-&gt;C is redundant since it can already be achieved using the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Transitivity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Property.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3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 Find the Extraneous attribute and remove it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    Example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AB-&gt;C, either A or B or none can be extraneous.</a:t>
            </a:r>
            <a:b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A closure contains B then B is extraneous and it can be removed.</a:t>
            </a:r>
            <a:b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B closure contains A then A is extraneous and it can be removed.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12A40E03-C08E-41C0-910C-24A308531E3C}" type="slidenum">
              <a:rPr lang="en-US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14706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88640"/>
            <a:ext cx="8294687" cy="59835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Consider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 example to find </a:t>
            </a:r>
            <a:r>
              <a:rPr lang="en-US" dirty="0" smtClean="0"/>
              <a:t>minimal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cover of F.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given functional dependencies are as follows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BC ,  B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 , 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  ,AB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First step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 − Convert RHS attribute into singleton attribute.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 ,A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C,B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C, 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 ,AB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C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Second step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 − Remove the extra LHS attribute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Find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closure of A.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A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+ = {A, B, C}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So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AB -&gt; C can be converted into A -&gt;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 ,  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 ,B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 ,A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 ,A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Third step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 − Remove the redundant FDs.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A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B, B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-&gt; C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12A40E03-C08E-41C0-910C-24A308531E3C}" type="slidenum">
              <a:rPr lang="en-US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8576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1DFB3A0-2584-4F97-A356-590B59DA93D0}" type="slidenum">
              <a:rPr lang="en-US"/>
              <a:pPr/>
              <a:t>25</a:t>
            </a:fld>
            <a:endParaRPr lang="en-CA"/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 Minimal Sets of FDs (1)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/>
              <a:t>A set of FDs is </a:t>
            </a:r>
            <a:r>
              <a:rPr lang="en-US" b="1"/>
              <a:t>minimal</a:t>
            </a:r>
            <a:r>
              <a:rPr lang="en-US"/>
              <a:t> if it satisfies the following conditions: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CC81905-242C-4A31-B4DF-BF60599E80BE}" type="slidenum">
              <a:rPr lang="en-US"/>
              <a:pPr/>
              <a:t>26</a:t>
            </a:fld>
            <a:endParaRPr lang="en-CA"/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Sets of FDs (2)</a:t>
            </a: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set of FDs has an equivalent minimal set</a:t>
            </a:r>
          </a:p>
          <a:p>
            <a:r>
              <a:rPr lang="en-US" dirty="0"/>
              <a:t>There can be several equivalent minimal sets</a:t>
            </a:r>
          </a:p>
          <a:p>
            <a:r>
              <a:rPr lang="en-US" dirty="0"/>
              <a:t>There is no simple algorithm for computing a minimal set of FDs that is equivalent to a set F of FDs</a:t>
            </a:r>
          </a:p>
          <a:p>
            <a:r>
              <a:rPr lang="en-US" dirty="0"/>
              <a:t>To synthesize a set of relations, we assume that we start with a set of dependencies that is a minimal set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9590438-652C-4CEB-B550-7346B8B8AD94}" type="slidenum">
              <a:rPr lang="en-US"/>
              <a:pPr/>
              <a:t>3</a:t>
            </a:fld>
            <a:endParaRPr lang="en-CA"/>
          </a:p>
        </p:txBody>
      </p:sp>
      <p:sp>
        <p:nvSpPr>
          <p:cNvPr id="6799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Figure 10.1 A simplified COMPANY relational database schema</a:t>
            </a:r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679947" name="Picture 11" descr="fig10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105400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C5C98DB5-A487-4B83-BB02-A6A673AC30F8}" type="slidenum">
              <a:rPr lang="en-US"/>
              <a:pPr/>
              <a:t>4</a:t>
            </a:fld>
            <a:endParaRPr lang="en-CA"/>
          </a:p>
        </p:txBody>
      </p:sp>
      <p:sp>
        <p:nvSpPr>
          <p:cNvPr id="68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1.2 Redundant Information in Tuples and Update Anomalies </a:t>
            </a:r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is stored redundantly </a:t>
            </a:r>
          </a:p>
          <a:p>
            <a:pPr lvl="1"/>
            <a:r>
              <a:rPr lang="en-US"/>
              <a:t>Wastes storage</a:t>
            </a:r>
          </a:p>
          <a:p>
            <a:pPr lvl="1"/>
            <a:r>
              <a:rPr lang="en-US"/>
              <a:t>Causes problems with update anomalies</a:t>
            </a:r>
          </a:p>
          <a:p>
            <a:pPr lvl="2"/>
            <a:r>
              <a:rPr lang="en-US"/>
              <a:t>Insertion anomalies</a:t>
            </a:r>
          </a:p>
          <a:p>
            <a:pPr lvl="2"/>
            <a:r>
              <a:rPr lang="en-US"/>
              <a:t>Deletion anomalies</a:t>
            </a:r>
          </a:p>
          <a:p>
            <a:pPr lvl="2"/>
            <a:r>
              <a:rPr lang="en-US"/>
              <a:t>Modification anomalies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B426488-C7ED-4992-900D-D8F1D19133DC}" type="slidenum">
              <a:rPr lang="en-US"/>
              <a:pPr/>
              <a:t>5</a:t>
            </a:fld>
            <a:endParaRPr lang="en-CA"/>
          </a:p>
        </p:txBody>
      </p:sp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UPDATE ANOMALY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Update Anomaly:</a:t>
            </a:r>
          </a:p>
          <a:p>
            <a:pPr lvl="1"/>
            <a:r>
              <a:rPr lang="en-US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67E021B-7664-4941-87B1-3805AACC61C0}" type="slidenum">
              <a:rPr lang="en-US"/>
              <a:pPr/>
              <a:t>6</a:t>
            </a:fld>
            <a:endParaRPr lang="en-CA"/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INSERT ANOMALY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Insert  Anomaly:</a:t>
            </a:r>
          </a:p>
          <a:p>
            <a:pPr lvl="1"/>
            <a:r>
              <a:rPr lang="en-US"/>
              <a:t>Cannot insert a project unless an employee is assigned to it.</a:t>
            </a:r>
          </a:p>
          <a:p>
            <a:r>
              <a:rPr lang="en-US"/>
              <a:t>Conversely</a:t>
            </a:r>
          </a:p>
          <a:p>
            <a:pPr lvl="1"/>
            <a:r>
              <a:rPr lang="en-US"/>
              <a:t>Cannot insert an employee unless an he/she is assigned to a project.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7DD46DB-7F7B-4064-B30A-1087D4BB65C2}" type="slidenum">
              <a:rPr lang="en-US"/>
              <a:pPr/>
              <a:t>7</a:t>
            </a:fld>
            <a:endParaRPr lang="en-CA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DELETE ANOMALY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Delete Anomaly:</a:t>
            </a:r>
          </a:p>
          <a:p>
            <a:pPr lvl="1"/>
            <a:r>
              <a:rPr lang="en-US"/>
              <a:t>When a project is deleted, it will result in deleting all the employees who work on that project.</a:t>
            </a:r>
          </a:p>
          <a:p>
            <a:pPr lvl="1"/>
            <a:r>
              <a:rPr lang="en-US"/>
              <a:t>Alternately, if an employee is the sole employee on a project, deleting that employee would result in deleting the corresponding project.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8208BC0-2FF5-4E71-BD84-29A5B8C8FF1E}" type="slidenum">
              <a:rPr lang="en-US"/>
              <a:pPr/>
              <a:t>8</a:t>
            </a:fld>
            <a:endParaRPr lang="en-CA"/>
          </a:p>
        </p:txBody>
      </p:sp>
      <p:sp>
        <p:nvSpPr>
          <p:cNvPr id="688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Figure 10.3 Two relation schemas suffering from update anomalies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688139" name="Picture 11" descr="fig10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57400"/>
            <a:ext cx="8207375" cy="3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84567D0-D469-428E-8E39-6DC4FD4B5A5F}" type="slidenum">
              <a:rPr lang="en-US"/>
              <a:pPr/>
              <a:t>9</a:t>
            </a:fld>
            <a:endParaRPr lang="en-CA"/>
          </a:p>
        </p:txBody>
      </p:sp>
      <p:sp>
        <p:nvSpPr>
          <p:cNvPr id="690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Figure 10.4 Example States for EMP_DEPT and EMP_PROJ</a:t>
            </a:r>
          </a:p>
        </p:txBody>
      </p:sp>
      <p:pic>
        <p:nvPicPr>
          <p:cNvPr id="690186" name="Picture 10" descr="fig10_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8138"/>
            <a:ext cx="4646613" cy="47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1373</TotalTime>
  <Words>1638</Words>
  <Application>Microsoft Office PowerPoint</Application>
  <PresentationFormat>Letter Paper (8.5x11 in)</PresentationFormat>
  <Paragraphs>212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Blends</vt:lpstr>
      <vt:lpstr>Informal Design Guidelines for Relational Databases (2)</vt:lpstr>
      <vt:lpstr>1.1 Semantics of the Relation Attributes </vt:lpstr>
      <vt:lpstr>Figure 10.1 A simplified COMPANY relational database schema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Figure 10.3 Two relation schemas suffering from update anomalies</vt:lpstr>
      <vt:lpstr>Figure 10.4 Example States for EMP_DEPT and EMP_PROJ</vt:lpstr>
      <vt:lpstr>Guideline to Redundant Information in Tuples and Update Anomalies</vt:lpstr>
      <vt:lpstr>1.3 Null Values in Tuples </vt:lpstr>
      <vt:lpstr>1.4 Spurious Tuples </vt:lpstr>
      <vt:lpstr>Functional Dependencies (2)</vt:lpstr>
      <vt:lpstr>Examples of FD constraints (1) </vt:lpstr>
      <vt:lpstr>Examples of FD constraints (2)</vt:lpstr>
      <vt:lpstr>2.2 Inference Rules for FDs (1) </vt:lpstr>
      <vt:lpstr>Inference Rules for FDs (2)</vt:lpstr>
      <vt:lpstr>Inference Rules for FDs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2.4 Minimal Sets of FDs (1)</vt:lpstr>
      <vt:lpstr>Minimal Sets of FDs (2)</vt:lpstr>
    </vt:vector>
  </TitlesOfParts>
  <Company>Copyright © 2007 Ramez Elmasri and Shamkant B. Navathe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Functional Dependencies and Normalization for Relational Databases</dc:subject>
  <dc:creator>Elmasri/Navathe</dc:creator>
  <cp:lastModifiedBy>Admin</cp:lastModifiedBy>
  <cp:revision>72</cp:revision>
  <cp:lastPrinted>2001-11-04T00:51:13Z</cp:lastPrinted>
  <dcterms:created xsi:type="dcterms:W3CDTF">2005-02-25T19:46:41Z</dcterms:created>
  <dcterms:modified xsi:type="dcterms:W3CDTF">2023-09-25T07:04:02Z</dcterms:modified>
</cp:coreProperties>
</file>