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Lst>
  <p:notesMasterIdLst>
    <p:notesMasterId r:id="rId17"/>
  </p:notesMasterIdLst>
  <p:handoutMasterIdLst>
    <p:handoutMasterId r:id="rId18"/>
  </p:handoutMasterIdLst>
  <p:sldIdLst>
    <p:sldId id="324" r:id="rId3"/>
    <p:sldId id="329" r:id="rId4"/>
    <p:sldId id="330" r:id="rId5"/>
    <p:sldId id="331" r:id="rId6"/>
    <p:sldId id="332" r:id="rId7"/>
    <p:sldId id="364" r:id="rId8"/>
    <p:sldId id="365" r:id="rId9"/>
    <p:sldId id="381" r:id="rId10"/>
    <p:sldId id="366" r:id="rId11"/>
    <p:sldId id="368" r:id="rId12"/>
    <p:sldId id="369" r:id="rId13"/>
    <p:sldId id="370" r:id="rId14"/>
    <p:sldId id="379" r:id="rId15"/>
    <p:sldId id="380" r:id="rId16"/>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100" d="100"/>
          <a:sy n="100" d="100"/>
        </p:scale>
        <p:origin x="-516" y="324"/>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52DF38ED-4E90-40E4-8472-640CAB7297C7}" type="slidenum">
              <a:rPr lang="en-CA" altLang="en-US"/>
              <a:pPr/>
              <a:t>‹#›</a:t>
            </a:fld>
            <a:endParaRPr lang="en-CA" altLang="en-US"/>
          </a:p>
        </p:txBody>
      </p:sp>
    </p:spTree>
    <p:extLst>
      <p:ext uri="{BB962C8B-B14F-4D97-AF65-F5344CB8AC3E}">
        <p14:creationId xmlns:p14="http://schemas.microsoft.com/office/powerpoint/2010/main" val="4063355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lt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9C3EAD4A-03A6-4EDD-A1D7-9B8C9B28CA2D}" type="slidenum">
              <a:rPr lang="en-CA" altLang="en-US"/>
              <a:pPr/>
              <a:t>‹#›</a:t>
            </a:fld>
            <a:endParaRPr lang="en-CA" altLang="en-US"/>
          </a:p>
        </p:txBody>
      </p:sp>
    </p:spTree>
    <p:extLst>
      <p:ext uri="{BB962C8B-B14F-4D97-AF65-F5344CB8AC3E}">
        <p14:creationId xmlns:p14="http://schemas.microsoft.com/office/powerpoint/2010/main" val="27143685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itchFamily="34" charset="0"/>
        <a:ea typeface="+mn-ea"/>
        <a:cs typeface="+mn-cs"/>
      </a:defRPr>
    </a:lvl1pPr>
    <a:lvl2pPr marL="457200" algn="l" rtl="0" fontAlgn="base">
      <a:spcBef>
        <a:spcPct val="30000"/>
      </a:spcBef>
      <a:spcAft>
        <a:spcPct val="0"/>
      </a:spcAft>
      <a:defRPr sz="16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7B0821-F951-497A-A7E7-3170694ACAD2}" type="slidenum">
              <a:rPr lang="en-CA" altLang="en-US"/>
              <a:pPr/>
              <a:t>1</a:t>
            </a:fld>
            <a:endParaRPr lang="en-CA" alt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3869FE-7293-4958-BF26-89F4E679B83D}" type="slidenum">
              <a:rPr lang="en-CA" altLang="en-US"/>
              <a:pPr/>
              <a:t>11</a:t>
            </a:fld>
            <a:endParaRPr lang="en-CA" altLang="en-US"/>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F8A15B-FDEE-4D83-966F-A355E29BE0DA}" type="slidenum">
              <a:rPr lang="en-CA" altLang="en-US"/>
              <a:pPr/>
              <a:t>12</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867BA6-73AF-4205-BA4E-D3E3779176FA}" type="slidenum">
              <a:rPr lang="en-CA" altLang="en-US"/>
              <a:pPr/>
              <a:t>13</a:t>
            </a:fld>
            <a:endParaRPr lang="en-CA" altLang="en-US"/>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727F32-69A8-4C8B-A1AA-C10F84488E94}" type="slidenum">
              <a:rPr lang="en-CA" altLang="en-US"/>
              <a:pPr/>
              <a:t>14</a:t>
            </a:fld>
            <a:endParaRPr lang="en-CA" altLang="en-US"/>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AF520-B0D9-487B-B05A-F660463FF50C}" type="slidenum">
              <a:rPr lang="en-CA" altLang="en-US"/>
              <a:pPr/>
              <a:t>2</a:t>
            </a:fld>
            <a:endParaRPr lang="en-CA" altLang="en-US"/>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5887FD-BAEE-41E1-87B0-23B00E1E0A79}" type="slidenum">
              <a:rPr lang="en-CA" altLang="en-US"/>
              <a:pPr/>
              <a:t>3</a:t>
            </a:fld>
            <a:endParaRPr lang="en-CA" alt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079891-CFDF-4199-BD65-CFFF9FFC9613}" type="slidenum">
              <a:rPr lang="en-CA" altLang="en-US"/>
              <a:pPr/>
              <a:t>4</a:t>
            </a:fld>
            <a:endParaRPr lang="en-CA" altLang="en-US"/>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8AFD3E-619D-4CD7-B892-7165A3C91854}" type="slidenum">
              <a:rPr lang="en-CA" altLang="en-US"/>
              <a:pPr/>
              <a:t>5</a:t>
            </a:fld>
            <a:endParaRPr lang="en-CA" alt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98B00-2316-4B65-BC8D-282FDC12076B}" type="slidenum">
              <a:rPr lang="en-CA" altLang="en-US"/>
              <a:pPr/>
              <a:t>6</a:t>
            </a:fld>
            <a:endParaRPr lang="en-CA" altLang="en-US"/>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09985-5AE9-4DD1-ABCD-324F09A80AA9}" type="slidenum">
              <a:rPr lang="en-CA" altLang="en-US"/>
              <a:pPr/>
              <a:t>7</a:t>
            </a:fld>
            <a:endParaRPr lang="en-CA" alt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7652C0-D48A-4E21-9648-AF370F0D5354}" type="slidenum">
              <a:rPr lang="en-CA" altLang="en-US"/>
              <a:pPr/>
              <a:t>9</a:t>
            </a:fld>
            <a:endParaRPr lang="en-CA" altLang="en-US"/>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36046-5458-4094-AA3B-2064F53F1EB2}" type="slidenum">
              <a:rPr lang="en-CA" altLang="en-US"/>
              <a:pPr/>
              <a:t>10</a:t>
            </a:fld>
            <a:endParaRPr lang="en-CA" altLang="en-US"/>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0"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3" name="Rectangle 47"/>
          <p:cNvSpPr>
            <a:spLocks noChangeArrowheads="1"/>
          </p:cNvSpPr>
          <p:nvPr userDrawn="1"/>
        </p:nvSpPr>
        <p:spPr bwMode="auto">
          <a:xfrm rot="-5400000">
            <a:off x="3500437" y="-985837"/>
            <a:ext cx="2143125" cy="9144000"/>
          </a:xfrm>
          <a:prstGeom prst="rect">
            <a:avLst/>
          </a:prstGeom>
          <a:solidFill>
            <a:srgbClr val="677228">
              <a:alpha val="4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4" name="Rectangle 48"/>
          <p:cNvSpPr>
            <a:spLocks noChangeArrowheads="1"/>
          </p:cNvSpPr>
          <p:nvPr userDrawn="1"/>
        </p:nvSpPr>
        <p:spPr bwMode="auto">
          <a:xfrm>
            <a:off x="7315200" y="2438400"/>
            <a:ext cx="1828800" cy="22907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5" name="Rectangle 29"/>
          <p:cNvSpPr>
            <a:spLocks noGrp="1" noChangeArrowheads="1"/>
          </p:cNvSpPr>
          <p:nvPr>
            <p:ph type="ftr" sz="quarter" idx="3"/>
          </p:nvPr>
        </p:nvSpPr>
        <p:spPr bwMode="auto">
          <a:xfrm>
            <a:off x="838200" y="6397625"/>
            <a:ext cx="4495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vl1pPr>
          </a:lstStyle>
          <a:p>
            <a:r>
              <a:rPr lang="en-US" altLang="en-US"/>
              <a:t>Copyright © 2007 </a:t>
            </a:r>
            <a:r>
              <a:rPr lang="en-US" altLang="en-US">
                <a:solidFill>
                  <a:srgbClr val="000000"/>
                </a:solidFill>
              </a:rPr>
              <a:t>Ramez Elmasri and Shamkant B. Navathe</a:t>
            </a:r>
          </a:p>
        </p:txBody>
      </p:sp>
      <p:sp>
        <p:nvSpPr>
          <p:cNvPr id="4126" name="Rectangle 30" descr="Pink tissue paper"/>
          <p:cNvSpPr>
            <a:spLocks noGrp="1" noChangeArrowheads="1"/>
          </p:cNvSpPr>
          <p:nvPr>
            <p:ph type="ctrTitle" sz="quarter"/>
          </p:nvPr>
        </p:nvSpPr>
        <p:spPr>
          <a:xfrm>
            <a:off x="228600" y="152400"/>
            <a:ext cx="7086600" cy="2286000"/>
          </a:xfrm>
          <a:extLst>
            <a:ext uri="{909E8E84-426E-40DD-AFC4-6F175D3DCCD1}">
              <a14:hiddenFill xmlns:a14="http://schemas.microsoft.com/office/drawing/2010/main">
                <a:blipFill dpi="0" rotWithShape="0">
                  <a:blip r:embed="rId2"/>
                  <a:srcRect/>
                  <a:tile tx="0" ty="0" sx="100000" sy="100000" flip="none" algn="tl"/>
                </a:blipFill>
              </a14:hiddenFill>
            </a:ext>
          </a:extLst>
        </p:spPr>
        <p:txBody>
          <a:bodyPr wrap="none" anchor="ctr"/>
          <a:lstStyle>
            <a:lvl1pPr>
              <a:defRPr sz="6600">
                <a:solidFill>
                  <a:srgbClr val="990033"/>
                </a:solidFill>
              </a:defRPr>
            </a:lvl1pPr>
          </a:lstStyle>
          <a:p>
            <a:pPr lvl="0"/>
            <a:r>
              <a:rPr lang="en-US" altLang="en-US" noProof="0" smtClean="0"/>
              <a:t>Click to edit Master title style</a:t>
            </a:r>
          </a:p>
        </p:txBody>
      </p:sp>
      <p:pic>
        <p:nvPicPr>
          <p:cNvPr id="4131" name="Picture 35" descr="awtri_4c UPDATE_col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extLst>
            <a:ext uri="{909E8E84-426E-40DD-AFC4-6F175D3DCCD1}">
              <a14:hiddenFill xmlns:a14="http://schemas.microsoft.com/office/drawing/2010/main">
                <a:solidFill>
                  <a:srgbClr val="FFFFFF"/>
                </a:solidFill>
              </a14:hiddenFill>
            </a:ext>
          </a:extLst>
        </p:spPr>
      </p:pic>
      <p:sp>
        <p:nvSpPr>
          <p:cNvPr id="4134" name="Rectangle 38" descr="Pink tissue paper"/>
          <p:cNvSpPr>
            <a:spLocks noGrp="1" noChangeArrowheads="1"/>
          </p:cNvSpPr>
          <p:nvPr>
            <p:ph type="subTitle" sz="quarter" idx="1"/>
          </p:nvPr>
        </p:nvSpPr>
        <p:spPr>
          <a:xfrm>
            <a:off x="304800" y="2590800"/>
            <a:ext cx="6629400" cy="1905000"/>
          </a:xfrm>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0" indent="0">
              <a:buFont typeface="Wingdings" pitchFamily="2" charset="2"/>
              <a:buNone/>
              <a:defRPr sz="3200"/>
            </a:lvl1pPr>
          </a:lstStyle>
          <a:p>
            <a:pPr lvl="0"/>
            <a:r>
              <a:rPr lang="en-US" altLang="en-US" noProof="0" smtClean="0"/>
              <a:t>Click to edit Master subtitle style</a:t>
            </a:r>
          </a:p>
        </p:txBody>
      </p:sp>
      <p:pic>
        <p:nvPicPr>
          <p:cNvPr id="4142" name="Picture 46" descr="elmasri_thumb"/>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ltLang="en-US"/>
              <a:t>Slide 15- </a:t>
            </a:r>
            <a:fld id="{4BF3D5F5-19F8-4F08-9EB0-EC1AE81A69F2}" type="slidenum">
              <a:rPr lang="en-US" altLang="en-US"/>
              <a:pPr/>
              <a:t>‹#›</a:t>
            </a:fld>
            <a:endParaRPr lang="en-CA" altLang="en-US"/>
          </a:p>
        </p:txBody>
      </p:sp>
    </p:spTree>
    <p:extLst>
      <p:ext uri="{BB962C8B-B14F-4D97-AF65-F5344CB8AC3E}">
        <p14:creationId xmlns:p14="http://schemas.microsoft.com/office/powerpoint/2010/main" val="1163325035"/>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ltLang="en-US"/>
              <a:t>Slide 15- </a:t>
            </a:r>
            <a:fld id="{6A8C15B6-0DA5-4A04-A44E-0F3AED495913}" type="slidenum">
              <a:rPr lang="en-US" altLang="en-US"/>
              <a:pPr/>
              <a:t>‹#›</a:t>
            </a:fld>
            <a:endParaRPr lang="en-CA" altLang="en-US"/>
          </a:p>
        </p:txBody>
      </p:sp>
    </p:spTree>
    <p:extLst>
      <p:ext uri="{BB962C8B-B14F-4D97-AF65-F5344CB8AC3E}">
        <p14:creationId xmlns:p14="http://schemas.microsoft.com/office/powerpoint/2010/main" val="161311585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565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15565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t>Click to edit Master subtitle style</a:t>
            </a:r>
          </a:p>
        </p:txBody>
      </p:sp>
      <p:sp>
        <p:nvSpPr>
          <p:cNvPr id="155655" name="Rectangle 7"/>
          <p:cNvSpPr>
            <a:spLocks noGrp="1" noChangeArrowheads="1"/>
          </p:cNvSpPr>
          <p:nvPr>
            <p:ph type="dt" sz="quarter" idx="2"/>
          </p:nvPr>
        </p:nvSpPr>
        <p:spPr bwMode="auto">
          <a:xfrm>
            <a:off x="685800" y="6248400"/>
            <a:ext cx="1905000" cy="457200"/>
          </a:xfrm>
          <a:prstGeom prst="rect">
            <a:avLst/>
          </a:prstGeom>
          <a:noFill/>
          <a:ln>
            <a:miter lim="800000"/>
            <a:headEnd/>
            <a:tailEnd/>
          </a:ln>
        </p:spPr>
        <p:txBody>
          <a:bodyPr vert="horz" wrap="square" lIns="92075" tIns="46038" rIns="92075" bIns="46038" numCol="1" anchor="ctr" anchorCtr="0" compatLnSpc="1">
            <a:prstTxWarp prst="textNoShape">
              <a:avLst/>
            </a:prstTxWarp>
          </a:bodyPr>
          <a:lstStyle>
            <a:lvl1pPr>
              <a:defRPr sz="1400"/>
            </a:lvl1pPr>
          </a:lstStyle>
          <a:p>
            <a:endParaRPr lang="en-US">
              <a:solidFill>
                <a:srgbClr val="FFFFFF"/>
              </a:solidFill>
              <a:latin typeface="Times New Roman" charset="0"/>
            </a:endParaRPr>
          </a:p>
        </p:txBody>
      </p:sp>
      <p:sp>
        <p:nvSpPr>
          <p:cNvPr id="155656" name="Rectangle 8"/>
          <p:cNvSpPr>
            <a:spLocks noGrp="1" noChangeArrowheads="1"/>
          </p:cNvSpPr>
          <p:nvPr>
            <p:ph type="ftr" sz="quarter" idx="3"/>
          </p:nvPr>
        </p:nvSpPr>
        <p:spPr bwMode="auto">
          <a:xfrm>
            <a:off x="3124200" y="6505575"/>
            <a:ext cx="2895600" cy="200025"/>
          </a:xfrm>
          <a:prstGeom prst="rect">
            <a:avLst/>
          </a:prstGeom>
          <a:noFill/>
          <a:ln>
            <a:miter lim="800000"/>
            <a:headEnd/>
            <a:tailEnd/>
          </a:ln>
        </p:spPr>
        <p:txBody>
          <a:bodyPr vert="horz" wrap="square" lIns="92075" tIns="46038" rIns="92075" bIns="46038" numCol="1" anchor="ctr" anchorCtr="0" compatLnSpc="1">
            <a:prstTxWarp prst="textNoShape">
              <a:avLst/>
            </a:prstTxWarp>
          </a:bodyPr>
          <a:lstStyle>
            <a:lvl1pPr algn="ctr" eaLnBrk="0" hangingPunct="0">
              <a:lnSpc>
                <a:spcPct val="90000"/>
              </a:lnSpc>
              <a:defRPr sz="1400"/>
            </a:lvl1pPr>
          </a:lstStyle>
          <a:p>
            <a:r>
              <a:rPr lang="en-US" sz="1200">
                <a:solidFill>
                  <a:srgbClr val="FFFFFF"/>
                </a:solidFill>
                <a:latin typeface="Times New Roman" charset="0"/>
              </a:rPr>
              <a:t>© Shamkant B. Navathe</a:t>
            </a:r>
          </a:p>
          <a:p>
            <a:endParaRPr lang="en-US">
              <a:solidFill>
                <a:srgbClr val="FFFFFF"/>
              </a:solidFill>
              <a:latin typeface="Times New Roman" charset="0"/>
            </a:endParaRPr>
          </a:p>
        </p:txBody>
      </p:sp>
      <p:sp>
        <p:nvSpPr>
          <p:cNvPr id="155657" name="Rectangle 9"/>
          <p:cNvSpPr>
            <a:spLocks noGrp="1" noChangeArrowheads="1"/>
          </p:cNvSpPr>
          <p:nvPr>
            <p:ph type="sldNum" sz="quarter" idx="4"/>
          </p:nvPr>
        </p:nvSpPr>
        <p:spPr>
          <a:xfrm>
            <a:off x="6553200" y="6248400"/>
            <a:ext cx="1905000" cy="457200"/>
          </a:xfrm>
        </p:spPr>
        <p:txBody>
          <a:bodyPr/>
          <a:lstStyle>
            <a:lvl1pPr>
              <a:defRPr sz="1400" b="0">
                <a:solidFill>
                  <a:schemeClr val="tx1"/>
                </a:solidFill>
              </a:defRPr>
            </a:lvl1pPr>
          </a:lstStyle>
          <a:p>
            <a:fld id="{E654C339-EDF5-42FA-9A40-9F31B80E32DB}" type="slidenum">
              <a:rPr lang="en-US">
                <a:solidFill>
                  <a:srgbClr val="FFFFFF"/>
                </a:solidFill>
              </a:rPr>
              <a:pPr/>
              <a:t>‹#›</a:t>
            </a:fld>
            <a:endParaRPr lang="en-US">
              <a:solidFill>
                <a:srgbClr val="FFFFFF"/>
              </a:solidFill>
            </a:endParaRPr>
          </a:p>
        </p:txBody>
      </p:sp>
      <p:sp>
        <p:nvSpPr>
          <p:cNvPr id="155658" name="Line 10"/>
          <p:cNvSpPr>
            <a:spLocks noChangeShapeType="1"/>
          </p:cNvSpPr>
          <p:nvPr userDrawn="1"/>
        </p:nvSpPr>
        <p:spPr bwMode="auto">
          <a:xfrm>
            <a:off x="369888" y="6370638"/>
            <a:ext cx="8351837" cy="0"/>
          </a:xfrm>
          <a:prstGeom prst="line">
            <a:avLst/>
          </a:prstGeom>
          <a:noFill/>
          <a:ln w="9525">
            <a:solidFill>
              <a:schemeClr val="bg2"/>
            </a:solidFill>
            <a:round/>
            <a:headEnd/>
            <a:tailEnd/>
          </a:ln>
          <a:effectLst/>
        </p:spPr>
        <p:txBody>
          <a:bodyPr wrap="none"/>
          <a:lstStyle/>
          <a:p>
            <a:endParaRPr lang="en-US">
              <a:solidFill>
                <a:srgbClr val="FFFFFF"/>
              </a:solidFill>
              <a:latin typeface="Times New Roman" charset="0"/>
            </a:endParaRPr>
          </a:p>
        </p:txBody>
      </p:sp>
    </p:spTree>
    <p:extLst>
      <p:ext uri="{BB962C8B-B14F-4D97-AF65-F5344CB8AC3E}">
        <p14:creationId xmlns:p14="http://schemas.microsoft.com/office/powerpoint/2010/main" val="95292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000000"/>
                </a:solidFill>
              </a:rPr>
              <a:t>Chapter 7-</a:t>
            </a:r>
            <a:fld id="{E9FB7BF4-F7B7-474A-B8C2-D187E768F1E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13579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000000"/>
                </a:solidFill>
              </a:rPr>
              <a:t>Chapter 7-</a:t>
            </a:r>
            <a:fld id="{C5BDD89B-7C80-4298-96F5-388A6BAF7BB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6775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solidFill>
                  <a:srgbClr val="000000"/>
                </a:solidFill>
              </a:rPr>
              <a:t>Chapter 7-</a:t>
            </a:r>
            <a:fld id="{C5153FA1-4A1D-41E9-8F31-B4E3991D36B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71698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solidFill>
                  <a:srgbClr val="000000"/>
                </a:solidFill>
              </a:rPr>
              <a:t>Chapter 7-</a:t>
            </a:r>
            <a:fld id="{44E21ED3-BDB6-4A66-A239-8337FDB893B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56149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solidFill>
                  <a:srgbClr val="000000"/>
                </a:solidFill>
              </a:rPr>
              <a:t>Chapter 7-</a:t>
            </a:r>
            <a:fld id="{E3E79C33-BD31-4F45-9B2C-FBB6E456BFB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77314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000000"/>
                </a:solidFill>
              </a:rPr>
              <a:t>Chapter 7-</a:t>
            </a:r>
            <a:fld id="{8FB1914A-4B46-4F31-A8D8-638874335A0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25014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000000"/>
                </a:solidFill>
              </a:rPr>
              <a:t>Chapter 7-</a:t>
            </a:r>
            <a:fld id="{D2ABC51D-5949-489D-BB1A-B7CED718E06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6113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ltLang="en-US"/>
              <a:t>Slide 15- </a:t>
            </a:r>
            <a:fld id="{1E6C01AC-D616-401B-816C-9917A348F50A}" type="slidenum">
              <a:rPr lang="en-US" altLang="en-US"/>
              <a:pPr/>
              <a:t>‹#›</a:t>
            </a:fld>
            <a:endParaRPr lang="en-CA" altLang="en-US"/>
          </a:p>
        </p:txBody>
      </p:sp>
    </p:spTree>
    <p:extLst>
      <p:ext uri="{BB962C8B-B14F-4D97-AF65-F5344CB8AC3E}">
        <p14:creationId xmlns:p14="http://schemas.microsoft.com/office/powerpoint/2010/main" val="58465101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000000"/>
                </a:solidFill>
              </a:rPr>
              <a:t>Chapter 7-</a:t>
            </a:r>
            <a:fld id="{946A3448-B164-4A0B-863B-867BED2C1C5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39558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000000"/>
                </a:solidFill>
              </a:rPr>
              <a:t>Chapter 7-</a:t>
            </a:r>
            <a:fld id="{81D2B716-0EC4-4DFD-B6CD-F79C8CCBF25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325668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solidFill>
                  <a:srgbClr val="000000"/>
                </a:solidFill>
              </a:rPr>
              <a:t>Chapter 7-</a:t>
            </a:r>
            <a:fld id="{2799FBB8-D94F-4838-899C-CDB8FC4AD3D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13051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Rectangle 3"/>
          <p:cNvSpPr>
            <a:spLocks noChangeArrowheads="1"/>
          </p:cNvSpPr>
          <p:nvPr userDrawn="1"/>
        </p:nvSpPr>
        <p:spPr bwMode="auto">
          <a:xfrm>
            <a:off x="1147763" y="6553200"/>
            <a:ext cx="6548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spcBef>
                <a:spcPct val="50000"/>
              </a:spcBef>
            </a:pPr>
            <a:r>
              <a:rPr lang="en-US" sz="1000">
                <a:solidFill>
                  <a:srgbClr val="FFFFFF"/>
                </a:solidFill>
                <a:latin typeface="Century Gothic" pitchFamily="34" charset="0"/>
                <a:ea typeface="ヒラギノ角ゴ Pro W3" charset="-128"/>
              </a:rPr>
              <a:t>Copyright © 2011 Pearson Education, Inc. Publishing as Pearson Addison-Wesley</a:t>
            </a:r>
          </a:p>
        </p:txBody>
      </p:sp>
      <p:pic>
        <p:nvPicPr>
          <p:cNvPr id="3" name="Picture 12" descr="AW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116638"/>
            <a:ext cx="990600"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p:cNvPicPr>
            <a:picLocks noChangeAspect="1" noChangeArrowheads="1"/>
          </p:cNvPicPr>
          <p:nvPr userDrawn="1"/>
        </p:nvPicPr>
        <p:blipFill>
          <a:blip r:embed="rId3"/>
          <a:srcRect/>
          <a:stretch>
            <a:fillRect/>
          </a:stretch>
        </p:blipFill>
        <p:spPr bwMode="auto">
          <a:xfrm>
            <a:off x="8686800" y="0"/>
            <a:ext cx="4667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21994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Slide 15- </a:t>
            </a:r>
            <a:fld id="{FAFFD4C7-6826-40B2-AA39-49BA7D4ACB83}" type="slidenum">
              <a:rPr lang="en-US" altLang="en-US"/>
              <a:pPr/>
              <a:t>‹#›</a:t>
            </a:fld>
            <a:endParaRPr lang="en-CA" altLang="en-US"/>
          </a:p>
        </p:txBody>
      </p:sp>
    </p:spTree>
    <p:extLst>
      <p:ext uri="{BB962C8B-B14F-4D97-AF65-F5344CB8AC3E}">
        <p14:creationId xmlns:p14="http://schemas.microsoft.com/office/powerpoint/2010/main" val="346384521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p:txBody>
          <a:bodyPr/>
          <a:lstStyle>
            <a:lvl1pPr>
              <a:defRPr/>
            </a:lvl1pPr>
          </a:lstStyle>
          <a:p>
            <a:r>
              <a:rPr lang="en-US" altLang="en-US"/>
              <a:t>Slide 15- </a:t>
            </a:r>
            <a:fld id="{63A26563-5D0C-4AD8-99EF-D85068BF74D5}" type="slidenum">
              <a:rPr lang="en-US" altLang="en-US"/>
              <a:pPr/>
              <a:t>‹#›</a:t>
            </a:fld>
            <a:endParaRPr lang="en-CA" altLang="en-US"/>
          </a:p>
        </p:txBody>
      </p:sp>
    </p:spTree>
    <p:extLst>
      <p:ext uri="{BB962C8B-B14F-4D97-AF65-F5344CB8AC3E}">
        <p14:creationId xmlns:p14="http://schemas.microsoft.com/office/powerpoint/2010/main" val="304208800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0"/>
          </p:nvPr>
        </p:nvSpPr>
        <p:spPr/>
        <p:txBody>
          <a:bodyPr/>
          <a:lstStyle>
            <a:lvl1pPr>
              <a:defRPr/>
            </a:lvl1pPr>
          </a:lstStyle>
          <a:p>
            <a:r>
              <a:rPr lang="en-US" altLang="en-US"/>
              <a:t>Slide 15- </a:t>
            </a:r>
            <a:fld id="{42DAB715-0107-413D-904D-96692E6B32C0}" type="slidenum">
              <a:rPr lang="en-US" altLang="en-US"/>
              <a:pPr/>
              <a:t>‹#›</a:t>
            </a:fld>
            <a:endParaRPr lang="en-CA" altLang="en-US"/>
          </a:p>
        </p:txBody>
      </p:sp>
    </p:spTree>
    <p:extLst>
      <p:ext uri="{BB962C8B-B14F-4D97-AF65-F5344CB8AC3E}">
        <p14:creationId xmlns:p14="http://schemas.microsoft.com/office/powerpoint/2010/main" val="78732903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r>
              <a:rPr lang="en-US" altLang="en-US"/>
              <a:t>Slide 15- </a:t>
            </a:r>
            <a:fld id="{2C36FF70-0D12-439C-8A79-C898672D8A8C}" type="slidenum">
              <a:rPr lang="en-US" altLang="en-US"/>
              <a:pPr/>
              <a:t>‹#›</a:t>
            </a:fld>
            <a:endParaRPr lang="en-CA" altLang="en-US"/>
          </a:p>
        </p:txBody>
      </p:sp>
    </p:spTree>
    <p:extLst>
      <p:ext uri="{BB962C8B-B14F-4D97-AF65-F5344CB8AC3E}">
        <p14:creationId xmlns:p14="http://schemas.microsoft.com/office/powerpoint/2010/main" val="105731104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Slide 15- </a:t>
            </a:r>
            <a:fld id="{9B2E7EA4-555B-4AC3-827E-5B18077FD651}" type="slidenum">
              <a:rPr lang="en-US" altLang="en-US"/>
              <a:pPr/>
              <a:t>‹#›</a:t>
            </a:fld>
            <a:endParaRPr lang="en-CA" altLang="en-US"/>
          </a:p>
        </p:txBody>
      </p:sp>
    </p:spTree>
    <p:extLst>
      <p:ext uri="{BB962C8B-B14F-4D97-AF65-F5344CB8AC3E}">
        <p14:creationId xmlns:p14="http://schemas.microsoft.com/office/powerpoint/2010/main" val="304136094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Slide 15- </a:t>
            </a:r>
            <a:fld id="{1C1FADF6-F25B-47B9-B216-AD986055D618}" type="slidenum">
              <a:rPr lang="en-US" altLang="en-US"/>
              <a:pPr/>
              <a:t>‹#›</a:t>
            </a:fld>
            <a:endParaRPr lang="en-CA" altLang="en-US"/>
          </a:p>
        </p:txBody>
      </p:sp>
    </p:spTree>
    <p:extLst>
      <p:ext uri="{BB962C8B-B14F-4D97-AF65-F5344CB8AC3E}">
        <p14:creationId xmlns:p14="http://schemas.microsoft.com/office/powerpoint/2010/main" val="5100270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Slide 15- </a:t>
            </a:r>
            <a:fld id="{1F8541F1-DD1C-4EFE-A824-C9A48E69B42C}" type="slidenum">
              <a:rPr lang="en-US" altLang="en-US"/>
              <a:pPr/>
              <a:t>‹#›</a:t>
            </a:fld>
            <a:endParaRPr lang="en-CA" altLang="en-US"/>
          </a:p>
        </p:txBody>
      </p:sp>
    </p:spTree>
    <p:extLst>
      <p:ext uri="{BB962C8B-B14F-4D97-AF65-F5344CB8AC3E}">
        <p14:creationId xmlns:p14="http://schemas.microsoft.com/office/powerpoint/2010/main" val="222264416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3200">
                <a:latin typeface="Tahoma" pitchFamily="34"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alt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altLang="en-US" sz="3200">
                  <a:latin typeface="Tahoma" pitchFamily="34"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3200">
              <a:latin typeface="Tahoma" pitchFamily="34"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ltLang="en-US"/>
              <a:t>Slide 15- </a:t>
            </a:r>
            <a:fld id="{E780DE1B-5623-4BB5-97E5-65B4FA793A15}" type="slidenum">
              <a:rPr lang="en-US" altLang="en-US"/>
              <a:pPr/>
              <a:t>‹#›</a:t>
            </a:fld>
            <a:endParaRPr lang="en-CA" altLang="en-US"/>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02" name="Rectangle 30"/>
          <p:cNvSpPr>
            <a:spLocks noChangeArrowheads="1"/>
          </p:cNvSpPr>
          <p:nvPr/>
        </p:nvSpPr>
        <p:spPr bwMode="auto">
          <a:xfrm>
            <a:off x="838200" y="6397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en-US" sz="900"/>
              <a:t>Copyright © 2007 </a:t>
            </a:r>
            <a:r>
              <a:rPr lang="en-US" alt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itchFamily="34" charset="0"/>
        </a:defRPr>
      </a:lvl2pPr>
      <a:lvl3pPr algn="l" rtl="0" fontAlgn="base">
        <a:spcBef>
          <a:spcPct val="0"/>
        </a:spcBef>
        <a:spcAft>
          <a:spcPct val="0"/>
        </a:spcAft>
        <a:defRPr sz="3600">
          <a:solidFill>
            <a:srgbClr val="800000"/>
          </a:solidFill>
          <a:latin typeface="Arial" pitchFamily="34" charset="0"/>
        </a:defRPr>
      </a:lvl3pPr>
      <a:lvl4pPr algn="l" rtl="0" fontAlgn="base">
        <a:spcBef>
          <a:spcPct val="0"/>
        </a:spcBef>
        <a:spcAft>
          <a:spcPct val="0"/>
        </a:spcAft>
        <a:defRPr sz="3600">
          <a:solidFill>
            <a:srgbClr val="800000"/>
          </a:solidFill>
          <a:latin typeface="Arial" pitchFamily="34" charset="0"/>
        </a:defRPr>
      </a:lvl4pPr>
      <a:lvl5pPr algn="l" rtl="0" fontAlgn="base">
        <a:spcBef>
          <a:spcPct val="0"/>
        </a:spcBef>
        <a:spcAft>
          <a:spcPct val="0"/>
        </a:spcAft>
        <a:defRPr sz="3600">
          <a:solidFill>
            <a:srgbClr val="800000"/>
          </a:solidFill>
          <a:latin typeface="Arial" pitchFamily="34" charset="0"/>
        </a:defRPr>
      </a:lvl5pPr>
      <a:lvl6pPr marL="457200" algn="l" rtl="0" fontAlgn="base">
        <a:spcBef>
          <a:spcPct val="0"/>
        </a:spcBef>
        <a:spcAft>
          <a:spcPct val="0"/>
        </a:spcAft>
        <a:defRPr sz="3600">
          <a:solidFill>
            <a:srgbClr val="800000"/>
          </a:solidFill>
          <a:latin typeface="Arial" pitchFamily="34" charset="0"/>
        </a:defRPr>
      </a:lvl6pPr>
      <a:lvl7pPr marL="914400" algn="l" rtl="0" fontAlgn="base">
        <a:spcBef>
          <a:spcPct val="0"/>
        </a:spcBef>
        <a:spcAft>
          <a:spcPct val="0"/>
        </a:spcAft>
        <a:defRPr sz="3600">
          <a:solidFill>
            <a:srgbClr val="800000"/>
          </a:solidFill>
          <a:latin typeface="Arial" pitchFamily="34" charset="0"/>
        </a:defRPr>
      </a:lvl7pPr>
      <a:lvl8pPr marL="1371600" algn="l" rtl="0" fontAlgn="base">
        <a:spcBef>
          <a:spcPct val="0"/>
        </a:spcBef>
        <a:spcAft>
          <a:spcPct val="0"/>
        </a:spcAft>
        <a:defRPr sz="3600">
          <a:solidFill>
            <a:srgbClr val="800000"/>
          </a:solidFill>
          <a:latin typeface="Arial" pitchFamily="34" charset="0"/>
        </a:defRPr>
      </a:lvl8pPr>
      <a:lvl9pPr marL="1828800" algn="l" rtl="0" fontAlgn="base">
        <a:spcBef>
          <a:spcPct val="0"/>
        </a:spcBef>
        <a:spcAft>
          <a:spcPct val="0"/>
        </a:spcAft>
        <a:defRPr sz="3600">
          <a:solidFill>
            <a:srgbClr val="800000"/>
          </a:solidFill>
          <a:latin typeface="Arial" pitchFamily="34" charset="0"/>
        </a:defRPr>
      </a:lvl9pPr>
    </p:titleStyle>
    <p:bodyStyle>
      <a:lvl1pPr marL="342900" indent="-342900" algn="l" rtl="0" fontAlgn="base">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fontAlgn="base">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fontAlgn="base">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4645" name="Picture 21" descr="square"/>
          <p:cNvPicPr>
            <a:picLocks noChangeAspect="1" noChangeArrowheads="1"/>
          </p:cNvPicPr>
          <p:nvPr userDrawn="1"/>
        </p:nvPicPr>
        <p:blipFill>
          <a:blip r:embed="rId14" cstate="print"/>
          <a:srcRect/>
          <a:stretch>
            <a:fillRect/>
          </a:stretch>
        </p:blipFill>
        <p:spPr bwMode="auto">
          <a:xfrm>
            <a:off x="7678738" y="6454775"/>
            <a:ext cx="1479550" cy="660400"/>
          </a:xfrm>
          <a:prstGeom prst="rect">
            <a:avLst/>
          </a:prstGeom>
          <a:noFill/>
        </p:spPr>
      </p:pic>
      <p:sp>
        <p:nvSpPr>
          <p:cNvPr id="154629" name="Rectangle 5"/>
          <p:cNvSpPr>
            <a:spLocks noGrp="1" noChangeArrowheads="1"/>
          </p:cNvSpPr>
          <p:nvPr>
            <p:ph type="title"/>
          </p:nvPr>
        </p:nvSpPr>
        <p:spPr bwMode="auto">
          <a:xfrm>
            <a:off x="1284288" y="609600"/>
            <a:ext cx="7173912"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54632" name="Rectangle 8"/>
          <p:cNvSpPr>
            <a:spLocks noGrp="1" noChangeArrowheads="1"/>
          </p:cNvSpPr>
          <p:nvPr>
            <p:ph type="sldNum" sz="quarter" idx="4"/>
          </p:nvPr>
        </p:nvSpPr>
        <p:spPr bwMode="auto">
          <a:xfrm>
            <a:off x="7153275" y="6386513"/>
            <a:ext cx="1905000" cy="38735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600" b="1">
                <a:solidFill>
                  <a:schemeClr val="bg2"/>
                </a:solidFill>
              </a:defRPr>
            </a:lvl1pPr>
          </a:lstStyle>
          <a:p>
            <a:r>
              <a:rPr lang="en-US">
                <a:solidFill>
                  <a:srgbClr val="000000"/>
                </a:solidFill>
                <a:latin typeface="Times New Roman" charset="0"/>
              </a:rPr>
              <a:t>Chapter 7-</a:t>
            </a:r>
            <a:fld id="{30CB87EC-091D-46B6-8A86-9769CEF36AF0}" type="slidenum">
              <a:rPr lang="en-US">
                <a:solidFill>
                  <a:srgbClr val="000000"/>
                </a:solidFill>
                <a:latin typeface="Times New Roman" charset="0"/>
              </a:rPr>
              <a:pPr/>
              <a:t>‹#›</a:t>
            </a:fld>
            <a:endParaRPr lang="en-US">
              <a:solidFill>
                <a:srgbClr val="000000"/>
              </a:solidFill>
              <a:latin typeface="Times New Roman" charset="0"/>
            </a:endParaRPr>
          </a:p>
        </p:txBody>
      </p:sp>
      <p:sp>
        <p:nvSpPr>
          <p:cNvPr id="154633"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4637" name="Rectangle 13"/>
          <p:cNvSpPr>
            <a:spLocks noChangeArrowheads="1"/>
          </p:cNvSpPr>
          <p:nvPr/>
        </p:nvSpPr>
        <p:spPr bwMode="auto">
          <a:xfrm>
            <a:off x="2608263" y="6443663"/>
            <a:ext cx="4064000" cy="457200"/>
          </a:xfrm>
          <a:prstGeom prst="rect">
            <a:avLst/>
          </a:prstGeom>
          <a:noFill/>
          <a:ln w="9525">
            <a:noFill/>
            <a:miter lim="800000"/>
            <a:headEnd/>
            <a:tailEnd/>
          </a:ln>
          <a:effectLst/>
        </p:spPr>
        <p:txBody>
          <a:bodyPr anchor="b"/>
          <a:lstStyle/>
          <a:p>
            <a:pPr algn="ctr"/>
            <a:r>
              <a:rPr lang="en-US" sz="1000">
                <a:solidFill>
                  <a:srgbClr val="000000"/>
                </a:solidFill>
                <a:latin typeface="Times New Roman" charset="0"/>
              </a:rPr>
              <a:t>Copyright © 2004 Ramez Elmasri and Shamkant Navathe</a:t>
            </a:r>
          </a:p>
        </p:txBody>
      </p:sp>
      <p:sp>
        <p:nvSpPr>
          <p:cNvPr id="154642" name="Rectangle 18"/>
          <p:cNvSpPr>
            <a:spLocks noChangeArrowheads="1"/>
          </p:cNvSpPr>
          <p:nvPr userDrawn="1"/>
        </p:nvSpPr>
        <p:spPr bwMode="auto">
          <a:xfrm>
            <a:off x="825500" y="6280150"/>
            <a:ext cx="7577138" cy="457200"/>
          </a:xfrm>
          <a:prstGeom prst="rect">
            <a:avLst/>
          </a:prstGeom>
          <a:noFill/>
          <a:ln w="9525">
            <a:noFill/>
            <a:miter lim="800000"/>
            <a:headEnd/>
            <a:tailEnd/>
          </a:ln>
          <a:effectLst/>
        </p:spPr>
        <p:txBody>
          <a:bodyPr anchor="b"/>
          <a:lstStyle/>
          <a:p>
            <a:pPr algn="ctr"/>
            <a:r>
              <a:rPr lang="en-US" sz="1400" b="1">
                <a:solidFill>
                  <a:srgbClr val="666699"/>
                </a:solidFill>
                <a:latin typeface="Arial" charset="0"/>
              </a:rPr>
              <a:t>Elmasri/Navathe, Fundamentals of Database Systems, Fourth Edition </a:t>
            </a:r>
          </a:p>
        </p:txBody>
      </p:sp>
      <p:pic>
        <p:nvPicPr>
          <p:cNvPr id="154644" name="Picture 20" descr="bar2"/>
          <p:cNvPicPr>
            <a:picLocks noChangeAspect="1" noChangeArrowheads="1"/>
          </p:cNvPicPr>
          <p:nvPr userDrawn="1"/>
        </p:nvPicPr>
        <p:blipFill>
          <a:blip r:embed="rId15"/>
          <a:srcRect/>
          <a:stretch>
            <a:fillRect/>
          </a:stretch>
        </p:blipFill>
        <p:spPr bwMode="auto">
          <a:xfrm>
            <a:off x="-3175" y="0"/>
            <a:ext cx="307975" cy="6900863"/>
          </a:xfrm>
          <a:prstGeom prst="rect">
            <a:avLst/>
          </a:prstGeom>
          <a:noFill/>
        </p:spPr>
      </p:pic>
      <p:sp>
        <p:nvSpPr>
          <p:cNvPr id="154647"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p:spPr>
        <p:txBody>
          <a:bodyPr wrap="none"/>
          <a:lstStyle/>
          <a:p>
            <a:endParaRPr lang="en-US">
              <a:solidFill>
                <a:srgbClr val="FFFFFF"/>
              </a:solidFill>
              <a:latin typeface="Times New Roman" charset="0"/>
            </a:endParaRPr>
          </a:p>
        </p:txBody>
      </p:sp>
    </p:spTree>
    <p:extLst>
      <p:ext uri="{BB962C8B-B14F-4D97-AF65-F5344CB8AC3E}">
        <p14:creationId xmlns:p14="http://schemas.microsoft.com/office/powerpoint/2010/main" val="1567949712"/>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rtl="0" fontAlgn="base">
        <a:spcBef>
          <a:spcPct val="0"/>
        </a:spcBef>
        <a:spcAft>
          <a:spcPct val="0"/>
        </a:spcAft>
        <a:defRPr sz="4400">
          <a:solidFill>
            <a:srgbClr val="333399"/>
          </a:solidFill>
          <a:latin typeface="+mj-lt"/>
          <a:ea typeface="+mj-ea"/>
          <a:cs typeface="+mj-cs"/>
        </a:defRPr>
      </a:lvl1pPr>
      <a:lvl2pPr algn="ctr" rtl="0" fontAlgn="base">
        <a:spcBef>
          <a:spcPct val="0"/>
        </a:spcBef>
        <a:spcAft>
          <a:spcPct val="0"/>
        </a:spcAft>
        <a:defRPr sz="4400">
          <a:solidFill>
            <a:srgbClr val="333399"/>
          </a:solidFill>
          <a:latin typeface="Arial" charset="0"/>
        </a:defRPr>
      </a:lvl2pPr>
      <a:lvl3pPr algn="ctr" rtl="0" fontAlgn="base">
        <a:spcBef>
          <a:spcPct val="0"/>
        </a:spcBef>
        <a:spcAft>
          <a:spcPct val="0"/>
        </a:spcAft>
        <a:defRPr sz="4400">
          <a:solidFill>
            <a:srgbClr val="333399"/>
          </a:solidFill>
          <a:latin typeface="Arial" charset="0"/>
        </a:defRPr>
      </a:lvl3pPr>
      <a:lvl4pPr algn="ctr" rtl="0" fontAlgn="base">
        <a:spcBef>
          <a:spcPct val="0"/>
        </a:spcBef>
        <a:spcAft>
          <a:spcPct val="0"/>
        </a:spcAft>
        <a:defRPr sz="4400">
          <a:solidFill>
            <a:srgbClr val="333399"/>
          </a:solidFill>
          <a:latin typeface="Arial" charset="0"/>
        </a:defRPr>
      </a:lvl4pPr>
      <a:lvl5pPr algn="ctr" rtl="0" fontAlgn="base">
        <a:spcBef>
          <a:spcPct val="0"/>
        </a:spcBef>
        <a:spcAft>
          <a:spcPct val="0"/>
        </a:spcAft>
        <a:defRPr sz="4400">
          <a:solidFill>
            <a:srgbClr val="333399"/>
          </a:solidFill>
          <a:latin typeface="Arial" charset="0"/>
        </a:defRPr>
      </a:lvl5pPr>
      <a:lvl6pPr marL="457200" algn="ctr" rtl="0" fontAlgn="base">
        <a:spcBef>
          <a:spcPct val="0"/>
        </a:spcBef>
        <a:spcAft>
          <a:spcPct val="0"/>
        </a:spcAft>
        <a:defRPr sz="4400">
          <a:solidFill>
            <a:srgbClr val="333399"/>
          </a:solidFill>
          <a:latin typeface="Arial" charset="0"/>
        </a:defRPr>
      </a:lvl6pPr>
      <a:lvl7pPr marL="914400" algn="ctr" rtl="0" fontAlgn="base">
        <a:spcBef>
          <a:spcPct val="0"/>
        </a:spcBef>
        <a:spcAft>
          <a:spcPct val="0"/>
        </a:spcAft>
        <a:defRPr sz="4400">
          <a:solidFill>
            <a:srgbClr val="333399"/>
          </a:solidFill>
          <a:latin typeface="Arial" charset="0"/>
        </a:defRPr>
      </a:lvl7pPr>
      <a:lvl8pPr marL="1371600" algn="ctr" rtl="0" fontAlgn="base">
        <a:spcBef>
          <a:spcPct val="0"/>
        </a:spcBef>
        <a:spcAft>
          <a:spcPct val="0"/>
        </a:spcAft>
        <a:defRPr sz="4400">
          <a:solidFill>
            <a:srgbClr val="333399"/>
          </a:solidFill>
          <a:latin typeface="Arial" charset="0"/>
        </a:defRPr>
      </a:lvl8pPr>
      <a:lvl9pPr marL="1828800" algn="ctr" rtl="0" fontAlgn="base">
        <a:spcBef>
          <a:spcPct val="0"/>
        </a:spcBef>
        <a:spcAft>
          <a:spcPct val="0"/>
        </a:spcAft>
        <a:defRPr sz="4400">
          <a:solidFill>
            <a:srgbClr val="333399"/>
          </a:solidFill>
          <a:latin typeface="Arial" charset="0"/>
        </a:defRPr>
      </a:lvl9pPr>
    </p:titleStyle>
    <p:bodyStyle>
      <a:lvl1pPr marL="342900" indent="-342900" algn="l" rtl="0" fontAlgn="base">
        <a:spcBef>
          <a:spcPct val="20000"/>
        </a:spcBef>
        <a:spcAft>
          <a:spcPct val="0"/>
        </a:spcAft>
        <a:buClr>
          <a:srgbClr val="FF0000"/>
        </a:buClr>
        <a:buFont typeface="Wingdings" pitchFamily="2" charset="2"/>
        <a:buChar char="l"/>
        <a:defRPr sz="3200">
          <a:solidFill>
            <a:schemeClr val="bg2"/>
          </a:solidFill>
          <a:latin typeface="+mn-lt"/>
          <a:ea typeface="+mn-ea"/>
          <a:cs typeface="+mn-cs"/>
        </a:defRPr>
      </a:lvl1pPr>
      <a:lvl2pPr marL="742950" indent="-285750" algn="l" rtl="0" fontAlgn="base">
        <a:spcBef>
          <a:spcPct val="20000"/>
        </a:spcBef>
        <a:spcAft>
          <a:spcPct val="0"/>
        </a:spcAft>
        <a:buClr>
          <a:srgbClr val="FF0000"/>
        </a:buClr>
        <a:buChar char="–"/>
        <a:defRPr sz="2800">
          <a:solidFill>
            <a:schemeClr val="bg2"/>
          </a:solidFill>
          <a:latin typeface="+mn-lt"/>
        </a:defRPr>
      </a:lvl2pPr>
      <a:lvl3pPr marL="1143000" indent="-228600" algn="l" rtl="0" fontAlgn="base">
        <a:spcBef>
          <a:spcPct val="20000"/>
        </a:spcBef>
        <a:spcAft>
          <a:spcPct val="0"/>
        </a:spcAft>
        <a:buClr>
          <a:srgbClr val="FF0000"/>
        </a:buClr>
        <a:buFont typeface="Wingdings" pitchFamily="2" charset="2"/>
        <a:buChar char="l"/>
        <a:defRPr sz="2400">
          <a:solidFill>
            <a:schemeClr val="bg2"/>
          </a:solidFill>
          <a:latin typeface="+mn-lt"/>
        </a:defRPr>
      </a:lvl3pPr>
      <a:lvl4pPr marL="1600200" indent="-228600" algn="l" rtl="0" fontAlgn="base">
        <a:spcBef>
          <a:spcPct val="20000"/>
        </a:spcBef>
        <a:spcAft>
          <a:spcPct val="0"/>
        </a:spcAft>
        <a:buClr>
          <a:srgbClr val="FF0000"/>
        </a:buClr>
        <a:buChar char="–"/>
        <a:defRPr sz="2000">
          <a:solidFill>
            <a:schemeClr val="bg2"/>
          </a:solidFill>
          <a:latin typeface="+mn-lt"/>
        </a:defRPr>
      </a:lvl4pPr>
      <a:lvl5pPr marL="2057400" indent="-228600" algn="l" rtl="0" fontAlgn="base">
        <a:spcBef>
          <a:spcPct val="20000"/>
        </a:spcBef>
        <a:spcAft>
          <a:spcPct val="0"/>
        </a:spcAft>
        <a:buClr>
          <a:srgbClr val="FF0000"/>
        </a:buClr>
        <a:buChar char="•"/>
        <a:defRPr sz="2000">
          <a:solidFill>
            <a:schemeClr val="bg2"/>
          </a:solidFill>
          <a:latin typeface="+mn-lt"/>
        </a:defRPr>
      </a:lvl5pPr>
      <a:lvl6pPr marL="2514600" indent="-228600" algn="l" rtl="0" fontAlgn="base">
        <a:spcBef>
          <a:spcPct val="20000"/>
        </a:spcBef>
        <a:spcAft>
          <a:spcPct val="0"/>
        </a:spcAft>
        <a:buClr>
          <a:srgbClr val="FF0000"/>
        </a:buClr>
        <a:buChar char="•"/>
        <a:defRPr sz="2000">
          <a:solidFill>
            <a:schemeClr val="bg2"/>
          </a:solidFill>
          <a:latin typeface="+mn-lt"/>
        </a:defRPr>
      </a:lvl6pPr>
      <a:lvl7pPr marL="2971800" indent="-228600" algn="l" rtl="0" fontAlgn="base">
        <a:spcBef>
          <a:spcPct val="20000"/>
        </a:spcBef>
        <a:spcAft>
          <a:spcPct val="0"/>
        </a:spcAft>
        <a:buClr>
          <a:srgbClr val="FF0000"/>
        </a:buClr>
        <a:buChar char="•"/>
        <a:defRPr sz="2000">
          <a:solidFill>
            <a:schemeClr val="bg2"/>
          </a:solidFill>
          <a:latin typeface="+mn-lt"/>
        </a:defRPr>
      </a:lvl7pPr>
      <a:lvl8pPr marL="3429000" indent="-228600" algn="l" rtl="0" fontAlgn="base">
        <a:spcBef>
          <a:spcPct val="20000"/>
        </a:spcBef>
        <a:spcAft>
          <a:spcPct val="0"/>
        </a:spcAft>
        <a:buClr>
          <a:srgbClr val="FF0000"/>
        </a:buClr>
        <a:buChar char="•"/>
        <a:defRPr sz="2000">
          <a:solidFill>
            <a:schemeClr val="bg2"/>
          </a:solidFill>
          <a:latin typeface="+mn-lt"/>
        </a:defRPr>
      </a:lvl8pPr>
      <a:lvl9pPr marL="3886200" indent="-228600" algn="l" rtl="0" fontAlgn="base">
        <a:spcBef>
          <a:spcPct val="20000"/>
        </a:spcBef>
        <a:spcAft>
          <a:spcPct val="0"/>
        </a:spcAft>
        <a:buClr>
          <a:srgbClr val="FF0000"/>
        </a:buClr>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9"/>
          <p:cNvSpPr>
            <a:spLocks noGrp="1" noChangeArrowheads="1"/>
          </p:cNvSpPr>
          <p:nvPr>
            <p:ph type="ftr" sz="quarter" idx="3"/>
          </p:nvPr>
        </p:nvSpPr>
        <p:spPr/>
        <p:txBody>
          <a:bodyPr/>
          <a:lstStyle/>
          <a:p>
            <a:r>
              <a:rPr lang="en-US" altLang="en-US"/>
              <a:t>Copyright © 2007 </a:t>
            </a:r>
            <a:r>
              <a:rPr lang="en-US" altLang="en-US">
                <a:solidFill>
                  <a:srgbClr val="000000"/>
                </a:solidFill>
              </a:rPr>
              <a:t>Ramez Elmasri and Shamkant B. Navathe</a:t>
            </a:r>
          </a:p>
        </p:txBody>
      </p:sp>
      <p:sp>
        <p:nvSpPr>
          <p:cNvPr id="573442" name="Rectangle 2" descr="Pink tissue paper"/>
          <p:cNvSpPr>
            <a:spLocks noGrp="1" noChangeArrowheads="1"/>
          </p:cNvSpPr>
          <p:nvPr>
            <p:ph type="ctrTitle"/>
          </p:nvPr>
        </p:nvSpPr>
        <p:spPr/>
        <p:txBody>
          <a:bodyPr/>
          <a:lstStyle/>
          <a:p>
            <a:r>
              <a:rPr lang="en-US" altLang="en-US"/>
              <a:t>Chapter 15</a:t>
            </a:r>
          </a:p>
        </p:txBody>
      </p:sp>
      <p:sp>
        <p:nvSpPr>
          <p:cNvPr id="573443" name="Rectangle 3" descr="Pink tissue paper"/>
          <p:cNvSpPr>
            <a:spLocks noGrp="1" noChangeArrowheads="1"/>
          </p:cNvSpPr>
          <p:nvPr>
            <p:ph type="subTitle" idx="1"/>
          </p:nvPr>
        </p:nvSpPr>
        <p:spPr/>
        <p:txBody>
          <a:bodyPr/>
          <a:lstStyle/>
          <a:p>
            <a:r>
              <a:rPr lang="en-US" altLang="en-US"/>
              <a:t>Algorithms for Query Processing and Optimization</a:t>
            </a:r>
          </a:p>
        </p:txBody>
      </p:sp>
      <p:sp>
        <p:nvSpPr>
          <p:cNvPr id="573444" name="Rectangle 4" descr="Pink tissue paper"/>
          <p:cNvSpPr>
            <a:spLocks noChangeArrowheads="1"/>
          </p:cNvSpPr>
          <p:nvPr/>
        </p:nvSpPr>
        <p:spPr bwMode="auto">
          <a:xfrm>
            <a:off x="61913" y="2655888"/>
            <a:ext cx="184150" cy="579437"/>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20000"/>
              </a:spcBef>
              <a:buClr>
                <a:srgbClr val="990033"/>
              </a:buClr>
              <a:buSzPct val="60000"/>
              <a:buFont typeface="Wingdings" pitchFamily="2" charset="2"/>
              <a:buNone/>
            </a:pPr>
            <a:endParaRPr lang="en-US" altLang="en-US" sz="3200">
              <a:solidFill>
                <a:schemeClr val="tx2"/>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E8FA5404-0BA5-4B79-ABA3-C084551485C0}" type="slidenum">
              <a:rPr lang="en-US" altLang="en-US"/>
              <a:pPr/>
              <a:t>10</a:t>
            </a:fld>
            <a:endParaRPr lang="en-CA" altLang="en-US"/>
          </a:p>
        </p:txBody>
      </p:sp>
      <p:sp>
        <p:nvSpPr>
          <p:cNvPr id="753670" name="Rectangle 6"/>
          <p:cNvSpPr>
            <a:spLocks noGrp="1" noChangeArrowheads="1"/>
          </p:cNvSpPr>
          <p:nvPr>
            <p:ph type="title"/>
          </p:nvPr>
        </p:nvSpPr>
        <p:spPr/>
        <p:txBody>
          <a:bodyPr/>
          <a:lstStyle/>
          <a:p>
            <a:r>
              <a:rPr lang="en-US" altLang="en-US" sz="3200" dirty="0"/>
              <a:t>Using Heuristics in Query Optimization (6)</a:t>
            </a:r>
          </a:p>
        </p:txBody>
      </p:sp>
      <p:sp>
        <p:nvSpPr>
          <p:cNvPr id="753671" name="Rectangle 7"/>
          <p:cNvSpPr>
            <a:spLocks noGrp="1" noChangeArrowheads="1"/>
          </p:cNvSpPr>
          <p:nvPr>
            <p:ph type="body" idx="1"/>
          </p:nvPr>
        </p:nvSpPr>
        <p:spPr>
          <a:xfrm>
            <a:off x="263998" y="1328057"/>
            <a:ext cx="8294687" cy="4572000"/>
          </a:xfrm>
        </p:spPr>
        <p:txBody>
          <a:bodyPr/>
          <a:lstStyle/>
          <a:p>
            <a:pPr>
              <a:lnSpc>
                <a:spcPct val="90000"/>
              </a:lnSpc>
            </a:pPr>
            <a:r>
              <a:rPr lang="en-US" altLang="en-US" sz="2400" dirty="0"/>
              <a:t>Heuristic Optimization of Query Trees:</a:t>
            </a:r>
          </a:p>
          <a:p>
            <a:pPr lvl="1">
              <a:lnSpc>
                <a:spcPct val="90000"/>
              </a:lnSpc>
            </a:pPr>
            <a:r>
              <a:rPr lang="en-US" altLang="en-US" sz="2200" dirty="0"/>
              <a:t>The same query could correspond to many different relational algebra expressions — and hence many different query trees.</a:t>
            </a:r>
          </a:p>
          <a:p>
            <a:pPr lvl="1">
              <a:lnSpc>
                <a:spcPct val="90000"/>
              </a:lnSpc>
            </a:pPr>
            <a:r>
              <a:rPr lang="en-US" altLang="en-US" sz="2200" dirty="0"/>
              <a:t>The task of heuristic optimization of query trees is to find a </a:t>
            </a:r>
            <a:r>
              <a:rPr lang="en-US" altLang="en-US" sz="2200" b="1" dirty="0"/>
              <a:t>final query tree</a:t>
            </a:r>
            <a:r>
              <a:rPr lang="en-US" altLang="en-US" sz="2200" dirty="0"/>
              <a:t> that is efficient to execute</a:t>
            </a:r>
            <a:r>
              <a:rPr lang="en-US" altLang="en-US" sz="2200" dirty="0" smtClean="0"/>
              <a:t>.</a:t>
            </a:r>
          </a:p>
          <a:p>
            <a:r>
              <a:rPr lang="en-IN" i="1" dirty="0" smtClean="0"/>
              <a:t>Find </a:t>
            </a:r>
            <a:r>
              <a:rPr lang="en-IN" i="1" dirty="0"/>
              <a:t>the last names of employees born after 1957 who work on </a:t>
            </a:r>
            <a:r>
              <a:rPr lang="en-IN" i="1" dirty="0" smtClean="0"/>
              <a:t>a project </a:t>
            </a:r>
            <a:r>
              <a:rPr lang="en-IN" i="1" dirty="0"/>
              <a:t>named ‘Aquarius’</a:t>
            </a:r>
            <a:r>
              <a:rPr lang="en-IN" dirty="0"/>
              <a:t>.</a:t>
            </a:r>
            <a:endParaRPr lang="en-US" altLang="en-US" sz="6600" dirty="0"/>
          </a:p>
          <a:p>
            <a:pPr>
              <a:lnSpc>
                <a:spcPct val="90000"/>
              </a:lnSpc>
            </a:pPr>
            <a:r>
              <a:rPr lang="en-US" altLang="en-US" sz="2400" dirty="0"/>
              <a:t>Example:</a:t>
            </a:r>
          </a:p>
          <a:p>
            <a:pPr lvl="1">
              <a:lnSpc>
                <a:spcPct val="90000"/>
              </a:lnSpc>
              <a:buFont typeface="Wingdings" pitchFamily="2" charset="2"/>
              <a:buNone/>
            </a:pPr>
            <a:r>
              <a:rPr lang="en-US" altLang="en-US" sz="2200" dirty="0"/>
              <a:t>Q: 	SELECT 	LNAME</a:t>
            </a:r>
          </a:p>
          <a:p>
            <a:pPr lvl="1">
              <a:lnSpc>
                <a:spcPct val="90000"/>
              </a:lnSpc>
              <a:buFont typeface="Wingdings" pitchFamily="2" charset="2"/>
              <a:buNone/>
            </a:pPr>
            <a:r>
              <a:rPr lang="en-US" altLang="en-US" sz="2200" dirty="0"/>
              <a:t>		FROM 	  	EMPLOYEE, WORKS_ON, PROJECT</a:t>
            </a:r>
          </a:p>
          <a:p>
            <a:pPr lvl="1">
              <a:lnSpc>
                <a:spcPct val="90000"/>
              </a:lnSpc>
              <a:buFont typeface="Wingdings" pitchFamily="2" charset="2"/>
              <a:buNone/>
            </a:pPr>
            <a:r>
              <a:rPr lang="en-US" altLang="en-US" sz="2200" dirty="0"/>
              <a:t>		WHERE  	PNAME = ‘AQUARIUS’ AND  				PNMUBER=PNO AND ESSN=SSN 				AND BDATE &gt; ‘1957-12-31’;</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Slide 15- </a:t>
            </a:r>
            <a:fld id="{8B6C902A-6BFC-4595-8E20-92BF29B31DFA}" type="slidenum">
              <a:rPr lang="en-US" altLang="en-US"/>
              <a:pPr/>
              <a:t>11</a:t>
            </a:fld>
            <a:endParaRPr lang="en-CA" altLang="en-US"/>
          </a:p>
        </p:txBody>
      </p:sp>
      <p:sp>
        <p:nvSpPr>
          <p:cNvPr id="755720" name="Rectangle 8"/>
          <p:cNvSpPr>
            <a:spLocks noGrp="1" noChangeArrowheads="1"/>
          </p:cNvSpPr>
          <p:nvPr>
            <p:ph type="title"/>
          </p:nvPr>
        </p:nvSpPr>
        <p:spPr/>
        <p:txBody>
          <a:bodyPr/>
          <a:lstStyle/>
          <a:p>
            <a:r>
              <a:rPr lang="en-US" altLang="en-US" sz="3200"/>
              <a:t>Using Heuristics in Query Optimization (7)</a:t>
            </a:r>
          </a:p>
        </p:txBody>
      </p:sp>
      <p:pic>
        <p:nvPicPr>
          <p:cNvPr id="755722" name="Picture 10" descr="fig15_05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524000"/>
            <a:ext cx="5562600" cy="5021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Slide 15- </a:t>
            </a:r>
            <a:fld id="{5EB6D3E3-5FCC-4417-A589-68DC6827EEE7}" type="slidenum">
              <a:rPr lang="en-US" altLang="en-US"/>
              <a:pPr/>
              <a:t>12</a:t>
            </a:fld>
            <a:endParaRPr lang="en-CA" altLang="en-US"/>
          </a:p>
        </p:txBody>
      </p:sp>
      <p:sp>
        <p:nvSpPr>
          <p:cNvPr id="757768" name="Rectangle 8"/>
          <p:cNvSpPr>
            <a:spLocks noGrp="1" noChangeArrowheads="1"/>
          </p:cNvSpPr>
          <p:nvPr>
            <p:ph type="title"/>
          </p:nvPr>
        </p:nvSpPr>
        <p:spPr/>
        <p:txBody>
          <a:bodyPr/>
          <a:lstStyle/>
          <a:p>
            <a:r>
              <a:rPr lang="en-US" altLang="en-US" sz="3200"/>
              <a:t>Using Heuristics in Query Optimization (8)</a:t>
            </a:r>
          </a:p>
        </p:txBody>
      </p:sp>
      <p:pic>
        <p:nvPicPr>
          <p:cNvPr id="757770" name="Picture 10" descr="fig15_05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62113"/>
            <a:ext cx="7239000" cy="4814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4612305D-5951-4ACB-B868-887B9F450207}" type="slidenum">
              <a:rPr lang="en-US" altLang="en-US"/>
              <a:pPr/>
              <a:t>13</a:t>
            </a:fld>
            <a:endParaRPr lang="en-CA" altLang="en-US"/>
          </a:p>
        </p:txBody>
      </p:sp>
      <p:sp>
        <p:nvSpPr>
          <p:cNvPr id="776198" name="Rectangle 6"/>
          <p:cNvSpPr>
            <a:spLocks noGrp="1" noChangeArrowheads="1"/>
          </p:cNvSpPr>
          <p:nvPr>
            <p:ph type="title"/>
          </p:nvPr>
        </p:nvSpPr>
        <p:spPr/>
        <p:txBody>
          <a:bodyPr/>
          <a:lstStyle/>
          <a:p>
            <a:r>
              <a:rPr lang="en-US" altLang="en-US" sz="3200"/>
              <a:t>Using Heuristics in Query Optimization (15)</a:t>
            </a:r>
          </a:p>
        </p:txBody>
      </p:sp>
      <p:sp>
        <p:nvSpPr>
          <p:cNvPr id="776199" name="Rectangle 7"/>
          <p:cNvSpPr>
            <a:spLocks noGrp="1" noChangeArrowheads="1"/>
          </p:cNvSpPr>
          <p:nvPr>
            <p:ph type="body" idx="1"/>
          </p:nvPr>
        </p:nvSpPr>
        <p:spPr/>
        <p:txBody>
          <a:bodyPr/>
          <a:lstStyle/>
          <a:p>
            <a:pPr marL="457200" indent="-457200">
              <a:lnSpc>
                <a:spcPct val="90000"/>
              </a:lnSpc>
            </a:pPr>
            <a:r>
              <a:rPr lang="en-US" altLang="en-US" sz="2400"/>
              <a:t>Summary of Heuristics for Algebraic Optimization: </a:t>
            </a:r>
          </a:p>
          <a:p>
            <a:pPr marL="876300" lvl="1" indent="-419100">
              <a:lnSpc>
                <a:spcPct val="90000"/>
              </a:lnSpc>
              <a:buSzTx/>
              <a:buFont typeface="Wingdings" pitchFamily="2" charset="2"/>
              <a:buAutoNum type="arabicPeriod"/>
            </a:pPr>
            <a:r>
              <a:rPr lang="en-US" altLang="en-US" sz="2200"/>
              <a:t>The main heuristic is to apply first the operations that reduce the size of intermediate results. </a:t>
            </a:r>
          </a:p>
          <a:p>
            <a:pPr marL="876300" lvl="1" indent="-419100">
              <a:lnSpc>
                <a:spcPct val="90000"/>
              </a:lnSpc>
              <a:buSzTx/>
              <a:buFont typeface="Wingdings" pitchFamily="2" charset="2"/>
              <a:buAutoNum type="arabicPeriod"/>
            </a:pPr>
            <a:r>
              <a:rPr lang="en-US" altLang="en-US" sz="2200"/>
              <a:t>Perform select operations as early as possible to reduce the number of tuples and perform project operations as early as possible to reduce the number of attributes. (This is done by moving select and project operations as far down the tree as possible.)</a:t>
            </a:r>
          </a:p>
          <a:p>
            <a:pPr marL="876300" lvl="1" indent="-419100">
              <a:lnSpc>
                <a:spcPct val="90000"/>
              </a:lnSpc>
              <a:buSzTx/>
              <a:buFont typeface="Wingdings" pitchFamily="2" charset="2"/>
              <a:buAutoNum type="arabicPeriod"/>
            </a:pPr>
            <a:r>
              <a:rPr lang="en-US" altLang="en-US" sz="2200"/>
              <a:t>The select and join operations that are most restrictive should be executed before other similar operations. (This is done by reordering the leaf nodes of the tree among themselves and adjusting the rest of the tree appropriately.)  </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4BECE2B1-DA89-41F9-8175-1B422A4A9A04}" type="slidenum">
              <a:rPr lang="en-US" altLang="en-US"/>
              <a:pPr/>
              <a:t>14</a:t>
            </a:fld>
            <a:endParaRPr lang="en-CA" altLang="en-US"/>
          </a:p>
        </p:txBody>
      </p:sp>
      <p:sp>
        <p:nvSpPr>
          <p:cNvPr id="778246" name="Rectangle 6"/>
          <p:cNvSpPr>
            <a:spLocks noGrp="1" noChangeArrowheads="1"/>
          </p:cNvSpPr>
          <p:nvPr>
            <p:ph type="title"/>
          </p:nvPr>
        </p:nvSpPr>
        <p:spPr/>
        <p:txBody>
          <a:bodyPr/>
          <a:lstStyle/>
          <a:p>
            <a:r>
              <a:rPr lang="en-US" altLang="en-US" sz="3200"/>
              <a:t>Using Heuristics in Query Optimization (16)</a:t>
            </a:r>
          </a:p>
        </p:txBody>
      </p:sp>
      <p:sp>
        <p:nvSpPr>
          <p:cNvPr id="778247" name="Rectangle 7"/>
          <p:cNvSpPr>
            <a:spLocks noGrp="1" noChangeArrowheads="1"/>
          </p:cNvSpPr>
          <p:nvPr>
            <p:ph type="body" idx="1"/>
          </p:nvPr>
        </p:nvSpPr>
        <p:spPr/>
        <p:txBody>
          <a:bodyPr/>
          <a:lstStyle/>
          <a:p>
            <a:r>
              <a:rPr lang="en-US" altLang="en-US" sz="2400"/>
              <a:t>Query Execution Plans </a:t>
            </a:r>
          </a:p>
          <a:p>
            <a:pPr lvl="1"/>
            <a:r>
              <a:rPr lang="en-US" altLang="en-US" sz="2200"/>
              <a:t>An execution plan for a relational algebra query consists of a combination of the relational algebra query tree and information about the access methods  to be used for each relation as well as the methods to be used in computing the relational operators stored in the tree.</a:t>
            </a:r>
          </a:p>
          <a:p>
            <a:pPr lvl="1"/>
            <a:r>
              <a:rPr lang="en-US" altLang="en-US" sz="2200" b="1"/>
              <a:t>Materialized evaluation</a:t>
            </a:r>
            <a:r>
              <a:rPr lang="en-US" altLang="en-US" sz="2200"/>
              <a:t>: the result of an operation is stored as a temporary relation.</a:t>
            </a:r>
          </a:p>
          <a:p>
            <a:pPr lvl="1"/>
            <a:r>
              <a:rPr lang="en-US" altLang="en-US" sz="2200" b="1"/>
              <a:t>Pipelined evaluation</a:t>
            </a:r>
            <a:r>
              <a:rPr lang="en-US" altLang="en-US" sz="2200"/>
              <a:t>: as the result of an operator is  produced, it is forwarded to the next operator in sequence.     </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3C995ABC-F2B1-4D35-A313-1C8D6CBCF372}" type="slidenum">
              <a:rPr lang="en-US" altLang="en-US"/>
              <a:pPr/>
              <a:t>2</a:t>
            </a:fld>
            <a:endParaRPr lang="en-CA" altLang="en-US"/>
          </a:p>
        </p:txBody>
      </p:sp>
      <p:sp>
        <p:nvSpPr>
          <p:cNvPr id="673798" name="Rectangle 6"/>
          <p:cNvSpPr>
            <a:spLocks noGrp="1" noChangeArrowheads="1"/>
          </p:cNvSpPr>
          <p:nvPr>
            <p:ph type="title"/>
          </p:nvPr>
        </p:nvSpPr>
        <p:spPr/>
        <p:txBody>
          <a:bodyPr/>
          <a:lstStyle/>
          <a:p>
            <a:r>
              <a:rPr lang="en-US" altLang="en-US" sz="3200"/>
              <a:t>0. Introduction to Query Processing (1)</a:t>
            </a:r>
          </a:p>
        </p:txBody>
      </p:sp>
      <p:sp>
        <p:nvSpPr>
          <p:cNvPr id="673799" name="Rectangle 7"/>
          <p:cNvSpPr>
            <a:spLocks noGrp="1" noChangeArrowheads="1"/>
          </p:cNvSpPr>
          <p:nvPr>
            <p:ph type="body" idx="1"/>
          </p:nvPr>
        </p:nvSpPr>
        <p:spPr/>
        <p:txBody>
          <a:bodyPr/>
          <a:lstStyle/>
          <a:p>
            <a:r>
              <a:rPr lang="en-US" altLang="en-US" b="1" dirty="0"/>
              <a:t>Query optimization</a:t>
            </a:r>
            <a:r>
              <a:rPr lang="en-US" altLang="en-US" dirty="0"/>
              <a:t>:</a:t>
            </a:r>
          </a:p>
          <a:p>
            <a:pPr lvl="1"/>
            <a:r>
              <a:rPr lang="en-US" altLang="en-US" dirty="0"/>
              <a:t>The process of choosing a suitable execution strategy for processing a query.</a:t>
            </a:r>
          </a:p>
          <a:p>
            <a:r>
              <a:rPr lang="en-US" altLang="en-US" dirty="0"/>
              <a:t>Two internal representations of a query:</a:t>
            </a:r>
          </a:p>
          <a:p>
            <a:pPr lvl="1"/>
            <a:r>
              <a:rPr lang="en-US" altLang="en-US" b="1" dirty="0"/>
              <a:t>Query Tree</a:t>
            </a:r>
          </a:p>
          <a:p>
            <a:pPr lvl="1"/>
            <a:r>
              <a:rPr lang="en-US" altLang="en-US" b="1" dirty="0"/>
              <a:t>Query Graph</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Slide 15- </a:t>
            </a:r>
            <a:fld id="{3433B58F-56EB-4098-82DF-7A24D8CD85B5}" type="slidenum">
              <a:rPr lang="en-US" altLang="en-US"/>
              <a:pPr/>
              <a:t>3</a:t>
            </a:fld>
            <a:endParaRPr lang="en-CA" altLang="en-US"/>
          </a:p>
        </p:txBody>
      </p:sp>
      <p:sp>
        <p:nvSpPr>
          <p:cNvPr id="675848" name="Rectangle 8"/>
          <p:cNvSpPr>
            <a:spLocks noGrp="1" noChangeArrowheads="1"/>
          </p:cNvSpPr>
          <p:nvPr>
            <p:ph type="title"/>
          </p:nvPr>
        </p:nvSpPr>
        <p:spPr/>
        <p:txBody>
          <a:bodyPr/>
          <a:lstStyle/>
          <a:p>
            <a:r>
              <a:rPr lang="en-US" altLang="en-US"/>
              <a:t>Introduction to Query Processing (2)</a:t>
            </a:r>
          </a:p>
        </p:txBody>
      </p:sp>
      <p:pic>
        <p:nvPicPr>
          <p:cNvPr id="675850" name="Picture 10" descr="fig15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1646238"/>
            <a:ext cx="7381875" cy="4705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C247E1BD-1FEE-46A3-93A7-155BC8F7657F}" type="slidenum">
              <a:rPr lang="en-US" altLang="en-US"/>
              <a:pPr/>
              <a:t>4</a:t>
            </a:fld>
            <a:endParaRPr lang="en-CA" altLang="en-US"/>
          </a:p>
        </p:txBody>
      </p:sp>
      <p:sp>
        <p:nvSpPr>
          <p:cNvPr id="677894" name="Rectangle 6"/>
          <p:cNvSpPr>
            <a:spLocks noGrp="1" noChangeArrowheads="1"/>
          </p:cNvSpPr>
          <p:nvPr>
            <p:ph type="title"/>
          </p:nvPr>
        </p:nvSpPr>
        <p:spPr/>
        <p:txBody>
          <a:bodyPr/>
          <a:lstStyle/>
          <a:p>
            <a:r>
              <a:rPr lang="en-US" altLang="en-US" sz="3200"/>
              <a:t>1. Translating SQL Queries into Relational Algebra (1)</a:t>
            </a:r>
          </a:p>
        </p:txBody>
      </p:sp>
      <p:sp>
        <p:nvSpPr>
          <p:cNvPr id="677895" name="Rectangle 7"/>
          <p:cNvSpPr>
            <a:spLocks noGrp="1" noChangeArrowheads="1"/>
          </p:cNvSpPr>
          <p:nvPr>
            <p:ph type="body" idx="1"/>
          </p:nvPr>
        </p:nvSpPr>
        <p:spPr/>
        <p:txBody>
          <a:bodyPr/>
          <a:lstStyle/>
          <a:p>
            <a:pPr>
              <a:lnSpc>
                <a:spcPct val="90000"/>
              </a:lnSpc>
            </a:pPr>
            <a:r>
              <a:rPr lang="en-US" altLang="en-US" b="1"/>
              <a:t>Query block</a:t>
            </a:r>
            <a:r>
              <a:rPr lang="en-US" altLang="en-US"/>
              <a:t>: </a:t>
            </a:r>
          </a:p>
          <a:p>
            <a:pPr lvl="1">
              <a:lnSpc>
                <a:spcPct val="90000"/>
              </a:lnSpc>
            </a:pPr>
            <a:r>
              <a:rPr lang="en-US" altLang="en-US"/>
              <a:t>The basic unit that can be translated into the algebraic operators and optimized.</a:t>
            </a:r>
          </a:p>
          <a:p>
            <a:pPr>
              <a:lnSpc>
                <a:spcPct val="90000"/>
              </a:lnSpc>
            </a:pPr>
            <a:r>
              <a:rPr lang="en-US" altLang="en-US"/>
              <a:t>A query block contains a single SELECT-FROM-WHERE expression, as well as GROUP BY and HAVING clause if these are part of the block.</a:t>
            </a:r>
          </a:p>
          <a:p>
            <a:pPr>
              <a:lnSpc>
                <a:spcPct val="90000"/>
              </a:lnSpc>
            </a:pPr>
            <a:r>
              <a:rPr lang="en-US" altLang="en-US" b="1"/>
              <a:t>Nested queries</a:t>
            </a:r>
            <a:r>
              <a:rPr lang="en-US" altLang="en-US"/>
              <a:t> within a query are identified as separate query blocks.</a:t>
            </a:r>
          </a:p>
          <a:p>
            <a:pPr>
              <a:lnSpc>
                <a:spcPct val="90000"/>
              </a:lnSpc>
            </a:pPr>
            <a:r>
              <a:rPr lang="en-US" altLang="en-US"/>
              <a:t>Aggregate operators in SQL must be included in the extended algebra.</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r>
              <a:rPr lang="en-US" altLang="en-US"/>
              <a:t>Slide 15- </a:t>
            </a:r>
            <a:fld id="{05498A63-10D1-4DCD-9FFF-1610F622D055}" type="slidenum">
              <a:rPr lang="en-US" altLang="en-US"/>
              <a:pPr/>
              <a:t>5</a:t>
            </a:fld>
            <a:endParaRPr lang="en-CA" altLang="en-US"/>
          </a:p>
        </p:txBody>
      </p:sp>
      <p:sp>
        <p:nvSpPr>
          <p:cNvPr id="679953" name="Rectangle 17"/>
          <p:cNvSpPr>
            <a:spLocks noGrp="1" noChangeArrowheads="1"/>
          </p:cNvSpPr>
          <p:nvPr>
            <p:ph type="title"/>
          </p:nvPr>
        </p:nvSpPr>
        <p:spPr/>
        <p:txBody>
          <a:bodyPr/>
          <a:lstStyle/>
          <a:p>
            <a:r>
              <a:rPr lang="en-US" altLang="en-US" sz="3200"/>
              <a:t>Translating SQL Queries into Relational Algebra (2)</a:t>
            </a:r>
          </a:p>
        </p:txBody>
      </p:sp>
      <p:sp>
        <p:nvSpPr>
          <p:cNvPr id="679954" name="Rectangle 18"/>
          <p:cNvSpPr>
            <a:spLocks noGrp="1" noChangeArrowheads="1"/>
          </p:cNvSpPr>
          <p:nvPr>
            <p:ph type="body" idx="1"/>
          </p:nvPr>
        </p:nvSpPr>
        <p:spPr>
          <a:xfrm>
            <a:off x="762000" y="1676400"/>
            <a:ext cx="7912100" cy="1676400"/>
          </a:xfrm>
          <a:ln>
            <a:solidFill>
              <a:schemeClr val="tx1"/>
            </a:solidFill>
            <a:miter lim="800000"/>
            <a:headEnd/>
            <a:tailEnd/>
          </a:ln>
        </p:spPr>
        <p:txBody>
          <a:bodyPr/>
          <a:lstStyle/>
          <a:p>
            <a:pPr marL="0" indent="0">
              <a:lnSpc>
                <a:spcPct val="90000"/>
              </a:lnSpc>
              <a:buClr>
                <a:srgbClr val="FF0000"/>
              </a:buClr>
              <a:buSzTx/>
              <a:buFont typeface="Wingdings" pitchFamily="2" charset="2"/>
              <a:buNone/>
            </a:pPr>
            <a:r>
              <a:rPr lang="en-US" altLang="en-US" sz="2000" b="1">
                <a:solidFill>
                  <a:schemeClr val="bg2"/>
                </a:solidFill>
                <a:latin typeface="Times New Roman" pitchFamily="18" charset="0"/>
              </a:rPr>
              <a:t>SELECT</a:t>
            </a:r>
            <a:r>
              <a:rPr lang="en-US" altLang="en-US" sz="2000">
                <a:solidFill>
                  <a:schemeClr val="bg2"/>
                </a:solidFill>
                <a:latin typeface="Times New Roman" pitchFamily="18" charset="0"/>
              </a:rPr>
              <a:t> 	LNAME, FNAME</a:t>
            </a:r>
          </a:p>
          <a:p>
            <a:pPr marL="0" indent="0">
              <a:lnSpc>
                <a:spcPct val="90000"/>
              </a:lnSpc>
              <a:buClr>
                <a:srgbClr val="FF0000"/>
              </a:buClr>
              <a:buSzTx/>
              <a:buFont typeface="Wingdings" pitchFamily="2" charset="2"/>
              <a:buNone/>
            </a:pPr>
            <a:r>
              <a:rPr lang="en-US" altLang="en-US" sz="2000" b="1">
                <a:solidFill>
                  <a:schemeClr val="bg2"/>
                </a:solidFill>
                <a:latin typeface="Times New Roman" pitchFamily="18" charset="0"/>
              </a:rPr>
              <a:t>FROM</a:t>
            </a:r>
            <a:r>
              <a:rPr lang="en-US" altLang="en-US" sz="2000">
                <a:solidFill>
                  <a:schemeClr val="bg2"/>
                </a:solidFill>
                <a:latin typeface="Times New Roman" pitchFamily="18" charset="0"/>
              </a:rPr>
              <a:t> 		EMPLOYEE</a:t>
            </a:r>
          </a:p>
          <a:p>
            <a:pPr marL="0" indent="0">
              <a:lnSpc>
                <a:spcPct val="90000"/>
              </a:lnSpc>
              <a:buClr>
                <a:srgbClr val="FF0000"/>
              </a:buClr>
              <a:buSzTx/>
              <a:buFont typeface="Wingdings" pitchFamily="2" charset="2"/>
              <a:buNone/>
            </a:pPr>
            <a:r>
              <a:rPr lang="en-US" altLang="en-US" sz="2000" b="1">
                <a:solidFill>
                  <a:schemeClr val="bg2"/>
                </a:solidFill>
                <a:latin typeface="Times New Roman" pitchFamily="18" charset="0"/>
              </a:rPr>
              <a:t>WHERE</a:t>
            </a:r>
            <a:r>
              <a:rPr lang="en-US" altLang="en-US" sz="2000">
                <a:solidFill>
                  <a:schemeClr val="bg2"/>
                </a:solidFill>
                <a:latin typeface="Times New Roman" pitchFamily="18" charset="0"/>
              </a:rPr>
              <a:t> 	SALARY &gt; (	</a:t>
            </a:r>
            <a:r>
              <a:rPr lang="en-US" altLang="en-US" sz="2000" b="1">
                <a:solidFill>
                  <a:schemeClr val="bg2"/>
                </a:solidFill>
                <a:latin typeface="Times New Roman" pitchFamily="18" charset="0"/>
              </a:rPr>
              <a:t>SELECT</a:t>
            </a:r>
            <a:r>
              <a:rPr lang="en-US" altLang="en-US" sz="2000">
                <a:solidFill>
                  <a:schemeClr val="bg2"/>
                </a:solidFill>
                <a:latin typeface="Times New Roman" pitchFamily="18" charset="0"/>
              </a:rPr>
              <a:t> 	MAX (SALARY)</a:t>
            </a:r>
          </a:p>
          <a:p>
            <a:pPr marL="0" indent="0">
              <a:lnSpc>
                <a:spcPct val="90000"/>
              </a:lnSpc>
              <a:buClr>
                <a:srgbClr val="FF0000"/>
              </a:buClr>
              <a:buSzTx/>
              <a:buFont typeface="Wingdings" pitchFamily="2" charset="2"/>
              <a:buNone/>
            </a:pPr>
            <a:r>
              <a:rPr lang="en-US" altLang="en-US" sz="2000">
                <a:solidFill>
                  <a:schemeClr val="bg2"/>
                </a:solidFill>
                <a:latin typeface="Times New Roman" pitchFamily="18" charset="0"/>
              </a:rPr>
              <a:t>				</a:t>
            </a:r>
            <a:r>
              <a:rPr lang="en-US" altLang="en-US" sz="2000" b="1">
                <a:solidFill>
                  <a:schemeClr val="bg2"/>
                </a:solidFill>
                <a:latin typeface="Times New Roman" pitchFamily="18" charset="0"/>
              </a:rPr>
              <a:t>FROM</a:t>
            </a:r>
            <a:r>
              <a:rPr lang="en-US" altLang="en-US" sz="2000">
                <a:solidFill>
                  <a:schemeClr val="bg2"/>
                </a:solidFill>
                <a:latin typeface="Times New Roman" pitchFamily="18" charset="0"/>
              </a:rPr>
              <a:t>		EMPLOYEE</a:t>
            </a:r>
          </a:p>
          <a:p>
            <a:pPr marL="0" indent="0">
              <a:lnSpc>
                <a:spcPct val="90000"/>
              </a:lnSpc>
              <a:buClr>
                <a:srgbClr val="FF0000"/>
              </a:buClr>
              <a:buSzTx/>
              <a:buFont typeface="Wingdings" pitchFamily="2" charset="2"/>
              <a:buNone/>
            </a:pPr>
            <a:r>
              <a:rPr lang="en-US" altLang="en-US" sz="2000">
                <a:solidFill>
                  <a:schemeClr val="bg2"/>
                </a:solidFill>
                <a:latin typeface="Times New Roman" pitchFamily="18" charset="0"/>
              </a:rPr>
              <a:t>				</a:t>
            </a:r>
            <a:r>
              <a:rPr lang="en-US" altLang="en-US" sz="2000" b="1">
                <a:solidFill>
                  <a:schemeClr val="bg2"/>
                </a:solidFill>
                <a:latin typeface="Times New Roman" pitchFamily="18" charset="0"/>
              </a:rPr>
              <a:t>WHERE</a:t>
            </a:r>
            <a:r>
              <a:rPr lang="en-US" altLang="en-US" sz="2000">
                <a:solidFill>
                  <a:schemeClr val="bg2"/>
                </a:solidFill>
                <a:latin typeface="Times New Roman" pitchFamily="18" charset="0"/>
              </a:rPr>
              <a:t> 	DNO = 5);</a:t>
            </a:r>
          </a:p>
        </p:txBody>
      </p:sp>
      <p:sp>
        <p:nvSpPr>
          <p:cNvPr id="679940" name="Text Box 4"/>
          <p:cNvSpPr txBox="1">
            <a:spLocks noChangeArrowheads="1"/>
          </p:cNvSpPr>
          <p:nvPr/>
        </p:nvSpPr>
        <p:spPr bwMode="auto">
          <a:xfrm>
            <a:off x="4813300" y="4292600"/>
            <a:ext cx="4025900" cy="10461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rgbClr val="FF0000"/>
              </a:buClr>
              <a:buFont typeface="Wingdings" pitchFamily="2" charset="2"/>
              <a:buNone/>
            </a:pPr>
            <a:r>
              <a:rPr lang="en-US" altLang="en-US" sz="2000" b="1">
                <a:solidFill>
                  <a:schemeClr val="bg2"/>
                </a:solidFill>
                <a:latin typeface="Times New Roman" pitchFamily="18" charset="0"/>
              </a:rPr>
              <a:t>SELECT</a:t>
            </a:r>
            <a:r>
              <a:rPr lang="en-US" altLang="en-US" sz="2000">
                <a:solidFill>
                  <a:schemeClr val="bg2"/>
                </a:solidFill>
                <a:latin typeface="Times New Roman" pitchFamily="18" charset="0"/>
              </a:rPr>
              <a:t>	MAX (SALARY)</a:t>
            </a:r>
          </a:p>
          <a:p>
            <a:pPr>
              <a:lnSpc>
                <a:spcPct val="90000"/>
              </a:lnSpc>
              <a:spcBef>
                <a:spcPct val="20000"/>
              </a:spcBef>
              <a:buClr>
                <a:srgbClr val="FF0000"/>
              </a:buClr>
              <a:buFont typeface="Wingdings" pitchFamily="2" charset="2"/>
              <a:buNone/>
            </a:pPr>
            <a:r>
              <a:rPr lang="en-US" altLang="en-US" sz="2000" b="1">
                <a:solidFill>
                  <a:schemeClr val="bg2"/>
                </a:solidFill>
                <a:latin typeface="Times New Roman" pitchFamily="18" charset="0"/>
              </a:rPr>
              <a:t>FROM</a:t>
            </a:r>
            <a:r>
              <a:rPr lang="en-US" altLang="en-US" sz="2000">
                <a:solidFill>
                  <a:schemeClr val="bg2"/>
                </a:solidFill>
                <a:latin typeface="Times New Roman" pitchFamily="18" charset="0"/>
              </a:rPr>
              <a:t>		EMPLOYEE</a:t>
            </a:r>
          </a:p>
          <a:p>
            <a:pPr>
              <a:lnSpc>
                <a:spcPct val="90000"/>
              </a:lnSpc>
              <a:spcBef>
                <a:spcPct val="20000"/>
              </a:spcBef>
              <a:buClr>
                <a:srgbClr val="FF0000"/>
              </a:buClr>
              <a:buFont typeface="Wingdings" pitchFamily="2" charset="2"/>
              <a:buNone/>
            </a:pPr>
            <a:r>
              <a:rPr lang="en-US" altLang="en-US" sz="2000" b="1">
                <a:solidFill>
                  <a:schemeClr val="bg2"/>
                </a:solidFill>
                <a:latin typeface="Times New Roman" pitchFamily="18" charset="0"/>
              </a:rPr>
              <a:t>WHERE</a:t>
            </a:r>
            <a:r>
              <a:rPr lang="en-US" altLang="en-US" sz="2000">
                <a:solidFill>
                  <a:schemeClr val="bg2"/>
                </a:solidFill>
                <a:latin typeface="Times New Roman" pitchFamily="18" charset="0"/>
              </a:rPr>
              <a:t> 	DNO = 5</a:t>
            </a:r>
          </a:p>
        </p:txBody>
      </p:sp>
      <p:sp>
        <p:nvSpPr>
          <p:cNvPr id="679941" name="Text Box 5"/>
          <p:cNvSpPr txBox="1">
            <a:spLocks noChangeArrowheads="1"/>
          </p:cNvSpPr>
          <p:nvPr/>
        </p:nvSpPr>
        <p:spPr bwMode="auto">
          <a:xfrm>
            <a:off x="520700" y="4140200"/>
            <a:ext cx="4140200" cy="11366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0000"/>
              </a:buClr>
              <a:buFont typeface="Wingdings" pitchFamily="2" charset="2"/>
              <a:buNone/>
            </a:pPr>
            <a:r>
              <a:rPr lang="en-US" altLang="en-US" sz="2000" b="1">
                <a:solidFill>
                  <a:schemeClr val="bg2"/>
                </a:solidFill>
                <a:latin typeface="Times New Roman" pitchFamily="18" charset="0"/>
              </a:rPr>
              <a:t>SELECT</a:t>
            </a:r>
            <a:r>
              <a:rPr lang="en-US" altLang="en-US" sz="2000">
                <a:solidFill>
                  <a:schemeClr val="bg2"/>
                </a:solidFill>
                <a:latin typeface="Times New Roman" pitchFamily="18" charset="0"/>
              </a:rPr>
              <a:t> 	LNAME, FNAME</a:t>
            </a:r>
          </a:p>
          <a:p>
            <a:pPr>
              <a:spcBef>
                <a:spcPct val="20000"/>
              </a:spcBef>
              <a:buClr>
                <a:srgbClr val="FF0000"/>
              </a:buClr>
              <a:buFont typeface="Wingdings" pitchFamily="2" charset="2"/>
              <a:buNone/>
            </a:pPr>
            <a:r>
              <a:rPr lang="en-US" altLang="en-US" sz="2000" b="1">
                <a:solidFill>
                  <a:schemeClr val="bg2"/>
                </a:solidFill>
                <a:latin typeface="Times New Roman" pitchFamily="18" charset="0"/>
              </a:rPr>
              <a:t>FROM</a:t>
            </a:r>
            <a:r>
              <a:rPr lang="en-US" altLang="en-US" sz="2000">
                <a:solidFill>
                  <a:schemeClr val="bg2"/>
                </a:solidFill>
                <a:latin typeface="Times New Roman" pitchFamily="18" charset="0"/>
              </a:rPr>
              <a:t> 		EMPLOYEE</a:t>
            </a:r>
          </a:p>
          <a:p>
            <a:pPr>
              <a:spcBef>
                <a:spcPct val="20000"/>
              </a:spcBef>
              <a:buClr>
                <a:srgbClr val="FF0000"/>
              </a:buClr>
              <a:buFont typeface="Wingdings" pitchFamily="2" charset="2"/>
              <a:buNone/>
            </a:pPr>
            <a:r>
              <a:rPr lang="en-US" altLang="en-US" sz="2000" b="1">
                <a:solidFill>
                  <a:schemeClr val="bg2"/>
                </a:solidFill>
                <a:latin typeface="Times New Roman" pitchFamily="18" charset="0"/>
              </a:rPr>
              <a:t>WHERE</a:t>
            </a:r>
            <a:r>
              <a:rPr lang="en-US" altLang="en-US" sz="2000">
                <a:solidFill>
                  <a:schemeClr val="bg2"/>
                </a:solidFill>
                <a:latin typeface="Times New Roman" pitchFamily="18" charset="0"/>
              </a:rPr>
              <a:t> 	SALARY &gt; C</a:t>
            </a:r>
          </a:p>
        </p:txBody>
      </p:sp>
      <p:sp>
        <p:nvSpPr>
          <p:cNvPr id="679942" name="Line 6"/>
          <p:cNvSpPr>
            <a:spLocks noChangeShapeType="1"/>
          </p:cNvSpPr>
          <p:nvPr/>
        </p:nvSpPr>
        <p:spPr bwMode="auto">
          <a:xfrm>
            <a:off x="4660900" y="3492500"/>
            <a:ext cx="1588" cy="2413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3" name="Line 7"/>
          <p:cNvSpPr>
            <a:spLocks noChangeShapeType="1"/>
          </p:cNvSpPr>
          <p:nvPr/>
        </p:nvSpPr>
        <p:spPr bwMode="auto">
          <a:xfrm>
            <a:off x="2501900" y="3733800"/>
            <a:ext cx="4191000" cy="1588"/>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4" name="Line 8"/>
          <p:cNvSpPr>
            <a:spLocks noChangeShapeType="1"/>
          </p:cNvSpPr>
          <p:nvPr/>
        </p:nvSpPr>
        <p:spPr bwMode="auto">
          <a:xfrm>
            <a:off x="4660900" y="3492500"/>
            <a:ext cx="1588" cy="241300"/>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5" name="Line 9"/>
          <p:cNvSpPr>
            <a:spLocks noChangeShapeType="1"/>
          </p:cNvSpPr>
          <p:nvPr/>
        </p:nvSpPr>
        <p:spPr bwMode="auto">
          <a:xfrm>
            <a:off x="2501900" y="3733800"/>
            <a:ext cx="1588" cy="406400"/>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6" name="Line 10"/>
          <p:cNvSpPr>
            <a:spLocks noChangeShapeType="1"/>
          </p:cNvSpPr>
          <p:nvPr/>
        </p:nvSpPr>
        <p:spPr bwMode="auto">
          <a:xfrm>
            <a:off x="6692900" y="3733800"/>
            <a:ext cx="1588" cy="406400"/>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7" name="Text Box 11"/>
          <p:cNvSpPr txBox="1">
            <a:spLocks noChangeArrowheads="1"/>
          </p:cNvSpPr>
          <p:nvPr/>
        </p:nvSpPr>
        <p:spPr bwMode="auto">
          <a:xfrm>
            <a:off x="368300" y="5689600"/>
            <a:ext cx="4292600" cy="8318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2"/>
                </a:solidFill>
                <a:latin typeface="Lucida Grande" pitchFamily="71" charset="0"/>
                <a:cs typeface="Times New Roman" pitchFamily="18" charset="0"/>
              </a:rPr>
              <a:t>π</a:t>
            </a:r>
            <a:r>
              <a:rPr lang="en-US" altLang="en-US" sz="1800" baseline="-25000">
                <a:solidFill>
                  <a:schemeClr val="bg2"/>
                </a:solidFill>
                <a:latin typeface="Times New Roman" pitchFamily="18" charset="0"/>
              </a:rPr>
              <a:t>LNAME, FNAME</a:t>
            </a:r>
            <a:r>
              <a:rPr lang="en-US" altLang="en-US" sz="2000" baseline="-25000">
                <a:solidFill>
                  <a:schemeClr val="bg2"/>
                </a:solidFill>
                <a:latin typeface="Times New Roman" pitchFamily="18" charset="0"/>
              </a:rPr>
              <a:t> </a:t>
            </a:r>
            <a:r>
              <a:rPr lang="en-US" altLang="en-US" sz="2000">
                <a:solidFill>
                  <a:schemeClr val="bg2"/>
                </a:solidFill>
                <a:latin typeface="Times New Roman" pitchFamily="18" charset="0"/>
              </a:rPr>
              <a:t>(</a:t>
            </a:r>
            <a:r>
              <a:rPr lang="en-US" altLang="en-US">
                <a:solidFill>
                  <a:schemeClr val="bg2"/>
                </a:solidFill>
                <a:latin typeface="Lucida Grande" pitchFamily="71" charset="0"/>
                <a:cs typeface="Times New Roman" pitchFamily="18" charset="0"/>
              </a:rPr>
              <a:t>σ</a:t>
            </a:r>
            <a:r>
              <a:rPr lang="en-US" altLang="en-US" sz="1800" baseline="-25000">
                <a:solidFill>
                  <a:schemeClr val="bg2"/>
                </a:solidFill>
                <a:latin typeface="Times New Roman" pitchFamily="18" charset="0"/>
                <a:cs typeface="Times New Roman" pitchFamily="18" charset="0"/>
              </a:rPr>
              <a:t>SALARY&gt;C</a:t>
            </a:r>
            <a:r>
              <a:rPr lang="en-US" altLang="en-US" sz="2000">
                <a:solidFill>
                  <a:schemeClr val="bg2"/>
                </a:solidFill>
                <a:latin typeface="Times New Roman" pitchFamily="18" charset="0"/>
                <a:cs typeface="Times New Roman" pitchFamily="18" charset="0"/>
              </a:rPr>
              <a:t>(EMPLOYEE))</a:t>
            </a:r>
            <a:endParaRPr lang="en-US" altLang="en-US" sz="2000" baseline="-25000">
              <a:solidFill>
                <a:schemeClr val="bg2"/>
              </a:solidFill>
              <a:latin typeface="Times New Roman" pitchFamily="18" charset="0"/>
            </a:endParaRPr>
          </a:p>
        </p:txBody>
      </p:sp>
      <p:sp>
        <p:nvSpPr>
          <p:cNvPr id="679948" name="Text Box 12"/>
          <p:cNvSpPr txBox="1">
            <a:spLocks noChangeArrowheads="1"/>
          </p:cNvSpPr>
          <p:nvPr/>
        </p:nvSpPr>
        <p:spPr bwMode="auto">
          <a:xfrm>
            <a:off x="4813300" y="5689600"/>
            <a:ext cx="3860800" cy="46672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bg2"/>
                </a:solidFill>
                <a:ea typeface="Symbol" pitchFamily="18" charset="2"/>
                <a:cs typeface="Symbol" pitchFamily="18" charset="2"/>
              </a:rPr>
              <a:t>ℱ</a:t>
            </a:r>
            <a:r>
              <a:rPr lang="en-US" altLang="en-US" sz="1800" baseline="-25000">
                <a:solidFill>
                  <a:schemeClr val="bg2"/>
                </a:solidFill>
                <a:latin typeface="Times New Roman" pitchFamily="18" charset="0"/>
              </a:rPr>
              <a:t>MAX SALARY</a:t>
            </a:r>
            <a:r>
              <a:rPr lang="en-US" altLang="en-US" sz="2000" baseline="-25000">
                <a:solidFill>
                  <a:schemeClr val="bg2"/>
                </a:solidFill>
                <a:latin typeface="Times New Roman" pitchFamily="18" charset="0"/>
              </a:rPr>
              <a:t> </a:t>
            </a:r>
            <a:r>
              <a:rPr lang="en-US" altLang="en-US" sz="2000">
                <a:solidFill>
                  <a:schemeClr val="bg2"/>
                </a:solidFill>
                <a:latin typeface="Times New Roman" pitchFamily="18" charset="0"/>
              </a:rPr>
              <a:t>(</a:t>
            </a:r>
            <a:r>
              <a:rPr lang="en-US" altLang="en-US">
                <a:solidFill>
                  <a:schemeClr val="bg2"/>
                </a:solidFill>
                <a:latin typeface="Lucida Grande" pitchFamily="71" charset="0"/>
                <a:cs typeface="Times New Roman" pitchFamily="18" charset="0"/>
              </a:rPr>
              <a:t>σ</a:t>
            </a:r>
            <a:r>
              <a:rPr lang="en-US" altLang="en-US" sz="1800" baseline="-25000">
                <a:solidFill>
                  <a:schemeClr val="bg2"/>
                </a:solidFill>
                <a:latin typeface="Times New Roman" pitchFamily="18" charset="0"/>
                <a:cs typeface="Times New Roman" pitchFamily="18" charset="0"/>
              </a:rPr>
              <a:t>DNO=5 </a:t>
            </a:r>
            <a:r>
              <a:rPr lang="en-US" altLang="en-US" sz="2000">
                <a:solidFill>
                  <a:schemeClr val="bg2"/>
                </a:solidFill>
                <a:latin typeface="Times New Roman" pitchFamily="18" charset="0"/>
                <a:cs typeface="Times New Roman" pitchFamily="18" charset="0"/>
              </a:rPr>
              <a:t>(EMPLOYEE))</a:t>
            </a:r>
          </a:p>
        </p:txBody>
      </p:sp>
      <p:sp>
        <p:nvSpPr>
          <p:cNvPr id="679949" name="AutoShape 13"/>
          <p:cNvSpPr>
            <a:spLocks noChangeArrowheads="1"/>
          </p:cNvSpPr>
          <p:nvPr/>
        </p:nvSpPr>
        <p:spPr bwMode="auto">
          <a:xfrm>
            <a:off x="2330450" y="5276850"/>
            <a:ext cx="342900" cy="412750"/>
          </a:xfrm>
          <a:prstGeom prst="downArrow">
            <a:avLst>
              <a:gd name="adj1" fmla="val 50000"/>
              <a:gd name="adj2" fmla="val 30093"/>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latin typeface="Times New Roman" pitchFamily="18" charset="0"/>
            </a:endParaRPr>
          </a:p>
        </p:txBody>
      </p:sp>
      <p:sp>
        <p:nvSpPr>
          <p:cNvPr id="679950" name="AutoShape 14"/>
          <p:cNvSpPr>
            <a:spLocks noChangeArrowheads="1"/>
          </p:cNvSpPr>
          <p:nvPr/>
        </p:nvSpPr>
        <p:spPr bwMode="auto">
          <a:xfrm>
            <a:off x="6521450" y="5222875"/>
            <a:ext cx="342900" cy="466725"/>
          </a:xfrm>
          <a:prstGeom prst="downArrow">
            <a:avLst>
              <a:gd name="adj1" fmla="val 50000"/>
              <a:gd name="adj2" fmla="val 34028"/>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latin typeface="Times New Roman" pitchFamily="18"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A798E221-2BA0-476C-8457-67A06C66197A}" type="slidenum">
              <a:rPr lang="en-US" altLang="en-US"/>
              <a:pPr/>
              <a:t>6</a:t>
            </a:fld>
            <a:endParaRPr lang="en-CA" altLang="en-US"/>
          </a:p>
        </p:txBody>
      </p:sp>
      <p:sp>
        <p:nvSpPr>
          <p:cNvPr id="745478" name="Rectangle 6"/>
          <p:cNvSpPr>
            <a:spLocks noGrp="1" noChangeArrowheads="1"/>
          </p:cNvSpPr>
          <p:nvPr>
            <p:ph type="title"/>
          </p:nvPr>
        </p:nvSpPr>
        <p:spPr/>
        <p:txBody>
          <a:bodyPr/>
          <a:lstStyle/>
          <a:p>
            <a:r>
              <a:rPr lang="en-US" altLang="en-US" sz="3200"/>
              <a:t>Using Heuristics in Query Optimization (2)</a:t>
            </a:r>
          </a:p>
        </p:txBody>
      </p:sp>
      <p:sp>
        <p:nvSpPr>
          <p:cNvPr id="745479" name="Rectangle 7"/>
          <p:cNvSpPr>
            <a:spLocks noGrp="1" noChangeArrowheads="1"/>
          </p:cNvSpPr>
          <p:nvPr>
            <p:ph type="body" idx="1"/>
          </p:nvPr>
        </p:nvSpPr>
        <p:spPr/>
        <p:txBody>
          <a:bodyPr/>
          <a:lstStyle/>
          <a:p>
            <a:pPr>
              <a:lnSpc>
                <a:spcPct val="80000"/>
              </a:lnSpc>
            </a:pPr>
            <a:r>
              <a:rPr lang="en-US" altLang="en-US" sz="2400" b="1" dirty="0"/>
              <a:t>Query tree</a:t>
            </a:r>
            <a:r>
              <a:rPr lang="en-US" altLang="en-US" sz="2400" dirty="0"/>
              <a:t>:</a:t>
            </a:r>
          </a:p>
          <a:p>
            <a:pPr lvl="1">
              <a:lnSpc>
                <a:spcPct val="80000"/>
              </a:lnSpc>
            </a:pPr>
            <a:r>
              <a:rPr lang="en-US" altLang="en-US" sz="2200" dirty="0"/>
              <a:t>A tree data structure that corresponds to a relational algebra expression. It represents the input relations of the query as </a:t>
            </a:r>
            <a:r>
              <a:rPr lang="en-US" altLang="en-US" sz="2200" b="1" dirty="0"/>
              <a:t>leaf nodes</a:t>
            </a:r>
            <a:r>
              <a:rPr lang="en-US" altLang="en-US" sz="2200" dirty="0"/>
              <a:t> of the </a:t>
            </a:r>
            <a:r>
              <a:rPr lang="en-US" altLang="en-US" sz="2200" b="1" dirty="0"/>
              <a:t>tree</a:t>
            </a:r>
            <a:r>
              <a:rPr lang="en-US" altLang="en-US" sz="2200" dirty="0"/>
              <a:t>, and represents the relational algebra operations as internal nodes.  </a:t>
            </a:r>
          </a:p>
          <a:p>
            <a:pPr>
              <a:lnSpc>
                <a:spcPct val="80000"/>
              </a:lnSpc>
            </a:pPr>
            <a:r>
              <a:rPr lang="en-US" altLang="en-US" sz="2400" dirty="0"/>
              <a:t>An execution of the query tree consists of executing an internal node operation whenever its operands are available and then replacing that internal node by the relation that results from executing the operation</a:t>
            </a:r>
            <a:r>
              <a:rPr lang="en-US" altLang="en-US" sz="2400" dirty="0" smtClean="0"/>
              <a:t>.</a:t>
            </a:r>
            <a:endParaRPr lang="en-US" altLang="en-US" sz="2400"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r>
              <a:rPr lang="en-US" altLang="en-US"/>
              <a:t>Slide 15- </a:t>
            </a:r>
            <a:fld id="{F2F0DB86-2243-4AE9-A267-8018292C6EF7}" type="slidenum">
              <a:rPr lang="en-US" altLang="en-US"/>
              <a:pPr/>
              <a:t>7</a:t>
            </a:fld>
            <a:endParaRPr lang="en-CA" altLang="en-US"/>
          </a:p>
        </p:txBody>
      </p:sp>
      <p:sp>
        <p:nvSpPr>
          <p:cNvPr id="747536" name="Rectangle 16"/>
          <p:cNvSpPr>
            <a:spLocks noGrp="1" noChangeArrowheads="1"/>
          </p:cNvSpPr>
          <p:nvPr>
            <p:ph type="title"/>
          </p:nvPr>
        </p:nvSpPr>
        <p:spPr/>
        <p:txBody>
          <a:bodyPr/>
          <a:lstStyle/>
          <a:p>
            <a:r>
              <a:rPr lang="en-US" altLang="en-US" sz="3200"/>
              <a:t>Using Heuristics in Query Optimization (3)</a:t>
            </a:r>
          </a:p>
        </p:txBody>
      </p:sp>
      <p:sp>
        <p:nvSpPr>
          <p:cNvPr id="747537" name="Rectangle 17"/>
          <p:cNvSpPr>
            <a:spLocks noGrp="1" noChangeArrowheads="1"/>
          </p:cNvSpPr>
          <p:nvPr>
            <p:ph type="body" idx="1"/>
          </p:nvPr>
        </p:nvSpPr>
        <p:spPr/>
        <p:txBody>
          <a:bodyPr/>
          <a:lstStyle/>
          <a:p>
            <a:pPr>
              <a:lnSpc>
                <a:spcPct val="80000"/>
              </a:lnSpc>
            </a:pPr>
            <a:r>
              <a:rPr lang="en-US" altLang="en-US" sz="2000" dirty="0"/>
              <a:t>Example:</a:t>
            </a:r>
          </a:p>
          <a:p>
            <a:pPr lvl="1">
              <a:lnSpc>
                <a:spcPct val="80000"/>
              </a:lnSpc>
            </a:pPr>
            <a:r>
              <a:rPr lang="en-US" altLang="en-US" sz="2000" dirty="0"/>
              <a:t>For every project located in ‘Stafford’, retrieve the project number, the controlling department number and the department manager’s last name, address and birthdate.</a:t>
            </a:r>
          </a:p>
          <a:p>
            <a:pPr>
              <a:lnSpc>
                <a:spcPct val="80000"/>
              </a:lnSpc>
            </a:pPr>
            <a:r>
              <a:rPr lang="en-US" altLang="en-US" sz="2000" dirty="0"/>
              <a:t>Relation algebra:</a:t>
            </a:r>
          </a:p>
          <a:p>
            <a:pPr lvl="1">
              <a:lnSpc>
                <a:spcPct val="80000"/>
              </a:lnSpc>
              <a:buFont typeface="Wingdings" pitchFamily="2" charset="2"/>
              <a:buNone/>
            </a:pPr>
            <a:r>
              <a:rPr lang="en-US" altLang="en-US" sz="2400" b="1" dirty="0">
                <a:latin typeface="Symbol" pitchFamily="18" charset="2"/>
              </a:rPr>
              <a:t></a:t>
            </a:r>
            <a:r>
              <a:rPr lang="en-US" altLang="en-US" sz="2000" baseline="-25000" dirty="0"/>
              <a:t>PNUMBER, DNUM, LNAME, ADDRESS, BDATE</a:t>
            </a:r>
            <a:r>
              <a:rPr lang="en-US" altLang="en-US" sz="2000" dirty="0"/>
              <a:t> (((</a:t>
            </a:r>
            <a:r>
              <a:rPr lang="en-US" altLang="en-US" sz="2400" b="1" dirty="0">
                <a:latin typeface="Symbol" pitchFamily="18" charset="2"/>
              </a:rPr>
              <a:t></a:t>
            </a:r>
            <a:r>
              <a:rPr lang="en-US" altLang="en-US" sz="2000" baseline="-25000" dirty="0"/>
              <a:t>PLOCATION=‘STAFFORD’</a:t>
            </a:r>
            <a:r>
              <a:rPr lang="en-US" altLang="en-US" sz="2000" dirty="0"/>
              <a:t>(PROJECT))</a:t>
            </a:r>
            <a:br>
              <a:rPr lang="en-US" altLang="en-US" sz="2000" dirty="0"/>
            </a:br>
            <a:r>
              <a:rPr lang="en-US" altLang="en-US" sz="2000" dirty="0"/>
              <a:t>	</a:t>
            </a:r>
            <a:r>
              <a:rPr lang="en-US" altLang="en-US" sz="2000" baseline="-25000" dirty="0"/>
              <a:t>DNUM=DNUMBER</a:t>
            </a:r>
            <a:r>
              <a:rPr lang="en-US" altLang="en-US" sz="2000" dirty="0"/>
              <a:t> (DEPARTMENT))    </a:t>
            </a:r>
            <a:r>
              <a:rPr lang="en-US" altLang="en-US" sz="2000" baseline="-25000" dirty="0"/>
              <a:t>  MGRSSN=SSN</a:t>
            </a:r>
            <a:r>
              <a:rPr lang="en-US" altLang="en-US" sz="2000" dirty="0"/>
              <a:t> (EMPLOYEE))</a:t>
            </a:r>
          </a:p>
          <a:p>
            <a:pPr>
              <a:lnSpc>
                <a:spcPct val="80000"/>
              </a:lnSpc>
              <a:buFont typeface="Wingdings" pitchFamily="2" charset="2"/>
              <a:buNone/>
            </a:pPr>
            <a:r>
              <a:rPr lang="en-US" altLang="en-US" sz="2000" dirty="0"/>
              <a:t>	</a:t>
            </a:r>
          </a:p>
          <a:p>
            <a:pPr>
              <a:lnSpc>
                <a:spcPct val="80000"/>
              </a:lnSpc>
            </a:pPr>
            <a:r>
              <a:rPr lang="en-US" altLang="en-US" sz="2000" dirty="0"/>
              <a:t>SQL query:</a:t>
            </a:r>
          </a:p>
          <a:p>
            <a:pPr lvl="1">
              <a:lnSpc>
                <a:spcPct val="80000"/>
              </a:lnSpc>
              <a:buFont typeface="Wingdings" pitchFamily="2" charset="2"/>
              <a:buNone/>
            </a:pPr>
            <a:r>
              <a:rPr lang="en-US" altLang="en-US" sz="2000" dirty="0"/>
              <a:t>Q2: 	SELECT  	P.NUMBER,P.DNUM,E.LNAME,</a:t>
            </a:r>
            <a:br>
              <a:rPr lang="en-US" altLang="en-US" sz="2000" dirty="0"/>
            </a:br>
            <a:r>
              <a:rPr lang="en-US" altLang="en-US" sz="2000" dirty="0"/>
              <a:t>				E.ADDRESS, E.BDATE</a:t>
            </a:r>
          </a:p>
          <a:p>
            <a:pPr lvl="1">
              <a:lnSpc>
                <a:spcPct val="80000"/>
              </a:lnSpc>
              <a:buFont typeface="Wingdings" pitchFamily="2" charset="2"/>
              <a:buNone/>
            </a:pPr>
            <a:r>
              <a:rPr lang="en-US" altLang="en-US" sz="2000" dirty="0"/>
              <a:t>			FROM		PROJECT AS P,DEPARTMENT AS D, 					EMPLOYEE AS E</a:t>
            </a:r>
          </a:p>
          <a:p>
            <a:pPr lvl="1">
              <a:lnSpc>
                <a:spcPct val="80000"/>
              </a:lnSpc>
              <a:buFont typeface="Wingdings" pitchFamily="2" charset="2"/>
              <a:buNone/>
            </a:pPr>
            <a:r>
              <a:rPr lang="en-US" altLang="en-US" sz="2000" dirty="0"/>
              <a:t>			WHERE  	P.DNUM=D.DNUMBER AND 					D.MGRSSN=E.SSN AND			  		P.PLOCATION=‘STAFFORD’;</a:t>
            </a:r>
          </a:p>
        </p:txBody>
      </p:sp>
      <p:grpSp>
        <p:nvGrpSpPr>
          <p:cNvPr id="747524" name="Group 4"/>
          <p:cNvGrpSpPr>
            <a:grpSpLocks/>
          </p:cNvGrpSpPr>
          <p:nvPr/>
        </p:nvGrpSpPr>
        <p:grpSpPr bwMode="auto">
          <a:xfrm>
            <a:off x="4844460" y="3789040"/>
            <a:ext cx="219075" cy="174625"/>
            <a:chOff x="377" y="2904"/>
            <a:chExt cx="154" cy="110"/>
          </a:xfrm>
        </p:grpSpPr>
        <p:sp>
          <p:nvSpPr>
            <p:cNvPr id="747525" name="Line 5"/>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26" name="Line 6"/>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27" name="Line 7"/>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28" name="Line 8"/>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47529" name="Group 9"/>
          <p:cNvGrpSpPr>
            <a:grpSpLocks/>
          </p:cNvGrpSpPr>
          <p:nvPr/>
        </p:nvGrpSpPr>
        <p:grpSpPr bwMode="auto">
          <a:xfrm>
            <a:off x="5105400" y="3406774"/>
            <a:ext cx="219075" cy="174625"/>
            <a:chOff x="377" y="2904"/>
            <a:chExt cx="154" cy="110"/>
          </a:xfrm>
        </p:grpSpPr>
        <p:sp>
          <p:nvSpPr>
            <p:cNvPr id="747530" name="Line 10"/>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31" name="Line 11"/>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32" name="Line 12"/>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33" name="Line 13"/>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solidFill>
                  <a:srgbClr val="000000"/>
                </a:solidFill>
              </a:rPr>
              <a:t>Chapter 7-</a:t>
            </a:r>
            <a:fld id="{8998DF09-8E4F-4B3B-9340-384059ECF834}" type="slidenum">
              <a:rPr lang="en-US">
                <a:solidFill>
                  <a:srgbClr val="000000"/>
                </a:solidFill>
              </a:rPr>
              <a:pPr/>
              <a:t>8</a:t>
            </a:fld>
            <a:endParaRPr lang="en-US">
              <a:solidFill>
                <a:srgbClr val="000000"/>
              </a:solidFill>
            </a:endParaRPr>
          </a:p>
        </p:txBody>
      </p:sp>
      <p:sp>
        <p:nvSpPr>
          <p:cNvPr id="227330" name="Rectangle 2"/>
          <p:cNvSpPr>
            <a:spLocks noGrp="1" noChangeArrowheads="1"/>
          </p:cNvSpPr>
          <p:nvPr>
            <p:ph type="title"/>
          </p:nvPr>
        </p:nvSpPr>
        <p:spPr>
          <a:xfrm>
            <a:off x="609600" y="304800"/>
            <a:ext cx="2203450" cy="2659063"/>
          </a:xfrm>
        </p:spPr>
        <p:txBody>
          <a:bodyPr anchor="t"/>
          <a:lstStyle/>
          <a:p>
            <a:pPr algn="l"/>
            <a:r>
              <a:rPr lang="en-US" sz="2400" b="1"/>
              <a:t>FIGURE 7.2</a:t>
            </a:r>
            <a:br>
              <a:rPr lang="en-US" sz="2400" b="1"/>
            </a:br>
            <a:r>
              <a:rPr lang="en-US" sz="2400"/>
              <a:t>Result of mapping the COMPANY ER schema into a relational schema.</a:t>
            </a:r>
            <a:endParaRPr lang="en-US" b="1"/>
          </a:p>
        </p:txBody>
      </p:sp>
      <p:pic>
        <p:nvPicPr>
          <p:cNvPr id="227331" name="Picture 3" descr="31755_FIG0707.gif                                              0001035BEeyore                         B91DCF3B:"/>
          <p:cNvPicPr>
            <a:picLocks noGrp="1" noChangeAspect="1" noChangeArrowheads="1"/>
          </p:cNvPicPr>
          <p:nvPr>
            <p:ph idx="1"/>
          </p:nvPr>
        </p:nvPicPr>
        <p:blipFill>
          <a:blip r:embed="rId2"/>
          <a:srcRect/>
          <a:stretch>
            <a:fillRect/>
          </a:stretch>
        </p:blipFill>
        <p:spPr>
          <a:xfrm>
            <a:off x="2813050" y="1017588"/>
            <a:ext cx="5975350" cy="4298950"/>
          </a:xfrm>
        </p:spPr>
      </p:pic>
    </p:spTree>
    <p:extLst>
      <p:ext uri="{BB962C8B-B14F-4D97-AF65-F5344CB8AC3E}">
        <p14:creationId xmlns:p14="http://schemas.microsoft.com/office/powerpoint/2010/main" val="619031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Slide 15- </a:t>
            </a:r>
            <a:fld id="{948B53EC-24A7-4877-8235-5834568ABC74}" type="slidenum">
              <a:rPr lang="en-US" altLang="en-US"/>
              <a:pPr/>
              <a:t>9</a:t>
            </a:fld>
            <a:endParaRPr lang="en-CA" altLang="en-US"/>
          </a:p>
        </p:txBody>
      </p:sp>
      <p:sp>
        <p:nvSpPr>
          <p:cNvPr id="749576" name="Rectangle 8"/>
          <p:cNvSpPr>
            <a:spLocks noGrp="1" noChangeArrowheads="1"/>
          </p:cNvSpPr>
          <p:nvPr>
            <p:ph type="title"/>
          </p:nvPr>
        </p:nvSpPr>
        <p:spPr/>
        <p:txBody>
          <a:bodyPr/>
          <a:lstStyle/>
          <a:p>
            <a:r>
              <a:rPr lang="en-US" altLang="en-US" sz="3200"/>
              <a:t>Using Heuristics in Query Optimization (4)</a:t>
            </a:r>
          </a:p>
        </p:txBody>
      </p:sp>
      <p:pic>
        <p:nvPicPr>
          <p:cNvPr id="749579" name="Picture 11" descr="fig15_04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646238"/>
            <a:ext cx="5562600" cy="4700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1339</TotalTime>
  <Words>671</Words>
  <Application>Microsoft Office PowerPoint</Application>
  <PresentationFormat>Letter Paper (8.5x11 in)</PresentationFormat>
  <Paragraphs>93</Paragraphs>
  <Slides>14</Slides>
  <Notes>13</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Blends</vt:lpstr>
      <vt:lpstr>Soaring</vt:lpstr>
      <vt:lpstr>Chapter 15</vt:lpstr>
      <vt:lpstr>0. Introduction to Query Processing (1)</vt:lpstr>
      <vt:lpstr>Introduction to Query Processing (2)</vt:lpstr>
      <vt:lpstr>1. Translating SQL Queries into Relational Algebra (1)</vt:lpstr>
      <vt:lpstr>Translating SQL Queries into Relational Algebra (2)</vt:lpstr>
      <vt:lpstr>Using Heuristics in Query Optimization (2)</vt:lpstr>
      <vt:lpstr>Using Heuristics in Query Optimization (3)</vt:lpstr>
      <vt:lpstr>FIGURE 7.2 Result of mapping the COMPANY ER schema into a relational schema.</vt:lpstr>
      <vt:lpstr>Using Heuristics in Query Optimization (4)</vt:lpstr>
      <vt:lpstr>Using Heuristics in Query Optimization (6)</vt:lpstr>
      <vt:lpstr>Using Heuristics in Query Optimization (7)</vt:lpstr>
      <vt:lpstr>Using Heuristics in Query Optimization (8)</vt:lpstr>
      <vt:lpstr>Using Heuristics in Query Optimization (15)</vt:lpstr>
      <vt:lpstr>Using Heuristics in Query Optimization (16)</vt:lpstr>
    </vt:vector>
  </TitlesOfParts>
  <Company>Copyright © 2007 Ramez Elmasri and Shamkant B. Navathe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subject>Algorithms for Query Processing and Optimization</dc:subject>
  <dc:creator>Elmasri/Navathe</dc:creator>
  <cp:lastModifiedBy>Admin</cp:lastModifiedBy>
  <cp:revision>97</cp:revision>
  <cp:lastPrinted>2001-11-04T00:51:13Z</cp:lastPrinted>
  <dcterms:created xsi:type="dcterms:W3CDTF">2005-02-25T19:46:41Z</dcterms:created>
  <dcterms:modified xsi:type="dcterms:W3CDTF">2023-10-06T11:12:26Z</dcterms:modified>
</cp:coreProperties>
</file>