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1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3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9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4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33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5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CB15-226A-49CE-93F3-1832DC04366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59E5-CBB4-42E8-8E52-7253E689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0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br>
              <a:rPr lang="en-US" dirty="0" smtClean="0"/>
            </a:br>
            <a:r>
              <a:rPr lang="en-US" sz="2400" dirty="0" smtClean="0"/>
              <a:t>Geometric, Uniform, Beta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9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5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65594"/>
          </a:xfrm>
        </p:spPr>
        <p:txBody>
          <a:bodyPr/>
          <a:lstStyle/>
          <a:p>
            <a:r>
              <a:rPr lang="en-US" dirty="0"/>
              <a:t>With reference to the example on page 124</a:t>
            </a:r>
            <a:r>
              <a:rPr lang="en-US" dirty="0" smtClean="0"/>
              <a:t>,( </a:t>
            </a:r>
            <a:r>
              <a:rPr lang="en-US" dirty="0"/>
              <a:t>If the probability is 0.05 that a certain kind of measuring device will show </a:t>
            </a:r>
            <a:r>
              <a:rPr lang="en-US" dirty="0" smtClean="0"/>
              <a:t>excessive </a:t>
            </a:r>
            <a:r>
              <a:rPr lang="en-US" dirty="0"/>
              <a:t>what is the probability that the sixth measuring device tested will be the </a:t>
            </a:r>
            <a:r>
              <a:rPr lang="en-US" dirty="0" smtClean="0"/>
              <a:t>first </a:t>
            </a:r>
            <a:r>
              <a:rPr lang="en-IN" dirty="0" smtClean="0"/>
              <a:t>to </a:t>
            </a:r>
            <a:r>
              <a:rPr lang="en-IN" dirty="0"/>
              <a:t>show excessive drift</a:t>
            </a:r>
            <a:r>
              <a:rPr lang="en-IN" dirty="0" smtClean="0"/>
              <a:t>?) drift</a:t>
            </a:r>
            <a:r>
              <a:rPr lang="en-IN" dirty="0"/>
              <a:t>,</a:t>
            </a:r>
            <a:r>
              <a:rPr lang="en-US" dirty="0" smtClean="0"/>
              <a:t> </a:t>
            </a:r>
            <a:r>
              <a:rPr lang="en-US" dirty="0"/>
              <a:t>where on the average three trucks </a:t>
            </a:r>
            <a:r>
              <a:rPr lang="en-US" dirty="0" smtClean="0"/>
              <a:t>arrived per </a:t>
            </a:r>
            <a:r>
              <a:rPr lang="en-US" dirty="0"/>
              <a:t>hour to be unloaded at a warehouse, what are the probabilities that the </a:t>
            </a:r>
            <a:r>
              <a:rPr lang="en-US" dirty="0" smtClean="0"/>
              <a:t>time between </a:t>
            </a:r>
            <a:r>
              <a:rPr lang="en-US" dirty="0"/>
              <a:t>the arrival of successive trucks will </a:t>
            </a:r>
            <a:r>
              <a:rPr lang="en-US" dirty="0" smtClean="0"/>
              <a:t>be </a:t>
            </a:r>
            <a:r>
              <a:rPr lang="en-US" b="1" dirty="0" smtClean="0"/>
              <a:t>(</a:t>
            </a:r>
            <a:r>
              <a:rPr lang="en-US" b="1" dirty="0"/>
              <a:t>a) </a:t>
            </a:r>
            <a:r>
              <a:rPr lang="en-US" dirty="0"/>
              <a:t>less than </a:t>
            </a:r>
            <a:r>
              <a:rPr lang="en-US" dirty="0" smtClean="0"/>
              <a:t>5 </a:t>
            </a:r>
            <a:r>
              <a:rPr lang="en-US" dirty="0"/>
              <a:t>minutes? </a:t>
            </a:r>
            <a:r>
              <a:rPr lang="en-US" b="1" dirty="0"/>
              <a:t>(b) </a:t>
            </a:r>
            <a:r>
              <a:rPr lang="en-US" dirty="0"/>
              <a:t>at least 45 minutes</a:t>
            </a:r>
            <a:r>
              <a:rPr lang="en-US" dirty="0" smtClean="0"/>
              <a:t>?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3683358"/>
            <a:ext cx="11075831" cy="27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Beta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38" y="824248"/>
            <a:ext cx="11062952" cy="5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/>
          <a:lstStyle/>
          <a:p>
            <a:r>
              <a:rPr lang="en-US" dirty="0"/>
              <a:t>In a certain county, the proportion of highway sections requiring repairs in any </a:t>
            </a:r>
            <a:r>
              <a:rPr lang="en-US" dirty="0" smtClean="0"/>
              <a:t>given year </a:t>
            </a:r>
            <a:r>
              <a:rPr lang="en-US" dirty="0"/>
              <a:t>is a random variable having the beta distribution with </a:t>
            </a:r>
            <a:r>
              <a:rPr lang="en-US" i="1" dirty="0"/>
              <a:t>α </a:t>
            </a:r>
            <a:r>
              <a:rPr lang="en-US" dirty="0"/>
              <a:t>= 3 and </a:t>
            </a:r>
            <a:r>
              <a:rPr lang="en-US" i="1" dirty="0"/>
              <a:t>β </a:t>
            </a:r>
            <a:r>
              <a:rPr lang="en-US" dirty="0"/>
              <a:t>= 2 (</a:t>
            </a:r>
            <a:r>
              <a:rPr lang="en-US" dirty="0" smtClean="0"/>
              <a:t>shown </a:t>
            </a:r>
            <a:r>
              <a:rPr lang="en-IN" dirty="0" smtClean="0"/>
              <a:t>in </a:t>
            </a:r>
            <a:r>
              <a:rPr lang="en-IN" dirty="0"/>
              <a:t>Figure 5.22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1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2" y="0"/>
            <a:ext cx="11256137" cy="70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Uniform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249683"/>
          </a:xfrm>
        </p:spPr>
        <p:txBody>
          <a:bodyPr>
            <a:normAutofit/>
          </a:bodyPr>
          <a:lstStyle/>
          <a:p>
            <a:r>
              <a:rPr lang="en-US" dirty="0"/>
              <a:t>One of the simplest continuous distributions in all of statistics is the </a:t>
            </a:r>
            <a:r>
              <a:rPr lang="en-US" b="1" dirty="0" smtClean="0"/>
              <a:t>continuous uniform </a:t>
            </a:r>
            <a:r>
              <a:rPr lang="en-US" b="1" dirty="0"/>
              <a:t>distribution</a:t>
            </a:r>
            <a:r>
              <a:rPr lang="en-US" dirty="0"/>
              <a:t>. This distribution is characterized by a density </a:t>
            </a:r>
            <a:r>
              <a:rPr lang="en-US" dirty="0" smtClean="0"/>
              <a:t>function that </a:t>
            </a:r>
            <a:r>
              <a:rPr lang="en-US" dirty="0"/>
              <a:t>is “flat,” and thus the probability is uniform in a closed interval, say [</a:t>
            </a:r>
            <a:r>
              <a:rPr lang="en-US" i="1" dirty="0"/>
              <a:t>A, B</a:t>
            </a:r>
            <a:r>
              <a:rPr lang="en-US" dirty="0" smtClean="0"/>
              <a:t>].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0" y="2768958"/>
            <a:ext cx="10831132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Probabilities </a:t>
            </a:r>
            <a:r>
              <a:rPr lang="en-US" dirty="0"/>
              <a:t>are simple to calculate for the uniform distribution because of </a:t>
            </a:r>
            <a:r>
              <a:rPr lang="en-US" dirty="0" smtClean="0"/>
              <a:t>the </a:t>
            </a:r>
            <a:r>
              <a:rPr lang="en-US" dirty="0"/>
              <a:t>simple nature of the density function. However, note that the application of </a:t>
            </a:r>
            <a:r>
              <a:rPr lang="en-US" dirty="0" smtClean="0"/>
              <a:t>this distribution </a:t>
            </a:r>
            <a:r>
              <a:rPr lang="en-US" dirty="0"/>
              <a:t>is based on the assumption that the probability of falling in an </a:t>
            </a:r>
            <a:r>
              <a:rPr lang="en-US" dirty="0" smtClean="0"/>
              <a:t>interval of </a:t>
            </a:r>
            <a:r>
              <a:rPr lang="en-US" dirty="0"/>
              <a:t>fixed length within [</a:t>
            </a:r>
            <a:r>
              <a:rPr lang="en-US" i="1" dirty="0"/>
              <a:t>A, B</a:t>
            </a:r>
            <a:r>
              <a:rPr lang="en-US" dirty="0"/>
              <a:t>] is constant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222227"/>
            <a:ext cx="10869769" cy="35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326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that a large conference room at a certain company can be reserved </a:t>
            </a:r>
            <a:r>
              <a:rPr lang="en-US" dirty="0" smtClean="0"/>
              <a:t>for no </a:t>
            </a:r>
            <a:r>
              <a:rPr lang="en-US" dirty="0"/>
              <a:t>more than 4 hours. Both long and short conferences occur quite often. In fact</a:t>
            </a:r>
            <a:r>
              <a:rPr lang="en-US" dirty="0" smtClean="0"/>
              <a:t>, it </a:t>
            </a:r>
            <a:r>
              <a:rPr lang="en-US" dirty="0"/>
              <a:t>can be assumed that the length </a:t>
            </a:r>
            <a:r>
              <a:rPr lang="en-US" i="1" dirty="0"/>
              <a:t>X </a:t>
            </a:r>
            <a:r>
              <a:rPr lang="en-US" dirty="0"/>
              <a:t>of a conference has a uniform distribution </a:t>
            </a:r>
            <a:r>
              <a:rPr lang="en-US" dirty="0" smtClean="0"/>
              <a:t>on </a:t>
            </a:r>
            <a:r>
              <a:rPr lang="en-IN" dirty="0" smtClean="0"/>
              <a:t>the </a:t>
            </a:r>
            <a:r>
              <a:rPr lang="en-IN" dirty="0"/>
              <a:t>interval [0</a:t>
            </a:r>
            <a:r>
              <a:rPr lang="en-IN" i="1" dirty="0"/>
              <a:t>, </a:t>
            </a:r>
            <a:r>
              <a:rPr lang="en-IN" dirty="0"/>
              <a:t>4].</a:t>
            </a:r>
          </a:p>
          <a:p>
            <a:pPr marL="0" indent="0">
              <a:buNone/>
            </a:pPr>
            <a:r>
              <a:rPr lang="en-US" dirty="0"/>
              <a:t>(a) What is the probability density function?</a:t>
            </a:r>
          </a:p>
          <a:p>
            <a:pPr marL="0" indent="0">
              <a:buNone/>
            </a:pPr>
            <a:r>
              <a:rPr lang="en-US" dirty="0"/>
              <a:t>(b) What is the probability that any given conference lasts at least 3 hours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3747752"/>
            <a:ext cx="9756819" cy="31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23" y="1690688"/>
            <a:ext cx="11526591" cy="30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Geometric and Negative Binomial</a:t>
            </a:r>
            <a:br>
              <a:rPr lang="en-US" b="1" dirty="0"/>
            </a:br>
            <a:r>
              <a:rPr lang="en-IN" b="1" dirty="0"/>
              <a:t>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page 67 we indicated that a </a:t>
            </a:r>
            <a:r>
              <a:rPr lang="en-US" dirty="0" err="1"/>
              <a:t>countably</a:t>
            </a:r>
            <a:r>
              <a:rPr lang="en-US" dirty="0"/>
              <a:t> </a:t>
            </a:r>
            <a:r>
              <a:rPr lang="en-US" dirty="0" smtClean="0"/>
              <a:t>infinite(finitely many or infinitely many) </a:t>
            </a:r>
            <a:r>
              <a:rPr lang="en-US" dirty="0"/>
              <a:t>sample space would be needed </a:t>
            </a:r>
            <a:r>
              <a:rPr lang="en-US" dirty="0" smtClean="0"/>
              <a:t>if we </a:t>
            </a:r>
            <a:r>
              <a:rPr lang="en-US" dirty="0"/>
              <a:t>are interested in the number of cars persons have to inspect until they find </a:t>
            </a:r>
            <a:r>
              <a:rPr lang="en-US" dirty="0" smtClean="0"/>
              <a:t>one whose </a:t>
            </a:r>
            <a:r>
              <a:rPr lang="en-US" dirty="0"/>
              <a:t>nitrogen oxide emission does not meet government standards.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treat </a:t>
            </a:r>
            <a:r>
              <a:rPr lang="en-US" dirty="0" smtClean="0"/>
              <a:t>this kind </a:t>
            </a:r>
            <a:r>
              <a:rPr lang="en-US" dirty="0"/>
              <a:t>of problem in general, suppose that in a sequence of trials we are </a:t>
            </a:r>
            <a:r>
              <a:rPr lang="en-US" dirty="0" smtClean="0"/>
              <a:t>interested in </a:t>
            </a:r>
            <a:r>
              <a:rPr lang="en-US" dirty="0"/>
              <a:t>the number of the trial on which the first success occurs.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dirty="0" smtClean="0"/>
              <a:t>assumptions for </a:t>
            </a:r>
            <a:r>
              <a:rPr lang="en-US" dirty="0"/>
              <a:t>Bernoulli trials are satisfied but the extra assumption underlying the </a:t>
            </a:r>
            <a:r>
              <a:rPr lang="en-US" dirty="0" smtClean="0"/>
              <a:t>binomial distribution </a:t>
            </a:r>
            <a:r>
              <a:rPr lang="en-US" dirty="0"/>
              <a:t>is not. In other words, </a:t>
            </a:r>
            <a:r>
              <a:rPr lang="en-US" i="1" dirty="0"/>
              <a:t>n </a:t>
            </a:r>
            <a:r>
              <a:rPr lang="en-US" dirty="0"/>
              <a:t>is not fixed.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9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r>
                  <a:rPr lang="en-US" dirty="0" smtClean="0"/>
                  <a:t>Clearly, if the first success is to come on the </a:t>
                </a:r>
                <a:r>
                  <a:rPr lang="en-US" i="1" dirty="0" err="1"/>
                  <a:t>x</a:t>
                </a:r>
                <a:r>
                  <a:rPr lang="en-US" dirty="0" err="1"/>
                  <a:t>th</a:t>
                </a:r>
                <a:r>
                  <a:rPr lang="en-US" dirty="0"/>
                  <a:t> trial, it has to be </a:t>
                </a:r>
                <a:r>
                  <a:rPr lang="en-US" dirty="0" smtClean="0"/>
                  <a:t>receded by </a:t>
                </a:r>
                <a:r>
                  <a:rPr lang="en-US" i="1" dirty="0" smtClean="0"/>
                  <a:t>x </a:t>
                </a:r>
                <a:r>
                  <a:rPr lang="en-US" dirty="0"/>
                  <a:t>− 1 failures, and if the probability of a successes is </a:t>
                </a:r>
                <a:r>
                  <a:rPr lang="en-US" i="1" dirty="0"/>
                  <a:t>p</a:t>
                </a:r>
                <a:r>
                  <a:rPr lang="en-US" dirty="0"/>
                  <a:t>, the probability of </a:t>
                </a:r>
                <a:r>
                  <a:rPr lang="en-US" i="1" dirty="0"/>
                  <a:t>x </a:t>
                </a:r>
                <a:r>
                  <a:rPr lang="en-US" dirty="0"/>
                  <a:t>− </a:t>
                </a:r>
                <a:r>
                  <a:rPr lang="en-US" dirty="0" smtClean="0"/>
                  <a:t>1 failures </a:t>
                </a:r>
                <a:r>
                  <a:rPr lang="en-US" dirty="0"/>
                  <a:t>in </a:t>
                </a:r>
                <a:r>
                  <a:rPr lang="en-US" i="1" dirty="0"/>
                  <a:t>x </a:t>
                </a:r>
                <a:r>
                  <a:rPr lang="en-US" dirty="0"/>
                  <a:t>− 1 trials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Then, if we multiply this expression by </a:t>
                </a:r>
                <a:r>
                  <a:rPr lang="en-US" dirty="0" smtClean="0"/>
                  <a:t>the probability </a:t>
                </a:r>
                <a:r>
                  <a:rPr lang="en-US" i="1" dirty="0"/>
                  <a:t>p </a:t>
                </a:r>
                <a:r>
                  <a:rPr lang="en-US" dirty="0"/>
                  <a:t>of a success on the </a:t>
                </a:r>
                <a:r>
                  <a:rPr lang="en-US" i="1" dirty="0" err="1"/>
                  <a:t>x</a:t>
                </a:r>
                <a:r>
                  <a:rPr lang="en-US" dirty="0" err="1"/>
                  <a:t>th</a:t>
                </a:r>
                <a:r>
                  <a:rPr lang="en-US" dirty="0"/>
                  <a:t> trial, we find that the probability of getting </a:t>
                </a:r>
                <a:r>
                  <a:rPr lang="en-US" dirty="0" smtClean="0"/>
                  <a:t>the first </a:t>
                </a:r>
                <a:r>
                  <a:rPr lang="en-US" dirty="0"/>
                  <a:t>success on the </a:t>
                </a:r>
                <a:r>
                  <a:rPr lang="en-US" i="1" dirty="0" err="1"/>
                  <a:t>x</a:t>
                </a:r>
                <a:r>
                  <a:rPr lang="en-US" dirty="0" err="1"/>
                  <a:t>th</a:t>
                </a:r>
                <a:r>
                  <a:rPr lang="en-US" dirty="0"/>
                  <a:t> trial is given </a:t>
                </a:r>
                <a:r>
                  <a:rPr lang="en-US" dirty="0" smtClean="0"/>
                  <a:t>by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This probability distribution is called the </a:t>
                </a:r>
                <a:r>
                  <a:rPr lang="en-US" b="1" dirty="0"/>
                  <a:t>geometric distribution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 rotWithShape="0">
                <a:blip r:embed="rId2"/>
                <a:stretch>
                  <a:fillRect l="-1217" t="-1784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1" y="2694099"/>
            <a:ext cx="11217497" cy="18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Variance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428" y="1781096"/>
            <a:ext cx="10648681" cy="22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8"/>
            <a:ext cx="10515600" cy="5223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probability is 0.05 that a certain kind of measuring device will show </a:t>
            </a:r>
            <a:r>
              <a:rPr lang="en-US" dirty="0" smtClean="0"/>
              <a:t>excessive drift</a:t>
            </a:r>
            <a:r>
              <a:rPr lang="en-US" dirty="0"/>
              <a:t>, what is the probability that the sixth measuring device tested will be the </a:t>
            </a:r>
            <a:r>
              <a:rPr lang="en-US" dirty="0" smtClean="0"/>
              <a:t>first </a:t>
            </a:r>
            <a:r>
              <a:rPr lang="en-IN" dirty="0" smtClean="0"/>
              <a:t>to </a:t>
            </a:r>
            <a:r>
              <a:rPr lang="en-IN" dirty="0"/>
              <a:t>show excessive drift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2819399"/>
            <a:ext cx="10349248" cy="31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40423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negative binomial distribution </a:t>
            </a:r>
            <a:r>
              <a:rPr lang="en-US" dirty="0"/>
              <a:t>describes the total number of </a:t>
            </a:r>
            <a:r>
              <a:rPr lang="en-US" dirty="0" smtClean="0"/>
              <a:t>Bernoulli trials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to obtain a specified number </a:t>
            </a:r>
            <a:r>
              <a:rPr lang="en-US" i="1" dirty="0"/>
              <a:t>r </a:t>
            </a:r>
            <a:r>
              <a:rPr lang="en-US" dirty="0"/>
              <a:t>successes. When </a:t>
            </a:r>
            <a:r>
              <a:rPr lang="en-US" i="1" dirty="0"/>
              <a:t>r</a:t>
            </a:r>
            <a:r>
              <a:rPr lang="en-US" dirty="0"/>
              <a:t>=1, the negative </a:t>
            </a:r>
            <a:r>
              <a:rPr lang="en-US" dirty="0" smtClean="0"/>
              <a:t>binomial reduces </a:t>
            </a:r>
            <a:r>
              <a:rPr lang="en-US" dirty="0"/>
              <a:t>to the geometric distribution</a:t>
            </a:r>
            <a:r>
              <a:rPr lang="en-US" dirty="0" smtClean="0"/>
              <a:t>. If </a:t>
            </a:r>
            <a:r>
              <a:rPr lang="en-US" dirty="0"/>
              <a:t>the </a:t>
            </a:r>
            <a:r>
              <a:rPr lang="en-US" i="1" dirty="0" err="1"/>
              <a:t>r</a:t>
            </a:r>
            <a:r>
              <a:rPr lang="en-US" dirty="0" err="1"/>
              <a:t>th</a:t>
            </a:r>
            <a:r>
              <a:rPr lang="en-US" dirty="0"/>
              <a:t> success occurs at trial number </a:t>
            </a:r>
            <a:r>
              <a:rPr lang="en-US" i="1" dirty="0"/>
              <a:t>x</a:t>
            </a:r>
            <a:r>
              <a:rPr lang="en-US" dirty="0"/>
              <a:t>, it must be that </a:t>
            </a:r>
            <a:r>
              <a:rPr lang="en-US" i="1" dirty="0"/>
              <a:t>r</a:t>
            </a:r>
            <a:r>
              <a:rPr lang="en-US" dirty="0"/>
              <a:t>−1 successes </a:t>
            </a:r>
            <a:r>
              <a:rPr lang="en-US" dirty="0" smtClean="0"/>
              <a:t>occurred in </a:t>
            </a:r>
            <a:r>
              <a:rPr lang="en-US" dirty="0"/>
              <a:t>the first </a:t>
            </a:r>
            <a:r>
              <a:rPr lang="en-US" i="1" dirty="0"/>
              <a:t>x </a:t>
            </a:r>
            <a:r>
              <a:rPr lang="en-US" dirty="0"/>
              <a:t>− 1 trials and the last trial is a success. The probability distribution </a:t>
            </a:r>
            <a:r>
              <a:rPr lang="en-US" dirty="0" smtClean="0"/>
              <a:t>is then </a:t>
            </a:r>
            <a:r>
              <a:rPr lang="en-US" dirty="0"/>
              <a:t>the product of the binomial probability </a:t>
            </a:r>
            <a:r>
              <a:rPr lang="en-US" i="1" dirty="0"/>
              <a:t>b </a:t>
            </a:r>
            <a:r>
              <a:rPr lang="en-US" dirty="0"/>
              <a:t>( </a:t>
            </a:r>
            <a:r>
              <a:rPr lang="en-US" i="1" dirty="0"/>
              <a:t>r </a:t>
            </a:r>
            <a:r>
              <a:rPr lang="en-US" dirty="0"/>
              <a:t>− 1 ; </a:t>
            </a:r>
            <a:r>
              <a:rPr lang="en-US" i="1" dirty="0"/>
              <a:t>x </a:t>
            </a:r>
            <a:r>
              <a:rPr lang="en-US" dirty="0"/>
              <a:t>− 1</a:t>
            </a:r>
            <a:r>
              <a:rPr lang="en-US" i="1" dirty="0"/>
              <a:t>, p </a:t>
            </a:r>
            <a:r>
              <a:rPr lang="en-US" dirty="0"/>
              <a:t>) and </a:t>
            </a:r>
            <a:r>
              <a:rPr lang="en-US" i="1" dirty="0"/>
              <a:t>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8811"/>
            <a:ext cx="10198994" cy="33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Gamma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8" y="991674"/>
            <a:ext cx="11668259" cy="54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612"/>
          </a:xfrm>
        </p:spPr>
        <p:txBody>
          <a:bodyPr>
            <a:normAutofit/>
          </a:bodyPr>
          <a:lstStyle/>
          <a:p>
            <a:r>
              <a:rPr lang="en-IN" sz="2800" b="1" dirty="0"/>
              <a:t>Graph of some </a:t>
            </a:r>
            <a:r>
              <a:rPr lang="en-IN" sz="2800" b="1" dirty="0" smtClean="0"/>
              <a:t>gamma probability </a:t>
            </a:r>
            <a:r>
              <a:rPr lang="en-IN" sz="2800" b="1" dirty="0"/>
              <a:t>density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97" y="785612"/>
            <a:ext cx="11024314" cy="607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9" y="244699"/>
            <a:ext cx="11578107" cy="65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634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Probability Distributions Geometric, Uniform, Beta</vt:lpstr>
      <vt:lpstr>The Geometric and Negative Binomial Distribution</vt:lpstr>
      <vt:lpstr>l</vt:lpstr>
      <vt:lpstr>Mean and Variance</vt:lpstr>
      <vt:lpstr>Problem</vt:lpstr>
      <vt:lpstr>Negative Binomial</vt:lpstr>
      <vt:lpstr>Gamma Distribution</vt:lpstr>
      <vt:lpstr>Graph of some gamma probability density functions</vt:lpstr>
      <vt:lpstr>PowerPoint Presentation</vt:lpstr>
      <vt:lpstr>Problem</vt:lpstr>
      <vt:lpstr>Beta </vt:lpstr>
      <vt:lpstr>Problem</vt:lpstr>
      <vt:lpstr>PowerPoint Presentation</vt:lpstr>
      <vt:lpstr>Uniform distribution</vt:lpstr>
      <vt:lpstr>PowerPoint Presentation</vt:lpstr>
      <vt:lpstr>Problem: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 Geometric, Uniform, Beta</dc:title>
  <dc:creator>NALLIAH</dc:creator>
  <cp:lastModifiedBy>NALLIAH</cp:lastModifiedBy>
  <cp:revision>12</cp:revision>
  <dcterms:created xsi:type="dcterms:W3CDTF">2023-10-09T05:47:12Z</dcterms:created>
  <dcterms:modified xsi:type="dcterms:W3CDTF">2023-10-12T03:19:05Z</dcterms:modified>
</cp:coreProperties>
</file>