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59" r:id="rId6"/>
    <p:sldId id="260" r:id="rId7"/>
    <p:sldId id="266" r:id="rId8"/>
    <p:sldId id="290" r:id="rId9"/>
    <p:sldId id="302" r:id="rId10"/>
    <p:sldId id="263" r:id="rId11"/>
    <p:sldId id="279" r:id="rId12"/>
    <p:sldId id="289" r:id="rId13"/>
    <p:sldId id="320" r:id="rId14"/>
    <p:sldId id="307" r:id="rId15"/>
    <p:sldId id="305" r:id="rId16"/>
    <p:sldId id="306" r:id="rId17"/>
    <p:sldId id="277" r:id="rId18"/>
  </p:sldIdLst>
  <p:sldSz cx="12192000" cy="6858000"/>
  <p:notesSz cx="6858000" cy="9144000"/>
  <p:embeddedFontLst>
    <p:embeddedFont>
      <p:font typeface="Calibri" panose="020F050202020403020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4e5d5c537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7" name="Google Shape;197;g224e5d5c53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a2578452a_1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5" name="Google Shape;205;g22a2578452a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24e5d5c537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37" name="Google Shape;137;g224e5d5c53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4e5d5c537_0_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7" name="Google Shape;197;g224e5d5c53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a2578452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4" name="Google Shape;154;g22a2578452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27200" y="3510614"/>
            <a:ext cx="9618135" cy="28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1326726" y="0"/>
            <a:ext cx="9736" cy="6858000"/>
          </a:xfrm>
          <a:custGeom>
            <a:avLst/>
            <a:gdLst/>
            <a:ahLst/>
            <a:cxnLst/>
            <a:rect l="l" t="t" r="r" b="b"/>
            <a:pathLst>
              <a:path w="14605" h="10287000" extrusionOk="0">
                <a:moveTo>
                  <a:pt x="14605" y="0"/>
                </a:moveTo>
                <a:lnTo>
                  <a:pt x="0" y="0"/>
                </a:lnTo>
                <a:lnTo>
                  <a:pt x="0" y="10286997"/>
                </a:lnTo>
                <a:lnTo>
                  <a:pt x="14605" y="10286997"/>
                </a:lnTo>
                <a:lnTo>
                  <a:pt x="146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1671763" y="1019576"/>
            <a:ext cx="97290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IN" sz="6400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Number of Factors</a:t>
            </a:r>
            <a:endParaRPr lang="en-IN" sz="64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2" name="Google Shape;112;p1"/>
          <p:cNvGrpSpPr/>
          <p:nvPr/>
        </p:nvGrpSpPr>
        <p:grpSpPr>
          <a:xfrm>
            <a:off x="7638078" y="1777"/>
            <a:ext cx="4535989" cy="1344489"/>
            <a:chOff x="11456543" y="2666"/>
            <a:chExt cx="6803643" cy="2016632"/>
          </a:xfrm>
        </p:grpSpPr>
        <p:pic>
          <p:nvPicPr>
            <p:cNvPr id="113" name="Google Shape;113;p1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1456543" y="343280"/>
              <a:ext cx="3097656" cy="1447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14249400" y="2666"/>
              <a:ext cx="4010786" cy="201663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/>
          <p:nvPr/>
        </p:nvSpPr>
        <p:spPr>
          <a:xfrm>
            <a:off x="1143635" y="445135"/>
            <a:ext cx="978408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Activity</a:t>
            </a:r>
            <a:endParaRPr lang="en-IN" sz="3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63955" y="1517015"/>
            <a:ext cx="10492105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Find the factor of 28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the factor of 50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the factor of 21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the factor of 18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Find the factor of 120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24e5d5c537_0_18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4e5d5c537_0_18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4e5d5c537_0_184"/>
          <p:cNvSpPr/>
          <p:nvPr/>
        </p:nvSpPr>
        <p:spPr>
          <a:xfrm>
            <a:off x="1134110" y="1548130"/>
            <a:ext cx="10463530" cy="409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g224e5d5c537_0_184"/>
          <p:cNvSpPr/>
          <p:nvPr/>
        </p:nvSpPr>
        <p:spPr>
          <a:xfrm>
            <a:off x="1144412" y="795110"/>
            <a:ext cx="815496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r>
              <a:rPr lang="en-IN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the number of factor for </a:t>
            </a:r>
            <a:r>
              <a: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7540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3103880" y="2226310"/>
            <a:ext cx="5618480" cy="3837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2a2578452a_1_17"/>
          <p:cNvSpPr/>
          <p:nvPr/>
        </p:nvSpPr>
        <p:spPr>
          <a:xfrm>
            <a:off x="1134403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r>
              <a:rPr lang="en-IN" alt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Tricks to find number of factor </a:t>
            </a:r>
            <a:endParaRPr lang="en-IN" altLang="en-US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141;g224e5d5c537_0_157"/>
          <p:cNvSpPr/>
          <p:nvPr/>
        </p:nvSpPr>
        <p:spPr>
          <a:xfrm>
            <a:off x="1143635" y="1758950"/>
            <a:ext cx="9935845" cy="440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Wingdings" panose="05000000000000000000" charset="0"/>
              <a:buChar char="Ø"/>
            </a:pP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Identify the number. 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Prime Factorization of the number.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Take all the exponents and add one to each of them.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Multiply the modified exponents together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2a2578452a_1_17"/>
          <p:cNvSpPr/>
          <p:nvPr/>
        </p:nvSpPr>
        <p:spPr>
          <a:xfrm>
            <a:off x="1134403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r>
              <a:rPr lang="en-IN" altLang="en-US" sz="3200" b="1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of factors for 144 ?</a:t>
            </a:r>
            <a:endParaRPr lang="en-IN" altLang="en-US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141;g224e5d5c537_0_157"/>
          <p:cNvSpPr/>
          <p:nvPr/>
        </p:nvSpPr>
        <p:spPr>
          <a:xfrm>
            <a:off x="1134400" y="1162860"/>
            <a:ext cx="9022474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587625" y="2239010"/>
            <a:ext cx="7016750" cy="2804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144   = 2 * 72</a:t>
            </a:r>
            <a:endParaRPr lang="en-IN" altLang="en-US" sz="2800"/>
          </a:p>
          <a:p>
            <a:pPr marL="457200" lvl="1" indent="457200"/>
            <a:r>
              <a:rPr lang="en-IN" altLang="en-US" sz="2800"/>
              <a:t>= 2 * 2 * 36</a:t>
            </a:r>
            <a:endParaRPr lang="en-IN" altLang="en-US" sz="2800"/>
          </a:p>
          <a:p>
            <a:pPr marL="457200" lvl="1" indent="457200"/>
            <a:r>
              <a:rPr lang="en-IN" altLang="en-US" sz="2800"/>
              <a:t>= 2 * 2 * 6 * 6</a:t>
            </a:r>
            <a:endParaRPr lang="en-IN" altLang="en-US" sz="2800"/>
          </a:p>
          <a:p>
            <a:pPr marL="457200" lvl="1" indent="457200"/>
            <a:r>
              <a:rPr lang="en-IN" altLang="en-US" sz="2800"/>
              <a:t>= 2 * 2 * (2 * 3) * ( 2 * 3 )</a:t>
            </a:r>
            <a:endParaRPr lang="en-IN" altLang="en-US" sz="2800"/>
          </a:p>
          <a:p>
            <a:pPr marL="457200" lvl="1" indent="457200"/>
            <a:r>
              <a:rPr lang="en-IN" altLang="en-US" sz="2800"/>
              <a:t>= 2</a:t>
            </a:r>
            <a:r>
              <a:rPr lang="en-IN" altLang="en-US" sz="2800" baseline="30000"/>
              <a:t>4  </a:t>
            </a:r>
            <a:r>
              <a:rPr lang="en-IN" altLang="en-US" sz="2800"/>
              <a:t> *  3</a:t>
            </a:r>
            <a:r>
              <a:rPr lang="en-IN" altLang="en-US" sz="2800" baseline="30000"/>
              <a:t>2</a:t>
            </a:r>
            <a:endParaRPr lang="en-IN" altLang="en-US" sz="2800" baseline="30000"/>
          </a:p>
          <a:p>
            <a:pPr indent="457200"/>
            <a:endParaRPr lang="en-IN" altLang="en-US" sz="2800" baseline="30000"/>
          </a:p>
          <a:p>
            <a:pPr indent="457200"/>
            <a:endParaRPr lang="en-IN" altLang="en-US" sz="2800" baseline="30000"/>
          </a:p>
        </p:txBody>
      </p:sp>
      <p:sp>
        <p:nvSpPr>
          <p:cNvPr id="3" name="Text Box 2"/>
          <p:cNvSpPr txBox="1"/>
          <p:nvPr/>
        </p:nvSpPr>
        <p:spPr>
          <a:xfrm>
            <a:off x="1643380" y="13735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 b="1"/>
              <a:t>STEP 1 :</a:t>
            </a:r>
            <a:endParaRPr lang="en-IN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22a2578452a_1_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22a2578452a_1_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2a2578452a_1_17"/>
          <p:cNvSpPr/>
          <p:nvPr/>
        </p:nvSpPr>
        <p:spPr>
          <a:xfrm>
            <a:off x="1134110" y="445135"/>
            <a:ext cx="9707880" cy="581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IN" altLang="en-GB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 :</a:t>
            </a:r>
            <a:endParaRPr lang="en-IN" altLang="en-GB" sz="3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endParaRPr lang="en-IN" altLang="en-GB" sz="3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r>
              <a:rPr 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the example </a:t>
            </a:r>
            <a:r>
              <a:rPr lang="en-IN" alt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IN" altLang="en-GB" sz="32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GB" sz="32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</a:t>
            </a:r>
            <a:r>
              <a:rPr lang="en-IN" alt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GB" sz="3200" baseline="30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the exponents are </a:t>
            </a:r>
            <a:r>
              <a:rPr lang="en-IN" alt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2 - adding one to each will make them </a:t>
            </a:r>
            <a:r>
              <a:rPr lang="en-IN" alt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r>
              <a:rPr 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and 3.</a:t>
            </a:r>
            <a:endParaRPr lang="en-GB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endParaRPr lang="en-GB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r>
              <a:rPr lang="en-IN" altLang="en-GB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 :</a:t>
            </a:r>
            <a:endParaRPr lang="en-IN" altLang="en-GB" sz="3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endParaRPr lang="en-IN" altLang="en-GB" sz="3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r>
              <a:rPr lang="en-IN" alt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Multiply the modified exponents together.</a:t>
            </a:r>
            <a:endParaRPr lang="en-IN" altLang="en-GB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endParaRPr lang="en-IN" altLang="en-GB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r>
              <a:rPr lang="en-IN" alt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x 3 = 15. There are 15 factors for the number 144 - </a:t>
            </a:r>
            <a:endParaRPr lang="en-IN" altLang="en-GB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>
              <a:buSzPts val="3200"/>
            </a:pPr>
            <a:r>
              <a:rPr lang="en-IN" altLang="en-GB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1, 2, 3, 4, 6, 8, 9, 12, 16, 18, 24, 36, 48, 144</a:t>
            </a:r>
            <a:endParaRPr lang="en-IN" altLang="en-GB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3367315" y="261468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89" name="Google Shape;289;g224e5d5c537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78"/>
            <a:ext cx="1326767" cy="591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24e5d5c537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6227384"/>
            <a:ext cx="1331109" cy="630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2a2578452a_1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2a2578452a_1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2a2578452a_1_0"/>
          <p:cNvSpPr/>
          <p:nvPr/>
        </p:nvSpPr>
        <p:spPr>
          <a:xfrm>
            <a:off x="1143775" y="1390200"/>
            <a:ext cx="1016665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>
              <a:buClr>
                <a:schemeClr val="dk1"/>
              </a:buClr>
              <a:buSzPct val="60000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Factors are the numbers you multiply together to</a:t>
            </a: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get a product.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" lvl="0">
              <a:buClr>
                <a:schemeClr val="dk1"/>
              </a:buClr>
              <a:buSzPct val="60000"/>
            </a:pP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" lvl="0">
              <a:buClr>
                <a:schemeClr val="dk1"/>
              </a:buClr>
              <a:buSzPct val="60000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example, the product 24 has several factors.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>
              <a:buClr>
                <a:schemeClr val="dk1"/>
              </a:buClr>
              <a:buSzPct val="60000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 </a:t>
            </a: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</a:t>
            </a: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x 24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>
              <a:buClr>
                <a:schemeClr val="dk1"/>
              </a:buClr>
              <a:buSzPct val="60000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 </a:t>
            </a: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</a:t>
            </a: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x 12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>
              <a:buClr>
                <a:schemeClr val="dk1"/>
              </a:buClr>
              <a:buSzPct val="60000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 </a:t>
            </a: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</a:t>
            </a: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x 8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>
              <a:buClr>
                <a:schemeClr val="dk1"/>
              </a:buClr>
              <a:buSzPct val="60000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 </a:t>
            </a: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</a:t>
            </a: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x 6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" lvl="0">
              <a:buClr>
                <a:schemeClr val="dk1"/>
              </a:buClr>
              <a:buSzPct val="60000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SO, the factors are 1, 2, 3, 4, 6, 8, 12, 24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r>
              <a:rPr lang="en-US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Factors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224e5d5c537_0_15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224e5d5c537_0_15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224e5d5c537_0_157"/>
          <p:cNvSpPr/>
          <p:nvPr/>
        </p:nvSpPr>
        <p:spPr>
          <a:xfrm>
            <a:off x="1134400" y="1394000"/>
            <a:ext cx="9022474" cy="44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 with 1 x the number.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Try 2, 3, 4, etc.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When you repeat your factors, cross out the</a:t>
            </a:r>
            <a:r>
              <a:rPr lang="en-IN" alt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repeat - youre done at this point.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Wingdings" panose="05000000000000000000" charset="0"/>
              <a:buChar char="Ø"/>
            </a:pP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you get doubles (such as 4 x 4), then youre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Wingdings" panose="05000000000000000000" charset="0"/>
              <a:buNone/>
            </a:pPr>
            <a:r>
              <a:rPr lang="en-IN" alt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done. Repeats or doubles let you know youre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Wingdings" panose="05000000000000000000" charset="0"/>
              <a:buNone/>
            </a:pPr>
            <a:r>
              <a:rPr lang="en-IN" alt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US" sz="2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done.</a:t>
            </a:r>
            <a:endParaRPr lang="en-US" sz="2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2" name="Google Shape;142;g224e5d5c537_0_157"/>
          <p:cNvSpPr/>
          <p:nvPr/>
        </p:nvSpPr>
        <p:spPr>
          <a:xfrm>
            <a:off x="1143774" y="445225"/>
            <a:ext cx="78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IN" altLang="en-US" sz="32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Steps involved in Finding Factors</a:t>
            </a:r>
            <a:endParaRPr lang="en-IN" altLang="en-US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/>
          <p:nvPr/>
        </p:nvSpPr>
        <p:spPr>
          <a:xfrm>
            <a:off x="1143783" y="1208294"/>
            <a:ext cx="10601700" cy="396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65200" lvl="2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x 16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x 8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x ??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is not a factor, so cross it out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x 4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65200" lvl="2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doubles done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" lvl="0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" lvl="0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" lvl="0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factors of 16 are 1,2,4,8,16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143774" y="445225"/>
            <a:ext cx="781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>
              <a:buClr>
                <a:schemeClr val="dk1"/>
              </a:buClr>
              <a:buSzPct val="60000"/>
              <a:buFont typeface="Times New Roman" panose="02020603050405020304"/>
              <a:buNone/>
            </a:pPr>
            <a:r>
              <a:rPr lang="en-US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are the factors of 16?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224e5d5c537_0_18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4e5d5c537_0_18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4e5d5c537_0_184"/>
          <p:cNvSpPr/>
          <p:nvPr/>
        </p:nvSpPr>
        <p:spPr>
          <a:xfrm>
            <a:off x="1134110" y="1548130"/>
            <a:ext cx="10463530" cy="409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1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x 18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x 9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x 6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x ??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x ??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1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 x 3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Arial" panose="020B0604020202020204" pitchFamily="34" charset="0"/>
              <a:buNone/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Repeat! Cross it out! Were done!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Arial" panose="020B0604020202020204" pitchFamily="34" charset="0"/>
              <a:buNone/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sz="2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factors are 1,2,3,6,9,18</a:t>
            </a: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Arial" panose="020B0604020202020204" pitchFamily="34" charset="0"/>
              <a:buNone/>
            </a:pPr>
            <a:endParaRPr sz="2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g224e5d5c537_0_184"/>
          <p:cNvSpPr/>
          <p:nvPr/>
        </p:nvSpPr>
        <p:spPr>
          <a:xfrm>
            <a:off x="1143777" y="445225"/>
            <a:ext cx="815496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r>
              <a: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are the factors of 18?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2a2578452a_1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2a2578452a_1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2a2578452a_1_0"/>
          <p:cNvSpPr/>
          <p:nvPr/>
        </p:nvSpPr>
        <p:spPr>
          <a:xfrm>
            <a:off x="1143775" y="1390200"/>
            <a:ext cx="839412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buClr>
                <a:schemeClr val="dk1"/>
              </a:buClr>
              <a:buSzPct val="60000"/>
              <a:buFont typeface="Times New Roman" panose="02020603050405020304"/>
              <a:buChar char="●"/>
            </a:pPr>
            <a:endParaRPr lang="en-US" sz="2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g22a2578452a_1_0"/>
          <p:cNvSpPr/>
          <p:nvPr/>
        </p:nvSpPr>
        <p:spPr>
          <a:xfrm>
            <a:off x="1143635" y="445135"/>
            <a:ext cx="1043559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Example:</a:t>
            </a:r>
            <a:endParaRPr lang="en-US" sz="32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43635" y="1225550"/>
            <a:ext cx="10739120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1 x 30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15 x 2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 10 x 3</a:t>
            </a:r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/>
            <a:r>
              <a:rPr lang="en-I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=5x6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factors of 30 are 1, 2, 3, 5, 6, 10, 15 and 30.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22a2578452a_1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2a2578452a_1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2a2578452a_1_0"/>
          <p:cNvSpPr/>
          <p:nvPr/>
        </p:nvSpPr>
        <p:spPr>
          <a:xfrm>
            <a:off x="1134250" y="1950270"/>
            <a:ext cx="8394120" cy="53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>
              <a:buClr>
                <a:schemeClr val="dk1"/>
              </a:buClr>
              <a:buSzPct val="60000"/>
              <a:buFont typeface="Arial" panose="020B0604020202020204" pitchFamily="34" charset="0"/>
              <a:buNone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multiple is formed by multiplying a </a:t>
            </a: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 :</a:t>
            </a:r>
            <a:endParaRPr lang="en-IN" alt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" lvl="0" indent="0">
              <a:buClr>
                <a:schemeClr val="dk1"/>
              </a:buClr>
              <a:buSzPct val="60000"/>
              <a:buFont typeface="Arial" panose="020B0604020202020204" pitchFamily="34" charset="0"/>
              <a:buNone/>
            </a:pP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number by the counting numbers.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08000" lvl="0" indent="-457200">
              <a:buClr>
                <a:schemeClr val="dk1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counting numbers are 1, 2, 3, 4, 5, 6, etc.</a:t>
            </a:r>
            <a:endParaRPr 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9" name="Google Shape;159;g22a2578452a_1_0"/>
          <p:cNvSpPr/>
          <p:nvPr/>
        </p:nvSpPr>
        <p:spPr>
          <a:xfrm>
            <a:off x="1143778" y="445225"/>
            <a:ext cx="92944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>
              <a:buClr>
                <a:schemeClr val="dk1"/>
              </a:buClr>
              <a:buSzPct val="60000"/>
              <a:buFont typeface="Arial" panose="020B0604020202020204" pitchFamily="34" charset="0"/>
              <a:buNone/>
            </a:pPr>
            <a:r>
              <a:rPr lang="en-US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Multiples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/>
          <p:nvPr/>
        </p:nvSpPr>
        <p:spPr>
          <a:xfrm>
            <a:off x="1143778" y="445225"/>
            <a:ext cx="611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3200"/>
            </a:pPr>
            <a:r>
              <a:rPr lang="en-IN" altLang="en-US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MULTIPLES</a:t>
            </a:r>
            <a:endParaRPr lang="en-IN" altLang="en-US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1794510" y="1654810"/>
            <a:ext cx="8784590" cy="3547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1" y="5080"/>
            <a:ext cx="1134409" cy="440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84" y="6282372"/>
            <a:ext cx="1134300" cy="53737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4"/>
          <p:cNvSpPr/>
          <p:nvPr/>
        </p:nvSpPr>
        <p:spPr>
          <a:xfrm>
            <a:off x="1143635" y="445135"/>
            <a:ext cx="10818495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>
              <a:buFont typeface="Arial" panose="020B0604020202020204" pitchFamily="34" charset="0"/>
              <a:buNone/>
            </a:pPr>
            <a:r>
              <a:rPr lang="en-IN" altLang="en-US" sz="32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Factors and Multiples</a:t>
            </a:r>
            <a:endParaRPr lang="en-IN" altLang="en-US" sz="3200" b="1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" name="Google Shape;175;p4"/>
          <p:cNvSpPr/>
          <p:nvPr/>
        </p:nvSpPr>
        <p:spPr>
          <a:xfrm>
            <a:off x="1134408" y="1347919"/>
            <a:ext cx="7278072" cy="18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71600" lvl="2" indent="457200">
              <a:buFont typeface="Arial" panose="020B0604020202020204" pitchFamily="34" charset="0"/>
              <a:buNone/>
            </a:pP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* 4 = 20</a:t>
            </a:r>
            <a:endParaRPr lang="en-IN" alt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-457200">
              <a:buFont typeface="Arial" panose="020B0604020202020204" pitchFamily="34" charset="0"/>
              <a:buChar char="•"/>
            </a:pPr>
            <a:endParaRPr lang="en-IN" alt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Arial" panose="020B0604020202020204" pitchFamily="34" charset="0"/>
              <a:buNone/>
            </a:pP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and 4 are factors of 20</a:t>
            </a:r>
            <a:endParaRPr lang="en-IN" alt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>
              <a:buFont typeface="Arial" panose="020B0604020202020204" pitchFamily="34" charset="0"/>
              <a:buNone/>
            </a:pPr>
            <a:r>
              <a:rPr lang="en-IN" altLang="en-US" sz="28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20 is multriple of 4 and 5</a:t>
            </a:r>
            <a:endParaRPr lang="en-IN" altLang="en-US" sz="28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1767</Words>
  <Application>WPS Presentation</Application>
  <PresentationFormat>Widescreen</PresentationFormat>
  <Paragraphs>125</Paragraphs>
  <Slides>15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Wingdings</vt:lpstr>
      <vt:lpstr>Microsoft YaHei</vt:lpstr>
      <vt:lpstr>Arial Unicode MS</vt:lpstr>
      <vt:lpstr>Simple Light</vt:lpstr>
      <vt:lpstr>Business etiquettes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Dressing Etiquette</dc:title>
  <dc:creator>Janakiraman Selvaraj</dc:creator>
  <cp:lastModifiedBy>divya</cp:lastModifiedBy>
  <cp:revision>35</cp:revision>
  <dcterms:created xsi:type="dcterms:W3CDTF">2022-11-15T12:41:00Z</dcterms:created>
  <dcterms:modified xsi:type="dcterms:W3CDTF">2023-08-27T03:11:32Z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41D974F2AB6E4057A70B3D0D6A9C5F5D_13</vt:lpwstr>
  </property>
  <property fmtid="{D5CDD505-2E9C-101B-9397-08002B2CF9AE}" pid="3" name="KSOProductBuildVer">
    <vt:lpwstr>1033-12.2.0.13110</vt:lpwstr>
  </property>
</Properties>
</file>