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321" r:id="rId2"/>
    <p:sldId id="256" r:id="rId3"/>
    <p:sldId id="322" r:id="rId4"/>
    <p:sldId id="346" r:id="rId5"/>
    <p:sldId id="358" r:id="rId6"/>
    <p:sldId id="362" r:id="rId7"/>
    <p:sldId id="361" r:id="rId8"/>
    <p:sldId id="363" r:id="rId9"/>
    <p:sldId id="347" r:id="rId10"/>
    <p:sldId id="370" r:id="rId11"/>
    <p:sldId id="365" r:id="rId12"/>
    <p:sldId id="366" r:id="rId13"/>
    <p:sldId id="367" r:id="rId14"/>
    <p:sldId id="359" r:id="rId15"/>
    <p:sldId id="360" r:id="rId16"/>
    <p:sldId id="355" r:id="rId17"/>
    <p:sldId id="381" r:id="rId18"/>
    <p:sldId id="382" r:id="rId19"/>
    <p:sldId id="377" r:id="rId20"/>
    <p:sldId id="378" r:id="rId21"/>
    <p:sldId id="379" r:id="rId22"/>
    <p:sldId id="380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277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georgia" panose="02040502050405020303" pitchFamily="18" charset="0"/>
      <p:regular r:id="rId44"/>
      <p:bold r:id="rId45"/>
      <p:italic r:id="rId46"/>
      <p:boldItalic r:id="rId47"/>
    </p:embeddedFont>
    <p:embeddedFont>
      <p:font typeface="Noto Sans" panose="020B0502040504020204" pitchFamily="34" charset="0"/>
      <p:regular r:id="rId48"/>
      <p:bold r:id="rId49"/>
      <p:italic r:id="rId50"/>
      <p:boldItalic r:id="rId51"/>
    </p:embeddedFont>
    <p:embeddedFont>
      <p:font typeface="Poppins" panose="00000500000000000000" pitchFamily="2" charset="0"/>
      <p:regular r:id="rId52"/>
      <p:bold r:id="rId53"/>
      <p:italic r:id="rId54"/>
      <p:boldItalic r:id="rId55"/>
    </p:embeddedFont>
    <p:embeddedFont>
      <p:font typeface="Tahoma" panose="020B0604030504040204" pitchFamily="34" charset="0"/>
      <p:regular r:id="rId56"/>
      <p:bold r:id="rId57"/>
    </p:embeddedFont>
    <p:embeddedFont>
      <p:font typeface="Verdana" panose="020B060403050404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4.xml"/><Relationship Id="rId61" Type="http://schemas.openxmlformats.org/officeDocument/2006/relationships/font" Target="fonts/font2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269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458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4 × 3 × 2 × 1</a:t>
            </a:r>
            <a:endParaRPr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688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2259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4e5d5c53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g224e5d5c5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24e5d5c537_0_1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224e5d5c537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24e5d5c537_0_1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g224e5d5c537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e5d5c537_0_1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24e5d5c537_0_1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224e5d5c537_0_1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4e5d5c537_0_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24e5d5c537_0_10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20" name="Google Shape;20;g224e5d5c537_0_10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21" name="Google Shape;21;g224e5d5c537_0_1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24e5d5c537_0_11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224e5d5c537_0_1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4e5d5c537_0_1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24e5d5c537_0_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g224e5d5c537_0_1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24e5d5c537_0_1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224e5d5c537_0_1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224e5d5c537_0_1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g224e5d5c537_0_1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24e5d5c537_0_12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224e5d5c537_0_12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224e5d5c537_0_1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4e5d5c537_0_1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g224e5d5c537_0_1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4e5d5c537_0_1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g224e5d5c537_0_1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g224e5d5c537_0_1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g224e5d5c537_0_1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g224e5d5c537_0_1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4e5d5c537_0_10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g224e5d5c537_0_1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●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Google Shape;12;g224e5d5c537_0_1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B0EE21-18EC-75D7-BEC1-E6005338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753" y="2165526"/>
            <a:ext cx="4268493" cy="25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4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CD33-EC42-8806-0933-F75A1DF3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Find the number of zeros in 15!?</a:t>
            </a:r>
            <a:endParaRPr lang="en-IN" b="1" dirty="0">
              <a:highlight>
                <a:srgbClr val="00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1AFBF-BC03-4D3A-3B75-690A67266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ANS: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15/5=3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So there are 3 zeros in 15!</a:t>
            </a:r>
            <a:endParaRPr lang="en-IN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D14E3-034F-B64B-7369-445AA4A0C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507" y="5250426"/>
            <a:ext cx="4268493" cy="149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5468-B48F-6E5F-9143-05F78939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QUESTION:</a:t>
            </a:r>
            <a:endParaRPr lang="en-IN" dirty="0">
              <a:highlight>
                <a:srgbClr val="00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3474D-6261-3B83-FBAD-53F290D75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What is the remainder when 1! + 2! + 3! + ... + 100! is divided by 7?</a:t>
            </a:r>
          </a:p>
          <a:p>
            <a:pPr marL="7620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ANS:</a:t>
            </a:r>
          </a:p>
          <a:p>
            <a:pPr marL="762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7!+8!+9!+....+100!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is divisible by 7.</a:t>
            </a:r>
            <a:b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	</a:t>
            </a:r>
          </a:p>
          <a:p>
            <a:pPr marL="762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=6!+5!+4!+3!+2!+1!</a:t>
            </a:r>
            <a:b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	</a:t>
            </a:r>
          </a:p>
          <a:p>
            <a:pPr marL="762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=720+120+24+6+2+1=873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when divided by 7, leaves a remainder of 5</a:t>
            </a:r>
          </a:p>
          <a:p>
            <a:pPr marL="76200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ADD0-E129-085C-C7C9-D611992A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QUESTION:</a:t>
            </a:r>
            <a:endParaRPr lang="en-IN" dirty="0">
              <a:highlight>
                <a:srgbClr val="00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72E0C-3119-2467-019D-5C308E4A2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76200" indent="0">
              <a:buNone/>
            </a:pPr>
            <a:r>
              <a:rPr lang="en-US" sz="3200" b="1" i="0" dirty="0">
                <a:solidFill>
                  <a:schemeClr val="tx1"/>
                </a:solidFill>
                <a:effectLst/>
                <a:latin typeface="GothamSSm"/>
              </a:rPr>
              <a:t>What is the remainder when (1! + 2! + 3!+...1000!) is divided by 5?</a:t>
            </a:r>
          </a:p>
          <a:p>
            <a:pPr marL="76200" indent="0">
              <a:buNone/>
            </a:pPr>
            <a:endParaRPr lang="en-US" sz="3200" b="1" dirty="0">
              <a:solidFill>
                <a:schemeClr val="tx1"/>
              </a:solidFill>
              <a:latin typeface="GothamSSm"/>
            </a:endParaRPr>
          </a:p>
          <a:p>
            <a:pPr marL="76200" indent="0">
              <a:buNone/>
            </a:pPr>
            <a:r>
              <a:rPr lang="en-US" sz="3200" b="1" dirty="0">
                <a:solidFill>
                  <a:schemeClr val="tx1"/>
                </a:solidFill>
                <a:highlight>
                  <a:srgbClr val="00FF00"/>
                </a:highlight>
                <a:latin typeface="GothamSSm"/>
              </a:rPr>
              <a:t>ANS:</a:t>
            </a:r>
          </a:p>
          <a:p>
            <a:pPr marL="7620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!+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!+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!+....+100!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is divisible by 5.</a:t>
            </a:r>
          </a:p>
          <a:p>
            <a:pPr marL="76200" indent="0"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=4!+3!+2!+1!</a:t>
            </a:r>
          </a:p>
          <a:p>
            <a:pPr marL="76200" indent="0"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=24+6+2+1=33</a:t>
            </a:r>
          </a:p>
          <a:p>
            <a:pPr marL="76200" indent="0"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=33/5=&gt; We get the remainder 3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endParaRPr lang="en-IN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319BF-133D-4E1F-B772-0597AC24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844" y="5321367"/>
            <a:ext cx="2960156" cy="14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5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8279-D428-1CE9-F8F1-2DE4E017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12955"/>
            <a:ext cx="11360700" cy="943912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QUESTION</a:t>
            </a:r>
            <a:r>
              <a:rPr lang="en-US" dirty="0">
                <a:highlight>
                  <a:srgbClr val="00FF00"/>
                </a:highlight>
              </a:rPr>
              <a:t>:</a:t>
            </a:r>
            <a:endParaRPr lang="en-IN" dirty="0">
              <a:highlight>
                <a:srgbClr val="00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02EA5-FE4F-990B-C6F5-F710C8E07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904568"/>
            <a:ext cx="11360700" cy="5187265"/>
          </a:xfrm>
        </p:spPr>
        <p:txBody>
          <a:bodyPr>
            <a:normAutofit fontScale="55000" lnSpcReduction="20000"/>
          </a:bodyPr>
          <a:lstStyle/>
          <a:p>
            <a:pPr marL="76200" indent="0">
              <a:buNone/>
            </a:pPr>
            <a:endParaRPr lang="en-US" sz="3600" b="1" i="0" dirty="0">
              <a:solidFill>
                <a:schemeClr val="tx1"/>
              </a:solidFill>
              <a:effectLst/>
              <a:latin typeface="inherit"/>
            </a:endParaRPr>
          </a:p>
          <a:p>
            <a:pPr marL="76200" indent="0">
              <a:buNone/>
            </a:pPr>
            <a:r>
              <a:rPr lang="en-US" sz="5800" b="1" i="0" dirty="0">
                <a:solidFill>
                  <a:schemeClr val="tx1"/>
                </a:solidFill>
                <a:effectLst/>
                <a:latin typeface="inherit"/>
              </a:rPr>
              <a:t>What is the remainder when (1!+2!+3!+...1000)</a:t>
            </a:r>
            <a:r>
              <a:rPr lang="en-US" sz="5800" b="1" i="0" baseline="30000" dirty="0">
                <a:solidFill>
                  <a:schemeClr val="tx1"/>
                </a:solidFill>
                <a:effectLst/>
                <a:latin typeface="inherit"/>
              </a:rPr>
              <a:t>3</a:t>
            </a:r>
            <a:r>
              <a:rPr lang="en-US" sz="5800" b="1" i="0" dirty="0">
                <a:solidFill>
                  <a:schemeClr val="tx1"/>
                </a:solidFill>
                <a:effectLst/>
                <a:latin typeface="inherit"/>
              </a:rPr>
              <a:t> is divided by 10?</a:t>
            </a:r>
          </a:p>
          <a:p>
            <a:pPr marL="76200" indent="0">
              <a:buNone/>
            </a:pPr>
            <a:r>
              <a:rPr lang="en-US" sz="5800" dirty="0">
                <a:solidFill>
                  <a:srgbClr val="282829"/>
                </a:solidFill>
                <a:latin typeface="-apple-system"/>
              </a:rPr>
              <a:t>	</a:t>
            </a:r>
          </a:p>
          <a:p>
            <a:pPr marL="76200" indent="0">
              <a:buNone/>
            </a:pPr>
            <a:r>
              <a:rPr lang="en-US" sz="5800" dirty="0">
                <a:solidFill>
                  <a:srgbClr val="282829"/>
                </a:solidFill>
                <a:latin typeface="-apple-system"/>
              </a:rPr>
              <a:t>	In</a:t>
            </a:r>
            <a:r>
              <a:rPr lang="en-US" sz="5800" b="0" i="0" dirty="0">
                <a:solidFill>
                  <a:srgbClr val="282829"/>
                </a:solidFill>
                <a:effectLst/>
                <a:latin typeface="-apple-system"/>
              </a:rPr>
              <a:t> factorial after 4! every other factorial ends with 0. So after 4! </a:t>
            </a:r>
            <a:r>
              <a:rPr lang="en-US" sz="5800" dirty="0">
                <a:solidFill>
                  <a:srgbClr val="282829"/>
                </a:solidFill>
                <a:latin typeface="-apple-system"/>
              </a:rPr>
              <a:t>all factorials are divisible by 10. We need to check only up to 4!</a:t>
            </a:r>
          </a:p>
          <a:p>
            <a:pPr marL="76200" indent="0">
              <a:buNone/>
            </a:pPr>
            <a:endParaRPr lang="en-US" sz="5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5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=(4!+3!+2!+1!)</a:t>
            </a:r>
            <a:r>
              <a:rPr lang="en-US" sz="5800" b="1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en-US" sz="5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sz="5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</a:t>
            </a:r>
          </a:p>
          <a:p>
            <a:pPr marL="76200" indent="0">
              <a:buNone/>
            </a:pPr>
            <a:r>
              <a:rPr lang="en-US" sz="5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=(24+6+2+1)</a:t>
            </a:r>
            <a:r>
              <a:rPr lang="en-US" sz="5800" b="1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en-US" sz="5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/10</a:t>
            </a:r>
          </a:p>
          <a:p>
            <a:pPr marL="76200" indent="0">
              <a:buNone/>
            </a:pPr>
            <a:r>
              <a:rPr lang="en-US" sz="5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=(33)</a:t>
            </a:r>
            <a:r>
              <a:rPr lang="en-US" sz="5800" b="1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en-US" sz="5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/10=(3)</a:t>
            </a:r>
            <a:r>
              <a:rPr lang="en-US" sz="5800" b="1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en-US" sz="5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/10=27/10=&gt;</a:t>
            </a:r>
            <a:r>
              <a:rPr lang="en-US" sz="58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We get the remainder 7</a:t>
            </a:r>
            <a:br>
              <a:rPr lang="en-US" sz="58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endParaRPr lang="en-US" sz="58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sz="2800" dirty="0">
              <a:solidFill>
                <a:srgbClr val="282829"/>
              </a:solidFill>
              <a:latin typeface="-apple-system"/>
            </a:endParaRPr>
          </a:p>
          <a:p>
            <a:pPr marL="76200" indent="0">
              <a:buNone/>
            </a:pPr>
            <a:r>
              <a:rPr lang="en-US" sz="2800" dirty="0">
                <a:solidFill>
                  <a:srgbClr val="282829"/>
                </a:solidFill>
                <a:latin typeface="-apple-system"/>
              </a:rPr>
              <a:t> </a:t>
            </a:r>
            <a:endParaRPr lang="en-IN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CE22-862D-F265-305E-4C7AD50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D2D2D"/>
                </a:solidFill>
                <a:effectLst/>
                <a:highlight>
                  <a:srgbClr val="00FF00"/>
                </a:highlight>
                <a:latin typeface="Noto Sans" panose="020B0502040504020204" pitchFamily="34" charset="0"/>
              </a:rPr>
              <a:t>Can you find the factorial for a negative number?</a:t>
            </a:r>
            <a:br>
              <a:rPr lang="en-US" b="1" i="0" dirty="0">
                <a:solidFill>
                  <a:srgbClr val="2D2D2D"/>
                </a:solidFill>
                <a:effectLst/>
                <a:highlight>
                  <a:srgbClr val="00FF00"/>
                </a:highlight>
                <a:latin typeface="Noto Sans" panose="020B0502040504020204" pitchFamily="34" charset="0"/>
              </a:rPr>
            </a:br>
            <a:endParaRPr lang="en-IN" dirty="0">
              <a:highlight>
                <a:srgbClr val="00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578D6-86C8-1722-1999-425234A3A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sz="36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No, you cannot find the factorial for a negative number. </a:t>
            </a:r>
          </a:p>
          <a:p>
            <a:r>
              <a:rPr lang="en-US" sz="2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Negative </a:t>
            </a:r>
            <a:r>
              <a:rPr lang="en-US" sz="2800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integer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factorials (like -1!, -2!,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etc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) are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undefined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A9A58-A235-467F-B62B-3B6445E4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95" y="4896464"/>
            <a:ext cx="4268493" cy="19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6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BA9C-6FEA-D106-9B50-76A01D90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0488374" cy="1559899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D2D2D"/>
                </a:solidFill>
                <a:effectLst/>
                <a:highlight>
                  <a:srgbClr val="00FF00"/>
                </a:highlight>
                <a:latin typeface="Noto Sans" panose="020B0502040504020204" pitchFamily="34" charset="0"/>
              </a:rPr>
              <a:t>Can you find the factorial of a decimal?</a:t>
            </a:r>
            <a:br>
              <a:rPr lang="en-US" b="1" i="0" dirty="0">
                <a:solidFill>
                  <a:srgbClr val="2D2D2D"/>
                </a:solidFill>
                <a:effectLst/>
                <a:highlight>
                  <a:srgbClr val="00FF00"/>
                </a:highlight>
                <a:latin typeface="Noto Sans" panose="020B0502040504020204" pitchFamily="34" charset="0"/>
              </a:rPr>
            </a:br>
            <a:endParaRPr lang="en-IN" dirty="0">
              <a:highlight>
                <a:srgbClr val="00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F003C-6DB3-46EF-2041-4F3AEF0FF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700" cy="9929076"/>
          </a:xfrm>
        </p:spPr>
        <p:txBody>
          <a:bodyPr/>
          <a:lstStyle/>
          <a:p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Yes, you can find the factorial of a decimal.</a:t>
            </a:r>
          </a:p>
          <a:p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If you would like to learn how to find the factorial of a decimal, you may want to learn about the gamma function.</a:t>
            </a:r>
          </a:p>
          <a:p>
            <a:endParaRPr lang="en-US" dirty="0">
              <a:solidFill>
                <a:srgbClr val="2D2D2D"/>
              </a:solidFill>
              <a:latin typeface="Noto Sans" panose="020B0502040504020204" pitchFamily="34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Noto Sans" panose="020B0502040504020204" pitchFamily="34" charset="0"/>
              </a:rPr>
              <a:t>EXAMPLE:</a:t>
            </a:r>
            <a:endParaRPr lang="en-IN" b="1" dirty="0"/>
          </a:p>
        </p:txBody>
      </p:sp>
      <p:pic>
        <p:nvPicPr>
          <p:cNvPr id="1026" name="Picture 2" descr="matheminutes: Factorials of Fractions.">
            <a:extLst>
              <a:ext uri="{FF2B5EF4-FFF2-40B4-BE49-F238E27FC236}">
                <a16:creationId xmlns:a16="http://schemas.microsoft.com/office/drawing/2014/main" id="{5700C96C-530E-4056-71D5-019DE953F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387" y="3588774"/>
            <a:ext cx="6538452" cy="163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6523C6-85EA-99ED-584D-690327416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172" y="5024281"/>
            <a:ext cx="4268493" cy="163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3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ABB7F05-F12E-FC4F-F4D4-278CD127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highlight>
                  <a:srgbClr val="00FFFF"/>
                </a:highlight>
              </a:rPr>
              <a:t>INTERESTING FACTS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A611EB5-02E0-4CBE-B02C-1AAD48181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Six weeks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is exactly 10! seconds (=3,628,800)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There are about 60! atoms in the observable Universe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76200" indent="0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    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60! is about 8.320987... × 10</a:t>
            </a:r>
            <a:r>
              <a:rPr lang="en-US" b="1" i="0" baseline="3000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81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8C276-BF60-DCF6-C01D-8DBCEDB289AB}"/>
              </a:ext>
            </a:extLst>
          </p:cNvPr>
          <p:cNvSpPr txBox="1"/>
          <p:nvPr/>
        </p:nvSpPr>
        <p:spPr>
          <a:xfrm>
            <a:off x="550607" y="3814233"/>
            <a:ext cx="9153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There are 52! ways to shuffle a deck of cards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31317-27AA-36F3-E5E9-402C8D34BF6F}"/>
              </a:ext>
            </a:extLst>
          </p:cNvPr>
          <p:cNvSpPr txBox="1"/>
          <p:nvPr/>
        </p:nvSpPr>
        <p:spPr>
          <a:xfrm>
            <a:off x="2900516" y="445566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That is 8.0658175... × 10</a:t>
            </a:r>
            <a:r>
              <a:rPr lang="en-IN" sz="2800" b="1" i="0" baseline="3000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67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3148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AADC-72C3-46BC-920C-21E804D1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7D697-6BC5-BD57-B86D-B7396F8C5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How many ways can you arrange the letters in the word “MACHINE“</a:t>
            </a:r>
          </a:p>
          <a:p>
            <a:endParaRPr lang="en-US" b="1" dirty="0">
              <a:solidFill>
                <a:srgbClr val="2D2D2D"/>
              </a:solidFill>
              <a:highlight>
                <a:srgbClr val="FFFF00"/>
              </a:highlight>
              <a:latin typeface="Noto Sans" panose="020B0502040504020204" pitchFamily="34" charset="0"/>
            </a:endParaRPr>
          </a:p>
          <a:p>
            <a:pPr marL="76200" indent="0">
              <a:buNone/>
            </a:pPr>
            <a:r>
              <a:rPr lang="en-US" b="1" dirty="0">
                <a:solidFill>
                  <a:srgbClr val="2D2D2D"/>
                </a:solidFill>
                <a:latin typeface="Noto Sans" panose="020B0502040504020204" pitchFamily="34" charset="0"/>
              </a:rPr>
              <a:t>a)6!</a:t>
            </a:r>
          </a:p>
          <a:p>
            <a:pPr marL="76200" indent="0">
              <a:buNone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b)7!</a:t>
            </a:r>
          </a:p>
          <a:p>
            <a:pPr marL="76200" indent="0">
              <a:buNone/>
            </a:pPr>
            <a:r>
              <a:rPr lang="en-US" b="1" dirty="0">
                <a:solidFill>
                  <a:srgbClr val="2D2D2D"/>
                </a:solidFill>
                <a:latin typeface="Noto Sans" panose="020B0502040504020204" pitchFamily="34" charset="0"/>
              </a:rPr>
              <a:t>c)3!</a:t>
            </a:r>
          </a:p>
          <a:p>
            <a:pPr marL="76200" indent="0">
              <a:buNone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d)5!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7930E-63B4-0F97-53CE-6FEA8B3B0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662" y="4837471"/>
            <a:ext cx="4268493" cy="19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88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2FA2-EF59-4F76-87F7-8F9ADC9A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ABBD-C78F-B694-0B92-1A76F5A67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ANS:7!=5040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04B7C-DDB9-5C55-DBCF-0C6B9214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82" y="4660490"/>
            <a:ext cx="4268493" cy="207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69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6185-EFB6-2817-F1C9-11729B98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Practice: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9EC6B-DB2D-C92B-13C8-29FCF6152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400" b="1" i="0" dirty="0">
                <a:solidFill>
                  <a:srgbClr val="282829"/>
                </a:solidFill>
                <a:effectLst/>
                <a:latin typeface="-apple-system"/>
              </a:rPr>
              <a:t>QUESTION: Fifteen runners join a race. In how many possible ways can they be arranged as first, second, and third placers?</a:t>
            </a:r>
          </a:p>
          <a:p>
            <a:endParaRPr lang="en-US" sz="2400" b="1" dirty="0">
              <a:solidFill>
                <a:srgbClr val="282829"/>
              </a:solidFill>
              <a:latin typeface="-apple-system"/>
            </a:endParaRPr>
          </a:p>
          <a:p>
            <a:endParaRPr lang="en-US" sz="2400" b="1" dirty="0">
              <a:solidFill>
                <a:srgbClr val="282829"/>
              </a:solidFill>
              <a:latin typeface="-apple-system"/>
            </a:endParaRPr>
          </a:p>
          <a:p>
            <a:pPr marL="76200" indent="0">
              <a:buNone/>
            </a:pPr>
            <a:r>
              <a:rPr lang="en-IN" b="1" dirty="0"/>
              <a:t>a)1550</a:t>
            </a:r>
          </a:p>
          <a:p>
            <a:pPr marL="76200" indent="0">
              <a:buNone/>
            </a:pPr>
            <a:r>
              <a:rPr lang="en-IN" b="1" dirty="0"/>
              <a:t>b)2400</a:t>
            </a:r>
          </a:p>
          <a:p>
            <a:pPr marL="76200" indent="0">
              <a:buNone/>
            </a:pPr>
            <a:r>
              <a:rPr lang="en-IN" b="1" dirty="0"/>
              <a:t>c)4780</a:t>
            </a:r>
          </a:p>
          <a:p>
            <a:pPr marL="76200" indent="0">
              <a:buNone/>
            </a:pPr>
            <a:r>
              <a:rPr lang="en-IN" b="1" dirty="0"/>
              <a:t>d)2730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E8FF8-BB27-211B-0D35-1F302A93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329" y="4630994"/>
            <a:ext cx="3471433" cy="19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6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394091" y="2615825"/>
            <a:ext cx="11403817" cy="162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 panose="020B0604020202020204"/>
              <a:buNone/>
            </a:pPr>
            <a:r>
              <a:rPr lang="en-US" sz="4200" b="1" dirty="0">
                <a:highlight>
                  <a:srgbClr val="00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FACTORIALS</a:t>
            </a:r>
            <a:endParaRPr lang="en-IN" sz="4200" b="1" dirty="0">
              <a:highlight>
                <a:srgbClr val="00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F30B-B1FD-1FF0-E0B0-5FAAA681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Note: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8510C-CFDC-2EB6-0917-9D53F64B8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282829"/>
                </a:solidFill>
                <a:latin typeface="-apple-system"/>
              </a:rPr>
              <a:t>ANS: 15!/(15-3)!=13*14*15=2730 WAYS</a:t>
            </a:r>
            <a:endParaRPr lang="en-IN" sz="24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3D1FA-F3C5-6352-8C8A-8B619F2A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31" y="4817806"/>
            <a:ext cx="4268493" cy="183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9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FF83-8554-EA3E-52AA-B20E804F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Practice: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B2E46-4D59-7D9B-3185-853645FD3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Find the number of zeros in 62!?</a:t>
            </a:r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a)15</a:t>
            </a:r>
          </a:p>
          <a:p>
            <a:pPr marL="76200" indent="0">
              <a:buNone/>
            </a:pPr>
            <a:r>
              <a:rPr lang="en-US" b="1" dirty="0"/>
              <a:t>b)14</a:t>
            </a:r>
          </a:p>
          <a:p>
            <a:pPr marL="76200" indent="0">
              <a:buNone/>
            </a:pPr>
            <a:r>
              <a:rPr lang="en-US" b="1" dirty="0"/>
              <a:t>c)13</a:t>
            </a:r>
          </a:p>
          <a:p>
            <a:pPr marL="76200" indent="0">
              <a:buNone/>
            </a:pPr>
            <a:r>
              <a:rPr lang="en-US" b="1" dirty="0"/>
              <a:t>d)12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3D253-B4B7-4412-1E94-4A007A64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346" y="4729316"/>
            <a:ext cx="4268493" cy="19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86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FB64-08AF-D4DA-2B7B-734A0AC3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FB7A4-107F-E340-396E-621B53932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>
                <a:solidFill>
                  <a:schemeClr val="tx1"/>
                </a:solidFill>
              </a:rPr>
              <a:t>ANS:</a:t>
            </a:r>
          </a:p>
          <a:p>
            <a:r>
              <a:rPr lang="en-US" b="1" dirty="0">
                <a:solidFill>
                  <a:schemeClr val="tx1"/>
                </a:solidFill>
              </a:rPr>
              <a:t>62/5=12(quotient only)</a:t>
            </a:r>
          </a:p>
          <a:p>
            <a:r>
              <a:rPr lang="en-US" b="1" dirty="0">
                <a:solidFill>
                  <a:schemeClr val="tx1"/>
                </a:solidFill>
              </a:rPr>
              <a:t>12/5=2(quotient only)</a:t>
            </a:r>
          </a:p>
          <a:p>
            <a:r>
              <a:rPr lang="en-US" b="1" dirty="0">
                <a:solidFill>
                  <a:schemeClr val="tx1"/>
                </a:solidFill>
              </a:rPr>
              <a:t>Now add 12+2=14 zeros</a:t>
            </a:r>
            <a:endParaRPr lang="en-IN" b="1" dirty="0">
              <a:solidFill>
                <a:schemeClr val="tx1"/>
              </a:solidFill>
            </a:endParaRPr>
          </a:p>
          <a:p>
            <a:pPr marL="762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C220A-DDD6-9761-A555-C27E8BBC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57" y="4857135"/>
            <a:ext cx="4268493" cy="19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66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0B5C-088F-4793-C3A3-E545DA62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F648A-884A-46A2-63A7-B7DD59D82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H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ow many combinations you can make with the number 8259?</a:t>
            </a:r>
          </a:p>
          <a:p>
            <a:endParaRPr lang="en-US" dirty="0">
              <a:solidFill>
                <a:srgbClr val="2D2D2D"/>
              </a:solidFill>
              <a:latin typeface="Noto Sans" panose="020B0502040504020204" pitchFamily="34" charset="0"/>
            </a:endParaRPr>
          </a:p>
          <a:p>
            <a:pPr marL="76200" indent="0">
              <a:buNone/>
            </a:pPr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a)2!</a:t>
            </a:r>
          </a:p>
          <a:p>
            <a:pPr marL="76200" indent="0">
              <a:buNone/>
            </a:pPr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b)5!</a:t>
            </a:r>
          </a:p>
          <a:p>
            <a:pPr marL="76200" indent="0">
              <a:buNone/>
            </a:pPr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c)4!</a:t>
            </a:r>
          </a:p>
          <a:p>
            <a:pPr marL="76200" indent="0">
              <a:buNone/>
            </a:pPr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d)3!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468DC-81B7-4387-1711-ED26B881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507" y="4906297"/>
            <a:ext cx="4268493" cy="18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2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B791-A65D-A328-79DE-69BEF6F3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91693-F1AA-6698-F11B-F06691013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Ans:4!=24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C4630-BB82-020C-8CED-5F377C68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9" y="4758813"/>
            <a:ext cx="3874556" cy="20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51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EF6E-93C5-301F-3D5D-7F02E523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0E373-203D-CAA4-2EC2-1079DC1D9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Five different books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(A,B,C,D,E)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are to be arranged on a shelf. Books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are to be arranged first and second starting from the right of the shelf. The number of different orders in which books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A,B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may be arranged is:</a:t>
            </a:r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r>
              <a:rPr lang="en-IN" dirty="0"/>
              <a:t>a)5!</a:t>
            </a:r>
          </a:p>
          <a:p>
            <a:pPr marL="76200" indent="0">
              <a:buNone/>
            </a:pPr>
            <a:r>
              <a:rPr lang="en-IN" dirty="0"/>
              <a:t>b)3!</a:t>
            </a:r>
          </a:p>
          <a:p>
            <a:pPr marL="76200" indent="0">
              <a:buNone/>
            </a:pPr>
            <a:r>
              <a:rPr lang="en-IN" dirty="0"/>
              <a:t>c)6!</a:t>
            </a:r>
          </a:p>
          <a:p>
            <a:pPr marL="76200" indent="0">
              <a:buNone/>
            </a:pPr>
            <a:r>
              <a:rPr lang="en-IN" dirty="0"/>
              <a:t>d)2!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0184D-89BE-20C0-4AC2-ED34A0C4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507" y="4591664"/>
            <a:ext cx="4268493" cy="21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8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F6DE-C24B-4A7E-C249-FFD0CCFF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2EC7-1A38-49CA-B19A-644396118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ANS: 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Since books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are arranged first and second starting from the right of the shelf, therefore, only books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will change order. </a:t>
            </a:r>
            <a:b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7620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	Hence, the number of different orders in which books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may be arranged is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3!</a:t>
            </a:r>
            <a:endParaRPr lang="en-US" b="0" i="0" dirty="0">
              <a:solidFill>
                <a:srgbClr val="000000"/>
              </a:solidFill>
              <a:effectLst/>
              <a:highlight>
                <a:srgbClr val="00FF00"/>
              </a:highlight>
              <a:latin typeface="georgia" panose="02040502050405020303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4F605-DF7F-B213-CFEF-228378DC7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11" y="5004619"/>
            <a:ext cx="4268493" cy="17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54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1A9-71A1-FA5B-C4CC-25D02C1A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C3561-13F3-A3FD-8552-57B55FB95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00"/>
                </a:highlight>
              </a:rPr>
              <a:t>Find the number of zeros in 526!?</a:t>
            </a:r>
          </a:p>
          <a:p>
            <a:endParaRPr lang="en-US" b="1" dirty="0">
              <a:highlight>
                <a:srgbClr val="00FF00"/>
              </a:highlight>
            </a:endParaRPr>
          </a:p>
          <a:p>
            <a:pPr marL="76200" indent="0">
              <a:buNone/>
            </a:pPr>
            <a:r>
              <a:rPr lang="en-US" b="1" dirty="0"/>
              <a:t>a)120</a:t>
            </a:r>
          </a:p>
          <a:p>
            <a:pPr marL="76200" indent="0">
              <a:buNone/>
            </a:pPr>
            <a:r>
              <a:rPr lang="en-US" b="1" dirty="0"/>
              <a:t>b)130</a:t>
            </a:r>
          </a:p>
          <a:p>
            <a:pPr marL="76200" indent="0">
              <a:buNone/>
            </a:pPr>
            <a:r>
              <a:rPr lang="en-US" b="1" dirty="0"/>
              <a:t>c)135</a:t>
            </a:r>
          </a:p>
          <a:p>
            <a:pPr marL="76200" indent="0">
              <a:buNone/>
            </a:pPr>
            <a:r>
              <a:rPr lang="en-US" b="1" dirty="0"/>
              <a:t>d)125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7DCC2-52F1-4A51-2E27-ED5B16A17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507" y="4699820"/>
            <a:ext cx="4268493" cy="20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9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0E1A-44A9-573F-FFDB-C2F6B349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F3E3D-1D13-8F65-1020-0CEC75EE6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>
                <a:solidFill>
                  <a:schemeClr val="tx1"/>
                </a:solidFill>
              </a:rPr>
              <a:t>Ans:</a:t>
            </a:r>
          </a:p>
          <a:p>
            <a:r>
              <a:rPr lang="en-US" b="1" dirty="0">
                <a:solidFill>
                  <a:schemeClr val="tx1"/>
                </a:solidFill>
              </a:rPr>
              <a:t>526/5=105</a:t>
            </a:r>
          </a:p>
          <a:p>
            <a:r>
              <a:rPr lang="en-US" b="1" dirty="0">
                <a:solidFill>
                  <a:schemeClr val="tx1"/>
                </a:solidFill>
              </a:rPr>
              <a:t>105/5=21</a:t>
            </a:r>
          </a:p>
          <a:p>
            <a:r>
              <a:rPr lang="en-US" b="1" dirty="0">
                <a:solidFill>
                  <a:schemeClr val="tx1"/>
                </a:solidFill>
              </a:rPr>
              <a:t>21/5=4</a:t>
            </a:r>
          </a:p>
          <a:p>
            <a:r>
              <a:rPr lang="en-US" b="1" dirty="0">
                <a:solidFill>
                  <a:schemeClr val="tx1"/>
                </a:solidFill>
              </a:rPr>
              <a:t>105+21+4=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</a:rPr>
              <a:t>130 ZEROS</a:t>
            </a:r>
            <a:endParaRPr lang="en-IN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98EF0-4899-BBC3-A74A-14B53EBF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166" y="4788309"/>
            <a:ext cx="4268493" cy="196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8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ADE5-6903-0301-E514-F800ECE8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D3425-9737-92D2-4807-E0194444B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GothamSSm"/>
              </a:rPr>
              <a:t>Find the number of zeroes in the product 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1</a:t>
            </a:r>
            <a:r>
              <a:rPr lang="en-US" b="1" i="0" baseline="30000" dirty="0">
                <a:solidFill>
                  <a:schemeClr val="tx1"/>
                </a:solidFill>
                <a:effectLst/>
                <a:latin typeface="inherit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×2</a:t>
            </a:r>
            <a:r>
              <a:rPr lang="en-US" b="1" i="0" baseline="30000" dirty="0">
                <a:solidFill>
                  <a:schemeClr val="tx1"/>
                </a:solidFill>
                <a:effectLst/>
                <a:latin typeface="inherit"/>
              </a:rPr>
              <a:t>2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×3</a:t>
            </a:r>
            <a:r>
              <a:rPr lang="en-US" b="1" i="0" baseline="30000" dirty="0">
                <a:solidFill>
                  <a:schemeClr val="tx1"/>
                </a:solidFill>
                <a:effectLst/>
                <a:latin typeface="inherit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×4</a:t>
            </a:r>
            <a:r>
              <a:rPr lang="en-US" b="1" i="0" baseline="30000" dirty="0">
                <a:solidFill>
                  <a:schemeClr val="tx1"/>
                </a:solidFill>
                <a:effectLst/>
                <a:latin typeface="inherit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×5</a:t>
            </a:r>
            <a:r>
              <a:rPr lang="en-US" b="1" i="0" baseline="30000" dirty="0">
                <a:solidFill>
                  <a:schemeClr val="tx1"/>
                </a:solidFill>
                <a:effectLst/>
                <a:latin typeface="inherit"/>
              </a:rPr>
              <a:t>5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×6</a:t>
            </a:r>
            <a:r>
              <a:rPr lang="en-US" b="1" i="0" baseline="30000" dirty="0">
                <a:solidFill>
                  <a:schemeClr val="tx1"/>
                </a:solidFill>
                <a:effectLst/>
                <a:latin typeface="inherit"/>
              </a:rPr>
              <a:t>6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×⋯48</a:t>
            </a:r>
            <a:r>
              <a:rPr lang="en-US" b="1" i="0" baseline="30000" dirty="0">
                <a:solidFill>
                  <a:schemeClr val="tx1"/>
                </a:solidFill>
                <a:effectLst/>
                <a:latin typeface="inherit"/>
              </a:rPr>
              <a:t>48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×49</a:t>
            </a:r>
            <a:r>
              <a:rPr lang="en-US" b="1" i="0" baseline="30000" dirty="0">
                <a:solidFill>
                  <a:schemeClr val="tx1"/>
                </a:solidFill>
                <a:effectLst/>
                <a:latin typeface="inherit"/>
              </a:rPr>
              <a:t>49</a:t>
            </a:r>
            <a:r>
              <a:rPr lang="en-US" b="1" i="0" dirty="0">
                <a:solidFill>
                  <a:schemeClr val="tx1"/>
                </a:solidFill>
                <a:effectLst/>
                <a:latin typeface="GothamSSm"/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___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IN" b="1" dirty="0">
                <a:solidFill>
                  <a:schemeClr val="tx1"/>
                </a:solidFill>
              </a:rPr>
              <a:t>)150</a:t>
            </a:r>
          </a:p>
          <a:p>
            <a:pPr marL="76200" indent="0">
              <a:buNone/>
            </a:pPr>
            <a:r>
              <a:rPr lang="en-IN" b="1" dirty="0">
                <a:solidFill>
                  <a:schemeClr val="tx1"/>
                </a:solidFill>
              </a:rPr>
              <a:t>b)340</a:t>
            </a:r>
          </a:p>
          <a:p>
            <a:pPr marL="76200" indent="0">
              <a:buNone/>
            </a:pPr>
            <a:r>
              <a:rPr lang="en-IN" b="1" dirty="0">
                <a:solidFill>
                  <a:schemeClr val="tx1"/>
                </a:solidFill>
              </a:rPr>
              <a:t>c)250</a:t>
            </a:r>
          </a:p>
          <a:p>
            <a:pPr marL="76200" indent="0">
              <a:buNone/>
            </a:pPr>
            <a:r>
              <a:rPr lang="en-IN" b="1" dirty="0">
                <a:solidFill>
                  <a:schemeClr val="tx1"/>
                </a:solidFill>
              </a:rPr>
              <a:t>d)600</a:t>
            </a:r>
          </a:p>
          <a:p>
            <a:pPr marL="7620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65878-B0EE-9A4F-DBD4-7DC979CBE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507" y="4987385"/>
            <a:ext cx="4268493" cy="18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1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11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algn="ctr"/>
            <a:r>
              <a:rPr lang="en-US" sz="4400" b="1" i="0" dirty="0">
                <a:solidFill>
                  <a:srgbClr val="2D2D2D"/>
                </a:solidFill>
                <a:effectLst/>
                <a:highlight>
                  <a:srgbClr val="00FFFF"/>
                </a:highlight>
                <a:latin typeface="Noto Sans" panose="020B0502040204020203" pitchFamily="34" charset="0"/>
              </a:rPr>
              <a:t>What is a factorial?</a:t>
            </a:r>
            <a:br>
              <a:rPr lang="en-US" sz="4400" b="1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</a:br>
            <a:endParaRPr lang="en-IN" sz="4400" dirty="0">
              <a:latin typeface="+mj-lt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64A47-9DAF-CAE5-8653-1EB63E296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 algn="l">
              <a:buNone/>
            </a:pPr>
            <a:endParaRPr lang="en-US" b="1" i="0" dirty="0">
              <a:solidFill>
                <a:srgbClr val="2D2D2D"/>
              </a:solidFill>
              <a:effectLst/>
              <a:latin typeface="Noto Sans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A factorial is a function in mathematics with the symbol (!) that multiplies all the integers from the number (n) till one. </a:t>
            </a:r>
          </a:p>
          <a:p>
            <a:pPr marL="76200" indent="0" algn="l">
              <a:buNone/>
            </a:pPr>
            <a:endParaRPr lang="en-US" b="0" i="0" dirty="0">
              <a:solidFill>
                <a:srgbClr val="2D2D2D"/>
              </a:solidFill>
              <a:effectLst/>
              <a:latin typeface="Noto Sans" panose="020B0502040204020203" pitchFamily="34" charset="0"/>
            </a:endParaRPr>
          </a:p>
          <a:p>
            <a:pPr marL="76200" indent="0" algn="l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For example, if you want to calculate the factorial for 4, you would write:</a:t>
            </a:r>
          </a:p>
          <a:p>
            <a:pPr algn="l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4! = 4 x 3 x 2 x 1 = 24.</a:t>
            </a:r>
          </a:p>
          <a:p>
            <a:pPr marL="7620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04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9B3E-3FBD-361D-06E7-F50C4C41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59FDB-E36C-8B54-EB6A-99BE6B28C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GothamSSm"/>
              </a:rPr>
              <a:t>Ans:</a:t>
            </a:r>
          </a:p>
          <a:p>
            <a:pPr marL="762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thamSSm"/>
              </a:rPr>
              <a:t>5+ 10+ 15 + 20 + 25 + 25 + 30 + 35 + 40 + 45 fives. </a:t>
            </a:r>
          </a:p>
          <a:p>
            <a:pPr marL="762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thamSSm"/>
              </a:rPr>
              <a:t>Thus, the product has 250 zeroes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GothamSSm"/>
              </a:rPr>
              <a:t>.</a:t>
            </a:r>
            <a:endParaRPr lang="en-IN" sz="24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659BB-2C06-7D4B-9405-D5A6BC750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95" y="4768644"/>
            <a:ext cx="4268493" cy="19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68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1466-D552-67C4-ADAD-E2DC220C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E28AD-F1E5-B723-0991-162BA5B73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GothamSSm"/>
              </a:rPr>
              <a:t>What is the remainder when (1! + 2! + 3!+...1000!) is divided by 6?</a:t>
            </a:r>
          </a:p>
          <a:p>
            <a:pPr marL="76200" indent="0">
              <a:buNone/>
            </a:pPr>
            <a:endParaRPr lang="en-US" b="1" dirty="0">
              <a:solidFill>
                <a:schemeClr val="tx1"/>
              </a:solidFill>
              <a:latin typeface="GothamSSm"/>
            </a:endParaRPr>
          </a:p>
          <a:p>
            <a:pPr marL="7620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GothamSSm"/>
              </a:rPr>
              <a:t>a)</a:t>
            </a:r>
            <a:r>
              <a:rPr lang="en-US" b="1" dirty="0">
                <a:solidFill>
                  <a:schemeClr val="tx1"/>
                </a:solidFill>
                <a:latin typeface="GothamSSm"/>
              </a:rPr>
              <a:t>3</a:t>
            </a:r>
          </a:p>
          <a:p>
            <a:pPr marL="76200" indent="0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GothamSSm"/>
              </a:rPr>
              <a:t>b)4</a:t>
            </a:r>
          </a:p>
          <a:p>
            <a:pPr marL="76200" indent="0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GothamSSm"/>
              </a:rPr>
              <a:t>c)2</a:t>
            </a:r>
          </a:p>
          <a:p>
            <a:pPr marL="76200" indent="0">
              <a:buNone/>
            </a:pPr>
            <a:r>
              <a:rPr lang="en-US" b="1" dirty="0">
                <a:solidFill>
                  <a:schemeClr val="tx1"/>
                </a:solidFill>
                <a:latin typeface="GothamSSm"/>
              </a:rPr>
              <a:t>d)1</a:t>
            </a:r>
            <a:endParaRPr lang="en-US" sz="2400" b="1" i="0" dirty="0">
              <a:solidFill>
                <a:schemeClr val="tx1"/>
              </a:solidFill>
              <a:effectLst/>
              <a:latin typeface="GothamSS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45081-6420-BB2D-FD4D-521016E9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508" y="4542503"/>
            <a:ext cx="4268493" cy="21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28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EC22-FEA4-5941-1D99-00963F3D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4DE70-1860-6986-E31F-4E99A587D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Ans:3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67BF2-8634-74DC-2D3A-15F21DF63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676" y="4562168"/>
            <a:ext cx="4268493" cy="21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38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2DC7-CD6D-9AA7-74E1-46B41DE8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83641-7B8E-8975-472C-46B8374F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inherit"/>
              </a:rPr>
              <a:t>What is the remainder when (1!+2!+3!+...100)</a:t>
            </a:r>
            <a:r>
              <a:rPr lang="en-US" b="1" baseline="30000" dirty="0">
                <a:solidFill>
                  <a:schemeClr val="tx1"/>
                </a:solidFill>
                <a:latin typeface="inherit"/>
              </a:rPr>
              <a:t>2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inherit"/>
              </a:rPr>
              <a:t> is divided by 10?</a:t>
            </a:r>
          </a:p>
          <a:p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marL="76200" indent="0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inherit"/>
              </a:rPr>
              <a:t>a)8</a:t>
            </a:r>
          </a:p>
          <a:p>
            <a:pPr marL="76200" indent="0">
              <a:buNone/>
            </a:pPr>
            <a:r>
              <a:rPr lang="en-US" b="1" dirty="0">
                <a:solidFill>
                  <a:schemeClr val="tx1"/>
                </a:solidFill>
                <a:latin typeface="inherit"/>
              </a:rPr>
              <a:t>b)5</a:t>
            </a:r>
          </a:p>
          <a:p>
            <a:pPr marL="76200" indent="0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inherit"/>
              </a:rPr>
              <a:t>c</a:t>
            </a:r>
            <a:r>
              <a:rPr lang="en-US" b="1" dirty="0">
                <a:solidFill>
                  <a:schemeClr val="tx1"/>
                </a:solidFill>
                <a:latin typeface="inherit"/>
              </a:rPr>
              <a:t>)4</a:t>
            </a:r>
          </a:p>
          <a:p>
            <a:pPr marL="76200" indent="0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inherit"/>
              </a:rPr>
              <a:t>d)9</a:t>
            </a:r>
          </a:p>
          <a:p>
            <a:pPr marL="76200" indent="0">
              <a:buNone/>
            </a:pP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marL="76200" indent="0">
              <a:buNone/>
            </a:pPr>
            <a:endParaRPr lang="en-US" sz="2400" b="1" i="0" dirty="0">
              <a:solidFill>
                <a:schemeClr val="tx1"/>
              </a:solidFill>
              <a:effectLst/>
              <a:latin typeface="inherit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806B9-B914-393D-A3B5-DCE5435B3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643" y="4689987"/>
            <a:ext cx="4268493" cy="20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31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2B1F-4299-6C01-4AD2-2E505E0B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9BAE-F735-D8CE-AFF8-149A90AD9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Ans:9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EF6C0-AD30-0B56-9B9B-E8B9EB1F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385" y="4817805"/>
            <a:ext cx="4268493" cy="17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39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9662-D266-5392-7259-F9B1C1B8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F3001-1EB4-742C-38DE-CBD4CF152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We know that n! = n(n-1)(n-2)...(1). For example, 4! = 4 x 3 x 2 x 1 = 24. But what does the double factorial of 4, namely 4!! represent?</a:t>
            </a: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marL="76200" indent="0">
              <a:buNone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a) (24 x 4)! = 96 x 95 x 94 x ... x 1</a:t>
            </a:r>
          </a:p>
          <a:p>
            <a:pPr marL="76200" indent="0">
              <a:buNone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 b)24 x 23 x 22 x ... x 1</a:t>
            </a:r>
          </a:p>
          <a:p>
            <a:pPr marL="76200" indent="0">
              <a:buNone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 c)4 x 2</a:t>
            </a:r>
          </a:p>
          <a:p>
            <a:pPr marL="76200" indent="0">
              <a:buNone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 d)(24/4)! = 6!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371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B085-24EF-4B43-FF71-887FED3E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83A5A-5A58-3D1C-0477-97B8E80F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correct answer was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4 x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117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4e5d5c537_0_0"/>
          <p:cNvSpPr txBox="1"/>
          <p:nvPr/>
        </p:nvSpPr>
        <p:spPr>
          <a:xfrm>
            <a:off x="2946750" y="3021750"/>
            <a:ext cx="6298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 panose="020B0604020202020204"/>
              <a:buNone/>
            </a:pPr>
            <a:r>
              <a:rPr lang="en-US" sz="6400" b="1" i="0" u="none" strike="noStrike" cap="none" dirty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sz="64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B1CB5-48DA-8AAF-E79F-999F1E32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r>
              <a:rPr lang="en-US" sz="4400" b="1" dirty="0">
                <a:solidFill>
                  <a:srgbClr val="374151"/>
                </a:solidFill>
                <a:highlight>
                  <a:srgbClr val="00FFFF"/>
                </a:highlight>
                <a:latin typeface="+mj-lt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APPLICATIONS OF FACTORIALS</a:t>
            </a:r>
            <a:r>
              <a:rPr lang="en-US" sz="4400" b="1" dirty="0">
                <a:solidFill>
                  <a:srgbClr val="374151"/>
                </a:solidFill>
                <a:latin typeface="+mj-lt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:</a:t>
            </a:r>
            <a:endParaRPr lang="en-IN" sz="4200" dirty="0">
              <a:latin typeface="+mj-lt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64A47-9DAF-CAE5-8653-1EB63E296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You can use factorials to find the number of ways in which certain digit </a:t>
            </a:r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numbers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 can be arranged.</a:t>
            </a:r>
          </a:p>
          <a:p>
            <a:pPr algn="l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For instance, if you want to know how many combinations you can make with the three-digit number 725, </a:t>
            </a:r>
          </a:p>
          <a:p>
            <a:pPr algn="l"/>
            <a:r>
              <a:rPr lang="en-US" b="0" i="0" dirty="0">
                <a:solidFill>
                  <a:srgbClr val="2D2D2D"/>
                </a:solidFill>
                <a:effectLst/>
                <a:highlight>
                  <a:srgbClr val="FFFF00"/>
                </a:highlight>
                <a:latin typeface="Noto Sans" panose="020B0502040504020204" pitchFamily="34" charset="0"/>
              </a:rPr>
              <a:t>3! = 3 x 2 x 1 = 6.</a:t>
            </a:r>
          </a:p>
          <a:p>
            <a:pPr algn="l"/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This means that there are six combinations you can make with the number 725: </a:t>
            </a:r>
          </a:p>
          <a:p>
            <a:pPr marL="76200" indent="0" algn="l">
              <a:buNone/>
            </a:pPr>
            <a:r>
              <a:rPr lang="en-US" dirty="0">
                <a:solidFill>
                  <a:srgbClr val="2D2D2D"/>
                </a:solidFill>
                <a:latin typeface="Noto Sans" panose="020B0502040504020204" pitchFamily="34" charset="0"/>
              </a:rPr>
              <a:t>			</a:t>
            </a:r>
            <a:r>
              <a:rPr lang="en-US" b="0" i="0" dirty="0">
                <a:solidFill>
                  <a:srgbClr val="2D2D2D"/>
                </a:solidFill>
                <a:effectLst/>
                <a:highlight>
                  <a:srgbClr val="FFFF00"/>
                </a:highlight>
                <a:latin typeface="Noto Sans" panose="020B0502040504020204" pitchFamily="34" charset="0"/>
              </a:rPr>
              <a:t>725, 752, 572, 527, 275, and 257.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2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FA14-A476-1349-FADA-7E6D131D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374151"/>
                </a:solidFill>
                <a:highlight>
                  <a:srgbClr val="00FFFF"/>
                </a:highlight>
                <a:latin typeface="+mj-lt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APPLICATIONS OF FACTORIALS</a:t>
            </a:r>
            <a:r>
              <a:rPr lang="en-US" sz="4000" b="1" dirty="0">
                <a:solidFill>
                  <a:srgbClr val="374151"/>
                </a:solidFill>
                <a:latin typeface="+mj-lt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D4D72-4973-46AB-F47D-6AF825760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2D2D"/>
                </a:solidFill>
                <a:effectLst/>
                <a:highlight>
                  <a:srgbClr val="FFFF00"/>
                </a:highlight>
                <a:latin typeface="Noto Sans" panose="020B0502040504020204" pitchFamily="34" charset="0"/>
              </a:rPr>
              <a:t>How many ways can you arrange the letters in the word "movies“</a:t>
            </a:r>
          </a:p>
          <a:p>
            <a:endParaRPr lang="en-US" b="1" dirty="0">
              <a:solidFill>
                <a:srgbClr val="2D2D2D"/>
              </a:solidFill>
              <a:highlight>
                <a:srgbClr val="FFFF00"/>
              </a:highlight>
              <a:latin typeface="Noto Sans" panose="020B0502040504020204" pitchFamily="34" charset="0"/>
            </a:endParaRPr>
          </a:p>
          <a:p>
            <a:pPr marL="76200" indent="0">
              <a:buNone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	ANS:6!=720</a:t>
            </a:r>
          </a:p>
          <a:p>
            <a:endParaRPr lang="en-US" b="1" dirty="0">
              <a:solidFill>
                <a:srgbClr val="2D2D2D"/>
              </a:solidFill>
              <a:latin typeface="Noto Sans" panose="020B0502040504020204" pitchFamily="34" charset="0"/>
            </a:endParaRPr>
          </a:p>
          <a:p>
            <a:pPr marL="565150" lvl="1" indent="0">
              <a:buNone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	</a:t>
            </a:r>
            <a:r>
              <a:rPr lang="en-US" sz="24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Now you know that the maximum number of ways, you can arrange the letters in the word "movies"  is 720.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7E4BF-AD53-CD29-DB11-BDBF7AAE2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368" y="5525729"/>
            <a:ext cx="2946932" cy="10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D62-9ECC-69A7-B703-71B807FA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38516-D8C5-9909-F687-812C8B250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IN" sz="4000" b="0" i="0" dirty="0">
                <a:effectLst/>
                <a:highlight>
                  <a:srgbClr val="00FF00"/>
                </a:highlight>
                <a:latin typeface="Verdana" panose="020B0604030504040204" pitchFamily="34" charset="0"/>
              </a:rPr>
              <a:t>What is 100! / 98!?</a:t>
            </a:r>
          </a:p>
          <a:p>
            <a:pPr marL="76200" indent="0" algn="ctr">
              <a:buNone/>
            </a:pPr>
            <a:endParaRPr lang="en-IN" dirty="0">
              <a:highlight>
                <a:srgbClr val="00FF00"/>
              </a:highlight>
              <a:latin typeface="Verdana" panose="020B0604030504040204" pitchFamily="34" charset="0"/>
            </a:endParaRPr>
          </a:p>
          <a:p>
            <a:pPr marL="76200" indent="0" algn="ctr">
              <a:buNone/>
            </a:pPr>
            <a:endParaRPr lang="en-IN" b="0" i="0" dirty="0">
              <a:effectLst/>
              <a:highlight>
                <a:srgbClr val="00FF00"/>
              </a:highlight>
              <a:latin typeface="Verdana" panose="020B0604030504040204" pitchFamily="34" charset="0"/>
            </a:endParaRPr>
          </a:p>
          <a:p>
            <a:pPr algn="ctr"/>
            <a:r>
              <a:rPr lang="en-IN" sz="3600" b="0" i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100!/</a:t>
            </a:r>
            <a:r>
              <a:rPr lang="en-IN" sz="3600" i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98!</a:t>
            </a:r>
            <a:r>
              <a:rPr lang="en-IN" sz="36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 = 100 × 99 = 9900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F6E56-3991-A044-FEB1-D833DC97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844" y="4985170"/>
            <a:ext cx="2960156" cy="175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0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0FB0-D2AD-8AF8-ED27-754FF94C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effectLst/>
                <a:highlight>
                  <a:srgbClr val="00FF00"/>
                </a:highlight>
              </a:rPr>
              <a:t>Where is Factorial Used?</a:t>
            </a:r>
            <a:br>
              <a:rPr lang="en-IN" b="1" dirty="0">
                <a:solidFill>
                  <a:srgbClr val="FF0000"/>
                </a:solidFill>
                <a:effectLst/>
                <a:highlight>
                  <a:srgbClr val="00FF00"/>
                </a:highlight>
              </a:rPr>
            </a:br>
            <a:endParaRPr lang="en-IN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C9ACD-FAB9-DE91-2146-0442315A0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One area they are used is in </a:t>
            </a:r>
            <a:r>
              <a:rPr lang="en-US" sz="2800" b="1" dirty="0">
                <a:solidFill>
                  <a:schemeClr val="tx1"/>
                </a:solidFill>
                <a:latin typeface="Verdana" panose="020B0604030504040204" pitchFamily="34" charset="0"/>
              </a:rPr>
              <a:t>Combinations and Permutations.</a:t>
            </a:r>
            <a:endParaRPr lang="en-US" sz="2800" b="1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7620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76200" indent="0">
              <a:buNone/>
            </a:pPr>
            <a:r>
              <a:rPr lang="en-US" dirty="0">
                <a:latin typeface="Verdana" panose="020B0604030504040204" pitchFamily="34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Example: How many different ways can 7 people come 1</a:t>
            </a:r>
            <a:r>
              <a:rPr lang="en-US" b="0" i="0" baseline="3000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st</a:t>
            </a: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, 2</a:t>
            </a:r>
            <a:r>
              <a:rPr lang="en-US" b="0" i="0" baseline="3000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nd</a:t>
            </a: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 and 3</a:t>
            </a:r>
            <a:r>
              <a:rPr lang="en-US" b="0" i="0" baseline="3000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rd</a:t>
            </a: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?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The formula is </a:t>
            </a:r>
            <a:r>
              <a:rPr lang="en-US" b="1" i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7!/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(7−3)! = </a:t>
            </a:r>
            <a:r>
              <a:rPr lang="en-US" b="1" i="1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7!/</a:t>
            </a:r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4!</a:t>
            </a:r>
          </a:p>
          <a:p>
            <a:r>
              <a:rPr lang="en-IN" b="1" i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7 × 6 × 5 × 4 × 3 × 2 × 1/</a:t>
            </a:r>
            <a:r>
              <a:rPr lang="en-IN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4 × 3 × 2 × 1  =  7 × 6 × 5</a:t>
            </a:r>
          </a:p>
          <a:p>
            <a:r>
              <a:rPr lang="en-IN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7 × 6 × 5  =  210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So there are 210 different ways that 7 people could come 1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st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 2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nd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and 3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rd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C4075-8439-DEDC-6937-7AAD79374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807" y="5460096"/>
            <a:ext cx="4268493" cy="12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1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340A-A2A8-DB46-BDC5-0DE6A83B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b="1" i="0" dirty="0">
                <a:effectLst/>
                <a:highlight>
                  <a:srgbClr val="00FF00"/>
                </a:highlight>
                <a:latin typeface="Verdana" panose="020B0604030504040204" pitchFamily="34" charset="0"/>
              </a:rPr>
              <a:t>Double Factorial!!</a:t>
            </a:r>
            <a:br>
              <a:rPr lang="en-IN" sz="4400" b="1" i="0" dirty="0">
                <a:effectLst/>
                <a:highlight>
                  <a:srgbClr val="00FF00"/>
                </a:highlight>
                <a:latin typeface="Verdana" panose="020B0604030504040204" pitchFamily="34" charset="0"/>
              </a:rPr>
            </a:br>
            <a:endParaRPr lang="en-IN" sz="4400" b="1" dirty="0">
              <a:highlight>
                <a:srgbClr val="00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B4BD9-A20E-8002-6530-0F3262271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 double factorial is like a normal factorial but we skip every second number: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8!! = 8 × 6 × 4 × 2 = 384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9!! = 9 × 7 × 5 × 3 × 1 = 945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8303A-8B1B-35D4-597F-24E6C26C2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18" y="4896464"/>
            <a:ext cx="4268493" cy="18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1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r>
              <a:rPr lang="en-US" sz="2000" b="1" i="0" dirty="0">
                <a:solidFill>
                  <a:srgbClr val="444444"/>
                </a:solidFill>
                <a:effectLst/>
                <a:highlight>
                  <a:srgbClr val="00FFFF"/>
                </a:highlight>
                <a:latin typeface="Poppins" panose="00000500000000000000" pitchFamily="2" charset="0"/>
              </a:rPr>
              <a:t>Factorials of Numbers 1 to 10 Table</a:t>
            </a:r>
            <a:br>
              <a:rPr lang="en-US" sz="2000" b="1" i="0" dirty="0">
                <a:solidFill>
                  <a:srgbClr val="444444"/>
                </a:solidFill>
                <a:effectLst/>
                <a:highlight>
                  <a:srgbClr val="00FFFF"/>
                </a:highlight>
                <a:latin typeface="Poppins" panose="00000500000000000000" pitchFamily="2" charset="0"/>
              </a:rPr>
            </a:br>
            <a:endParaRPr lang="en-IN" sz="4200" dirty="0">
              <a:highlight>
                <a:srgbClr val="00FFFF"/>
              </a:highlight>
              <a:latin typeface="+mj-lt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588C5-BBA2-B4C8-D515-5C29A5C50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72195"/>
              </p:ext>
            </p:extLst>
          </p:nvPr>
        </p:nvGraphicFramePr>
        <p:xfrm>
          <a:off x="1691149" y="1140542"/>
          <a:ext cx="8726814" cy="4951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123">
                  <a:extLst>
                    <a:ext uri="{9D8B030D-6E8A-4147-A177-3AD203B41FA5}">
                      <a16:colId xmlns:a16="http://schemas.microsoft.com/office/drawing/2014/main" val="1808152253"/>
                    </a:ext>
                  </a:extLst>
                </a:gridCol>
                <a:gridCol w="2531897">
                  <a:extLst>
                    <a:ext uri="{9D8B030D-6E8A-4147-A177-3AD203B41FA5}">
                      <a16:colId xmlns:a16="http://schemas.microsoft.com/office/drawing/2014/main" val="1903945339"/>
                    </a:ext>
                  </a:extLst>
                </a:gridCol>
                <a:gridCol w="3042579">
                  <a:extLst>
                    <a:ext uri="{9D8B030D-6E8A-4147-A177-3AD203B41FA5}">
                      <a16:colId xmlns:a16="http://schemas.microsoft.com/office/drawing/2014/main" val="259600107"/>
                    </a:ext>
                  </a:extLst>
                </a:gridCol>
                <a:gridCol w="2021215">
                  <a:extLst>
                    <a:ext uri="{9D8B030D-6E8A-4147-A177-3AD203B41FA5}">
                      <a16:colId xmlns:a16="http://schemas.microsoft.com/office/drawing/2014/main" val="1527226451"/>
                    </a:ext>
                  </a:extLst>
                </a:gridCol>
              </a:tblGrid>
              <a:tr h="88616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Factorial of a Number </a:t>
                      </a:r>
                      <a:r>
                        <a:rPr lang="en-US" sz="2800" dirty="0"/>
                        <a:t>n!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EXPANSION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07581"/>
                  </a:ext>
                </a:extLst>
              </a:tr>
              <a:tr h="38143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766959"/>
                  </a:ext>
                </a:extLst>
              </a:tr>
              <a:tr h="38143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2 ×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92591"/>
                  </a:ext>
                </a:extLst>
              </a:tr>
              <a:tr h="38143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3 × 2 ×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52524"/>
                  </a:ext>
                </a:extLst>
              </a:tr>
              <a:tr h="38143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4 × 3 × 2 ×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07749"/>
                  </a:ext>
                </a:extLst>
              </a:tr>
              <a:tr h="63219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5 × 4 × 3 × 2 ×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2335"/>
                  </a:ext>
                </a:extLst>
              </a:tr>
              <a:tr h="38143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6 × 5 × 4 × 3 × 2 ×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38087"/>
                  </a:ext>
                </a:extLst>
              </a:tr>
              <a:tr h="38143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7 × 6 × 5 × 4 × 3 × 2 ×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52789"/>
                  </a:ext>
                </a:extLst>
              </a:tr>
              <a:tr h="38143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8 × 7 × 6 × 5 × 4 × 3 × 2 ×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7953"/>
                  </a:ext>
                </a:extLst>
              </a:tr>
              <a:tr h="381436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9 × 8 × 7 × 6 × 5 × 4 × 3 × 2 ×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362880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926156"/>
                  </a:ext>
                </a:extLst>
              </a:tr>
              <a:tr h="38143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10 × 9 ×8 × 7 × 6 × 5 ×4 × 3 × 2 ×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3,628,800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454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5390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1449</Words>
  <Application>Microsoft Office PowerPoint</Application>
  <PresentationFormat>Widescreen</PresentationFormat>
  <Paragraphs>232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Times New Roman</vt:lpstr>
      <vt:lpstr>inherit</vt:lpstr>
      <vt:lpstr>Wingdings</vt:lpstr>
      <vt:lpstr>-apple-system</vt:lpstr>
      <vt:lpstr>GothamSSm</vt:lpstr>
      <vt:lpstr>Tahoma</vt:lpstr>
      <vt:lpstr>Calibri</vt:lpstr>
      <vt:lpstr>georgia</vt:lpstr>
      <vt:lpstr>Verdana</vt:lpstr>
      <vt:lpstr>Poppins</vt:lpstr>
      <vt:lpstr>Noto Sans</vt:lpstr>
      <vt:lpstr>Arial</vt:lpstr>
      <vt:lpstr>Simple Light</vt:lpstr>
      <vt:lpstr>PowerPoint Presentation</vt:lpstr>
      <vt:lpstr>FACTORIALS</vt:lpstr>
      <vt:lpstr>What is a factorial? </vt:lpstr>
      <vt:lpstr>APPLICATIONS OF FACTORIALS:</vt:lpstr>
      <vt:lpstr>APPLICATIONS OF FACTORIALS:</vt:lpstr>
      <vt:lpstr>PowerPoint Presentation</vt:lpstr>
      <vt:lpstr>Where is Factorial Used? </vt:lpstr>
      <vt:lpstr>Double Factorial!! </vt:lpstr>
      <vt:lpstr>Factorials of Numbers 1 to 10 Table </vt:lpstr>
      <vt:lpstr>Find the number of zeros in 15!?</vt:lpstr>
      <vt:lpstr>QUESTION:</vt:lpstr>
      <vt:lpstr>QUESTION:</vt:lpstr>
      <vt:lpstr>QUESTION:</vt:lpstr>
      <vt:lpstr>Can you find the factorial for a negative number? </vt:lpstr>
      <vt:lpstr>Can you find the factorial of a decimal? </vt:lpstr>
      <vt:lpstr>INTERESTING FACTS</vt:lpstr>
      <vt:lpstr>Practice:</vt:lpstr>
      <vt:lpstr>Note:</vt:lpstr>
      <vt:lpstr>Practice:</vt:lpstr>
      <vt:lpstr>Note:</vt:lpstr>
      <vt:lpstr>Practice:</vt:lpstr>
      <vt:lpstr>Note:</vt:lpstr>
      <vt:lpstr>Practice:</vt:lpstr>
      <vt:lpstr>Note</vt:lpstr>
      <vt:lpstr>Practice:</vt:lpstr>
      <vt:lpstr>Note:</vt:lpstr>
      <vt:lpstr>Practice:</vt:lpstr>
      <vt:lpstr>Note:</vt:lpstr>
      <vt:lpstr>Practice:</vt:lpstr>
      <vt:lpstr>Note:</vt:lpstr>
      <vt:lpstr>Practice:</vt:lpstr>
      <vt:lpstr>Note:</vt:lpstr>
      <vt:lpstr>Practice:</vt:lpstr>
      <vt:lpstr>Note:</vt:lpstr>
      <vt:lpstr>Practice:</vt:lpstr>
      <vt:lpstr>Note: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Dressing Etiquette</dc:title>
  <dc:creator>Janakiraman Selvaraj</dc:creator>
  <cp:lastModifiedBy>Premkumar P</cp:lastModifiedBy>
  <cp:revision>50</cp:revision>
  <dcterms:created xsi:type="dcterms:W3CDTF">2022-11-15T12:41:00Z</dcterms:created>
  <dcterms:modified xsi:type="dcterms:W3CDTF">2023-09-22T14:38:38Z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41D974F2AB6E4057A70B3D0D6A9C5F5D_13</vt:lpwstr>
  </property>
  <property fmtid="{D5CDD505-2E9C-101B-9397-08002B2CF9AE}" pid="3" name="KSOProductBuildVer">
    <vt:lpwstr>1033-12.2.0.13110</vt:lpwstr>
  </property>
</Properties>
</file>