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321" r:id="rId2"/>
    <p:sldId id="256" r:id="rId3"/>
    <p:sldId id="322" r:id="rId4"/>
    <p:sldId id="378" r:id="rId5"/>
    <p:sldId id="377" r:id="rId6"/>
    <p:sldId id="379" r:id="rId7"/>
    <p:sldId id="380" r:id="rId8"/>
    <p:sldId id="346" r:id="rId9"/>
    <p:sldId id="35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70" r:id="rId25"/>
    <p:sldId id="395" r:id="rId26"/>
    <p:sldId id="277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269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458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778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921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B0EE21-18EC-75D7-BEC1-E6005338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53" y="2165526"/>
            <a:ext cx="4268493" cy="2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0DBE-2522-4259-BB9E-9367ACC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7C3B-974B-48E5-85BC-635B71F5D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2</a:t>
            </a:r>
            <a:r>
              <a:rPr lang="en-US" baseline="30000" dirty="0"/>
              <a:t>512</a:t>
            </a:r>
            <a:r>
              <a:rPr lang="en-US" dirty="0"/>
              <a:t>  is divided by 5, the remainder is?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a)2</a:t>
            </a:r>
          </a:p>
          <a:p>
            <a:pPr marL="76200" indent="0">
              <a:buNone/>
            </a:pPr>
            <a:r>
              <a:rPr lang="en-US" dirty="0"/>
              <a:t>b)3</a:t>
            </a:r>
          </a:p>
          <a:p>
            <a:pPr marL="76200" indent="0">
              <a:buNone/>
            </a:pPr>
            <a:r>
              <a:rPr lang="en-US" dirty="0"/>
              <a:t>c)1</a:t>
            </a:r>
          </a:p>
          <a:p>
            <a:pPr marL="76200" indent="0">
              <a:buNone/>
            </a:pPr>
            <a:r>
              <a:rPr lang="en-US" dirty="0"/>
              <a:t>d)4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9FBE4-84AF-44E9-DD58-3638E604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62" y="5737283"/>
            <a:ext cx="17740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104A-5D11-ABB0-DE37-6DAC75FC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9C77-00F8-20D9-6523-E8A5A49FC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ANSWER:1</a:t>
            </a:r>
          </a:p>
          <a:p>
            <a:r>
              <a:rPr lang="en-US" dirty="0"/>
              <a:t>2</a:t>
            </a:r>
            <a:r>
              <a:rPr lang="en-US" baseline="30000" dirty="0"/>
              <a:t>512</a:t>
            </a:r>
            <a:r>
              <a:rPr lang="en-US" dirty="0"/>
              <a:t>/5=2</a:t>
            </a:r>
            <a:r>
              <a:rPr lang="en-US" baseline="30000" dirty="0"/>
              <a:t>4</a:t>
            </a:r>
            <a:r>
              <a:rPr lang="en-US" baseline="38000" dirty="0"/>
              <a:t>(128)</a:t>
            </a:r>
            <a:r>
              <a:rPr lang="en-US" dirty="0"/>
              <a:t>/5=16</a:t>
            </a:r>
            <a:r>
              <a:rPr lang="en-US" baseline="30000" dirty="0"/>
              <a:t>128</a:t>
            </a:r>
            <a:r>
              <a:rPr lang="en-US" dirty="0"/>
              <a:t>/5=1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661B-A4D1-3117-9003-B047AEEF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916" y="5737283"/>
            <a:ext cx="17740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E38-C2EE-2B26-D07B-CACAD235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19</a:t>
            </a:r>
            <a:r>
              <a:rPr lang="en-US" baseline="30000" dirty="0"/>
              <a:t>12</a:t>
            </a:r>
            <a:r>
              <a:rPr lang="en-US" dirty="0"/>
              <a:t>  is divided by 4, the remainder is?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A4123-9BFB-24A2-E83B-05CA4A946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a)1</a:t>
            </a:r>
          </a:p>
          <a:p>
            <a:r>
              <a:rPr lang="en-US" dirty="0"/>
              <a:t>b)2</a:t>
            </a:r>
          </a:p>
          <a:p>
            <a:r>
              <a:rPr lang="en-US" dirty="0"/>
              <a:t>c)0</a:t>
            </a:r>
          </a:p>
          <a:p>
            <a:r>
              <a:rPr lang="en-US" dirty="0"/>
              <a:t>d)none of these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E2DEA-C2E5-6329-F46E-A752F110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210" y="5564483"/>
            <a:ext cx="17740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6BB8-45B8-D03A-DD0E-C2EED772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A9C2A-8DF3-3831-03BE-A8C93F5AD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ANSWER:1</a:t>
            </a:r>
          </a:p>
          <a:p>
            <a:r>
              <a:rPr lang="en-US" dirty="0"/>
              <a:t>19</a:t>
            </a:r>
            <a:r>
              <a:rPr lang="en-US" baseline="30000" dirty="0"/>
              <a:t>12</a:t>
            </a:r>
            <a:r>
              <a:rPr lang="en-US" dirty="0"/>
              <a:t>/4=3</a:t>
            </a:r>
            <a:r>
              <a:rPr lang="en-US" baseline="30000" dirty="0"/>
              <a:t>12</a:t>
            </a:r>
            <a:r>
              <a:rPr lang="en-US" dirty="0"/>
              <a:t>/4=(3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en-US" baseline="50000" dirty="0"/>
              <a:t>4</a:t>
            </a:r>
            <a:r>
              <a:rPr lang="en-US" dirty="0"/>
              <a:t>/4=27</a:t>
            </a:r>
            <a:r>
              <a:rPr lang="en-US" baseline="30000" dirty="0"/>
              <a:t>4</a:t>
            </a:r>
            <a:r>
              <a:rPr lang="en-US" dirty="0"/>
              <a:t>/4=3</a:t>
            </a:r>
            <a:r>
              <a:rPr lang="en-US" baseline="30000" dirty="0"/>
              <a:t>4</a:t>
            </a:r>
            <a:r>
              <a:rPr lang="en-US" dirty="0"/>
              <a:t>/4=(3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52000" dirty="0"/>
              <a:t>2</a:t>
            </a:r>
            <a:r>
              <a:rPr lang="en-US" dirty="0"/>
              <a:t>/4=9</a:t>
            </a:r>
            <a:r>
              <a:rPr lang="en-US" baseline="30000" dirty="0"/>
              <a:t>2</a:t>
            </a:r>
            <a:r>
              <a:rPr lang="en-US" dirty="0"/>
              <a:t>/4=1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01435-22AE-51D4-83E1-5CC5C879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238" y="5654682"/>
            <a:ext cx="17740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961B-91DA-EA98-FB0D-4C574E32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24F59-1E61-DBEB-D674-217373327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remainder when 12345678901234 is divided by 16.</a:t>
            </a:r>
          </a:p>
          <a:p>
            <a:endParaRPr lang="en-US" dirty="0"/>
          </a:p>
          <a:p>
            <a:r>
              <a:rPr lang="en-US" dirty="0"/>
              <a:t>a)5</a:t>
            </a:r>
          </a:p>
          <a:p>
            <a:r>
              <a:rPr lang="en-US" dirty="0"/>
              <a:t>b)6</a:t>
            </a:r>
          </a:p>
          <a:p>
            <a:r>
              <a:rPr lang="en-US" dirty="0"/>
              <a:t>c)2</a:t>
            </a:r>
          </a:p>
          <a:p>
            <a:r>
              <a:rPr lang="en-US" dirty="0"/>
              <a:t>d)4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2089-8E78-88CD-0259-5C472C94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9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5C30-6225-8C36-51AC-1B880AD0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C414-0EC3-5274-C60B-7E9E0D2BF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IN" dirty="0"/>
              <a:t>2</a:t>
            </a:r>
          </a:p>
          <a:p>
            <a:r>
              <a:rPr lang="en-IN" dirty="0"/>
              <a:t>DIVISIBILITY RULE OF 16 IS LAST 4 DIGITS MUST BE DIVISIBLE BY 16.</a:t>
            </a:r>
          </a:p>
          <a:p>
            <a:r>
              <a:rPr lang="en-IN" dirty="0"/>
              <a:t>1234/16=2 REMAINDER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A88E9-A0E2-17E4-B5CA-A5B819B98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3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23F0-4DB6-C6BA-7DE3-5C189929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302D0-F583-38AC-AA88-AB6706CF4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number when divided by 259 leaves a remainder 139.What will be the remainder when the same number is divided by 37?</a:t>
            </a:r>
          </a:p>
          <a:p>
            <a:endParaRPr lang="en-US" dirty="0"/>
          </a:p>
          <a:p>
            <a:r>
              <a:rPr lang="en-US" dirty="0"/>
              <a:t>A)5</a:t>
            </a:r>
          </a:p>
          <a:p>
            <a:r>
              <a:rPr lang="en-US" dirty="0"/>
              <a:t>B)28</a:t>
            </a:r>
          </a:p>
          <a:p>
            <a:r>
              <a:rPr lang="en-US" dirty="0"/>
              <a:t>C)16</a:t>
            </a:r>
          </a:p>
          <a:p>
            <a:r>
              <a:rPr lang="en-US" dirty="0"/>
              <a:t>D)9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25298-0D87-4EC2-85B7-1ACA7F38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5A8F-6BCB-0001-6235-38BAA8FB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8218-277F-E37E-D18A-49936A106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As 259 is perfectly divisible by 37. So, to get remainder when the number is divided by 37, you need to divide 139 by 37, you get quotient 3 and 28 remainder.</a:t>
            </a:r>
          </a:p>
          <a:p>
            <a:endParaRPr lang="en-US" dirty="0"/>
          </a:p>
          <a:p>
            <a:r>
              <a:rPr lang="en-US" dirty="0"/>
              <a:t>Thus, the answer is 28.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C3843-DFFF-A87A-3CBA-19621C78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BC99-AE8A-E51D-A368-D0952B73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a number is divided by 35, it leaves a remainder of 18. What will be the remainder when the number is divided by 5?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4D78-69AB-B319-D174-8007866F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736259"/>
            <a:ext cx="11360700" cy="2355574"/>
          </a:xfrm>
        </p:spPr>
        <p:txBody>
          <a:bodyPr/>
          <a:lstStyle/>
          <a:p>
            <a:pPr marL="76200" indent="0">
              <a:buNone/>
            </a:pPr>
            <a:r>
              <a:rPr lang="en-IN" dirty="0"/>
              <a:t>A)3</a:t>
            </a:r>
          </a:p>
          <a:p>
            <a:pPr marL="76200" indent="0">
              <a:buNone/>
            </a:pPr>
            <a:r>
              <a:rPr lang="en-IN" dirty="0"/>
              <a:t>B)5</a:t>
            </a:r>
          </a:p>
          <a:p>
            <a:pPr marL="76200" indent="0">
              <a:buNone/>
            </a:pPr>
            <a:r>
              <a:rPr lang="en-IN" dirty="0"/>
              <a:t>C)7</a:t>
            </a:r>
          </a:p>
          <a:p>
            <a:pPr marL="76200" indent="0">
              <a:buNone/>
            </a:pPr>
            <a:r>
              <a:rPr lang="en-IN" dirty="0"/>
              <a:t>D)17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9095B-0C04-B871-6DD4-3A06D9F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8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EBFA-AF02-CF9F-04FC-6CE386CF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75900-E5E7-642D-CEA9-0D2F8ADFB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  The number 18 WHEN divided by 5, the remainder will be 3.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5E1D3-DC67-38A7-B0AA-AC7F7C43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394091" y="2615825"/>
            <a:ext cx="11403817" cy="16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ctr">
              <a:lnSpc>
                <a:spcPct val="114000"/>
              </a:lnSpc>
              <a:buClr>
                <a:srgbClr val="0C1512"/>
              </a:buClr>
              <a:buSzPts val="6400"/>
            </a:pPr>
            <a:r>
              <a:rPr lang="en-IN" sz="4800" b="1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Helvetica Neue"/>
              </a:rPr>
              <a:t>Remainder Theorem</a:t>
            </a:r>
            <a:br>
              <a:rPr lang="en-IN" sz="4800" b="1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Helvetica Neue"/>
              </a:rPr>
            </a:br>
            <a:endParaRPr lang="en-IN" sz="4800" b="1" dirty="0">
              <a:highlight>
                <a:srgbClr val="00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D63A-D0A8-5431-0B46-6F1787D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03124-6F66-CC41-2450-194B276FD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Find the remainder when p</a:t>
            </a:r>
            <a:r>
              <a:rPr lang="en-US" sz="2400" dirty="0"/>
              <a:t>(x)=3x</a:t>
            </a:r>
            <a:r>
              <a:rPr lang="en-US" sz="2400" baseline="30000" dirty="0"/>
              <a:t>2</a:t>
            </a:r>
            <a:r>
              <a:rPr lang="en-US" sz="2400" dirty="0"/>
              <a:t>+2x+5</a:t>
            </a:r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 is divided by </a:t>
            </a:r>
            <a:r>
              <a:rPr lang="en-US" sz="2400" dirty="0"/>
              <a:t>(x+1)</a:t>
            </a:r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.</a:t>
            </a:r>
          </a:p>
          <a:p>
            <a:endParaRPr lang="en-US" dirty="0">
              <a:solidFill>
                <a:srgbClr val="363639"/>
              </a:solidFill>
              <a:latin typeface="-apple-system"/>
            </a:endParaRPr>
          </a:p>
          <a:p>
            <a:endParaRPr lang="en-US" sz="2400" b="0" i="0" dirty="0">
              <a:solidFill>
                <a:srgbClr val="363639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363639"/>
                </a:solidFill>
                <a:latin typeface="-apple-system"/>
              </a:rPr>
              <a:t>A)5</a:t>
            </a:r>
          </a:p>
          <a:p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B)6</a:t>
            </a:r>
          </a:p>
          <a:p>
            <a:r>
              <a:rPr lang="en-US" dirty="0">
                <a:solidFill>
                  <a:srgbClr val="363639"/>
                </a:solidFill>
                <a:latin typeface="-apple-system"/>
              </a:rPr>
              <a:t>C)7</a:t>
            </a:r>
          </a:p>
          <a:p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D)8</a:t>
            </a:r>
          </a:p>
          <a:p>
            <a:endParaRPr lang="en-US" dirty="0">
              <a:solidFill>
                <a:srgbClr val="363639"/>
              </a:solidFill>
              <a:latin typeface="-apple-system"/>
            </a:endParaRPr>
          </a:p>
          <a:p>
            <a:pPr marL="76200" indent="0">
              <a:buNone/>
            </a:pPr>
            <a:endParaRPr lang="en-US" dirty="0">
              <a:solidFill>
                <a:srgbClr val="363639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72C1F-6734-8646-2E8D-F7297C38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9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9DD1-FA39-3F66-ED44-0965EDC1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F5497-22ED-086B-3E91-06384D4B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X+1=0</a:t>
            </a:r>
          </a:p>
          <a:p>
            <a:r>
              <a:rPr lang="en-IN" dirty="0"/>
              <a:t>X=-1</a:t>
            </a:r>
          </a:p>
          <a:p>
            <a:r>
              <a:rPr lang="en-US" sz="2400" dirty="0"/>
              <a:t>3x</a:t>
            </a:r>
            <a:r>
              <a:rPr lang="en-US" sz="2400" baseline="30000" dirty="0"/>
              <a:t>2</a:t>
            </a:r>
            <a:r>
              <a:rPr lang="en-US" sz="2400" dirty="0"/>
              <a:t>+2x+5</a:t>
            </a:r>
            <a:r>
              <a:rPr lang="en-IN" sz="2400" dirty="0"/>
              <a:t>=3(-1)</a:t>
            </a:r>
            <a:r>
              <a:rPr lang="en-IN" sz="2400" baseline="30000" dirty="0"/>
              <a:t>2</a:t>
            </a:r>
            <a:r>
              <a:rPr lang="en-IN" sz="2400" dirty="0"/>
              <a:t>+2(-1)</a:t>
            </a:r>
            <a:r>
              <a:rPr lang="en-IN" dirty="0"/>
              <a:t>+5=3-2+5=6 remainder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1E85F-F103-74B0-3E6D-C5435EFA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0F70-5537-068F-6695-85AA391A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B1E1-AC06-D7F2-E709-DD3DA9EED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Find the remainder when p</a:t>
            </a:r>
            <a:r>
              <a:rPr lang="en-US" sz="2400" dirty="0"/>
              <a:t>(x)=5x</a:t>
            </a:r>
            <a:r>
              <a:rPr lang="en-US" sz="2400" baseline="30000" dirty="0"/>
              <a:t>2</a:t>
            </a:r>
            <a:r>
              <a:rPr lang="en-US" sz="2400" dirty="0"/>
              <a:t>+x+1</a:t>
            </a:r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 is divided by </a:t>
            </a:r>
            <a:r>
              <a:rPr lang="en-US" sz="2400" dirty="0"/>
              <a:t>(2x</a:t>
            </a:r>
            <a:r>
              <a:rPr lang="en-US" dirty="0"/>
              <a:t>-</a:t>
            </a:r>
            <a:r>
              <a:rPr lang="en-US" sz="2400" dirty="0"/>
              <a:t>1)</a:t>
            </a:r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.</a:t>
            </a:r>
          </a:p>
          <a:p>
            <a:pPr marL="76200" indent="0">
              <a:buNone/>
            </a:pPr>
            <a:endParaRPr lang="en-US" dirty="0">
              <a:solidFill>
                <a:srgbClr val="363639"/>
              </a:solidFill>
              <a:latin typeface="-apple-system"/>
            </a:endParaRPr>
          </a:p>
          <a:p>
            <a:pPr marL="76200" indent="0">
              <a:buNone/>
            </a:pPr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a)2/5</a:t>
            </a:r>
          </a:p>
          <a:p>
            <a:pPr marL="76200" indent="0">
              <a:buNone/>
            </a:pPr>
            <a:r>
              <a:rPr lang="en-US" dirty="0">
                <a:solidFill>
                  <a:srgbClr val="363639"/>
                </a:solidFill>
                <a:latin typeface="-apple-system"/>
              </a:rPr>
              <a:t>b)8/3</a:t>
            </a:r>
          </a:p>
          <a:p>
            <a:pPr marL="76200" indent="0">
              <a:buNone/>
            </a:pPr>
            <a:r>
              <a:rPr lang="en-US" sz="2400" b="0" i="0" dirty="0">
                <a:solidFill>
                  <a:srgbClr val="363639"/>
                </a:solidFill>
                <a:effectLst/>
                <a:latin typeface="-apple-system"/>
              </a:rPr>
              <a:t>c)11/4</a:t>
            </a:r>
          </a:p>
          <a:p>
            <a:pPr marL="76200" indent="0">
              <a:buNone/>
            </a:pPr>
            <a:r>
              <a:rPr lang="en-US" dirty="0">
                <a:solidFill>
                  <a:srgbClr val="363639"/>
                </a:solidFill>
                <a:latin typeface="-apple-system"/>
              </a:rPr>
              <a:t>d)9/2</a:t>
            </a:r>
            <a:endParaRPr lang="en-US" sz="2400" b="0" i="0" dirty="0">
              <a:solidFill>
                <a:srgbClr val="363639"/>
              </a:solidFill>
              <a:effectLst/>
              <a:latin typeface="-apple-system"/>
            </a:endParaRP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7986-BD71-E85D-D00B-215273B0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6953-2726-0051-E12D-45FE3FF53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2x-1=0</a:t>
            </a:r>
          </a:p>
          <a:p>
            <a:r>
              <a:rPr lang="en-IN" dirty="0"/>
              <a:t>x=1/2</a:t>
            </a:r>
          </a:p>
          <a:p>
            <a:r>
              <a:rPr lang="en-US" sz="2400" dirty="0"/>
              <a:t>5x</a:t>
            </a:r>
            <a:r>
              <a:rPr lang="en-US" sz="2400" baseline="30000" dirty="0"/>
              <a:t>2</a:t>
            </a:r>
            <a:r>
              <a:rPr lang="en-US" sz="2400" dirty="0"/>
              <a:t>+x+1</a:t>
            </a:r>
            <a:r>
              <a:rPr lang="en-IN" sz="2400" dirty="0"/>
              <a:t>=5(1/2)</a:t>
            </a:r>
            <a:r>
              <a:rPr lang="en-IN" sz="2400" baseline="30000" dirty="0"/>
              <a:t>2</a:t>
            </a:r>
            <a:r>
              <a:rPr lang="en-IN" sz="2400" dirty="0"/>
              <a:t>+1/2+1=5/4+1/2+1=11/4 as remainder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97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6DCB-5405-1019-F775-50156373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PRACTICE</a:t>
            </a:r>
            <a:b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</a:br>
            <a:b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</a:br>
            <a:r>
              <a:rPr lang="en-US" sz="310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Using the Remainder Theorem, find the remainder when x</a:t>
            </a:r>
            <a:r>
              <a:rPr lang="en-US" sz="3100" i="0" baseline="3000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6</a:t>
            </a:r>
            <a:r>
              <a:rPr lang="en-US" sz="310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– 5x</a:t>
            </a:r>
            <a:r>
              <a:rPr lang="en-US" sz="3100" i="0" baseline="3000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4</a:t>
            </a:r>
            <a:r>
              <a:rPr lang="en-US" sz="310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+ 3x</a:t>
            </a:r>
            <a:r>
              <a:rPr lang="en-US" sz="3100" i="0" baseline="3000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2</a:t>
            </a:r>
            <a:r>
              <a:rPr lang="en-US" sz="310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+ 10 is divided by x – 2.</a:t>
            </a:r>
            <a:endParaRPr lang="en-IN" sz="3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8591-08C0-E2BA-B5D5-37F8CB61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175819"/>
            <a:ext cx="11360700" cy="2916014"/>
          </a:xfrm>
        </p:spPr>
        <p:txBody>
          <a:bodyPr>
            <a:normAutofit/>
          </a:bodyPr>
          <a:lstStyle/>
          <a:p>
            <a:pPr marL="76200" indent="0">
              <a:buNone/>
            </a:pPr>
            <a:endParaRPr lang="en-US" dirty="0"/>
          </a:p>
          <a:p>
            <a:r>
              <a:rPr lang="en-US" dirty="0"/>
              <a:t>a)1</a:t>
            </a:r>
          </a:p>
          <a:p>
            <a:r>
              <a:rPr lang="en-US" dirty="0"/>
              <a:t>b)5</a:t>
            </a:r>
          </a:p>
          <a:p>
            <a:r>
              <a:rPr lang="en-US" dirty="0"/>
              <a:t>c)9</a:t>
            </a:r>
          </a:p>
          <a:p>
            <a:r>
              <a:rPr lang="en-US" dirty="0"/>
              <a:t>d)6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A0A8A-7C1E-3D75-B460-38D8FDB9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7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2D56-8FF2-45D8-13AC-606BCD97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8C1B-B5B8-2675-53E5-FB9D19513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l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Substitute x = 2 </a:t>
            </a:r>
          </a:p>
          <a:p>
            <a:pPr algn="l"/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= (2)</a:t>
            </a:r>
            <a:r>
              <a:rPr lang="en-IN" b="0" i="0" baseline="3000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6</a:t>
            </a:r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– 5(2)</a:t>
            </a:r>
            <a:r>
              <a:rPr lang="en-IN" b="0" i="0" baseline="3000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4</a:t>
            </a:r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+ 3(2)</a:t>
            </a:r>
            <a:r>
              <a:rPr lang="en-IN" b="0" i="0" baseline="3000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2</a:t>
            </a:r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+ 10</a:t>
            </a:r>
          </a:p>
          <a:p>
            <a:pPr algn="l"/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= 64 – 80 + 12 + 10</a:t>
            </a:r>
          </a:p>
          <a:p>
            <a:pPr algn="l"/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= 86 – 80</a:t>
            </a:r>
          </a:p>
          <a:p>
            <a:pPr algn="l"/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= 6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7E686-BCC8-8EC4-82E5-3651CDBC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1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2946750" y="302175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B1CB5-48DA-8AAF-E79F-999F1E32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504090" y="959056"/>
            <a:ext cx="11360700" cy="46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ctr"/>
            <a:r>
              <a:rPr lang="en-IN" sz="4400" b="1" i="0" dirty="0">
                <a:solidFill>
                  <a:srgbClr val="090A4A"/>
                </a:solidFill>
                <a:effectLst/>
                <a:highlight>
                  <a:srgbClr val="00FFFF"/>
                </a:highlight>
                <a:latin typeface="-apple-system"/>
              </a:rPr>
              <a:t>Introduction</a:t>
            </a:r>
            <a:br>
              <a:rPr lang="en-IN" sz="2000" b="1" i="0" dirty="0">
                <a:solidFill>
                  <a:srgbClr val="090A4A"/>
                </a:solidFill>
                <a:effectLst/>
                <a:highlight>
                  <a:srgbClr val="00FFFF"/>
                </a:highlight>
                <a:latin typeface="-apple-system"/>
              </a:rPr>
            </a:br>
            <a:endParaRPr lang="en-IN" sz="4200" dirty="0">
              <a:highlight>
                <a:srgbClr val="00FFFF"/>
              </a:highlight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4A47-9DAF-CAE5-8653-1EB63E29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077" y="1392332"/>
            <a:ext cx="11360700" cy="5032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Consider an example. The division </a:t>
            </a:r>
            <a:r>
              <a:rPr lang="en-US" dirty="0"/>
              <a:t>9÷2</a:t>
            </a: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 can be written as:</a:t>
            </a:r>
          </a:p>
          <a:p>
            <a:pPr marL="76200" indent="0">
              <a:buNone/>
            </a:pPr>
            <a:b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1029" name="Picture 5" descr="Remainder, dividend, divisor, quotient in the number division">
            <a:extLst>
              <a:ext uri="{FF2B5EF4-FFF2-40B4-BE49-F238E27FC236}">
                <a16:creationId xmlns:a16="http://schemas.microsoft.com/office/drawing/2014/main" id="{3B615317-E628-AEFA-F893-BDDE2887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78" y="2399070"/>
            <a:ext cx="5876925" cy="260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FB4D-AC06-4A79-7806-4EBA5B7E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the remainder (36*26*64*93)/7=?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2A8F4-93EB-6C81-3E04-7BC82AF84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  <a:p>
            <a:r>
              <a:rPr lang="en-US" dirty="0"/>
              <a:t>36/7=1 REMAINDER</a:t>
            </a:r>
          </a:p>
          <a:p>
            <a:r>
              <a:rPr lang="en-US" dirty="0"/>
              <a:t>26/7=2 REMAINDER</a:t>
            </a:r>
          </a:p>
          <a:p>
            <a:r>
              <a:rPr lang="en-US" dirty="0"/>
              <a:t>64/7=1 REMAINDER</a:t>
            </a:r>
          </a:p>
          <a:p>
            <a:r>
              <a:rPr lang="en-US" dirty="0"/>
              <a:t>93/7=2 REMAINDER</a:t>
            </a:r>
          </a:p>
          <a:p>
            <a:r>
              <a:rPr lang="en-US" dirty="0"/>
              <a:t>(1*2*1*2)/7=4/7=4 IS THE REMAINDER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remainder value should always be less than the divisor.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5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F08D-53DA-5A1C-9D2A-0788386D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When 7</a:t>
            </a:r>
            <a:r>
              <a:rPr lang="en-IN" sz="4000" baseline="30000" dirty="0"/>
              <a:t>32 </a:t>
            </a:r>
            <a:r>
              <a:rPr lang="en-IN" sz="4000" dirty="0"/>
              <a:t> is divided by 5, the remainder is?</a:t>
            </a:r>
            <a:br>
              <a:rPr lang="en-IN" sz="40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53BD-D651-259F-F48D-D172187AF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  <a:p>
            <a:r>
              <a:rPr lang="en-US" dirty="0"/>
              <a:t>7</a:t>
            </a:r>
            <a:r>
              <a:rPr lang="en-US" baseline="30000" dirty="0"/>
              <a:t>32</a:t>
            </a:r>
            <a:r>
              <a:rPr lang="en-US" dirty="0"/>
              <a:t>/5=2</a:t>
            </a:r>
            <a:r>
              <a:rPr lang="en-US" baseline="30000" dirty="0"/>
              <a:t>32</a:t>
            </a:r>
            <a:r>
              <a:rPr lang="en-US" dirty="0"/>
              <a:t>/5</a:t>
            </a:r>
          </a:p>
          <a:p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/5=(2</a:t>
            </a:r>
            <a:r>
              <a:rPr lang="en-US" baseline="30000" dirty="0"/>
              <a:t>4</a:t>
            </a:r>
            <a:r>
              <a:rPr lang="en-US" dirty="0"/>
              <a:t>)</a:t>
            </a:r>
            <a:r>
              <a:rPr lang="en-US" baseline="42000" dirty="0"/>
              <a:t>(8)</a:t>
            </a:r>
            <a:r>
              <a:rPr lang="en-US" dirty="0"/>
              <a:t>/5=16</a:t>
            </a:r>
            <a:r>
              <a:rPr lang="en-US" baseline="30000" dirty="0"/>
              <a:t>8</a:t>
            </a:r>
            <a:r>
              <a:rPr lang="en-US" dirty="0"/>
              <a:t>/5=1 is remainder.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C35AF-FED0-CBA5-11CF-6AAB264B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774" y="5477702"/>
            <a:ext cx="17740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AEB2-1C41-8328-54AC-45492508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9</a:t>
            </a:r>
            <a:r>
              <a:rPr lang="en-US" baseline="30000" dirty="0"/>
              <a:t>45</a:t>
            </a:r>
            <a:r>
              <a:rPr lang="en-US" dirty="0"/>
              <a:t>  is divided by 6, the remainder is?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8F88-2D48-453A-C359-3FC6B0793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  <a:p>
            <a:r>
              <a:rPr lang="en-US" dirty="0"/>
              <a:t>9</a:t>
            </a:r>
            <a:r>
              <a:rPr lang="en-US" baseline="30000" dirty="0"/>
              <a:t>45</a:t>
            </a:r>
            <a:r>
              <a:rPr lang="en-US" dirty="0"/>
              <a:t>/6=3</a:t>
            </a:r>
            <a:r>
              <a:rPr lang="en-US" baseline="30000" dirty="0"/>
              <a:t>45</a:t>
            </a:r>
            <a:r>
              <a:rPr lang="en-US" dirty="0"/>
              <a:t>/6</a:t>
            </a:r>
          </a:p>
          <a:p>
            <a:r>
              <a:rPr lang="en-US" dirty="0"/>
              <a:t>(3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en-US" baseline="42000" dirty="0"/>
              <a:t>(15)</a:t>
            </a:r>
            <a:r>
              <a:rPr lang="en-US" dirty="0"/>
              <a:t>/5=27</a:t>
            </a:r>
            <a:r>
              <a:rPr lang="en-US" baseline="30000" dirty="0"/>
              <a:t>15</a:t>
            </a:r>
            <a:r>
              <a:rPr lang="en-US" dirty="0"/>
              <a:t>/5=2</a:t>
            </a:r>
            <a:r>
              <a:rPr lang="en-US" baseline="30000" dirty="0"/>
              <a:t>15</a:t>
            </a:r>
            <a:r>
              <a:rPr lang="en-US" dirty="0"/>
              <a:t>/5</a:t>
            </a:r>
          </a:p>
          <a:p>
            <a:r>
              <a:rPr lang="en-US" dirty="0"/>
              <a:t>2</a:t>
            </a:r>
            <a:r>
              <a:rPr lang="en-US" baseline="30000" dirty="0"/>
              <a:t>15</a:t>
            </a:r>
            <a:r>
              <a:rPr lang="en-US" dirty="0"/>
              <a:t>/5=[(2</a:t>
            </a:r>
            <a:r>
              <a:rPr lang="en-US" baseline="30000" dirty="0"/>
              <a:t>4</a:t>
            </a:r>
            <a:r>
              <a:rPr lang="en-US" dirty="0"/>
              <a:t>)</a:t>
            </a:r>
            <a:r>
              <a:rPr lang="en-US" baseline="42000" dirty="0"/>
              <a:t>(3)</a:t>
            </a:r>
            <a:r>
              <a:rPr lang="en-US" dirty="0"/>
              <a:t>*2</a:t>
            </a:r>
            <a:r>
              <a:rPr lang="en-US" baseline="30000" dirty="0"/>
              <a:t>3</a:t>
            </a:r>
            <a:r>
              <a:rPr lang="en-US" dirty="0"/>
              <a:t>]/5=[(16)</a:t>
            </a:r>
            <a:r>
              <a:rPr lang="en-US" baseline="30000" dirty="0"/>
              <a:t>3</a:t>
            </a:r>
            <a:r>
              <a:rPr lang="en-US" dirty="0"/>
              <a:t>*8]/5=1</a:t>
            </a:r>
            <a:r>
              <a:rPr lang="en-US" baseline="30000" dirty="0"/>
              <a:t>3</a:t>
            </a:r>
            <a:r>
              <a:rPr lang="en-US" dirty="0"/>
              <a:t>*3/5=3 is remainder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7B3CA-D756-520D-D078-8ABA4129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210" y="5564483"/>
            <a:ext cx="17740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06D-374C-92E7-7BA4-44AF0794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If 4⁹⁶ is divided by 6, then how do you find the remainder?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7E16-BD9F-F989-363F-83A1FDD47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ANSWER: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4 divided by 6, remainder 4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16 divided by 6, remainder 4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64 divided by 6, remainder 4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256 divided by 6, remainder 4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1024 divided by 6, remainder 4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From here we can see dividing any power of 4 results in the remainder 4.</a:t>
            </a:r>
          </a:p>
          <a:p>
            <a:pPr marL="7620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43196-403E-2099-19DB-6BEBA2B0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587" y="5635018"/>
            <a:ext cx="17740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4A47-9DAF-CAE5-8653-1EB63E29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83458"/>
            <a:ext cx="11360700" cy="5708375"/>
          </a:xfrm>
        </p:spPr>
        <p:txBody>
          <a:bodyPr>
            <a:normAutofit/>
          </a:bodyPr>
          <a:lstStyle/>
          <a:p>
            <a:pPr marL="76200" indent="0" algn="l">
              <a:buNone/>
            </a:pP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			</a:t>
            </a:r>
            <a:r>
              <a:rPr lang="en-US" b="1" i="0" dirty="0">
                <a:solidFill>
                  <a:srgbClr val="363639"/>
                </a:solidFill>
                <a:effectLst/>
                <a:highlight>
                  <a:srgbClr val="00FFFF"/>
                </a:highlight>
                <a:latin typeface="-apple-system"/>
              </a:rPr>
              <a:t>REMAINDER THEOREM: POLYNOMIALS</a:t>
            </a:r>
          </a:p>
          <a:p>
            <a:pPr algn="l"/>
            <a:endParaRPr lang="en-US" b="0" i="0" dirty="0">
              <a:solidFill>
                <a:srgbClr val="36363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if we divide a polynomial f(x) by a linear polynomial g(x) and get a remainder as r(x), we can express it as:</a:t>
            </a:r>
          </a:p>
          <a:p>
            <a:pPr algn="l"/>
            <a:endParaRPr lang="en-US" b="0" i="0" dirty="0">
              <a:solidFill>
                <a:srgbClr val="363639"/>
              </a:solidFill>
              <a:effectLst/>
              <a:latin typeface="-apple-system"/>
            </a:endParaRPr>
          </a:p>
          <a:p>
            <a:pPr marL="76200" indent="0">
              <a:buNone/>
            </a:pPr>
            <a:br>
              <a:rPr lang="en-US" dirty="0"/>
            </a:br>
            <a:endParaRPr lang="en-IN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2050" name="Picture 2" descr="Identifying parts of a polynomial division">
            <a:extLst>
              <a:ext uri="{FF2B5EF4-FFF2-40B4-BE49-F238E27FC236}">
                <a16:creationId xmlns:a16="http://schemas.microsoft.com/office/drawing/2014/main" id="{C2BB08BE-7EF7-3472-B94F-5D6A56C2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2772697"/>
            <a:ext cx="5876925" cy="349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4A47-9DAF-CAE5-8653-1EB63E29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45806"/>
            <a:ext cx="11360700" cy="5846027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3200" b="0" i="0" dirty="0">
                <a:solidFill>
                  <a:srgbClr val="363639"/>
                </a:solidFill>
                <a:effectLst/>
                <a:latin typeface="-apple-system"/>
              </a:rPr>
              <a:t>Example: Find the remainder when p</a:t>
            </a:r>
            <a:r>
              <a:rPr lang="en-US" sz="3200" dirty="0"/>
              <a:t>(x)=x</a:t>
            </a:r>
            <a:r>
              <a:rPr lang="en-US" sz="3200" baseline="30000" dirty="0"/>
              <a:t>2</a:t>
            </a:r>
            <a:r>
              <a:rPr lang="en-US" sz="3200" dirty="0"/>
              <a:t>+4x+4</a:t>
            </a:r>
            <a:r>
              <a:rPr lang="en-US" sz="3200" b="0" i="0" dirty="0">
                <a:solidFill>
                  <a:srgbClr val="363639"/>
                </a:solidFill>
                <a:effectLst/>
                <a:latin typeface="-apple-system"/>
              </a:rPr>
              <a:t> is divided by </a:t>
            </a:r>
            <a:r>
              <a:rPr lang="en-US" sz="3200" dirty="0"/>
              <a:t>(x−1)</a:t>
            </a:r>
            <a:r>
              <a:rPr lang="en-US" sz="3200" b="0" i="0" dirty="0">
                <a:solidFill>
                  <a:srgbClr val="36363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b="1" i="0" dirty="0">
                <a:solidFill>
                  <a:srgbClr val="363639"/>
                </a:solidFill>
                <a:effectLst/>
                <a:latin typeface="-apple-system"/>
              </a:rPr>
              <a:t>Method: Remainder theorem</a:t>
            </a:r>
          </a:p>
          <a:p>
            <a:pPr marL="76200" indent="0" algn="l">
              <a:lnSpc>
                <a:spcPct val="200000"/>
              </a:lnSpc>
              <a:buNone/>
            </a:pP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	Here, x−1=0⇒x=1</a:t>
            </a:r>
          </a:p>
          <a:p>
            <a:pPr marL="76200" indent="0" algn="l">
              <a:lnSpc>
                <a:spcPct val="200000"/>
              </a:lnSpc>
              <a:buNone/>
            </a:pP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	Thus, a=1</a:t>
            </a:r>
          </a:p>
          <a:p>
            <a:pPr marL="76200" indent="0" algn="l">
              <a:lnSpc>
                <a:spcPct val="200000"/>
              </a:lnSpc>
              <a:buNone/>
            </a:pP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	Remainder=p(1)=1</a:t>
            </a:r>
            <a:r>
              <a:rPr lang="en-US" b="0" i="0" baseline="30000" dirty="0">
                <a:solidFill>
                  <a:srgbClr val="363639"/>
                </a:solidFill>
                <a:effectLst/>
                <a:latin typeface="-apple-system"/>
              </a:rPr>
              <a:t>2</a:t>
            </a:r>
            <a:r>
              <a:rPr lang="en-US" b="0" i="0" dirty="0">
                <a:solidFill>
                  <a:srgbClr val="363639"/>
                </a:solidFill>
                <a:effectLst/>
                <a:latin typeface="-apple-system"/>
              </a:rPr>
              <a:t>+4(1)+4=9 </a:t>
            </a:r>
          </a:p>
          <a:p>
            <a:pPr marL="76200" indent="0">
              <a:buNone/>
            </a:pPr>
            <a:endParaRPr lang="en-IN" sz="2400" b="1" i="0" dirty="0">
              <a:solidFill>
                <a:srgbClr val="363639"/>
              </a:solidFill>
              <a:effectLst/>
              <a:latin typeface="-apple-system"/>
            </a:endParaRPr>
          </a:p>
          <a:p>
            <a:pPr marL="76200" indent="0">
              <a:buNone/>
            </a:pPr>
            <a:endParaRPr lang="en-IN" sz="32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2B273-A722-7E53-B44A-AF954E3718FC}"/>
              </a:ext>
            </a:extLst>
          </p:cNvPr>
          <p:cNvSpPr txBox="1"/>
          <p:nvPr/>
        </p:nvSpPr>
        <p:spPr>
          <a:xfrm>
            <a:off x="1014616" y="4732744"/>
            <a:ext cx="3038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 err="1">
                <a:solidFill>
                  <a:srgbClr val="363639"/>
                </a:solidFill>
                <a:effectLst/>
                <a:latin typeface="-apple-system"/>
              </a:rPr>
              <a:t>Here,Remainder</a:t>
            </a:r>
            <a:r>
              <a:rPr lang="en-IN" sz="2400" b="1" i="0" dirty="0">
                <a:solidFill>
                  <a:srgbClr val="363639"/>
                </a:solidFill>
                <a:effectLst/>
                <a:latin typeface="-apple-system"/>
              </a:rPr>
              <a:t> =9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911130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711</Words>
  <Application>Microsoft Office PowerPoint</Application>
  <PresentationFormat>Widescreen</PresentationFormat>
  <Paragraphs>135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Wingdings</vt:lpstr>
      <vt:lpstr>Times New Roman</vt:lpstr>
      <vt:lpstr>Poppins</vt:lpstr>
      <vt:lpstr>Helvetica Neue</vt:lpstr>
      <vt:lpstr>-apple-system</vt:lpstr>
      <vt:lpstr>Simple Light</vt:lpstr>
      <vt:lpstr>PowerPoint Presentation</vt:lpstr>
      <vt:lpstr>Remainder Theorem </vt:lpstr>
      <vt:lpstr>Introduction </vt:lpstr>
      <vt:lpstr>Find the remainder (36*26*64*93)/7=?</vt:lpstr>
      <vt:lpstr>When 732  is divided by 5, the remainder is? </vt:lpstr>
      <vt:lpstr>When 945  is divided by 6, the remainder is? </vt:lpstr>
      <vt:lpstr>If 4⁹⁶ is divided by 6, then how do you find the remainder?</vt:lpstr>
      <vt:lpstr>PowerPoint Presentation</vt:lpstr>
      <vt:lpstr>PowerPoint Presentation</vt:lpstr>
      <vt:lpstr>Practice:</vt:lpstr>
      <vt:lpstr>Note:</vt:lpstr>
      <vt:lpstr>When 1912  is divided by 4, the remainder is? </vt:lpstr>
      <vt:lpstr>Note:</vt:lpstr>
      <vt:lpstr>PRACTICE</vt:lpstr>
      <vt:lpstr>Note:</vt:lpstr>
      <vt:lpstr>Practice</vt:lpstr>
      <vt:lpstr>Note:</vt:lpstr>
      <vt:lpstr>PRACTICE:  When a number is divided by 35, it leaves a remainder of 18. What will be the remainder when the number is divided by 5?</vt:lpstr>
      <vt:lpstr>Note:</vt:lpstr>
      <vt:lpstr>Practice</vt:lpstr>
      <vt:lpstr>Note:</vt:lpstr>
      <vt:lpstr>Practice</vt:lpstr>
      <vt:lpstr>Note</vt:lpstr>
      <vt:lpstr>PRACTICE  Using the Remainder Theorem, find the remainder when x6 – 5x4 + 3x2 + 10 is divided by x – 2.</vt:lpstr>
      <vt:lpstr>Note: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Janakiraman Selvaraj</dc:creator>
  <cp:lastModifiedBy>Premkumar P</cp:lastModifiedBy>
  <cp:revision>46</cp:revision>
  <dcterms:created xsi:type="dcterms:W3CDTF">2022-11-15T12:41:00Z</dcterms:created>
  <dcterms:modified xsi:type="dcterms:W3CDTF">2023-09-23T10:55:14Z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41D974F2AB6E4057A70B3D0D6A9C5F5D_13</vt:lpwstr>
  </property>
  <property fmtid="{D5CDD505-2E9C-101B-9397-08002B2CF9AE}" pid="3" name="KSOProductBuildVer">
    <vt:lpwstr>1033-12.2.0.13110</vt:lpwstr>
  </property>
</Properties>
</file>