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26" r:id="rId3"/>
    <p:sldId id="327" r:id="rId5"/>
    <p:sldId id="283" r:id="rId6"/>
    <p:sldId id="306" r:id="rId7"/>
    <p:sldId id="258" r:id="rId8"/>
    <p:sldId id="278" r:id="rId9"/>
    <p:sldId id="263" r:id="rId10"/>
    <p:sldId id="307" r:id="rId11"/>
    <p:sldId id="309" r:id="rId12"/>
    <p:sldId id="259" r:id="rId13"/>
    <p:sldId id="265" r:id="rId14"/>
    <p:sldId id="280" r:id="rId15"/>
    <p:sldId id="281" r:id="rId16"/>
    <p:sldId id="267" r:id="rId17"/>
    <p:sldId id="282" r:id="rId18"/>
    <p:sldId id="284" r:id="rId19"/>
    <p:sldId id="285" r:id="rId20"/>
    <p:sldId id="286" r:id="rId21"/>
    <p:sldId id="287" r:id="rId22"/>
    <p:sldId id="329" r:id="rId23"/>
  </p:sldIdLst>
  <p:sldSz cx="12192000" cy="6858000"/>
  <p:notesSz cx="6858000" cy="9144000"/>
  <p:embeddedFontLst>
    <p:embeddedFont>
      <p:font typeface="Calibri" panose="020F050202020403020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lang="en-US" b="1"/>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333333"/>
                </a:solidFill>
                <a:sym typeface="+mn-ea"/>
              </a:rPr>
              <a:t>Create contrast with PowerPoint backgrounds, graphics, text, and illustrations. Ensure a seamless blend for consistency. When using premade backgrounds, you can choose ones with the colors that will fit and complement the ones in your brand identity.</a:t>
            </a:r>
            <a:endParaRPr>
              <a:solidFill>
                <a:srgbClr val="333333"/>
              </a:solidFill>
            </a:endParaRPr>
          </a:p>
          <a:p>
            <a:pPr marL="0" lvl="0" indent="0" algn="l" rtl="0">
              <a:lnSpc>
                <a:spcPct val="115000"/>
              </a:lnSpc>
              <a:spcBef>
                <a:spcPts val="1500"/>
              </a:spcBef>
              <a:spcAft>
                <a:spcPts val="2300"/>
              </a:spcAft>
              <a:buClr>
                <a:schemeClr val="dk1"/>
              </a:buClr>
              <a:buSzPts val="1100"/>
              <a:buFont typeface="Arial" panose="020B0604020202020204"/>
              <a:buNone/>
            </a:pPr>
            <a:endParaRPr>
              <a:solidFill>
                <a:srgbClr val="373737"/>
              </a:solidFill>
            </a:endParaRPr>
          </a:p>
          <a:p>
            <a:pPr marL="0" lvl="0" indent="0" algn="l" rtl="0">
              <a:lnSpc>
                <a:spcPct val="100000"/>
              </a:lnSpc>
              <a:spcBef>
                <a:spcPts val="0"/>
              </a:spcBef>
              <a:spcAft>
                <a:spcPts val="0"/>
              </a:spcAft>
              <a:buSzPts val="1400"/>
              <a:buNone/>
            </a:p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solidFill>
                  <a:srgbClr val="333333"/>
                </a:solidFill>
                <a:sym typeface="+mn-ea"/>
              </a:rPr>
              <a:t>A key determining factor when choosing your font is readability. Audiences should not struggle when trying to make out the text. Pay attention to the following:</a:t>
            </a:r>
            <a:endParaRPr>
              <a:solidFill>
                <a:srgbClr val="373737"/>
              </a:solidFill>
            </a:endParaRPr>
          </a:p>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333333"/>
                </a:solidFill>
                <a:sym typeface="+mn-ea"/>
              </a:rPr>
              <a:t>Font size for presentations should typically range from 24 to 30.  Anything smaller and people at the back of the room will not be able to make it out.  </a:t>
            </a:r>
            <a:endParaRPr>
              <a:solidFill>
                <a:srgbClr val="333333"/>
              </a:solidFill>
            </a:endParaRPr>
          </a:p>
          <a:p>
            <a:pPr marL="0" lvl="0" indent="0" algn="l" rtl="0">
              <a:lnSpc>
                <a:spcPct val="115000"/>
              </a:lnSpc>
              <a:spcBef>
                <a:spcPts val="1500"/>
              </a:spcBef>
              <a:spcAft>
                <a:spcPts val="1500"/>
              </a:spcAft>
              <a:buClr>
                <a:schemeClr val="dk1"/>
              </a:buClr>
              <a:buSzPts val="1100"/>
              <a:buFont typeface="Arial" panose="020B0604020202020204"/>
              <a:buNone/>
            </a:pPr>
            <a:r>
              <a:rPr lang="en-GB">
                <a:solidFill>
                  <a:srgbClr val="333333"/>
                </a:solidFill>
                <a:sym typeface="+mn-ea"/>
              </a:rPr>
              <a:t>It helps if you know the size of the screen you will be making the presentation on.  </a:t>
            </a:r>
            <a:endParaRPr>
              <a:solidFill>
                <a:srgbClr val="333333"/>
              </a:solidFill>
            </a:endParaRPr>
          </a:p>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333333"/>
                </a:solidFill>
                <a:sym typeface="+mn-ea"/>
              </a:rPr>
              <a:t>The audience you are presenting to determine the type of font you choose.  </a:t>
            </a:r>
            <a:endParaRPr>
              <a:solidFill>
                <a:srgbClr val="333333"/>
              </a:solidFill>
            </a:endParaRPr>
          </a:p>
          <a:p>
            <a:pPr marL="0" lvl="0" indent="0" algn="l" rtl="0">
              <a:lnSpc>
                <a:spcPct val="115000"/>
              </a:lnSpc>
              <a:spcBef>
                <a:spcPts val="1500"/>
              </a:spcBef>
              <a:spcAft>
                <a:spcPts val="0"/>
              </a:spcAft>
              <a:buClr>
                <a:schemeClr val="dk1"/>
              </a:buClr>
              <a:buSzPts val="1100"/>
              <a:buFont typeface="Arial" panose="020B0604020202020204"/>
              <a:buNone/>
            </a:pPr>
            <a:r>
              <a:rPr lang="en-GB">
                <a:solidFill>
                  <a:srgbClr val="333333"/>
                </a:solidFill>
                <a:sym typeface="+mn-ea"/>
              </a:rPr>
              <a:t>Top-level executives and other professionals require more 'serious' or professional fonts.  Go for Times New Roman and Arial.  </a:t>
            </a:r>
            <a:endParaRPr>
              <a:solidFill>
                <a:srgbClr val="333333"/>
              </a:solidFill>
            </a:endParaRPr>
          </a:p>
          <a:p>
            <a:pPr marL="0" lvl="0" indent="0" algn="l" rtl="0">
              <a:lnSpc>
                <a:spcPct val="115000"/>
              </a:lnSpc>
              <a:spcBef>
                <a:spcPts val="1500"/>
              </a:spcBef>
              <a:spcAft>
                <a:spcPts val="0"/>
              </a:spcAft>
              <a:buClr>
                <a:schemeClr val="dk1"/>
              </a:buClr>
              <a:buSzPts val="1100"/>
              <a:buFont typeface="Arial" panose="020B0604020202020204"/>
              <a:buNone/>
            </a:pPr>
            <a:r>
              <a:rPr lang="en-GB">
                <a:solidFill>
                  <a:srgbClr val="333333"/>
                </a:solidFill>
                <a:sym typeface="+mn-ea"/>
              </a:rPr>
              <a:t>Younger audiences are less rigid, giving you more flexibility with the more 'fun' fonts. For them, you can use Serif, Script, and Sans Serif. Other fonts to consider are Verdana, Palatino, Calibri, and Tahoma.  </a:t>
            </a:r>
            <a:endParaRPr>
              <a:solidFill>
                <a:srgbClr val="333333"/>
              </a:solidFill>
            </a:endParaRPr>
          </a:p>
          <a:p>
            <a:pPr marL="0" lvl="0" indent="0" algn="l" rtl="0">
              <a:lnSpc>
                <a:spcPct val="115000"/>
              </a:lnSpc>
              <a:spcBef>
                <a:spcPts val="1500"/>
              </a:spcBef>
              <a:spcAft>
                <a:spcPts val="1500"/>
              </a:spcAft>
              <a:buClr>
                <a:schemeClr val="dk1"/>
              </a:buClr>
              <a:buSzPts val="1100"/>
              <a:buFont typeface="Arial" panose="020B0604020202020204"/>
              <a:buNone/>
            </a:pPr>
            <a:endParaRPr>
              <a:solidFill>
                <a:srgbClr val="333333"/>
              </a:solidFill>
            </a:endParaRPr>
          </a:p>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333333"/>
                </a:solidFill>
                <a:sym typeface="+mn-ea"/>
              </a:rPr>
              <a:t>Do not exceed more than three types of fonts in your presentation. If possible, stick to two. One should be for the titles/headers and the other for the main body. Your presentation will end up looking cohesive, with a good flow.  </a:t>
            </a:r>
            <a:endParaRPr>
              <a:solidFill>
                <a:srgbClr val="333333"/>
              </a:solidFill>
            </a:endParaRPr>
          </a:p>
          <a:p>
            <a:pPr marL="0" lvl="0" indent="0" algn="l" rtl="0">
              <a:lnSpc>
                <a:spcPct val="115000"/>
              </a:lnSpc>
              <a:spcBef>
                <a:spcPts val="1500"/>
              </a:spcBef>
              <a:spcAft>
                <a:spcPts val="0"/>
              </a:spcAft>
              <a:buClr>
                <a:schemeClr val="dk1"/>
              </a:buClr>
              <a:buSzPts val="1100"/>
              <a:buFont typeface="Arial" panose="020B0604020202020204"/>
              <a:buNone/>
            </a:pPr>
            <a:r>
              <a:rPr lang="en-GB">
                <a:solidFill>
                  <a:srgbClr val="333333"/>
                </a:solidFill>
                <a:sym typeface="+mn-ea"/>
              </a:rPr>
              <a:t>Whatever you pick must adhere to the readability rule. These include size, contrast with the background, and type.  </a:t>
            </a:r>
            <a:endParaRPr>
              <a:solidFill>
                <a:srgbClr val="333333"/>
              </a:solidFill>
            </a:endParaRPr>
          </a:p>
          <a:p>
            <a:pPr marL="0" lvl="0" indent="0" algn="l" rtl="0">
              <a:lnSpc>
                <a:spcPct val="115000"/>
              </a:lnSpc>
              <a:spcBef>
                <a:spcPts val="1500"/>
              </a:spcBef>
              <a:spcAft>
                <a:spcPts val="0"/>
              </a:spcAft>
              <a:buClr>
                <a:schemeClr val="dk1"/>
              </a:buClr>
              <a:buSzPts val="1100"/>
              <a:buFont typeface="Arial" panose="020B0604020202020204"/>
              <a:buNone/>
            </a:pPr>
            <a:r>
              <a:rPr lang="en-GB">
                <a:solidFill>
                  <a:srgbClr val="333333"/>
                </a:solidFill>
                <a:sym typeface="+mn-ea"/>
              </a:rPr>
              <a:t>Your presentation may not be the best time to show how creative you can be.  It ends up distracting the audience depending on the kind of font you choose. Leave the stylish or decorative fonts for birthdays and wedding invitations. </a:t>
            </a:r>
            <a:endParaRPr>
              <a:solidFill>
                <a:srgbClr val="333333"/>
              </a:solidFill>
            </a:endParaRPr>
          </a:p>
          <a:p>
            <a:pPr marL="0" lvl="0" indent="0" algn="l" rtl="0">
              <a:lnSpc>
                <a:spcPct val="115000"/>
              </a:lnSpc>
              <a:spcBef>
                <a:spcPts val="1500"/>
              </a:spcBef>
              <a:spcAft>
                <a:spcPts val="1500"/>
              </a:spcAft>
              <a:buClr>
                <a:schemeClr val="dk1"/>
              </a:buClr>
              <a:buSzPts val="1100"/>
              <a:buFont typeface="Arial" panose="020B0604020202020204"/>
              <a:buNone/>
            </a:pPr>
            <a:endParaRPr>
              <a:solidFill>
                <a:srgbClr val="333333"/>
              </a:solidFill>
            </a:endParaRPr>
          </a:p>
          <a:p>
            <a:pPr marL="0" lvl="0" indent="0" algn="l" rtl="0">
              <a:lnSpc>
                <a:spcPct val="100000"/>
              </a:lnSpc>
              <a:spcBef>
                <a:spcPts val="0"/>
              </a:spcBef>
              <a:spcAft>
                <a:spcPts val="0"/>
              </a:spcAft>
              <a:buSzPts val="1400"/>
              <a:buNone/>
            </a:p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An introduction in a presentation is the opening segment where you establish the context, purpose, and scope of your presentation to your audience. It serves as the initial connection between you and your listeners, helping them understand what to expect from your presentation and why it's relevant to them.</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A well-crafted introduction typically includes the following elements: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Attention Grabber: Begin with a compelling hook or attention-grabbing statement that piques your audience's interest. This could be a surprising fact, a thought-provoking question, a relevant anecdote, or a powerful quote.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Topic and Purpose: Clearly state the topic of your presentation and the main purpose or goal you aim to achieve. This provides your audience with a roadmap for what they can anticipate from your talk.</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Relevance: Explain why the topic is relevant to your audience. Highlight how it relates to their interests, needs, or challenges, and why they should invest their time in listening to your presentation.</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Agenda: Provide an overview of the main points or sections you'll cover during your presentation. This helps your audience understand the structure of your talk and mentally prepare for the information you'll present.</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Credentials: Briefly introduce yourself and establish your credibility to speak on the topic. Mention your qualifications, expertise, or relevant experiences that give you the authority to discuss the subject matter.</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Connection: Establish a connection with your audience by acknowledging their presence and emphasizing your desire to engage with them throughout the presentation. This can create a more inclusive and participatory atmosphere.</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Transition: Smoothly transition from the introduction to the main content of your presentation. Signal that you're moving from the introductory phase to the core of your talk.</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Remember that an effective introduction should be concise, engaging, and tailored to your audience. It sets the tone for the rest of your presentation and helps establish a strong rapport with your listeners.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ym typeface="+mn-ea"/>
              </a:rPr>
              <a:t>The best introductions are those that are creative and original, so use your imagination! After this attention-getter, you need to introduce yourself, usually just with your name, your club, and your year in 4-H. If you are giving a team presentation, you may introduce each other or each of you can each introduce yourself. Sometimes, it may even work for one person to introduce both of you. </a:t>
            </a:r>
            <a:endParaRPr>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a:sym typeface="+mn-ea"/>
              </a:rPr>
              <a:t>Finally, you need to state what your presentation will be about including the major points you will cover. In some cases you might want to include why you selected this topic or what you hope the audience will learn. And it’s always nice if something in your introduction relates to your title. It should be noted that these guidelines are suggestions only. You may speak in situations where someone else introduces you or your topic may lend itself to a different order. In such cases, adapt your introduction to fit the circumstance. The introduction has to accomplish a lot, but it needs to be brief so that there is plenty of time for the main part of the presentation. An introduction over a minute or two is probably too long. When your introduction is finished, you need to make a smooth transition into the body of your talk. </a:t>
            </a:r>
            <a:endParaRPr>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endParaRPr>
              <a:solidFill>
                <a:srgbClr val="202124"/>
              </a:solidFill>
              <a:highlight>
                <a:schemeClr val="lt1"/>
              </a:highlight>
            </a:endParaRPr>
          </a:p>
          <a:p>
            <a:pPr marL="0" lvl="0" indent="0" algn="l" rtl="0">
              <a:lnSpc>
                <a:spcPct val="115000"/>
              </a:lnSpc>
              <a:spcBef>
                <a:spcPts val="900"/>
              </a:spcBef>
              <a:spcAft>
                <a:spcPts val="900"/>
              </a:spcAft>
              <a:buClr>
                <a:schemeClr val="dk1"/>
              </a:buClr>
              <a:buSzPts val="1100"/>
              <a:buFont typeface="Arial" panose="020B0604020202020204"/>
              <a:buNone/>
            </a:pPr>
            <a:endParaRPr>
              <a:solidFill>
                <a:srgbClr val="202124"/>
              </a:solidFill>
              <a:highlight>
                <a:srgbClr val="FFFFFF"/>
              </a:highlight>
            </a:endParaR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224e5d5c537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a:latin typeface="Times New Roman" panose="02020603050405020304" pitchFamily="18" charset="0"/>
                <a:cs typeface="Times New Roman" panose="02020603050405020304" pitchFamily="18" charset="0"/>
                <a:sym typeface="+mn-ea"/>
              </a:rPr>
              <a:t>The content body in a presentation refers to the main portion of your presentation where you provide the information, details, arguments, and supporting points that convey your message or topic to the audience. It's the heart of your presentation and is where you'll present your main ideas, evidence, examples, and data to support your message.</a:t>
            </a: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r>
              <a:rPr>
                <a:latin typeface="Times New Roman" panose="02020603050405020304" pitchFamily="18" charset="0"/>
                <a:cs typeface="Times New Roman" panose="02020603050405020304" pitchFamily="18" charset="0"/>
                <a:sym typeface="+mn-ea"/>
              </a:rPr>
              <a:t>Here's how you can structure and organize the content body of your presentation:</a:t>
            </a: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Introduction to the Main Points:</a:t>
            </a:r>
            <a:r>
              <a:rPr>
                <a:latin typeface="Times New Roman" panose="02020603050405020304" pitchFamily="18" charset="0"/>
                <a:cs typeface="Times New Roman" panose="02020603050405020304" pitchFamily="18" charset="0"/>
                <a:sym typeface="+mn-ea"/>
              </a:rPr>
              <a:t> Begin by introducing the main points or topics you'll be discussing in your presentation. This gives your audience an overview of what to expect and helps them follow your presentation more easily.</a:t>
            </a: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Main Points and Supporting Details:</a:t>
            </a:r>
            <a:r>
              <a:rPr>
                <a:latin typeface="Times New Roman" panose="02020603050405020304" pitchFamily="18" charset="0"/>
                <a:cs typeface="Times New Roman" panose="02020603050405020304" pitchFamily="18" charset="0"/>
                <a:sym typeface="+mn-ea"/>
              </a:rPr>
              <a:t> Each main point or topic you introduce should be followed by supporting details, evidence, examples, and data that strengthen your argument or message. You can use bullet points, visuals (such as charts, graphs, and images), and text to convey this information effectively.</a:t>
            </a: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Logical Flow: </a:t>
            </a:r>
            <a:r>
              <a:rPr>
                <a:latin typeface="Times New Roman" panose="02020603050405020304" pitchFamily="18" charset="0"/>
                <a:cs typeface="Times New Roman" panose="02020603050405020304" pitchFamily="18" charset="0"/>
                <a:sym typeface="+mn-ea"/>
              </a:rPr>
              <a:t>Ensure a logical and coherent flow between your main points. Each point should naturally lead to the next, creating a smooth transition that your audience can follow easily.</a:t>
            </a:r>
            <a:endParaRPr lang="en-US">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Use of Visual Aids:</a:t>
            </a:r>
            <a:r>
              <a:rPr>
                <a:latin typeface="Times New Roman" panose="02020603050405020304" pitchFamily="18" charset="0"/>
                <a:cs typeface="Times New Roman" panose="02020603050405020304" pitchFamily="18" charset="0"/>
                <a:sym typeface="+mn-ea"/>
              </a:rPr>
              <a:t> Visual aids can enhance your content body by making complex information more understandable and engaging. Use visuals to illustrate key concepts, show trends, or provide comparisons. Just be sure that your visuals are clear and directly relate to the points you're discussing.</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Storytelling: </a:t>
            </a:r>
            <a:r>
              <a:rPr>
                <a:latin typeface="Times New Roman" panose="02020603050405020304" pitchFamily="18" charset="0"/>
                <a:cs typeface="Times New Roman" panose="02020603050405020304" pitchFamily="18" charset="0"/>
                <a:sym typeface="+mn-ea"/>
              </a:rPr>
              <a:t>Incorporate storytelling techniques to make your content more relatable and memorable. Personal anecdotes, case studies, and real-world examples can bring your points to life and help your audience connect with your message.</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Data and Statistics: </a:t>
            </a:r>
            <a:r>
              <a:rPr>
                <a:latin typeface="Times New Roman" panose="02020603050405020304" pitchFamily="18" charset="0"/>
                <a:cs typeface="Times New Roman" panose="02020603050405020304" pitchFamily="18" charset="0"/>
                <a:sym typeface="+mn-ea"/>
              </a:rPr>
              <a:t>If relevant, include data, statistics, and research findings to support your points. Make sure the data is reliable and presented in a way that's easy to understand.</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Address Counterarguments</a:t>
            </a:r>
            <a:r>
              <a:rPr>
                <a:latin typeface="Times New Roman" panose="02020603050405020304" pitchFamily="18" charset="0"/>
                <a:cs typeface="Times New Roman" panose="02020603050405020304" pitchFamily="18" charset="0"/>
                <a:sym typeface="+mn-ea"/>
              </a:rPr>
              <a:t>: If there are potential counterarguments to your points, it's a good idea to address them within your content body. This shows your audience that you've considered different perspectives and strengthens your overall argument.</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Summaries and Transitions:</a:t>
            </a:r>
            <a:r>
              <a:rPr>
                <a:latin typeface="Times New Roman" panose="02020603050405020304" pitchFamily="18" charset="0"/>
                <a:cs typeface="Times New Roman" panose="02020603050405020304" pitchFamily="18" charset="0"/>
                <a:sym typeface="+mn-ea"/>
              </a:rPr>
              <a:t> Periodically summarize the key points you've discussed before moving on to the next topic. This helps reinforce important information and guides your audience through your presentation.</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Time Management:</a:t>
            </a:r>
            <a:r>
              <a:rPr>
                <a:latin typeface="Times New Roman" panose="02020603050405020304" pitchFamily="18" charset="0"/>
                <a:cs typeface="Times New Roman" panose="02020603050405020304" pitchFamily="18" charset="0"/>
                <a:sym typeface="+mn-ea"/>
              </a:rPr>
              <a:t> Keep track of time to ensure that you cover all your main points without rushing through them. If you have a limited time for your presentation, prioritize the most important information.</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Audience Engagement: </a:t>
            </a:r>
            <a:r>
              <a:rPr>
                <a:latin typeface="Times New Roman" panose="02020603050405020304" pitchFamily="18" charset="0"/>
                <a:cs typeface="Times New Roman" panose="02020603050405020304" pitchFamily="18" charset="0"/>
                <a:sym typeface="+mn-ea"/>
              </a:rPr>
              <a:t>Engage your audience by asking questions, using rhetorical devices, or incorporating interactive elements. This keeps them actively involved and attentive.</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b="1">
                <a:latin typeface="Times New Roman" panose="02020603050405020304" pitchFamily="18" charset="0"/>
                <a:cs typeface="Times New Roman" panose="02020603050405020304" pitchFamily="18" charset="0"/>
                <a:sym typeface="+mn-ea"/>
              </a:rPr>
              <a:t>Conclusion and Transition: </a:t>
            </a:r>
            <a:r>
              <a:rPr>
                <a:latin typeface="Times New Roman" panose="02020603050405020304" pitchFamily="18" charset="0"/>
                <a:cs typeface="Times New Roman" panose="02020603050405020304" pitchFamily="18" charset="0"/>
                <a:sym typeface="+mn-ea"/>
              </a:rPr>
              <a:t>As you conclude your content body, transition smoothly to your conclusion. Summarize the main points you've discussed and lead into your concluding remarks or call to action.</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a:latin typeface="Times New Roman" panose="02020603050405020304" pitchFamily="18" charset="0"/>
                <a:cs typeface="Times New Roman" panose="02020603050405020304" pitchFamily="18" charset="0"/>
                <a:sym typeface="+mn-ea"/>
              </a:rPr>
              <a:t>Remember, an effective content body is the backbone of a successful presentation. It should be well-organized, clear, and impactful in conveying your message and keeping your audience engaged.</a:t>
            </a:r>
            <a:endParaRPr>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37" name="Google Shape;137;g224e5d5c537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224e5d5c537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The conclusion of a presentation is a critical part where you wrap up your key points, reinforce your main message, and leave a lasting impression on your audience. Here's a structure and some tips to consider when crafting your conclusion:</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Summarize Main Points: Briefly recap the main points you've covered in your presentation. This serves as a reminder for your audience and helps tie everything together.</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Restate the Purpose: Remind your audience of the main goal or purpose of your presentation. Explain how you've addressed this purpose throughout your talk.</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Highlight Key Takeaways: Emphasize the most important insights or lessons you want your audience to remember. These could be solutions to problems, innovative ideas, or actionable steps.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Reinforce the Message: Reiterate your central message or thesis statement. This helps to reinforce your key argument and ensures it's the last thing your audience hears.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Call to Action (if applicable): If your presentation requires the audience to take specific actions, clearly state what you want them to do next. This could be signing up for something, adopting a new approach, or exploring further resources.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End with Impact: Craft a memorable closing statement that leaves a strong impression. This could be a thought-provoking quote, a powerful anecdote, or a visionary statement that inspires your audience.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Open for Questions: If appropriate, invite the audience to ask questions or provide comments. This can engage them further and foster discussion.</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Body Language and Tone: Maintain a positive and confident tone while concluding your presentation. Make eye contact, stand tall, and speak clearly to convey your enthusiasm and professionalism.</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Remember that your conclusion is your last chance to make a lasting impact, so make it count. Keep it concise and focused, and avoid introducing new information that might confuse your audience. Instead, reinforce what you've already presented and leave your listeners with a sense of satisfaction and a clear understanding of your message.</a:t>
            </a:r>
          </a:p>
        </p:txBody>
      </p:sp>
      <p:sp>
        <p:nvSpPr>
          <p:cNvPr id="137" name="Google Shape;137;g224e5d5c537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
        <p:nvSpPr>
          <p:cNvPr id="17" name="Google Shape;17;g224e5d5c537_0_1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g224e5d5c537_0_157"/>
          <p:cNvSpPr/>
          <p:nvPr/>
        </p:nvSpPr>
        <p:spPr>
          <a:xfrm>
            <a:off x="1134110" y="1108075"/>
            <a:ext cx="9022715" cy="4686935"/>
          </a:xfrm>
          <a:prstGeom prst="rect">
            <a:avLst/>
          </a:prstGeom>
          <a:noFill/>
          <a:ln>
            <a:noFill/>
          </a:ln>
        </p:spPr>
        <p:txBody>
          <a:bodyPr spcFirstLastPara="1" wrap="square" lIns="91425" tIns="45700" rIns="91425" bIns="45700" anchor="t" anchorCtr="0">
            <a:noAutofit/>
          </a:bodyPr>
          <a:lstStyle/>
          <a:p>
            <a:pPr marL="457200" lvl="0" indent="0">
              <a:buFont typeface="Arial" panose="020B0604020202020204" pitchFamily="34" charset="0"/>
              <a:buNone/>
            </a:pP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Summarize Main Points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Restate the Purpose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Highlight Key Takeaways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Reinforce the Message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Call to Action (if applicable)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End with Impact</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Open for Questions</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Body Language and Tone</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marL="914400" lvl="0" indent="-457200">
              <a:buFont typeface="Arial" panose="020B0604020202020204" pitchFamily="34" charset="0"/>
              <a:buChar char="•"/>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g224e5d5c537_0_157"/>
          <p:cNvSpPr/>
          <p:nvPr/>
        </p:nvSpPr>
        <p:spPr>
          <a:xfrm>
            <a:off x="1143774" y="445225"/>
            <a:ext cx="7811100" cy="461700"/>
          </a:xfrm>
          <a:prstGeom prst="rect">
            <a:avLst/>
          </a:prstGeom>
          <a:noFill/>
          <a:ln>
            <a:noFill/>
          </a:ln>
        </p:spPr>
        <p:txBody>
          <a:bodyPr spcFirstLastPara="1" wrap="square" lIns="91425" tIns="45700" rIns="91425" bIns="45700" anchor="t" anchorCtr="0">
            <a:noAutofit/>
          </a:bodyPr>
          <a:lstStyle/>
          <a:p>
            <a:pPr lvl="0">
              <a:buSzPts val="3200"/>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r>
              <a:rPr lang="en-GB" sz="3200" b="1">
                <a:solidFill>
                  <a:srgbClr val="333333"/>
                </a:solidFill>
                <a:latin typeface="Times New Roman" panose="02020603050405020304" pitchFamily="18" charset="0"/>
                <a:cs typeface="Times New Roman" panose="02020603050405020304" pitchFamily="18" charset="0"/>
                <a:sym typeface="+mn-ea"/>
              </a:rPr>
              <a:t>The Use Of Color In Powerpoint Presentation </a:t>
            </a:r>
            <a:endParaRPr sz="3200" b="1">
              <a:solidFill>
                <a:srgbClr val="333333"/>
              </a:solidFill>
              <a:latin typeface="Times New Roman" panose="02020603050405020304" pitchFamily="18" charset="0"/>
              <a:cs typeface="Times New Roman" panose="02020603050405020304" pitchFamily="18" charset="0"/>
            </a:endParaRPr>
          </a:p>
          <a:p>
            <a:pPr lvl="0">
              <a:buSzPts val="3200"/>
            </a:pPr>
            <a:endParaRPr lang="en-GB" sz="3200" b="1">
              <a:solidFill>
                <a:srgbClr val="333333"/>
              </a:solidFill>
              <a:latin typeface="Times New Roman" panose="02020603050405020304" pitchFamily="18" charset="0"/>
              <a:cs typeface="Times New Roman" panose="02020603050405020304" pitchFamily="18" charset="0"/>
              <a:sym typeface="+mn-ea"/>
            </a:endParaRPr>
          </a:p>
          <a:p>
            <a:pPr lvl="0">
              <a:buSzPts val="3200"/>
            </a:pPr>
            <a:r>
              <a:rPr lang="en-GB" sz="3200">
                <a:solidFill>
                  <a:srgbClr val="333333"/>
                </a:solidFill>
                <a:latin typeface="Times New Roman" panose="02020603050405020304" pitchFamily="18" charset="0"/>
                <a:cs typeface="Times New Roman" panose="02020603050405020304" pitchFamily="18" charset="0"/>
                <a:sym typeface="+mn-ea"/>
              </a:rPr>
              <a:t>Font Colo</a:t>
            </a:r>
            <a:r>
              <a:rPr lang="en-US" altLang="en-GB" sz="3200">
                <a:solidFill>
                  <a:srgbClr val="333333"/>
                </a:solidFill>
                <a:latin typeface="Times New Roman" panose="02020603050405020304" pitchFamily="18" charset="0"/>
                <a:cs typeface="Times New Roman" panose="02020603050405020304" pitchFamily="18" charset="0"/>
                <a:sym typeface="+mn-ea"/>
              </a:rPr>
              <a:t>u</a:t>
            </a:r>
            <a:r>
              <a:rPr lang="en-GB" sz="3200">
                <a:solidFill>
                  <a:srgbClr val="333333"/>
                </a:solidFill>
                <a:latin typeface="Times New Roman" panose="02020603050405020304" pitchFamily="18" charset="0"/>
                <a:cs typeface="Times New Roman" panose="02020603050405020304" pitchFamily="18" charset="0"/>
                <a:sym typeface="+mn-ea"/>
              </a:rPr>
              <a:t>rs</a:t>
            </a:r>
            <a:endParaRPr sz="3200">
              <a:solidFill>
                <a:srgbClr val="333333"/>
              </a:solidFill>
              <a:latin typeface="Times New Roman" panose="02020603050405020304" pitchFamily="18" charset="0"/>
              <a:cs typeface="Times New Roman" panose="02020603050405020304" pitchFamily="18" charset="0"/>
            </a:endParaRPr>
          </a:p>
          <a:p>
            <a:pPr lvl="0">
              <a:buSzPts val="3200"/>
            </a:pPr>
            <a:endParaRPr sz="3200"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336" name="Google Shape;336;g16ac289bbb7_0_180" descr="font-color"/>
          <p:cNvPicPr preferRelativeResize="0"/>
          <p:nvPr/>
        </p:nvPicPr>
        <p:blipFill>
          <a:blip r:embed="rId1"/>
          <a:stretch>
            <a:fillRect/>
          </a:stretch>
        </p:blipFill>
        <p:spPr>
          <a:xfrm>
            <a:off x="2693765" y="2717800"/>
            <a:ext cx="6002925" cy="2995800"/>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Google Shape;192;p5"/>
          <p:cNvSpPr/>
          <p:nvPr/>
        </p:nvSpPr>
        <p:spPr>
          <a:xfrm>
            <a:off x="1143774" y="1335225"/>
            <a:ext cx="10208853" cy="1382395"/>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panose="02020603050405020304"/>
              <a:buChar char="●"/>
            </a:pPr>
            <a:endPar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buClr>
                <a:schemeClr val="dk1"/>
              </a:buClr>
              <a:buSzPct val="60000"/>
              <a:buFont typeface="Times New Roman" panose="02020603050405020304"/>
              <a:buChar char="●"/>
            </a:pPr>
            <a:endPar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buClr>
                <a:schemeClr val="dk1"/>
              </a:buClr>
              <a:buSzPct val="60000"/>
              <a:buFont typeface="Times New Roman" panose="02020603050405020304"/>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Contrast</a:t>
            </a:r>
            <a:endPar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6" name="Google Shape;326;g16ac289bbb7_0_170" descr="contrast"/>
          <p:cNvPicPr preferRelativeResize="0"/>
          <p:nvPr/>
        </p:nvPicPr>
        <p:blipFill>
          <a:blip r:embed="rId1"/>
          <a:stretch>
            <a:fillRect/>
          </a:stretch>
        </p:blipFill>
        <p:spPr>
          <a:xfrm>
            <a:off x="3469490" y="2948315"/>
            <a:ext cx="4017500" cy="2824875"/>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Google Shape;192;p5"/>
          <p:cNvSpPr/>
          <p:nvPr/>
        </p:nvSpPr>
        <p:spPr>
          <a:xfrm>
            <a:off x="1143774" y="1335225"/>
            <a:ext cx="10208853" cy="4207510"/>
          </a:xfrm>
          <a:prstGeom prst="rect">
            <a:avLst/>
          </a:prstGeom>
          <a:noFill/>
          <a:ln>
            <a:noFill/>
          </a:ln>
        </p:spPr>
        <p:txBody>
          <a:bodyPr spcFirstLastPara="1" wrap="square" lIns="91425" tIns="45700" rIns="91425" bIns="45700" anchor="t" anchorCtr="0">
            <a:spAutoFit/>
          </a:bodyPr>
          <a:lstStyle/>
          <a:p>
            <a:pPr marL="698500" lvl="0" indent="-342900" algn="l" rtl="0">
              <a:lnSpc>
                <a:spcPct val="160000"/>
              </a:lnSpc>
              <a:spcBef>
                <a:spcPts val="0"/>
              </a:spcBef>
              <a:spcAft>
                <a:spcPts val="0"/>
              </a:spcAft>
              <a:buClr>
                <a:srgbClr val="333333"/>
              </a:buClr>
              <a:buSzPts val="1800"/>
              <a:buChar char="●"/>
            </a:pPr>
            <a:r>
              <a:rPr lang="en-GB" sz="2400" b="1">
                <a:solidFill>
                  <a:srgbClr val="333333"/>
                </a:solidFill>
                <a:latin typeface="Times New Roman" panose="02020603050405020304" pitchFamily="18" charset="0"/>
                <a:cs typeface="Times New Roman" panose="02020603050405020304" pitchFamily="18" charset="0"/>
                <a:sym typeface="+mn-ea"/>
              </a:rPr>
              <a:t>Evoke Emotion</a:t>
            </a:r>
            <a:r>
              <a:rPr lang="en-US" altLang="en-GB" sz="2400" b="1">
                <a:solidFill>
                  <a:srgbClr val="333333"/>
                </a:solidFill>
                <a:latin typeface="Times New Roman" panose="02020603050405020304" pitchFamily="18" charset="0"/>
                <a:cs typeface="Times New Roman" panose="02020603050405020304" pitchFamily="18" charset="0"/>
                <a:sym typeface="+mn-ea"/>
              </a:rPr>
              <a:t> : </a:t>
            </a:r>
            <a:r>
              <a:rPr lang="en-GB" sz="2400">
                <a:solidFill>
                  <a:srgbClr val="333333"/>
                </a:solidFill>
                <a:latin typeface="Times New Roman" panose="02020603050405020304" pitchFamily="18" charset="0"/>
                <a:cs typeface="Times New Roman" panose="02020603050405020304" pitchFamily="18" charset="0"/>
                <a:sym typeface="+mn-ea"/>
              </a:rPr>
              <a:t>Use color psychology to evoke emotions depending on the takeaway you want your audiences to have. </a:t>
            </a:r>
            <a:endParaRPr sz="2400">
              <a:solidFill>
                <a:srgbClr val="333333"/>
              </a:solidFill>
              <a:latin typeface="Times New Roman" panose="02020603050405020304" pitchFamily="18" charset="0"/>
              <a:cs typeface="Times New Roman" panose="02020603050405020304" pitchFamily="18" charset="0"/>
            </a:endParaRPr>
          </a:p>
          <a:p>
            <a:pPr marL="698500" lvl="0" indent="-342900" algn="l" rtl="0">
              <a:lnSpc>
                <a:spcPct val="160000"/>
              </a:lnSpc>
              <a:spcBef>
                <a:spcPts val="1600"/>
              </a:spcBef>
              <a:spcAft>
                <a:spcPts val="0"/>
              </a:spcAft>
              <a:buClr>
                <a:srgbClr val="333333"/>
              </a:buClr>
              <a:buSzPts val="1800"/>
              <a:buChar char="●"/>
            </a:pPr>
            <a:r>
              <a:rPr lang="en-GB" sz="2400">
                <a:solidFill>
                  <a:srgbClr val="333333"/>
                </a:solidFill>
                <a:latin typeface="Times New Roman" panose="02020603050405020304" pitchFamily="18" charset="0"/>
                <a:cs typeface="Times New Roman" panose="02020603050405020304" pitchFamily="18" charset="0"/>
                <a:sym typeface="+mn-ea"/>
              </a:rPr>
              <a:t>Black can work well for presentations surrounding grief and luxury. It is mournful, solemn, and formal. </a:t>
            </a:r>
            <a:endParaRPr sz="2400">
              <a:solidFill>
                <a:srgbClr val="333333"/>
              </a:solidFill>
              <a:latin typeface="Times New Roman" panose="02020603050405020304" pitchFamily="18" charset="0"/>
              <a:cs typeface="Times New Roman" panose="02020603050405020304" pitchFamily="18" charset="0"/>
            </a:endParaRPr>
          </a:p>
          <a:p>
            <a:pPr marL="698500" lvl="0" indent="-342900" algn="l" rtl="0">
              <a:lnSpc>
                <a:spcPct val="160000"/>
              </a:lnSpc>
              <a:spcBef>
                <a:spcPts val="0"/>
              </a:spcBef>
              <a:spcAft>
                <a:spcPts val="0"/>
              </a:spcAft>
              <a:buClr>
                <a:srgbClr val="333333"/>
              </a:buClr>
              <a:buSzPts val="1800"/>
              <a:buChar char="●"/>
            </a:pPr>
            <a:r>
              <a:rPr lang="en-GB" sz="2400">
                <a:solidFill>
                  <a:srgbClr val="333333"/>
                </a:solidFill>
                <a:latin typeface="Times New Roman" panose="02020603050405020304" pitchFamily="18" charset="0"/>
                <a:cs typeface="Times New Roman" panose="02020603050405020304" pitchFamily="18" charset="0"/>
                <a:sym typeface="+mn-ea"/>
              </a:rPr>
              <a:t>White is neutral, making it a popular option for most people when working on PowerPoint presentations. </a:t>
            </a:r>
            <a:endParaRPr sz="2400">
              <a:solidFill>
                <a:srgbClr val="333333"/>
              </a:solidFill>
              <a:latin typeface="Times New Roman" panose="02020603050405020304" pitchFamily="18" charset="0"/>
              <a:cs typeface="Times New Roman" panose="02020603050405020304" pitchFamily="18" charset="0"/>
            </a:endParaRPr>
          </a:p>
          <a:p>
            <a:pPr marL="457200" lvl="0" indent="-406400">
              <a:buClr>
                <a:schemeClr val="dk1"/>
              </a:buClr>
              <a:buSzPct val="60000"/>
              <a:buFont typeface="Times New Roman" panose="02020603050405020304"/>
              <a:buChar char="●"/>
            </a:pPr>
            <a:endParaRPr sz="24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457200" lvl="0" indent="-342900" algn="just" rtl="0">
              <a:lnSpc>
                <a:spcPct val="160000"/>
              </a:lnSpc>
              <a:spcBef>
                <a:spcPts val="0"/>
              </a:spcBef>
              <a:spcAft>
                <a:spcPts val="0"/>
              </a:spcAft>
              <a:buClr>
                <a:srgbClr val="333333"/>
              </a:buClr>
              <a:buSzPts val="1800"/>
              <a:buChar char="●"/>
            </a:pPr>
            <a:r>
              <a:rPr lang="en-GB" sz="2800">
                <a:solidFill>
                  <a:srgbClr val="333333"/>
                </a:solidFill>
                <a:latin typeface="Times New Roman" panose="02020603050405020304" pitchFamily="18" charset="0"/>
                <a:cs typeface="Times New Roman" panose="02020603050405020304" pitchFamily="18" charset="0"/>
                <a:sym typeface="+mn-ea"/>
              </a:rPr>
              <a:t>Blue brings out feelings of tranquility, security, and Peace. This is also commonly used by tech brands.</a:t>
            </a:r>
            <a:endParaRPr sz="2800">
              <a:solidFill>
                <a:srgbClr val="333333"/>
              </a:solidFill>
              <a:latin typeface="Times New Roman" panose="02020603050405020304" pitchFamily="18" charset="0"/>
              <a:cs typeface="Times New Roman" panose="02020603050405020304" pitchFamily="18" charset="0"/>
            </a:endParaRPr>
          </a:p>
          <a:p>
            <a:pPr marL="457200" lvl="0" indent="-342900" algn="just" rtl="0">
              <a:lnSpc>
                <a:spcPct val="160000"/>
              </a:lnSpc>
              <a:spcBef>
                <a:spcPts val="0"/>
              </a:spcBef>
              <a:spcAft>
                <a:spcPts val="0"/>
              </a:spcAft>
              <a:buClr>
                <a:srgbClr val="333333"/>
              </a:buClr>
              <a:buSzPts val="1800"/>
              <a:buChar char="●"/>
            </a:pPr>
            <a:r>
              <a:rPr lang="en-GB" sz="2800">
                <a:solidFill>
                  <a:srgbClr val="333333"/>
                </a:solidFill>
                <a:latin typeface="Times New Roman" panose="02020603050405020304" pitchFamily="18" charset="0"/>
                <a:cs typeface="Times New Roman" panose="02020603050405020304" pitchFamily="18" charset="0"/>
                <a:sym typeface="+mn-ea"/>
              </a:rPr>
              <a:t>Green is interactive, warm, and works well for nature and environmental issues.  </a:t>
            </a:r>
            <a:endParaRPr sz="2800">
              <a:solidFill>
                <a:srgbClr val="333333"/>
              </a:solidFill>
              <a:latin typeface="Times New Roman" panose="02020603050405020304" pitchFamily="18" charset="0"/>
              <a:cs typeface="Times New Roman" panose="02020603050405020304" pitchFamily="18" charset="0"/>
            </a:endParaRPr>
          </a:p>
          <a:p>
            <a:pPr marL="457200" lvl="0" indent="-342900" algn="just" rtl="0">
              <a:lnSpc>
                <a:spcPct val="160000"/>
              </a:lnSpc>
              <a:spcBef>
                <a:spcPts val="0"/>
              </a:spcBef>
              <a:spcAft>
                <a:spcPts val="0"/>
              </a:spcAft>
              <a:buClr>
                <a:srgbClr val="333333"/>
              </a:buClr>
              <a:buSzPts val="1800"/>
              <a:buChar char="●"/>
            </a:pPr>
            <a:r>
              <a:rPr lang="en-GB" sz="2800">
                <a:solidFill>
                  <a:srgbClr val="333333"/>
                </a:solidFill>
                <a:latin typeface="Times New Roman" panose="02020603050405020304" pitchFamily="18" charset="0"/>
                <a:cs typeface="Times New Roman" panose="02020603050405020304" pitchFamily="18" charset="0"/>
                <a:sym typeface="+mn-ea"/>
              </a:rPr>
              <a:t>Orange is warm and flamboyant.  </a:t>
            </a:r>
            <a:endParaRPr sz="2800">
              <a:solidFill>
                <a:srgbClr val="333333"/>
              </a:solidFill>
              <a:latin typeface="Times New Roman" panose="02020603050405020304" pitchFamily="18" charset="0"/>
              <a:cs typeface="Times New Roman" panose="02020603050405020304" pitchFamily="18" charset="0"/>
            </a:endParaRPr>
          </a:p>
          <a:p>
            <a:pPr marL="457200" lvl="0" indent="-342900" algn="just" rtl="0">
              <a:lnSpc>
                <a:spcPct val="160000"/>
              </a:lnSpc>
              <a:spcBef>
                <a:spcPts val="0"/>
              </a:spcBef>
              <a:spcAft>
                <a:spcPts val="0"/>
              </a:spcAft>
              <a:buClr>
                <a:srgbClr val="333333"/>
              </a:buClr>
              <a:buSzPts val="1800"/>
              <a:buChar char="●"/>
            </a:pPr>
            <a:r>
              <a:rPr lang="en-GB" sz="2800">
                <a:solidFill>
                  <a:srgbClr val="333333"/>
                </a:solidFill>
                <a:latin typeface="Times New Roman" panose="02020603050405020304" pitchFamily="18" charset="0"/>
                <a:cs typeface="Times New Roman" panose="02020603050405020304" pitchFamily="18" charset="0"/>
                <a:sym typeface="+mn-ea"/>
              </a:rPr>
              <a:t>Yellow brings feelings of happiness and optimism. </a:t>
            </a:r>
            <a:endParaRPr sz="2800">
              <a:solidFill>
                <a:srgbClr val="333333"/>
              </a:solidFill>
              <a:latin typeface="Times New Roman" panose="02020603050405020304" pitchFamily="18" charset="0"/>
              <a:cs typeface="Times New Roman" panose="02020603050405020304" pitchFamily="18" charset="0"/>
            </a:endParaRPr>
          </a:p>
          <a:p>
            <a:pPr marL="914400" lvl="0" indent="-457200">
              <a:buFont typeface="Arial" panose="020B0604020202020204" pitchFamily="34" charset="0"/>
              <a:buChar char="•"/>
            </a:pPr>
            <a:endParaRPr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698500" lvl="0" indent="-342900" algn="just" rtl="0">
              <a:lnSpc>
                <a:spcPct val="160000"/>
              </a:lnSpc>
              <a:spcBef>
                <a:spcPts val="0"/>
              </a:spcBef>
              <a:spcAft>
                <a:spcPts val="0"/>
              </a:spcAft>
              <a:buClr>
                <a:srgbClr val="333333"/>
              </a:buClr>
              <a:buSzPts val="1800"/>
              <a:buChar char="●"/>
            </a:pPr>
            <a:r>
              <a:rPr lang="en-GB" sz="2800">
                <a:solidFill>
                  <a:srgbClr val="333333"/>
                </a:solidFill>
                <a:latin typeface="Times New Roman" panose="02020603050405020304" pitchFamily="18" charset="0"/>
                <a:cs typeface="Times New Roman" panose="02020603050405020304" pitchFamily="18" charset="0"/>
                <a:sym typeface="+mn-ea"/>
              </a:rPr>
              <a:t>Red is a tricky color; it brings out passion, but please understand the audience well. Some cultures have negative connotations to the color red. </a:t>
            </a:r>
            <a:endParaRPr sz="2800">
              <a:solidFill>
                <a:srgbClr val="333333"/>
              </a:solidFill>
              <a:latin typeface="Times New Roman" panose="02020603050405020304" pitchFamily="18" charset="0"/>
              <a:cs typeface="Times New Roman" panose="02020603050405020304" pitchFamily="18" charset="0"/>
            </a:endParaRPr>
          </a:p>
          <a:p>
            <a:pPr marL="0" lvl="0" indent="0" algn="just" rtl="0">
              <a:lnSpc>
                <a:spcPct val="115000"/>
              </a:lnSpc>
              <a:spcBef>
                <a:spcPts val="1600"/>
              </a:spcBef>
              <a:spcAft>
                <a:spcPts val="1500"/>
              </a:spcAft>
              <a:buClr>
                <a:schemeClr val="dk1"/>
              </a:buClr>
              <a:buSzPts val="1100"/>
              <a:buFont typeface="Arial" panose="020B0604020202020204"/>
              <a:buNone/>
            </a:pPr>
            <a:r>
              <a:rPr lang="en-GB" sz="2800">
                <a:solidFill>
                  <a:srgbClr val="333333"/>
                </a:solidFill>
                <a:latin typeface="Times New Roman" panose="02020603050405020304" pitchFamily="18" charset="0"/>
                <a:cs typeface="Times New Roman" panose="02020603050405020304" pitchFamily="18" charset="0"/>
                <a:sym typeface="+mn-ea"/>
              </a:rPr>
              <a:t> You want to be careful about certain color combinations. Red and green, for example, can make your slides look busy.   </a:t>
            </a:r>
            <a:endParaRPr sz="2800">
              <a:solidFill>
                <a:srgbClr val="333333"/>
              </a:solidFill>
              <a:latin typeface="Times New Roman" panose="02020603050405020304" pitchFamily="18" charset="0"/>
              <a:cs typeface="Times New Roman" panose="02020603050405020304" pitchFamily="18" charset="0"/>
            </a:endParaRPr>
          </a:p>
          <a:p>
            <a:pPr marL="914400" lvl="0" indent="-457200">
              <a:buFont typeface="Arial" panose="020B0604020202020204" pitchFamily="34" charset="0"/>
              <a:buChar char="•"/>
            </a:pPr>
            <a:endParaRPr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lang="en-GB" sz="2800">
                <a:solidFill>
                  <a:schemeClr val="dk1"/>
                </a:solidFill>
                <a:latin typeface="Times New Roman" panose="02020603050405020304" pitchFamily="18" charset="0"/>
                <a:cs typeface="Times New Roman" panose="02020603050405020304" pitchFamily="18" charset="0"/>
                <a:sym typeface="+mn-ea"/>
              </a:rPr>
              <a:t>Choosing The Right Fonts For Powerpoint Presentation</a:t>
            </a:r>
            <a:endParaRPr sz="2800">
              <a:solidFill>
                <a:schemeClr val="dk1"/>
              </a:solidFill>
              <a:latin typeface="Times New Roman" panose="02020603050405020304" pitchFamily="18" charset="0"/>
              <a:cs typeface="Times New Roman" panose="02020603050405020304" pitchFamily="18" charset="0"/>
            </a:endParaRPr>
          </a:p>
          <a:p>
            <a:pPr marL="914400" lvl="0" indent="-457200">
              <a:buFont typeface="Arial" panose="020B0604020202020204" pitchFamily="34" charset="0"/>
              <a:buChar char="•"/>
            </a:pPr>
            <a:endParaRPr sz="2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73" name="Google Shape;373;g16ac289bbb7_0_200"/>
          <p:cNvPicPr preferRelativeResize="0"/>
          <p:nvPr/>
        </p:nvPicPr>
        <p:blipFill>
          <a:blip r:embed="rId1"/>
          <a:stretch>
            <a:fillRect/>
          </a:stretch>
        </p:blipFill>
        <p:spPr>
          <a:xfrm>
            <a:off x="2260600" y="2538730"/>
            <a:ext cx="6857365" cy="3395345"/>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lang="en-GB" sz="2800">
                <a:solidFill>
                  <a:srgbClr val="333333"/>
                </a:solidFill>
                <a:latin typeface="Times New Roman" panose="02020603050405020304" pitchFamily="18" charset="0"/>
                <a:cs typeface="Times New Roman" panose="02020603050405020304" pitchFamily="18" charset="0"/>
                <a:sym typeface="+mn-ea"/>
              </a:rPr>
              <a:t>Font Size</a:t>
            </a:r>
            <a:endParaRPr sz="280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83" name="Google Shape;383;g16ac289bbb7_0_208" descr="font-size"/>
          <p:cNvPicPr preferRelativeResize="0"/>
          <p:nvPr/>
        </p:nvPicPr>
        <p:blipFill>
          <a:blip r:embed="rId1"/>
          <a:stretch>
            <a:fillRect/>
          </a:stretch>
        </p:blipFill>
        <p:spPr>
          <a:xfrm>
            <a:off x="1931035" y="2105660"/>
            <a:ext cx="6390640" cy="3957955"/>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lang="en-GB" sz="2800">
                <a:solidFill>
                  <a:srgbClr val="333333"/>
                </a:solidFill>
                <a:latin typeface="Times New Roman" panose="02020603050405020304" pitchFamily="18" charset="0"/>
                <a:cs typeface="Times New Roman" panose="02020603050405020304" pitchFamily="18" charset="0"/>
                <a:sym typeface="+mn-ea"/>
              </a:rPr>
              <a:t>Font Type</a:t>
            </a:r>
            <a:endParaRPr sz="2800">
              <a:solidFill>
                <a:srgbClr val="333333"/>
              </a:solidFill>
              <a:latin typeface="Times New Roman" panose="02020603050405020304" pitchFamily="18" charset="0"/>
              <a:cs typeface="Times New Roman" panose="02020603050405020304" pitchFamily="18" charset="0"/>
            </a:endParaRPr>
          </a:p>
          <a:p>
            <a:pPr marL="914400" lvl="0" indent="-457200">
              <a:buFont typeface="Arial" panose="020B0604020202020204" pitchFamily="34" charset="0"/>
              <a:buChar char="•"/>
            </a:pPr>
            <a:endParaRPr sz="280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93" name="Google Shape;393;g16ac289bbb7_0_218" descr="font-type"/>
          <p:cNvPicPr preferRelativeResize="0"/>
          <p:nvPr/>
        </p:nvPicPr>
        <p:blipFill>
          <a:blip r:embed="rId1"/>
          <a:stretch>
            <a:fillRect/>
          </a:stretch>
        </p:blipFill>
        <p:spPr>
          <a:xfrm>
            <a:off x="1750060" y="2382520"/>
            <a:ext cx="6756400" cy="3500120"/>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No.of fonts</a:t>
            </a:r>
            <a:endParaRPr lang="en-US"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g22a2578452a_1_17"/>
          <p:cNvSpPr/>
          <p:nvPr/>
        </p:nvSpPr>
        <p:spPr>
          <a:xfrm>
            <a:off x="1134403" y="445225"/>
            <a:ext cx="6884182"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03" name="Google Shape;403;g16ac289bbb7_0_229"/>
          <p:cNvPicPr preferRelativeResize="0"/>
          <p:nvPr/>
        </p:nvPicPr>
        <p:blipFill>
          <a:blip r:embed="rId1"/>
          <a:stretch>
            <a:fillRect/>
          </a:stretch>
        </p:blipFill>
        <p:spPr>
          <a:xfrm>
            <a:off x="2717165" y="2168525"/>
            <a:ext cx="5918835" cy="4113530"/>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xfrm>
            <a:off x="1671955" y="2046605"/>
            <a:ext cx="9728835" cy="1092835"/>
          </a:xfrm>
          <a:prstGeom prst="rect">
            <a:avLst/>
          </a:prstGeom>
          <a:noFill/>
          <a:ln>
            <a:noFill/>
          </a:ln>
        </p:spPr>
        <p:txBody>
          <a:bodyPr spcFirstLastPara="1" wrap="square" lIns="0" tIns="8875" rIns="0" bIns="0" anchor="ctr" anchorCtr="0">
            <a:noAutofit/>
          </a:bodyPr>
          <a:lstStyle/>
          <a:p>
            <a:pPr marL="0" lvl="0" indent="0" algn="l" rtl="0">
              <a:lnSpc>
                <a:spcPct val="114000"/>
              </a:lnSpc>
              <a:spcBef>
                <a:spcPts val="0"/>
              </a:spcBef>
              <a:spcAft>
                <a:spcPts val="0"/>
              </a:spcAft>
              <a:buClr>
                <a:srgbClr val="0C1512"/>
              </a:buClr>
              <a:buSzPts val="6400"/>
              <a:buFont typeface="Arial" panose="020B0604020202020204"/>
              <a:buNone/>
            </a:pPr>
            <a:r>
              <a:rPr lang="en-US" sz="6400" dirty="0">
                <a:solidFill>
                  <a:srgbClr val="0C1512"/>
                </a:solidFill>
                <a:latin typeface="Arial" panose="020B0604020202020204"/>
                <a:ea typeface="Arial" panose="020B0604020202020204"/>
                <a:cs typeface="Arial" panose="020B0604020202020204"/>
                <a:sym typeface="Arial" panose="020B0604020202020204"/>
              </a:rPr>
              <a:t>Presentation Skills-5 </a:t>
            </a:r>
            <a:endParaRPr sz="6400" dirty="0">
              <a:latin typeface="Arial" panose="020B0604020202020204"/>
              <a:ea typeface="Arial" panose="020B0604020202020204"/>
              <a:cs typeface="Arial" panose="020B0604020202020204"/>
              <a:sym typeface="Arial" panose="020B060402020202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90855" y="2394430"/>
            <a:ext cx="8588050" cy="1198880"/>
          </a:xfrm>
          <a:prstGeom prst="rect">
            <a:avLst/>
          </a:prstGeom>
        </p:spPr>
        <p:txBody>
          <a:bodyPr wrap="square">
            <a:spAutoFit/>
          </a:bodyPr>
          <a:lstStyle/>
          <a:p>
            <a:pPr algn="ctr"/>
            <a:r>
              <a:rPr lang="en-US" sz="3600" dirty="0">
                <a:solidFill>
                  <a:schemeClr val="tx1"/>
                </a:solidFill>
                <a:latin typeface="Times New Roman" panose="02020603050405020304" pitchFamily="18" charset="0"/>
                <a:cs typeface="Times New Roman" panose="02020603050405020304" pitchFamily="18" charset="0"/>
              </a:rPr>
              <a:t>Presentation Skills-Introduction,Body and Conclusion,use of Font,use of Colour</a:t>
            </a:r>
            <a:endParaRPr lang="en-US" sz="3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 name="Google Shape;400;p72"/>
          <p:cNvPicPr preferRelativeResize="0"/>
          <p:nvPr/>
        </p:nvPicPr>
        <p:blipFill rotWithShape="1">
          <a:blip r:embed="rId1"/>
          <a:srcRect b="8424"/>
          <a:stretch>
            <a:fillRect/>
          </a:stretch>
        </p:blipFill>
        <p:spPr>
          <a:xfrm>
            <a:off x="2716530" y="1185545"/>
            <a:ext cx="6580505" cy="4894580"/>
          </a:xfrm>
          <a:prstGeom prst="rect">
            <a:avLst/>
          </a:prstGeom>
          <a:noFill/>
          <a:ln>
            <a:noFill/>
          </a:ln>
        </p:spPr>
      </p:pic>
      <p:sp>
        <p:nvSpPr>
          <p:cNvPr id="6" name="Text Box 5"/>
          <p:cNvSpPr txBox="1"/>
          <p:nvPr/>
        </p:nvSpPr>
        <p:spPr>
          <a:xfrm>
            <a:off x="4055745" y="2131060"/>
            <a:ext cx="5069205" cy="1527810"/>
          </a:xfrm>
          <a:prstGeom prst="rect">
            <a:avLst/>
          </a:prstGeom>
          <a:noFill/>
        </p:spPr>
        <p:txBody>
          <a:bodyPr wrap="square" rtlCol="0" anchor="t">
            <a:noAutofit/>
          </a:bodyPr>
          <a:p>
            <a:r>
              <a:rPr lang="en-GB" sz="3200">
                <a:solidFill>
                  <a:schemeClr val="dk1"/>
                </a:solidFill>
                <a:latin typeface="Times New Roman" panose="02020603050405020304" pitchFamily="18" charset="0"/>
                <a:cs typeface="Times New Roman" panose="02020603050405020304" pitchFamily="18" charset="0"/>
                <a:sym typeface="+mn-ea"/>
              </a:rPr>
              <a:t>Parts of a Presentation</a:t>
            </a:r>
            <a:r>
              <a:rPr lang="en-GB" sz="3200">
                <a:solidFill>
                  <a:schemeClr val="dk1"/>
                </a:solidFill>
                <a:sym typeface="+mn-ea"/>
              </a:rPr>
              <a:t> </a:t>
            </a:r>
            <a:endParaRPr lang="en-GB" sz="3200">
              <a:solidFill>
                <a:schemeClr val="dk1"/>
              </a:solidFill>
              <a:sym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2"/>
          <p:cNvSpPr/>
          <p:nvPr/>
        </p:nvSpPr>
        <p:spPr>
          <a:xfrm>
            <a:off x="1143778" y="1720850"/>
            <a:ext cx="5661467" cy="1813560"/>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panose="02020603050405020304"/>
              <a:buChar char="●"/>
            </a:pPr>
            <a:r>
              <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buClr>
                <a:schemeClr val="dk1"/>
              </a:buClr>
              <a:buSzPct val="60000"/>
              <a:buFont typeface="Times New Roman" panose="02020603050405020304"/>
              <a:buChar char="●"/>
            </a:pPr>
            <a:r>
              <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Body</a:t>
            </a: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buClr>
                <a:schemeClr val="dk1"/>
              </a:buClr>
              <a:buSzPct val="60000"/>
              <a:buFont typeface="Times New Roman" panose="02020603050405020304"/>
              <a:buChar char="●"/>
            </a:pPr>
            <a:r>
              <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buClr>
                <a:schemeClr val="dk1"/>
              </a:buClr>
              <a:buSzPct val="60000"/>
              <a:buFont typeface="Times New Roman" panose="02020603050405020304"/>
              <a:buChar char="●"/>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2"/>
          <p:cNvSpPr/>
          <p:nvPr/>
        </p:nvSpPr>
        <p:spPr>
          <a:xfrm>
            <a:off x="1143777" y="445225"/>
            <a:ext cx="5359500" cy="461700"/>
          </a:xfrm>
          <a:prstGeom prst="rect">
            <a:avLst/>
          </a:prstGeom>
          <a:noFill/>
          <a:ln>
            <a:noFill/>
          </a:ln>
        </p:spPr>
        <p:txBody>
          <a:bodyPr spcFirstLastPara="1" wrap="square" lIns="91425" tIns="45700" rIns="91425" bIns="45700" anchor="t" anchorCtr="0">
            <a:noAutofit/>
          </a:bodyPr>
          <a:lstStyle/>
          <a:p>
            <a:pPr lvl="0">
              <a:buSzPts val="3200"/>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Parts of Presentation :</a:t>
            </a: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2" name="Google Shape;132;p2"/>
          <p:cNvSpPr/>
          <p:nvPr/>
        </p:nvSpPr>
        <p:spPr>
          <a:xfrm>
            <a:off x="1143777" y="1720850"/>
            <a:ext cx="9674277" cy="4398645"/>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Attention Grabber</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Topic and Purpose</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Relevance</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Agenda</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Credentials</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Connection</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r>
              <a:rPr sz="2800">
                <a:latin typeface="Times New Roman" panose="02020603050405020304" pitchFamily="18" charset="0"/>
                <a:cs typeface="Times New Roman" panose="02020603050405020304" pitchFamily="18" charset="0"/>
                <a:sym typeface="+mn-ea"/>
              </a:rPr>
              <a:t>Transitio</a:t>
            </a:r>
            <a:r>
              <a:rPr lang="en-US" sz="2800">
                <a:latin typeface="Times New Roman" panose="02020603050405020304" pitchFamily="18" charset="0"/>
                <a:cs typeface="Times New Roman" panose="02020603050405020304" pitchFamily="18" charset="0"/>
                <a:sym typeface="+mn-ea"/>
              </a:rPr>
              <a:t>n</a:t>
            </a: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endParaRPr sz="2800">
              <a:latin typeface="Times New Roman" panose="02020603050405020304" pitchFamily="18" charset="0"/>
              <a:cs typeface="Times New Roman" panose="02020603050405020304" pitchFamily="18" charset="0"/>
              <a:sym typeface="+mn-ea"/>
            </a:endParaRPr>
          </a:p>
          <a:p>
            <a:pPr marL="457200" lvl="0" indent="-406400">
              <a:buClr>
                <a:schemeClr val="dk1"/>
              </a:buClr>
              <a:buSzPct val="60000"/>
              <a:buFont typeface="Times New Roman" panose="02020603050405020304"/>
              <a:buChar char="●"/>
            </a:pPr>
            <a:endParaRPr sz="2800">
              <a:sym typeface="+mn-ea"/>
            </a:endParaRPr>
          </a:p>
          <a:p>
            <a:pPr marL="457200" lvl="0" indent="-406400">
              <a:buClr>
                <a:schemeClr val="dk1"/>
              </a:buClr>
              <a:buSzPct val="60000"/>
              <a:buFont typeface="Times New Roman" panose="02020603050405020304"/>
              <a:buChar char="●"/>
            </a:pPr>
            <a:endParaRPr sz="2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2"/>
          <p:cNvSpPr/>
          <p:nvPr/>
        </p:nvSpPr>
        <p:spPr>
          <a:xfrm>
            <a:off x="1143777" y="445225"/>
            <a:ext cx="5359500" cy="461700"/>
          </a:xfrm>
          <a:prstGeom prst="rect">
            <a:avLst/>
          </a:prstGeom>
          <a:noFill/>
          <a:ln>
            <a:noFill/>
          </a:ln>
        </p:spPr>
        <p:txBody>
          <a:bodyPr spcFirstLastPara="1" wrap="square" lIns="91425" tIns="45700" rIns="91425" bIns="45700" anchor="t" anchorCtr="0">
            <a:noAutofit/>
          </a:bodyPr>
          <a:lstStyle/>
          <a:p>
            <a:pPr lvl="0">
              <a:buSzPts val="3200"/>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3" name="Title 2"/>
          <p:cNvSpPr>
            <a:spLocks noGrp="1"/>
          </p:cNvSpPr>
          <p:nvPr>
            <p:ph type="title"/>
          </p:nvPr>
        </p:nvSpPr>
        <p:spPr/>
        <p:txBody>
          <a:bodyPr>
            <a:normAutofit fontScale="90000"/>
          </a:bodyPr>
          <a:p>
            <a:r>
              <a:rPr lang="en-US" b="1">
                <a:latin typeface="Times New Roman" panose="02020603050405020304"/>
                <a:ea typeface="Times New Roman" panose="02020603050405020304"/>
                <a:cs typeface="Times New Roman" panose="02020603050405020304"/>
                <a:sym typeface="Times New Roman" panose="02020603050405020304"/>
              </a:rPr>
              <a:t>Effective ways of Introduction:</a:t>
            </a:r>
            <a:endParaRPr lang="en-US"/>
          </a:p>
        </p:txBody>
      </p:sp>
      <p:sp>
        <p:nvSpPr>
          <p:cNvPr id="4" name="Text Placeholder 3"/>
          <p:cNvSpPr>
            <a:spLocks noGrp="1"/>
          </p:cNvSpPr>
          <p:nvPr>
            <p:ph type="body" idx="1"/>
          </p:nvPr>
        </p:nvSpPr>
        <p:spPr/>
        <p:txBody>
          <a:bodyPr/>
          <a:p>
            <a:pPr marL="0" lvl="0" indent="0" algn="just" rtl="0">
              <a:lnSpc>
                <a:spcPct val="115000"/>
              </a:lnSpc>
              <a:spcBef>
                <a:spcPts val="0"/>
              </a:spcBef>
              <a:spcAft>
                <a:spcPts val="0"/>
              </a:spcAft>
              <a:buClr>
                <a:schemeClr val="dk1"/>
              </a:buClr>
              <a:buSzPts val="1100"/>
              <a:buFont typeface="Arial" panose="020B0604020202020204"/>
              <a:buNone/>
            </a:pPr>
            <a:r>
              <a:rPr lang="en-GB" sz="2800">
                <a:solidFill>
                  <a:schemeClr val="dk1"/>
                </a:solidFill>
                <a:latin typeface="Times New Roman" panose="02020603050405020304" pitchFamily="18" charset="0"/>
                <a:cs typeface="Times New Roman" panose="02020603050405020304" pitchFamily="18" charset="0"/>
                <a:sym typeface="+mn-ea"/>
              </a:rPr>
              <a:t>Few Points to consider:</a:t>
            </a:r>
            <a:endParaRPr sz="28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2800">
                <a:solidFill>
                  <a:schemeClr val="dk1"/>
                </a:solidFill>
                <a:latin typeface="Times New Roman" panose="02020603050405020304" pitchFamily="18" charset="0"/>
                <a:cs typeface="Times New Roman" panose="02020603050405020304" pitchFamily="18" charset="0"/>
                <a:sym typeface="+mn-ea"/>
              </a:rPr>
              <a:t>Ask a question. (This is probably the easiest but least creative choice) </a:t>
            </a:r>
            <a:endParaRPr sz="28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2800">
                <a:solidFill>
                  <a:schemeClr val="dk1"/>
                </a:solidFill>
                <a:latin typeface="Times New Roman" panose="02020603050405020304" pitchFamily="18" charset="0"/>
                <a:cs typeface="Times New Roman" panose="02020603050405020304" pitchFamily="18" charset="0"/>
                <a:sym typeface="+mn-ea"/>
              </a:rPr>
              <a:t>Share a fascinating fact or startling statistic. </a:t>
            </a:r>
            <a:endParaRPr sz="28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2800">
                <a:solidFill>
                  <a:schemeClr val="dk1"/>
                </a:solidFill>
                <a:latin typeface="Times New Roman" panose="02020603050405020304" pitchFamily="18" charset="0"/>
                <a:cs typeface="Times New Roman" panose="02020603050405020304" pitchFamily="18" charset="0"/>
                <a:sym typeface="+mn-ea"/>
              </a:rPr>
              <a:t>Quote someone. </a:t>
            </a:r>
            <a:endParaRPr sz="28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2800">
                <a:solidFill>
                  <a:schemeClr val="dk1"/>
                </a:solidFill>
                <a:latin typeface="Times New Roman" panose="02020603050405020304" pitchFamily="18" charset="0"/>
                <a:cs typeface="Times New Roman" panose="02020603050405020304" pitchFamily="18" charset="0"/>
                <a:sym typeface="+mn-ea"/>
              </a:rPr>
              <a:t>Share a personal story. (This is often good for speeches.) </a:t>
            </a:r>
            <a:endParaRPr sz="28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2800">
                <a:solidFill>
                  <a:schemeClr val="dk1"/>
                </a:solidFill>
                <a:latin typeface="Times New Roman" panose="02020603050405020304" pitchFamily="18" charset="0"/>
                <a:cs typeface="Times New Roman" panose="02020603050405020304" pitchFamily="18" charset="0"/>
                <a:sym typeface="+mn-ea"/>
              </a:rPr>
              <a:t>Show a completed product. </a:t>
            </a:r>
            <a:endParaRPr sz="2800">
              <a:solidFill>
                <a:schemeClr val="dk1"/>
              </a:solidFill>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Rectangle 3"/>
          <p:cNvSpPr/>
          <p:nvPr/>
        </p:nvSpPr>
        <p:spPr>
          <a:xfrm>
            <a:off x="1163955" y="1032510"/>
            <a:ext cx="9077325" cy="5597525"/>
          </a:xfrm>
          <a:prstGeom prst="rect">
            <a:avLst/>
          </a:prstGeom>
        </p:spPr>
        <p:txBody>
          <a:bodyPr wrap="square">
            <a:noAutofit/>
          </a:bodyPr>
          <a:lstStyle/>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Show an unusual object. </a:t>
            </a:r>
            <a:endParaRPr sz="32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State a problem. </a:t>
            </a:r>
            <a:endParaRPr sz="32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Wear a mask or costume. </a:t>
            </a:r>
            <a:endParaRPr sz="32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Sing, dance, or do a skit. (Be sure it doesn’t last too long and don’t be silly.) </a:t>
            </a:r>
            <a:endParaRPr sz="32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Enter in an unusual way such as popping up from behind the table. </a:t>
            </a:r>
            <a:endParaRPr sz="320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Clr>
                <a:schemeClr val="dk1"/>
              </a:buClr>
              <a:buSzPts val="1800"/>
              <a:buChar char="●"/>
            </a:pPr>
            <a:r>
              <a:rPr lang="en-GB" sz="3200">
                <a:solidFill>
                  <a:schemeClr val="dk1"/>
                </a:solidFill>
                <a:latin typeface="Times New Roman" panose="02020603050405020304" pitchFamily="18" charset="0"/>
                <a:cs typeface="Times New Roman" panose="02020603050405020304" pitchFamily="18" charset="0"/>
                <a:sym typeface="+mn-ea"/>
              </a:rPr>
              <a:t>Demonstrate an action without speaking. </a:t>
            </a:r>
            <a:endParaRPr sz="320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g224e5d5c537_0_157"/>
          <p:cNvSpPr/>
          <p:nvPr/>
        </p:nvSpPr>
        <p:spPr>
          <a:xfrm>
            <a:off x="1134400" y="1394000"/>
            <a:ext cx="9022474" cy="44013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sz="2800">
                <a:latin typeface="Times New Roman" panose="02020603050405020304" pitchFamily="18" charset="0"/>
                <a:cs typeface="Times New Roman" panose="02020603050405020304" pitchFamily="18" charset="0"/>
                <a:sym typeface="+mn-ea"/>
              </a:rPr>
              <a:t>Introduction to the Main Points</a:t>
            </a: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sz="2800">
                <a:latin typeface="Times New Roman" panose="02020603050405020304" pitchFamily="18" charset="0"/>
                <a:cs typeface="Times New Roman" panose="02020603050405020304" pitchFamily="18" charset="0"/>
                <a:sym typeface="+mn-ea"/>
              </a:rPr>
              <a:t>Main Points and Supporting Details</a:t>
            </a: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sz="2800">
                <a:latin typeface="Times New Roman" panose="02020603050405020304" pitchFamily="18" charset="0"/>
                <a:cs typeface="Times New Roman" panose="02020603050405020304" pitchFamily="18" charset="0"/>
                <a:sym typeface="+mn-ea"/>
              </a:rPr>
              <a:t>Logical Flow</a:t>
            </a: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sz="2800">
                <a:latin typeface="Times New Roman" panose="02020603050405020304" pitchFamily="18" charset="0"/>
                <a:cs typeface="Times New Roman" panose="02020603050405020304" pitchFamily="18" charset="0"/>
                <a:sym typeface="+mn-ea"/>
              </a:rPr>
              <a:t>Use of Visual Aids</a:t>
            </a: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sym typeface="+mn-ea"/>
              </a:rPr>
              <a:t>Story telling</a:t>
            </a:r>
            <a:endParaRPr lang="en-US"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sym typeface="+mn-ea"/>
              </a:rPr>
              <a:t>Data statistics</a:t>
            </a:r>
            <a:endParaRPr lang="en-US"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sym typeface="+mn-ea"/>
              </a:rPr>
              <a:t>Address counter arguments</a:t>
            </a:r>
            <a:endParaRPr lang="en-US"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endParaRPr sz="2800">
              <a:latin typeface="Times New Roman" panose="02020603050405020304" pitchFamily="18" charset="0"/>
              <a:cs typeface="Times New Roman" panose="02020603050405020304" pitchFamily="18" charset="0"/>
              <a:sym typeface="+mn-ea"/>
            </a:endParaRPr>
          </a:p>
          <a:p>
            <a:pPr marL="914400" lvl="0" indent="-457200">
              <a:buFont typeface="Arial" panose="020B0604020202020204" pitchFamily="34" charset="0"/>
              <a:buChar char="•"/>
            </a:pPr>
            <a:endParaRPr sz="280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g224e5d5c537_0_157"/>
          <p:cNvSpPr/>
          <p:nvPr/>
        </p:nvSpPr>
        <p:spPr>
          <a:xfrm>
            <a:off x="1143774" y="445225"/>
            <a:ext cx="7811100" cy="461700"/>
          </a:xfrm>
          <a:prstGeom prst="rect">
            <a:avLst/>
          </a:prstGeom>
          <a:noFill/>
          <a:ln>
            <a:noFill/>
          </a:ln>
        </p:spPr>
        <p:txBody>
          <a:bodyPr spcFirstLastPara="1" wrap="square" lIns="91425" tIns="45700" rIns="91425" bIns="45700" anchor="t" anchorCtr="0">
            <a:noAutofit/>
          </a:bodyPr>
          <a:lstStyle/>
          <a:p>
            <a:pPr lvl="0">
              <a:buSzPts val="3200"/>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Main Body:</a:t>
            </a: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2143</Words>
  <Application>WPS Presentation</Application>
  <PresentationFormat>Widescreen</PresentationFormat>
  <Paragraphs>106</Paragraphs>
  <Slides>20</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Arial</vt:lpstr>
      <vt:lpstr>Calibri</vt:lpstr>
      <vt:lpstr>Times New Roman</vt:lpstr>
      <vt:lpstr>Times New Roman</vt:lpstr>
      <vt:lpstr>Microsoft YaHei</vt:lpstr>
      <vt:lpstr>Arial Unicode MS</vt:lpstr>
      <vt:lpstr>Nunito Sans</vt:lpstr>
      <vt:lpstr>Segoe Print</vt:lpstr>
      <vt:lpstr>Simple Light</vt:lpstr>
      <vt:lpstr>PowerPoint 演示文稿</vt:lpstr>
      <vt:lpstr>Presentation Skills-L14 </vt:lpstr>
      <vt:lpstr>PowerPoint 演示文稿</vt:lpstr>
      <vt:lpstr>PowerPoint 演示文稿</vt:lpstr>
      <vt:lpstr>PowerPoint 演示文稿</vt:lpstr>
      <vt:lpstr>PowerPoint 演示文稿</vt:lpstr>
      <vt:lpstr>Effective ways of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g alekhya</cp:lastModifiedBy>
  <cp:revision>28</cp:revision>
  <dcterms:created xsi:type="dcterms:W3CDTF">2022-11-15T12:41:00Z</dcterms:created>
  <dcterms:modified xsi:type="dcterms:W3CDTF">2023-09-19T08:49:31Z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13F9A1CFCCC74589B70F23A2CBF4722E_13</vt:lpwstr>
  </property>
  <property fmtid="{D5CDD505-2E9C-101B-9397-08002B2CF9AE}" pid="3" name="KSOProductBuildVer">
    <vt:lpwstr>1033-12.2.0.13201</vt:lpwstr>
  </property>
</Properties>
</file>