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chivo Black" charset="0"/>
      <p:regular r:id="rId12"/>
    </p:embeddedFont>
    <p:embeddedFont>
      <p:font typeface="Calibri" pitchFamily="34" charset="0"/>
      <p:regular r:id="rId13"/>
      <p:bold r:id="rId14"/>
      <p:italic r:id="rId15"/>
      <p:boldItalic r:id="rId16"/>
    </p:embeddedFont>
    <p:embeddedFont>
      <p:font typeface="TT Rounds Condensed" charset="0"/>
      <p:regular r:id="rId17"/>
    </p:embeddedFont>
    <p:embeddedFont>
      <p:font typeface="Times New Roman Bold" charset="0"/>
      <p:regular r:id="rId18"/>
    </p:embeddedFont>
    <p:embeddedFont>
      <p:font typeface="Canva Sans Bold" charset="0"/>
      <p:regular r:id="rId19"/>
    </p:embeddedFont>
    <p:embeddedFont>
      <p:font typeface="Canva Sans"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5" d="100"/>
          <a:sy n="55" d="100"/>
        </p:scale>
        <p:origin x="-6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476712" cy="1257300"/>
            <a:chOff x="0" y="0"/>
            <a:chExt cx="17518660" cy="1192107"/>
          </a:xfrm>
        </p:grpSpPr>
        <p:sp>
          <p:nvSpPr>
            <p:cNvPr id="3" name="Freeform 3"/>
            <p:cNvSpPr/>
            <p:nvPr/>
          </p:nvSpPr>
          <p:spPr>
            <a:xfrm>
              <a:off x="0" y="0"/>
              <a:ext cx="17518661" cy="1192149"/>
            </a:xfrm>
            <a:custGeom>
              <a:avLst/>
              <a:gdLst/>
              <a:ahLst/>
              <a:cxnLst/>
              <a:rect l="l" t="t" r="r" b="b"/>
              <a:pathLst>
                <a:path w="17518661" h="1192149">
                  <a:moveTo>
                    <a:pt x="0" y="0"/>
                  </a:moveTo>
                  <a:lnTo>
                    <a:pt x="17518661" y="0"/>
                  </a:lnTo>
                  <a:lnTo>
                    <a:pt x="17518661" y="1192149"/>
                  </a:lnTo>
                  <a:lnTo>
                    <a:pt x="0" y="1192149"/>
                  </a:lnTo>
                  <a:close/>
                </a:path>
              </a:pathLst>
            </a:custGeom>
            <a:solidFill>
              <a:srgbClr val="FF3300"/>
            </a:solidFill>
          </p:spPr>
        </p:sp>
      </p:grpSp>
      <p:grpSp>
        <p:nvGrpSpPr>
          <p:cNvPr id="4" name="Group 4"/>
          <p:cNvGrpSpPr/>
          <p:nvPr/>
        </p:nvGrpSpPr>
        <p:grpSpPr>
          <a:xfrm>
            <a:off x="0" y="10004782"/>
            <a:ext cx="18476712" cy="400321"/>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4495800" cy="125730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11" name="Group 11"/>
          <p:cNvGrpSpPr/>
          <p:nvPr/>
        </p:nvGrpSpPr>
        <p:grpSpPr>
          <a:xfrm>
            <a:off x="12077700" y="285750"/>
            <a:ext cx="3114675" cy="102870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descr="logo.jpg"/>
          <p:cNvSpPr/>
          <p:nvPr/>
        </p:nvSpPr>
        <p:spPr>
          <a:xfrm>
            <a:off x="12115800"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4" name="TextBox 14"/>
          <p:cNvSpPr txBox="1"/>
          <p:nvPr/>
        </p:nvSpPr>
        <p:spPr>
          <a:xfrm>
            <a:off x="4304036" y="1979861"/>
            <a:ext cx="9679929" cy="1634133"/>
          </a:xfrm>
          <a:prstGeom prst="rect">
            <a:avLst/>
          </a:prstGeom>
        </p:spPr>
        <p:txBody>
          <a:bodyPr lIns="0" tIns="0" rIns="0" bIns="0" rtlCol="0" anchor="t">
            <a:spAutoFit/>
          </a:bodyPr>
          <a:lstStyle/>
          <a:p>
            <a:pPr algn="ctr">
              <a:lnSpc>
                <a:spcPts val="6479"/>
              </a:lnSpc>
            </a:pPr>
            <a:r>
              <a:rPr lang="en-US" sz="5399" spc="10">
                <a:solidFill>
                  <a:srgbClr val="FF0000"/>
                </a:solidFill>
                <a:latin typeface="Archivo Black"/>
              </a:rPr>
              <a:t>Artificial  Intelligence Project</a:t>
            </a:r>
          </a:p>
        </p:txBody>
      </p:sp>
      <p:sp>
        <p:nvSpPr>
          <p:cNvPr id="15" name="TextBox 15"/>
          <p:cNvSpPr txBox="1"/>
          <p:nvPr/>
        </p:nvSpPr>
        <p:spPr>
          <a:xfrm>
            <a:off x="7328371" y="6977323"/>
            <a:ext cx="125622" cy="1369248"/>
          </a:xfrm>
          <a:prstGeom prst="rect">
            <a:avLst/>
          </a:prstGeom>
        </p:spPr>
        <p:txBody>
          <a:bodyPr lIns="0" tIns="0" rIns="0" bIns="0" rtlCol="0" anchor="t">
            <a:spAutoFit/>
          </a:bodyPr>
          <a:lstStyle/>
          <a:p>
            <a:pPr algn="l">
              <a:lnSpc>
                <a:spcPts val="3600"/>
              </a:lnSpc>
            </a:pPr>
            <a:r>
              <a:rPr lang="en-US" sz="3000">
                <a:solidFill>
                  <a:srgbClr val="000000"/>
                </a:solidFill>
                <a:latin typeface="Times New Roman"/>
              </a:rPr>
              <a:t>:</a:t>
            </a:r>
          </a:p>
          <a:p>
            <a:pPr algn="l">
              <a:lnSpc>
                <a:spcPts val="3600"/>
              </a:lnSpc>
            </a:pPr>
            <a:endParaRPr/>
          </a:p>
          <a:p>
            <a:pPr algn="l">
              <a:lnSpc>
                <a:spcPts val="3600"/>
              </a:lnSpc>
            </a:pPr>
            <a:endParaRPr/>
          </a:p>
        </p:txBody>
      </p:sp>
      <p:grpSp>
        <p:nvGrpSpPr>
          <p:cNvPr id="16" name="Group 16"/>
          <p:cNvGrpSpPr/>
          <p:nvPr/>
        </p:nvGrpSpPr>
        <p:grpSpPr>
          <a:xfrm>
            <a:off x="5579604" y="4279404"/>
            <a:ext cx="7668852" cy="3831818"/>
            <a:chOff x="0" y="0"/>
            <a:chExt cx="7271208" cy="3633131"/>
          </a:xfrm>
        </p:grpSpPr>
        <p:sp>
          <p:nvSpPr>
            <p:cNvPr id="17" name="Freeform 17"/>
            <p:cNvSpPr/>
            <p:nvPr/>
          </p:nvSpPr>
          <p:spPr>
            <a:xfrm>
              <a:off x="0" y="0"/>
              <a:ext cx="7271258" cy="3633089"/>
            </a:xfrm>
            <a:custGeom>
              <a:avLst/>
              <a:gdLst/>
              <a:ahLst/>
              <a:cxnLst/>
              <a:rect l="l" t="t" r="r" b="b"/>
              <a:pathLst>
                <a:path w="7271258" h="3633089">
                  <a:moveTo>
                    <a:pt x="0" y="0"/>
                  </a:moveTo>
                  <a:lnTo>
                    <a:pt x="7271258" y="0"/>
                  </a:lnTo>
                  <a:lnTo>
                    <a:pt x="7271258" y="3633089"/>
                  </a:lnTo>
                  <a:lnTo>
                    <a:pt x="0" y="3633089"/>
                  </a:lnTo>
                  <a:close/>
                </a:path>
              </a:pathLst>
            </a:custGeom>
            <a:solidFill>
              <a:srgbClr val="FAC090"/>
            </a:solidFill>
          </p:spPr>
        </p:sp>
        <p:sp>
          <p:nvSpPr>
            <p:cNvPr id="18" name="TextBox 18"/>
            <p:cNvSpPr txBox="1"/>
            <p:nvPr/>
          </p:nvSpPr>
          <p:spPr>
            <a:xfrm>
              <a:off x="0" y="-9525"/>
              <a:ext cx="7271208" cy="3642656"/>
            </a:xfrm>
            <a:prstGeom prst="rect">
              <a:avLst/>
            </a:prstGeom>
          </p:spPr>
          <p:txBody>
            <a:bodyPr lIns="71438" tIns="71438" rIns="71438" bIns="71438" rtlCol="0" anchor="t"/>
            <a:lstStyle/>
            <a:p>
              <a:pPr algn="l">
                <a:lnSpc>
                  <a:spcPts val="3600"/>
                </a:lnSpc>
              </a:pPr>
              <a:r>
                <a:rPr lang="en-US" sz="3000" spc="28" dirty="0">
                  <a:solidFill>
                    <a:srgbClr val="000000"/>
                  </a:solidFill>
                  <a:latin typeface="TT Rounds Condensed"/>
                </a:rPr>
                <a:t>Team Details:</a:t>
              </a:r>
            </a:p>
            <a:p>
              <a:pPr algn="l">
                <a:lnSpc>
                  <a:spcPts val="3600"/>
                </a:lnSpc>
              </a:pPr>
              <a:r>
                <a:rPr lang="en-US" sz="3000" spc="27" dirty="0">
                  <a:solidFill>
                    <a:srgbClr val="000000"/>
                  </a:solidFill>
                  <a:latin typeface="TT Rounds Condensed"/>
                </a:rPr>
                <a:t> </a:t>
              </a:r>
              <a:r>
                <a:rPr lang="en-US" sz="3000" spc="27" dirty="0" smtClean="0">
                  <a:solidFill>
                    <a:srgbClr val="000000"/>
                  </a:solidFill>
                  <a:latin typeface="TT Rounds Condensed"/>
                </a:rPr>
                <a:t>   </a:t>
              </a:r>
              <a:r>
                <a:rPr lang="en-US" sz="3000" spc="27" dirty="0" err="1" smtClean="0">
                  <a:solidFill>
                    <a:srgbClr val="000000"/>
                  </a:solidFill>
                  <a:latin typeface="TT Rounds Condensed"/>
                </a:rPr>
                <a:t>Mayank</a:t>
              </a:r>
              <a:r>
                <a:rPr lang="en-US" sz="3000" spc="27" dirty="0" smtClean="0">
                  <a:solidFill>
                    <a:srgbClr val="000000"/>
                  </a:solidFill>
                  <a:latin typeface="TT Rounds Condensed"/>
                </a:rPr>
                <a:t> </a:t>
              </a:r>
              <a:r>
                <a:rPr lang="en-US" sz="3000" spc="27" dirty="0">
                  <a:solidFill>
                    <a:srgbClr val="000000"/>
                  </a:solidFill>
                  <a:latin typeface="TT Rounds Condensed"/>
                </a:rPr>
                <a:t>-2210990565</a:t>
              </a:r>
            </a:p>
            <a:p>
              <a:pPr algn="l">
                <a:lnSpc>
                  <a:spcPts val="3600"/>
                </a:lnSpc>
              </a:pPr>
              <a:r>
                <a:rPr lang="en-US" sz="3000" spc="28" dirty="0">
                  <a:solidFill>
                    <a:srgbClr val="000000"/>
                  </a:solidFill>
                  <a:latin typeface="TT Rounds Condensed"/>
                </a:rPr>
                <a:t>    Mukund-2210990587</a:t>
              </a:r>
            </a:p>
            <a:p>
              <a:pPr algn="l">
                <a:lnSpc>
                  <a:spcPts val="3600"/>
                </a:lnSpc>
              </a:pPr>
              <a:r>
                <a:rPr lang="en-US" sz="3000" spc="27" dirty="0">
                  <a:solidFill>
                    <a:srgbClr val="000000"/>
                  </a:solidFill>
                  <a:latin typeface="TT Rounds Condensed"/>
                </a:rPr>
                <a:t> </a:t>
              </a:r>
              <a:r>
                <a:rPr lang="en-US" sz="3000" spc="27" dirty="0" smtClean="0">
                  <a:solidFill>
                    <a:srgbClr val="000000"/>
                  </a:solidFill>
                  <a:latin typeface="TT Rounds Condensed"/>
                </a:rPr>
                <a:t>   </a:t>
              </a:r>
              <a:r>
                <a:rPr lang="en-US" sz="3000" spc="27" dirty="0" err="1">
                  <a:solidFill>
                    <a:srgbClr val="000000"/>
                  </a:solidFill>
                  <a:latin typeface="TT Rounds Condensed"/>
                </a:rPr>
                <a:t>Mayank</a:t>
              </a:r>
              <a:r>
                <a:rPr lang="en-US" sz="3000" spc="27" dirty="0">
                  <a:solidFill>
                    <a:srgbClr val="000000"/>
                  </a:solidFill>
                  <a:latin typeface="TT Rounds Condensed"/>
                </a:rPr>
                <a:t> Tiwari-2210990570</a:t>
              </a:r>
            </a:p>
            <a:p>
              <a:pPr algn="l">
                <a:lnSpc>
                  <a:spcPts val="3600"/>
                </a:lnSpc>
              </a:pPr>
              <a:r>
                <a:rPr lang="en-US" sz="3000" spc="28" dirty="0">
                  <a:solidFill>
                    <a:srgbClr val="000000"/>
                  </a:solidFill>
                  <a:latin typeface="TT Rounds Condensed"/>
                </a:rPr>
                <a:t>  </a:t>
              </a:r>
            </a:p>
            <a:p>
              <a:pPr algn="l">
                <a:lnSpc>
                  <a:spcPts val="3600"/>
                </a:lnSpc>
              </a:pPr>
              <a:r>
                <a:rPr lang="en-US" sz="3000" spc="28" dirty="0">
                  <a:solidFill>
                    <a:srgbClr val="000000"/>
                  </a:solidFill>
                  <a:latin typeface="Times New Roman"/>
                </a:rPr>
                <a:t>Faculty Coordinator: Dr.  Monica </a:t>
              </a:r>
              <a:r>
                <a:rPr lang="en-US" sz="3000" spc="28" dirty="0" err="1">
                  <a:solidFill>
                    <a:srgbClr val="000000"/>
                  </a:solidFill>
                  <a:latin typeface="Times New Roman"/>
                </a:rPr>
                <a:t>Dutta</a:t>
              </a:r>
              <a:endParaRPr lang="en-US" sz="3000" spc="28" dirty="0">
                <a:solidFill>
                  <a:srgbClr val="000000"/>
                </a:solidFill>
                <a:latin typeface="Times New Roman"/>
              </a:endParaRPr>
            </a:p>
          </p:txBody>
        </p:sp>
      </p:grpSp>
      <p:sp>
        <p:nvSpPr>
          <p:cNvPr id="19" name="TextBox 19"/>
          <p:cNvSpPr txBox="1"/>
          <p:nvPr/>
        </p:nvSpPr>
        <p:spPr>
          <a:xfrm>
            <a:off x="4196024" y="8499016"/>
            <a:ext cx="10163467" cy="990392"/>
          </a:xfrm>
          <a:prstGeom prst="rect">
            <a:avLst/>
          </a:prstGeom>
        </p:spPr>
        <p:txBody>
          <a:bodyPr lIns="0" tIns="0" rIns="0" bIns="0" rtlCol="0" anchor="t">
            <a:spAutoFit/>
          </a:bodyPr>
          <a:lstStyle/>
          <a:p>
            <a:pPr algn="l">
              <a:lnSpc>
                <a:spcPts val="3599"/>
              </a:lnSpc>
            </a:pPr>
            <a:r>
              <a:rPr lang="en-US" sz="2999">
                <a:solidFill>
                  <a:srgbClr val="FF0000"/>
                </a:solidFill>
                <a:latin typeface="Times New Roman Bold"/>
              </a:rPr>
              <a:t>Chitkara University Institute of Engineering and Technology, </a:t>
            </a:r>
          </a:p>
          <a:p>
            <a:pPr algn="ctr">
              <a:lnSpc>
                <a:spcPts val="3599"/>
              </a:lnSpc>
            </a:pPr>
            <a:r>
              <a:rPr lang="en-US" sz="2999">
                <a:solidFill>
                  <a:srgbClr val="FF0000"/>
                </a:solidFill>
                <a:latin typeface="Times New Roman Bold"/>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TextBox 13"/>
          <p:cNvSpPr txBox="1"/>
          <p:nvPr/>
        </p:nvSpPr>
        <p:spPr>
          <a:xfrm>
            <a:off x="2746996"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References </a:t>
            </a:r>
          </a:p>
        </p:txBody>
      </p:sp>
      <p:sp>
        <p:nvSpPr>
          <p:cNvPr id="14" name="TextBox 14"/>
          <p:cNvSpPr txBox="1"/>
          <p:nvPr/>
        </p:nvSpPr>
        <p:spPr>
          <a:xfrm>
            <a:off x="605552" y="4219892"/>
            <a:ext cx="17076896"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https://www.kaggle.com/code/ankitp013/step-by-step-yolov3-object-detection</a:t>
            </a:r>
          </a:p>
          <a:p>
            <a:pPr algn="ctr">
              <a:lnSpc>
                <a:spcPts val="4759"/>
              </a:lnSpc>
            </a:pPr>
            <a:endParaRPr/>
          </a:p>
          <a:p>
            <a:pPr algn="ctr">
              <a:lnSpc>
                <a:spcPts val="4759"/>
              </a:lnSpc>
            </a:pPr>
            <a:r>
              <a:rPr lang="en-US" sz="3399">
                <a:solidFill>
                  <a:srgbClr val="000000"/>
                </a:solidFill>
                <a:latin typeface="Canva Sans"/>
              </a:rPr>
              <a:t> https://www.kaggle.com/code/aruchomu/yolo-v3-object-detection-in-tensorflow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57300"/>
            <a:chOff x="0" y="0"/>
            <a:chExt cx="17339733" cy="1192107"/>
          </a:xfrm>
        </p:grpSpPr>
        <p:sp>
          <p:nvSpPr>
            <p:cNvPr id="3" name="Freeform 3"/>
            <p:cNvSpPr/>
            <p:nvPr/>
          </p:nvSpPr>
          <p:spPr>
            <a:xfrm>
              <a:off x="0" y="0"/>
              <a:ext cx="17339734" cy="1192149"/>
            </a:xfrm>
            <a:custGeom>
              <a:avLst/>
              <a:gdLst/>
              <a:ahLst/>
              <a:cxnLst/>
              <a:rect l="l" t="t" r="r" b="b"/>
              <a:pathLst>
                <a:path w="17339734" h="1192149">
                  <a:moveTo>
                    <a:pt x="0" y="0"/>
                  </a:moveTo>
                  <a:lnTo>
                    <a:pt x="17339734" y="0"/>
                  </a:lnTo>
                  <a:lnTo>
                    <a:pt x="17339734" y="1192149"/>
                  </a:lnTo>
                  <a:lnTo>
                    <a:pt x="0" y="1192149"/>
                  </a:lnTo>
                  <a:close/>
                </a:path>
              </a:pathLst>
            </a:custGeom>
            <a:solidFill>
              <a:srgbClr val="FF3300"/>
            </a:solidFill>
          </p:spPr>
        </p:sp>
      </p:grpSp>
      <p:grpSp>
        <p:nvGrpSpPr>
          <p:cNvPr id="4" name="Group 4"/>
          <p:cNvGrpSpPr/>
          <p:nvPr/>
        </p:nvGrpSpPr>
        <p:grpSpPr>
          <a:xfrm>
            <a:off x="0" y="10005562"/>
            <a:ext cx="18440711" cy="399541"/>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4495800" cy="125730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11" name="Group 11"/>
          <p:cNvGrpSpPr/>
          <p:nvPr/>
        </p:nvGrpSpPr>
        <p:grpSpPr>
          <a:xfrm>
            <a:off x="12077700" y="285750"/>
            <a:ext cx="3114675" cy="102870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descr="logo.jpg"/>
          <p:cNvSpPr/>
          <p:nvPr/>
        </p:nvSpPr>
        <p:spPr>
          <a:xfrm>
            <a:off x="12115800"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4" name="TextBox 14"/>
          <p:cNvSpPr txBox="1"/>
          <p:nvPr/>
        </p:nvSpPr>
        <p:spPr>
          <a:xfrm>
            <a:off x="3115904" y="360016"/>
            <a:ext cx="7843725" cy="843825"/>
          </a:xfrm>
          <a:prstGeom prst="rect">
            <a:avLst/>
          </a:prstGeom>
        </p:spPr>
        <p:txBody>
          <a:bodyPr lIns="0" tIns="0" rIns="0" bIns="0" rtlCol="0" anchor="t">
            <a:spAutoFit/>
          </a:bodyPr>
          <a:lstStyle/>
          <a:p>
            <a:pPr algn="l">
              <a:lnSpc>
                <a:spcPts val="5759"/>
              </a:lnSpc>
            </a:pPr>
            <a:r>
              <a:rPr lang="en-US" sz="4799">
                <a:solidFill>
                  <a:srgbClr val="000000"/>
                </a:solidFill>
                <a:latin typeface="Times New Roman Bold"/>
              </a:rPr>
              <a:t>Table of Contents</a:t>
            </a:r>
          </a:p>
        </p:txBody>
      </p:sp>
      <p:sp>
        <p:nvSpPr>
          <p:cNvPr id="15" name="TextBox 15"/>
          <p:cNvSpPr txBox="1"/>
          <p:nvPr/>
        </p:nvSpPr>
        <p:spPr>
          <a:xfrm>
            <a:off x="2093219" y="1181100"/>
            <a:ext cx="13108681" cy="7502054"/>
          </a:xfrm>
          <a:prstGeom prst="rect">
            <a:avLst/>
          </a:prstGeom>
        </p:spPr>
        <p:txBody>
          <a:bodyPr lIns="0" tIns="0" rIns="0" bIns="0" rtlCol="0" anchor="t">
            <a:spAutoFit/>
          </a:bodyPr>
          <a:lstStyle/>
          <a:p>
            <a:pPr algn="l">
              <a:lnSpc>
                <a:spcPts val="6533"/>
              </a:lnSpc>
            </a:pPr>
            <a:endParaRPr/>
          </a:p>
          <a:p>
            <a:pPr algn="l">
              <a:lnSpc>
                <a:spcPts val="6533"/>
              </a:lnSpc>
            </a:pPr>
            <a:r>
              <a:rPr lang="en-US" sz="5444" dirty="0">
                <a:solidFill>
                  <a:srgbClr val="000000"/>
                </a:solidFill>
                <a:latin typeface="Times New Roman"/>
              </a:rPr>
              <a:t>1.  Introduction</a:t>
            </a:r>
          </a:p>
          <a:p>
            <a:pPr algn="l">
              <a:lnSpc>
                <a:spcPts val="6533"/>
              </a:lnSpc>
            </a:pPr>
            <a:r>
              <a:rPr lang="en-US" sz="5444" dirty="0">
                <a:solidFill>
                  <a:srgbClr val="000000"/>
                </a:solidFill>
                <a:latin typeface="Times New Roman"/>
              </a:rPr>
              <a:t>2.  Objective</a:t>
            </a:r>
          </a:p>
          <a:p>
            <a:pPr algn="l">
              <a:lnSpc>
                <a:spcPts val="6533"/>
              </a:lnSpc>
            </a:pPr>
            <a:r>
              <a:rPr lang="en-US" sz="5444" dirty="0">
                <a:solidFill>
                  <a:srgbClr val="000000"/>
                </a:solidFill>
                <a:latin typeface="Times New Roman"/>
              </a:rPr>
              <a:t>3.  Problem definition and  Requirements</a:t>
            </a:r>
          </a:p>
          <a:p>
            <a:pPr algn="l">
              <a:lnSpc>
                <a:spcPts val="6533"/>
              </a:lnSpc>
            </a:pPr>
            <a:r>
              <a:rPr lang="en-US" sz="5444" dirty="0">
                <a:solidFill>
                  <a:srgbClr val="000000"/>
                </a:solidFill>
                <a:latin typeface="Times New Roman"/>
              </a:rPr>
              <a:t>4.  Methodology</a:t>
            </a:r>
          </a:p>
          <a:p>
            <a:pPr algn="l">
              <a:lnSpc>
                <a:spcPts val="6533"/>
              </a:lnSpc>
            </a:pPr>
            <a:r>
              <a:rPr lang="en-US" sz="5444" dirty="0">
                <a:solidFill>
                  <a:srgbClr val="000000"/>
                </a:solidFill>
                <a:latin typeface="Times New Roman"/>
              </a:rPr>
              <a:t>5.  Source Code </a:t>
            </a:r>
          </a:p>
          <a:p>
            <a:pPr marL="914400" indent="-914400" algn="l">
              <a:lnSpc>
                <a:spcPts val="6533"/>
              </a:lnSpc>
              <a:buAutoNum type="arabicPeriod" startAt="6"/>
            </a:pPr>
            <a:r>
              <a:rPr lang="en-US" sz="5444" dirty="0" smtClean="0">
                <a:solidFill>
                  <a:srgbClr val="000000"/>
                </a:solidFill>
                <a:latin typeface="Times New Roman"/>
              </a:rPr>
              <a:t>Result</a:t>
            </a:r>
          </a:p>
          <a:p>
            <a:pPr marL="914400" indent="-914400" algn="l">
              <a:lnSpc>
                <a:spcPts val="6533"/>
              </a:lnSpc>
            </a:pPr>
            <a:r>
              <a:rPr lang="en-US" sz="5444" dirty="0" smtClean="0">
                <a:solidFill>
                  <a:srgbClr val="000000"/>
                </a:solidFill>
                <a:latin typeface="Times New Roman"/>
              </a:rPr>
              <a:t>7</a:t>
            </a:r>
            <a:r>
              <a:rPr lang="en-US" sz="5444" dirty="0">
                <a:solidFill>
                  <a:srgbClr val="000000"/>
                </a:solidFill>
                <a:latin typeface="Times New Roman"/>
              </a:rPr>
              <a:t>.  Reference</a:t>
            </a:r>
          </a:p>
          <a:p>
            <a:pPr marL="700694" lvl="1" indent="-350347" algn="l">
              <a:lnSpc>
                <a:spcPts val="6533"/>
              </a:lnSpc>
            </a:pP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10008871"/>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TextBox 13"/>
          <p:cNvSpPr txBox="1"/>
          <p:nvPr/>
        </p:nvSpPr>
        <p:spPr>
          <a:xfrm>
            <a:off x="2728561"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Introduction</a:t>
            </a:r>
          </a:p>
        </p:txBody>
      </p:sp>
      <p:sp>
        <p:nvSpPr>
          <p:cNvPr id="14" name="TextBox 14"/>
          <p:cNvSpPr txBox="1"/>
          <p:nvPr/>
        </p:nvSpPr>
        <p:spPr>
          <a:xfrm>
            <a:off x="1439483" y="2597414"/>
            <a:ext cx="14973300" cy="6101822"/>
          </a:xfrm>
          <a:prstGeom prst="rect">
            <a:avLst/>
          </a:prstGeom>
        </p:spPr>
        <p:txBody>
          <a:bodyPr lIns="0" tIns="0" rIns="0" bIns="0" rtlCol="0" anchor="t">
            <a:spAutoFit/>
          </a:bodyPr>
          <a:lstStyle/>
          <a:p>
            <a:pPr marL="581552" lvl="1" indent="-290776" algn="l">
              <a:lnSpc>
                <a:spcPts val="3771"/>
              </a:lnSpc>
              <a:buFont typeface="Arial"/>
              <a:buChar char="•"/>
            </a:pPr>
            <a:r>
              <a:rPr lang="en-US" sz="2693">
                <a:solidFill>
                  <a:srgbClr val="000000"/>
                </a:solidFill>
                <a:latin typeface="Canva Sans"/>
              </a:rPr>
              <a:t>Object detection plays a critical role in computer vision applications such as surveillance, autonomous vehicles, and augmented reality.</a:t>
            </a:r>
          </a:p>
          <a:p>
            <a:pPr marL="581552" lvl="1" indent="-290776" algn="l">
              <a:lnSpc>
                <a:spcPts val="3771"/>
              </a:lnSpc>
              <a:buFont typeface="Arial"/>
              <a:buChar char="•"/>
            </a:pPr>
            <a:r>
              <a:rPr lang="en-US" sz="2693">
                <a:solidFill>
                  <a:srgbClr val="000000"/>
                </a:solidFill>
                <a:latin typeface="Canva Sans"/>
              </a:rPr>
              <a:t>YOLO (You Only Look Once) is a widely recognized algorithm renowned for its real-time object detection capabilities, distinguished by its speed and accuracy.</a:t>
            </a:r>
          </a:p>
          <a:p>
            <a:pPr marL="581552" lvl="1" indent="-290776" algn="l">
              <a:lnSpc>
                <a:spcPts val="3771"/>
              </a:lnSpc>
              <a:buFont typeface="Arial"/>
              <a:buChar char="•"/>
            </a:pPr>
            <a:r>
              <a:rPr lang="en-US" sz="2693">
                <a:solidFill>
                  <a:srgbClr val="000000"/>
                </a:solidFill>
                <a:latin typeface="Canva Sans"/>
              </a:rPr>
              <a:t>This project offers a practical demonstration of implementing YOLO for detecting objects within images.</a:t>
            </a:r>
          </a:p>
          <a:p>
            <a:pPr marL="581552" lvl="1" indent="-290776" algn="l">
              <a:lnSpc>
                <a:spcPts val="3771"/>
              </a:lnSpc>
              <a:buFont typeface="Arial"/>
              <a:buChar char="•"/>
            </a:pPr>
            <a:r>
              <a:rPr lang="en-US" sz="2693">
                <a:solidFill>
                  <a:srgbClr val="000000"/>
                </a:solidFill>
                <a:latin typeface="Canva Sans"/>
              </a:rPr>
              <a:t>By utilizing YOLO's efficiency, the project enables swift and precise identification of objects, enhancing subsequent analysis and decision-making processes.</a:t>
            </a:r>
          </a:p>
          <a:p>
            <a:pPr marL="581552" lvl="1" indent="-290776" algn="l">
              <a:lnSpc>
                <a:spcPts val="3771"/>
              </a:lnSpc>
              <a:buFont typeface="Arial"/>
              <a:buChar char="•"/>
            </a:pPr>
            <a:r>
              <a:rPr lang="en-US" sz="2693">
                <a:solidFill>
                  <a:srgbClr val="000000"/>
                </a:solidFill>
                <a:latin typeface="Canva Sans"/>
              </a:rPr>
              <a:t>Through this demonstration, viewers gain insight into the significance of YOLO in advancing object detection technology, fostering innovation across industries reliant on computer vision solutions.</a:t>
            </a:r>
          </a:p>
          <a:p>
            <a:pPr algn="l">
              <a:lnSpc>
                <a:spcPts val="3771"/>
              </a:lnSpc>
            </a:pPr>
            <a:endParaRPr/>
          </a:p>
          <a:p>
            <a:pPr algn="l">
              <a:lnSpc>
                <a:spcPts val="3771"/>
              </a:lnSpc>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10005299"/>
            <a:ext cx="18452876" cy="39980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TextBox 13"/>
          <p:cNvSpPr txBox="1"/>
          <p:nvPr/>
        </p:nvSpPr>
        <p:spPr>
          <a:xfrm>
            <a:off x="2728561"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Objective</a:t>
            </a:r>
          </a:p>
        </p:txBody>
      </p:sp>
      <p:sp>
        <p:nvSpPr>
          <p:cNvPr id="14" name="TextBox 14"/>
          <p:cNvSpPr txBox="1"/>
          <p:nvPr/>
        </p:nvSpPr>
        <p:spPr>
          <a:xfrm>
            <a:off x="1439483" y="2597414"/>
            <a:ext cx="16007547" cy="5584611"/>
          </a:xfrm>
          <a:prstGeom prst="rect">
            <a:avLst/>
          </a:prstGeom>
        </p:spPr>
        <p:txBody>
          <a:bodyPr lIns="0" tIns="0" rIns="0" bIns="0" rtlCol="0" anchor="t">
            <a:spAutoFit/>
          </a:bodyPr>
          <a:lstStyle/>
          <a:p>
            <a:pPr algn="just">
              <a:lnSpc>
                <a:spcPts val="4031"/>
              </a:lnSpc>
            </a:pPr>
            <a:r>
              <a:rPr lang="en-US" sz="2879">
                <a:solidFill>
                  <a:srgbClr val="000000"/>
                </a:solidFill>
                <a:latin typeface="Canva Sans"/>
              </a:rPr>
              <a:t>1. Implement YOLOv3 to deliver real-time object detection capabilities, harnessing its inherent efficiency in processing entire images in a single pass.</a:t>
            </a:r>
          </a:p>
          <a:p>
            <a:pPr algn="just">
              <a:lnSpc>
                <a:spcPts val="4031"/>
              </a:lnSpc>
            </a:pPr>
            <a:endParaRPr/>
          </a:p>
          <a:p>
            <a:pPr algn="just">
              <a:lnSpc>
                <a:spcPts val="4031"/>
              </a:lnSpc>
            </a:pPr>
            <a:r>
              <a:rPr lang="en-US" sz="2879">
                <a:solidFill>
                  <a:srgbClr val="000000"/>
                </a:solidFill>
                <a:latin typeface="Canva Sans"/>
              </a:rPr>
              <a:t>2. Employ the COCO dataset for YOLOv3 pretraining, ensuring the model's proficiency in recognizing a wide spectrum of object classes across various scenarios.</a:t>
            </a:r>
          </a:p>
          <a:p>
            <a:pPr algn="just">
              <a:lnSpc>
                <a:spcPts val="4031"/>
              </a:lnSpc>
            </a:pPr>
            <a:r>
              <a:rPr lang="en-US" sz="2879">
                <a:solidFill>
                  <a:srgbClr val="000000"/>
                </a:solidFill>
                <a:latin typeface="Canva Sans"/>
              </a:rPr>
              <a:t>3. Engineer Python scripts with intuitive interfaces, facilitating seamless configuration and execution of the object detection pipeline.</a:t>
            </a:r>
          </a:p>
          <a:p>
            <a:pPr algn="just">
              <a:lnSpc>
                <a:spcPts val="4031"/>
              </a:lnSpc>
            </a:pPr>
            <a:r>
              <a:rPr lang="en-US" sz="2879">
                <a:solidFill>
                  <a:srgbClr val="000000"/>
                </a:solidFill>
                <a:latin typeface="Canva Sans"/>
              </a:rPr>
              <a:t>4. Enable interactive visualization features using Matplotlib, allowing users to comprehend and analyze detected objects through annotated bounding boxes and class labels.</a:t>
            </a:r>
          </a:p>
          <a:p>
            <a:pPr algn="just">
              <a:lnSpc>
                <a:spcPts val="4031"/>
              </a:lnSpc>
            </a:pPr>
            <a:r>
              <a:rPr lang="en-US" sz="2879">
                <a:solidFill>
                  <a:srgbClr val="000000"/>
                </a:solidFill>
                <a:latin typeface="Canva Sans"/>
              </a:rPr>
              <a:t>5. Ensure scalability and modularity in the project's design, enabling easy customization and integration into different environments and workflows.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TextBox 13"/>
          <p:cNvSpPr txBox="1"/>
          <p:nvPr/>
        </p:nvSpPr>
        <p:spPr>
          <a:xfrm>
            <a:off x="2728561"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Problem Statements</a:t>
            </a:r>
          </a:p>
        </p:txBody>
      </p:sp>
      <p:sp>
        <p:nvSpPr>
          <p:cNvPr id="14" name="TextBox 14"/>
          <p:cNvSpPr txBox="1"/>
          <p:nvPr/>
        </p:nvSpPr>
        <p:spPr>
          <a:xfrm>
            <a:off x="1720944" y="2136527"/>
            <a:ext cx="14846111" cy="6546731"/>
          </a:xfrm>
          <a:prstGeom prst="rect">
            <a:avLst/>
          </a:prstGeom>
        </p:spPr>
        <p:txBody>
          <a:bodyPr lIns="0" tIns="0" rIns="0" bIns="0" rtlCol="0" anchor="t">
            <a:spAutoFit/>
          </a:bodyPr>
          <a:lstStyle/>
          <a:p>
            <a:pPr marL="621721" lvl="1" indent="-310860" algn="just">
              <a:lnSpc>
                <a:spcPts val="4031"/>
              </a:lnSpc>
              <a:buAutoNum type="arabicPeriod"/>
            </a:pPr>
            <a:r>
              <a:rPr lang="en-US" sz="2879">
                <a:solidFill>
                  <a:srgbClr val="000000"/>
                </a:solidFill>
                <a:latin typeface="Canva Sans Bold"/>
              </a:rPr>
              <a:t>Practical Application:</a:t>
            </a:r>
            <a:r>
              <a:rPr lang="en-US" sz="2879">
                <a:solidFill>
                  <a:srgbClr val="000000"/>
                </a:solidFill>
                <a:latin typeface="Canva Sans"/>
              </a:rPr>
              <a:t> Object detection has a wide range of applications in many areas such as security, self-driving cars, image recognition, etc. This project will provide a practical solution that can be adapted to solve real-world problems.</a:t>
            </a:r>
          </a:p>
          <a:p>
            <a:pPr marL="621721" lvl="1" indent="-310860" algn="just">
              <a:lnSpc>
                <a:spcPts val="4031"/>
              </a:lnSpc>
              <a:buAutoNum type="arabicPeriod"/>
            </a:pPr>
            <a:r>
              <a:rPr lang="en-US" sz="2879">
                <a:solidFill>
                  <a:srgbClr val="000000"/>
                </a:solidFill>
                <a:latin typeface="Canva Sans Bold"/>
              </a:rPr>
              <a:t>Learning Opportunity: </a:t>
            </a:r>
            <a:r>
              <a:rPr lang="en-US" sz="2879">
                <a:solidFill>
                  <a:srgbClr val="000000"/>
                </a:solidFill>
                <a:latin typeface="Canva Sans"/>
              </a:rPr>
              <a:t>Implementing YOLO will help in understanding the working of complex neural networks and their applications in computer vision. It provides a great opportunity to learn and understand deep learning concepts.</a:t>
            </a:r>
          </a:p>
          <a:p>
            <a:pPr marL="621721" lvl="1" indent="-310860" algn="just">
              <a:lnSpc>
                <a:spcPts val="4031"/>
              </a:lnSpc>
              <a:buAutoNum type="arabicPeriod"/>
            </a:pPr>
            <a:r>
              <a:rPr lang="en-US" sz="2879">
                <a:solidFill>
                  <a:srgbClr val="000000"/>
                </a:solidFill>
                <a:latin typeface="Canva Sans Bold"/>
              </a:rPr>
              <a:t>Performance Evaluation:</a:t>
            </a:r>
            <a:r>
              <a:rPr lang="en-US" sz="2879">
                <a:solidFill>
                  <a:srgbClr val="000000"/>
                </a:solidFill>
                <a:latin typeface="Canva Sans"/>
              </a:rPr>
              <a:t> This project will help in understanding how different factors affect the performance of the model. It will provide insights into the trade-off between speed and accuracy, and how to optimize neural networks for performance.</a:t>
            </a:r>
          </a:p>
          <a:p>
            <a:pPr marL="621721" lvl="1" indent="-310860" algn="just">
              <a:lnSpc>
                <a:spcPts val="4031"/>
              </a:lnSpc>
              <a:buAutoNum type="arabicPeriod"/>
            </a:pPr>
            <a:r>
              <a:rPr lang="en-US" sz="2879">
                <a:solidFill>
                  <a:srgbClr val="000000"/>
                </a:solidFill>
                <a:latin typeface="Canva Sans Bold"/>
              </a:rPr>
              <a:t>Customization:</a:t>
            </a:r>
            <a:r>
              <a:rPr lang="en-US" sz="2879">
                <a:solidFill>
                  <a:srgbClr val="000000"/>
                </a:solidFill>
                <a:latin typeface="Canva Sans"/>
              </a:rPr>
              <a:t> By building our own object detection model, we can customize it to our needs. We can train it to recognize objects that are of interest to us.</a:t>
            </a:r>
          </a:p>
          <a:p>
            <a:pPr algn="just">
              <a:lnSpc>
                <a:spcPts val="4031"/>
              </a:lnSpc>
            </a:pP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TextBox 13"/>
          <p:cNvSpPr txBox="1"/>
          <p:nvPr/>
        </p:nvSpPr>
        <p:spPr>
          <a:xfrm>
            <a:off x="2746996"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Methodologies </a:t>
            </a:r>
          </a:p>
        </p:txBody>
      </p:sp>
      <p:sp>
        <p:nvSpPr>
          <p:cNvPr id="14" name="TextBox 14"/>
          <p:cNvSpPr txBox="1"/>
          <p:nvPr/>
        </p:nvSpPr>
        <p:spPr>
          <a:xfrm>
            <a:off x="1657937" y="2426413"/>
            <a:ext cx="14972127" cy="9311109"/>
          </a:xfrm>
          <a:prstGeom prst="rect">
            <a:avLst/>
          </a:prstGeom>
        </p:spPr>
        <p:txBody>
          <a:bodyPr lIns="0" tIns="0" rIns="0" bIns="0" rtlCol="0" anchor="t">
            <a:spAutoFit/>
          </a:bodyPr>
          <a:lstStyle/>
          <a:p>
            <a:pPr algn="ctr">
              <a:lnSpc>
                <a:spcPts val="3896"/>
              </a:lnSpc>
            </a:pPr>
            <a:r>
              <a:rPr lang="en-US" sz="2783">
                <a:solidFill>
                  <a:srgbClr val="000000"/>
                </a:solidFill>
                <a:latin typeface="Canva Sans"/>
              </a:rPr>
              <a:t>The methodology for developing the YOLOv3 Object Detection System involves several key steps. Firstly, the problem statement and project objectives are clearly defined, outlining the need for an efficient solution to accurately detect objects in images. A thorough literature review is conducted to understand existing object detection algorithms, with a focus on the strengths and limitations of YOLOv3. Next, datasets such as the COCO dataset are collected and prepared, including data preprocessing and annotation. The YOLOv3 algorithm is then implemented using libraries like OpenCV and NumPy, with the pre-trained model loaded and configured for object detection. Subsequently, the model is trained and evaluated on a validation set, with performance metrics assessed. Optimization and fine-tuning techniques are applied to improve the model's accuracy and inference speed. Finally, the trained model is integrated into the application pipeline, tested on real-world images, and documented along with key findings for presentation in a PowerPoint format.</a:t>
            </a:r>
          </a:p>
          <a:p>
            <a:pPr algn="ctr">
              <a:lnSpc>
                <a:spcPts val="3896"/>
              </a:lnSpc>
            </a:pPr>
            <a:endParaRPr/>
          </a:p>
          <a:p>
            <a:pPr algn="ctr">
              <a:lnSpc>
                <a:spcPts val="3896"/>
              </a:lnSpc>
            </a:pPr>
            <a:endParaRPr/>
          </a:p>
          <a:p>
            <a:pPr algn="ctr">
              <a:lnSpc>
                <a:spcPts val="3896"/>
              </a:lnSpc>
            </a:pPr>
            <a:endParaRPr/>
          </a:p>
          <a:p>
            <a:pPr algn="ctr">
              <a:lnSpc>
                <a:spcPts val="3896"/>
              </a:lnSpc>
            </a:pPr>
            <a:endParaRPr/>
          </a:p>
          <a:p>
            <a:pPr algn="ctr">
              <a:lnSpc>
                <a:spcPts val="3896"/>
              </a:lnSpc>
            </a:pPr>
            <a:endParaRPr/>
          </a:p>
          <a:p>
            <a:pPr algn="ctr">
              <a:lnSpc>
                <a:spcPts val="3896"/>
              </a:lnSpc>
            </a:pP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Freeform 13"/>
          <p:cNvSpPr/>
          <p:nvPr/>
        </p:nvSpPr>
        <p:spPr>
          <a:xfrm>
            <a:off x="1399002" y="2100656"/>
            <a:ext cx="6456261" cy="7157644"/>
          </a:xfrm>
          <a:custGeom>
            <a:avLst/>
            <a:gdLst/>
            <a:ahLst/>
            <a:cxnLst/>
            <a:rect l="l" t="t" r="r" b="b"/>
            <a:pathLst>
              <a:path w="6456261" h="7157644">
                <a:moveTo>
                  <a:pt x="0" y="0"/>
                </a:moveTo>
                <a:lnTo>
                  <a:pt x="6456260" y="0"/>
                </a:lnTo>
                <a:lnTo>
                  <a:pt x="6456260" y="7157644"/>
                </a:lnTo>
                <a:lnTo>
                  <a:pt x="0" y="7157644"/>
                </a:lnTo>
                <a:lnTo>
                  <a:pt x="0" y="0"/>
                </a:lnTo>
                <a:close/>
              </a:path>
            </a:pathLst>
          </a:custGeom>
          <a:blipFill>
            <a:blip r:embed="rId4"/>
            <a:stretch>
              <a:fillRect b="-803"/>
            </a:stretch>
          </a:blipFill>
        </p:spPr>
      </p:sp>
      <p:sp>
        <p:nvSpPr>
          <p:cNvPr id="14" name="Freeform 14"/>
          <p:cNvSpPr/>
          <p:nvPr/>
        </p:nvSpPr>
        <p:spPr>
          <a:xfrm>
            <a:off x="7092875" y="3789433"/>
            <a:ext cx="10760564" cy="3780090"/>
          </a:xfrm>
          <a:custGeom>
            <a:avLst/>
            <a:gdLst/>
            <a:ahLst/>
            <a:cxnLst/>
            <a:rect l="l" t="t" r="r" b="b"/>
            <a:pathLst>
              <a:path w="10760564" h="3780090">
                <a:moveTo>
                  <a:pt x="0" y="0"/>
                </a:moveTo>
                <a:lnTo>
                  <a:pt x="10760564" y="0"/>
                </a:lnTo>
                <a:lnTo>
                  <a:pt x="10760564" y="3780090"/>
                </a:lnTo>
                <a:lnTo>
                  <a:pt x="0" y="3780090"/>
                </a:lnTo>
                <a:lnTo>
                  <a:pt x="0" y="0"/>
                </a:lnTo>
                <a:close/>
              </a:path>
            </a:pathLst>
          </a:custGeom>
          <a:blipFill>
            <a:blip r:embed="rId5"/>
            <a:stretch>
              <a:fillRect l="-1578" r="-6538"/>
            </a:stretch>
          </a:blipFill>
        </p:spPr>
      </p:sp>
      <p:sp>
        <p:nvSpPr>
          <p:cNvPr id="15" name="TextBox 15"/>
          <p:cNvSpPr txBox="1"/>
          <p:nvPr/>
        </p:nvSpPr>
        <p:spPr>
          <a:xfrm>
            <a:off x="2746996"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Source Code</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Freeform 13"/>
          <p:cNvSpPr/>
          <p:nvPr/>
        </p:nvSpPr>
        <p:spPr>
          <a:xfrm>
            <a:off x="681966" y="2288365"/>
            <a:ext cx="7122269" cy="6146983"/>
          </a:xfrm>
          <a:custGeom>
            <a:avLst/>
            <a:gdLst/>
            <a:ahLst/>
            <a:cxnLst/>
            <a:rect l="l" t="t" r="r" b="b"/>
            <a:pathLst>
              <a:path w="7122269" h="6146983">
                <a:moveTo>
                  <a:pt x="0" y="0"/>
                </a:moveTo>
                <a:lnTo>
                  <a:pt x="7122268" y="0"/>
                </a:lnTo>
                <a:lnTo>
                  <a:pt x="7122268" y="6146984"/>
                </a:lnTo>
                <a:lnTo>
                  <a:pt x="0" y="6146984"/>
                </a:lnTo>
                <a:lnTo>
                  <a:pt x="0" y="0"/>
                </a:lnTo>
                <a:close/>
              </a:path>
            </a:pathLst>
          </a:custGeom>
          <a:blipFill>
            <a:blip r:embed="rId4"/>
            <a:stretch>
              <a:fillRect/>
            </a:stretch>
          </a:blipFill>
        </p:spPr>
      </p:sp>
      <p:sp>
        <p:nvSpPr>
          <p:cNvPr id="14" name="Freeform 14"/>
          <p:cNvSpPr/>
          <p:nvPr/>
        </p:nvSpPr>
        <p:spPr>
          <a:xfrm>
            <a:off x="9484555" y="2288365"/>
            <a:ext cx="7131217" cy="6146983"/>
          </a:xfrm>
          <a:custGeom>
            <a:avLst/>
            <a:gdLst/>
            <a:ahLst/>
            <a:cxnLst/>
            <a:rect l="l" t="t" r="r" b="b"/>
            <a:pathLst>
              <a:path w="7131217" h="6146983">
                <a:moveTo>
                  <a:pt x="0" y="0"/>
                </a:moveTo>
                <a:lnTo>
                  <a:pt x="7131216" y="0"/>
                </a:lnTo>
                <a:lnTo>
                  <a:pt x="7131216" y="6146984"/>
                </a:lnTo>
                <a:lnTo>
                  <a:pt x="0" y="6146984"/>
                </a:lnTo>
                <a:lnTo>
                  <a:pt x="0" y="0"/>
                </a:lnTo>
                <a:close/>
              </a:path>
            </a:pathLst>
          </a:custGeom>
          <a:blipFill>
            <a:blip r:embed="rId5"/>
            <a:stretch>
              <a:fillRect/>
            </a:stretch>
          </a:blipFill>
        </p:spPr>
      </p:sp>
      <p:sp>
        <p:nvSpPr>
          <p:cNvPr id="15" name="TextBox 15"/>
          <p:cNvSpPr txBox="1"/>
          <p:nvPr/>
        </p:nvSpPr>
        <p:spPr>
          <a:xfrm>
            <a:off x="2746996"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Results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6002000" cy="1257300"/>
            <a:chOff x="0" y="0"/>
            <a:chExt cx="15172267" cy="1192107"/>
          </a:xfrm>
        </p:grpSpPr>
        <p:sp>
          <p:nvSpPr>
            <p:cNvPr id="3" name="Freeform 3"/>
            <p:cNvSpPr/>
            <p:nvPr/>
          </p:nvSpPr>
          <p:spPr>
            <a:xfrm>
              <a:off x="0" y="0"/>
              <a:ext cx="15172266" cy="1192149"/>
            </a:xfrm>
            <a:custGeom>
              <a:avLst/>
              <a:gdLst/>
              <a:ahLst/>
              <a:cxnLst/>
              <a:rect l="l" t="t" r="r" b="b"/>
              <a:pathLst>
                <a:path w="15172266" h="1192149">
                  <a:moveTo>
                    <a:pt x="0" y="0"/>
                  </a:moveTo>
                  <a:lnTo>
                    <a:pt x="15172266" y="0"/>
                  </a:lnTo>
                  <a:lnTo>
                    <a:pt x="15172266" y="1192149"/>
                  </a:lnTo>
                  <a:lnTo>
                    <a:pt x="0" y="1192149"/>
                  </a:lnTo>
                  <a:close/>
                </a:path>
              </a:pathLst>
            </a:custGeom>
            <a:solidFill>
              <a:srgbClr val="FF3300"/>
            </a:solidFill>
          </p:spPr>
        </p:sp>
      </p:grpSp>
      <p:grpSp>
        <p:nvGrpSpPr>
          <p:cNvPr id="4" name="Group 4"/>
          <p:cNvGrpSpPr/>
          <p:nvPr/>
        </p:nvGrpSpPr>
        <p:grpSpPr>
          <a:xfrm>
            <a:off x="0" y="9959342"/>
            <a:ext cx="18288000" cy="396232"/>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sp>
        <p:nvSpPr>
          <p:cNvPr id="7" name="Freeform 7" descr="LOGO.gif"/>
          <p:cNvSpPr/>
          <p:nvPr/>
        </p:nvSpPr>
        <p:spPr>
          <a:xfrm>
            <a:off x="12115800" y="342900"/>
            <a:ext cx="3086100" cy="952500"/>
          </a:xfrm>
          <a:custGeom>
            <a:avLst/>
            <a:gdLst/>
            <a:ahLst/>
            <a:cxnLst/>
            <a:rect l="l" t="t" r="r" b="b"/>
            <a:pathLst>
              <a:path w="3086100" h="952500">
                <a:moveTo>
                  <a:pt x="0" y="0"/>
                </a:moveTo>
                <a:lnTo>
                  <a:pt x="3086100" y="0"/>
                </a:lnTo>
                <a:lnTo>
                  <a:pt x="3086100" y="952500"/>
                </a:lnTo>
                <a:lnTo>
                  <a:pt x="0" y="952500"/>
                </a:lnTo>
                <a:lnTo>
                  <a:pt x="0" y="0"/>
                </a:lnTo>
                <a:close/>
              </a:path>
            </a:pathLst>
          </a:custGeom>
          <a:blipFill>
            <a:blip r:embed="rId2"/>
            <a:stretch>
              <a:fillRect b="-12011"/>
            </a:stretch>
          </a:blipFill>
        </p:spPr>
      </p:sp>
      <p:grpSp>
        <p:nvGrpSpPr>
          <p:cNvPr id="8" name="Group 8"/>
          <p:cNvGrpSpPr/>
          <p:nvPr/>
        </p:nvGrpSpPr>
        <p:grpSpPr>
          <a:xfrm>
            <a:off x="11506200" y="0"/>
            <a:ext cx="7508948" cy="1257300"/>
            <a:chOff x="0" y="0"/>
            <a:chExt cx="7119595" cy="1192107"/>
          </a:xfrm>
        </p:grpSpPr>
        <p:sp>
          <p:nvSpPr>
            <p:cNvPr id="9" name="Freeform 9"/>
            <p:cNvSpPr/>
            <p:nvPr/>
          </p:nvSpPr>
          <p:spPr>
            <a:xfrm>
              <a:off x="0" y="0"/>
              <a:ext cx="7119501" cy="1192149"/>
            </a:xfrm>
            <a:custGeom>
              <a:avLst/>
              <a:gdLst/>
              <a:ahLst/>
              <a:cxnLst/>
              <a:rect l="l" t="t" r="r" b="b"/>
              <a:pathLst>
                <a:path w="7119501" h="1192149">
                  <a:moveTo>
                    <a:pt x="0" y="0"/>
                  </a:moveTo>
                  <a:lnTo>
                    <a:pt x="7119501" y="0"/>
                  </a:lnTo>
                  <a:lnTo>
                    <a:pt x="7119501" y="1192149"/>
                  </a:lnTo>
                  <a:lnTo>
                    <a:pt x="0" y="1192149"/>
                  </a:lnTo>
                  <a:close/>
                </a:path>
              </a:pathLst>
            </a:custGeom>
            <a:solidFill>
              <a:srgbClr val="FF3300"/>
            </a:solidFill>
          </p:spPr>
        </p:sp>
      </p:grpSp>
      <p:grpSp>
        <p:nvGrpSpPr>
          <p:cNvPr id="10" name="Group 10"/>
          <p:cNvGrpSpPr/>
          <p:nvPr/>
        </p:nvGrpSpPr>
        <p:grpSpPr>
          <a:xfrm>
            <a:off x="14855445" y="228600"/>
            <a:ext cx="3114675" cy="1028700"/>
            <a:chOff x="0" y="0"/>
            <a:chExt cx="2953173" cy="975360"/>
          </a:xfrm>
        </p:grpSpPr>
        <p:sp>
          <p:nvSpPr>
            <p:cNvPr id="11" name="Freeform 11"/>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2" name="Freeform 12" descr="logo.jpg"/>
          <p:cNvSpPr/>
          <p:nvPr/>
        </p:nvSpPr>
        <p:spPr>
          <a:xfrm>
            <a:off x="14972127" y="342900"/>
            <a:ext cx="2881312" cy="914400"/>
          </a:xfrm>
          <a:custGeom>
            <a:avLst/>
            <a:gdLst/>
            <a:ahLst/>
            <a:cxnLst/>
            <a:rect l="l" t="t" r="r" b="b"/>
            <a:pathLst>
              <a:path w="2881312" h="914400">
                <a:moveTo>
                  <a:pt x="0" y="0"/>
                </a:moveTo>
                <a:lnTo>
                  <a:pt x="2881312" y="0"/>
                </a:lnTo>
                <a:lnTo>
                  <a:pt x="2881312" y="914400"/>
                </a:lnTo>
                <a:lnTo>
                  <a:pt x="0" y="914400"/>
                </a:lnTo>
                <a:lnTo>
                  <a:pt x="0" y="0"/>
                </a:lnTo>
                <a:close/>
              </a:path>
            </a:pathLst>
          </a:custGeom>
          <a:blipFill>
            <a:blip r:embed="rId3"/>
            <a:stretch>
              <a:fillRect r="-41"/>
            </a:stretch>
          </a:blipFill>
        </p:spPr>
      </p:sp>
      <p:sp>
        <p:nvSpPr>
          <p:cNvPr id="13" name="Freeform 13"/>
          <p:cNvSpPr/>
          <p:nvPr/>
        </p:nvSpPr>
        <p:spPr>
          <a:xfrm>
            <a:off x="4132397" y="1376972"/>
            <a:ext cx="10023206" cy="8582370"/>
          </a:xfrm>
          <a:custGeom>
            <a:avLst/>
            <a:gdLst/>
            <a:ahLst/>
            <a:cxnLst/>
            <a:rect l="l" t="t" r="r" b="b"/>
            <a:pathLst>
              <a:path w="10023206" h="8582370">
                <a:moveTo>
                  <a:pt x="0" y="0"/>
                </a:moveTo>
                <a:lnTo>
                  <a:pt x="10023206" y="0"/>
                </a:lnTo>
                <a:lnTo>
                  <a:pt x="10023206" y="8582370"/>
                </a:lnTo>
                <a:lnTo>
                  <a:pt x="0" y="8582370"/>
                </a:lnTo>
                <a:lnTo>
                  <a:pt x="0" y="0"/>
                </a:lnTo>
                <a:close/>
              </a:path>
            </a:pathLst>
          </a:custGeom>
          <a:blipFill>
            <a:blip r:embed="rId4"/>
            <a:stretch>
              <a:fillRect/>
            </a:stretch>
          </a:blipFill>
        </p:spPr>
      </p:sp>
      <p:sp>
        <p:nvSpPr>
          <p:cNvPr id="14" name="TextBox 14"/>
          <p:cNvSpPr txBox="1"/>
          <p:nvPr/>
        </p:nvSpPr>
        <p:spPr>
          <a:xfrm>
            <a:off x="2746996" y="-197509"/>
            <a:ext cx="11581182" cy="1454809"/>
          </a:xfrm>
          <a:prstGeom prst="rect">
            <a:avLst/>
          </a:prstGeom>
        </p:spPr>
        <p:txBody>
          <a:bodyPr lIns="0" tIns="0" rIns="0" bIns="0" rtlCol="0" anchor="t">
            <a:spAutoFit/>
          </a:bodyPr>
          <a:lstStyle/>
          <a:p>
            <a:pPr algn="ctr">
              <a:lnSpc>
                <a:spcPts val="11936"/>
              </a:lnSpc>
            </a:pPr>
            <a:r>
              <a:rPr lang="en-US" sz="8525">
                <a:solidFill>
                  <a:srgbClr val="000000"/>
                </a:solidFill>
                <a:latin typeface="Canva Sans Bold"/>
              </a:rPr>
              <a:t>Results</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Custom</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Archivo Black</vt:lpstr>
      <vt:lpstr>Times New Roman</vt:lpstr>
      <vt:lpstr>Calibri</vt:lpstr>
      <vt:lpstr>TT Rounds Condensed</vt:lpstr>
      <vt:lpstr>Times New Roman Bold</vt:lpstr>
      <vt:lpstr>Canva Sans Bold</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dc:title>
  <cp:lastModifiedBy>Acer</cp:lastModifiedBy>
  <cp:revision>3</cp:revision>
  <dcterms:created xsi:type="dcterms:W3CDTF">2006-08-16T00:00:00Z</dcterms:created>
  <dcterms:modified xsi:type="dcterms:W3CDTF">2024-05-13T06:10:14Z</dcterms:modified>
  <dc:identifier>DAGFFG7mkGA</dc:identifier>
</cp:coreProperties>
</file>