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3891200" cy="32918400"/>
  <p:notesSz cx="40508238" cy="50749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0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0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0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0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382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r Lum" initials="CL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72E"/>
    <a:srgbClr val="0000FF"/>
    <a:srgbClr val="FF0000"/>
    <a:srgbClr val="9933FF"/>
    <a:srgbClr val="0099F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4674"/>
  </p:normalViewPr>
  <p:slideViewPr>
    <p:cSldViewPr snapToGrid="0">
      <p:cViewPr varScale="1">
        <p:scale>
          <a:sx n="25" d="100"/>
          <a:sy n="25" d="100"/>
        </p:scale>
        <p:origin x="2360" y="248"/>
      </p:cViewPr>
      <p:guideLst>
        <p:guide orient="horz" pos="10369"/>
        <p:guide pos="138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7552988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1464" tIns="260732" rIns="521464" bIns="260732" numCol="1" anchor="t" anchorCtr="0" compatLnSpc="1">
            <a:prstTxWarp prst="textNoShape">
              <a:avLst/>
            </a:prstTxWarp>
          </a:bodyPr>
          <a:lstStyle>
            <a:lvl1pPr defTabSz="5214938" eaLnBrk="1" hangingPunct="1">
              <a:defRPr sz="6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2945725" y="0"/>
            <a:ext cx="17552988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1464" tIns="260732" rIns="521464" bIns="260732" numCol="1" anchor="t" anchorCtr="0" compatLnSpc="1">
            <a:prstTxWarp prst="textNoShape">
              <a:avLst/>
            </a:prstTxWarp>
          </a:bodyPr>
          <a:lstStyle>
            <a:lvl1pPr algn="r" defTabSz="5214938" eaLnBrk="1" hangingPunct="1">
              <a:defRPr sz="6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8202850"/>
            <a:ext cx="17552988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1464" tIns="260732" rIns="521464" bIns="260732" numCol="1" anchor="b" anchorCtr="0" compatLnSpc="1">
            <a:prstTxWarp prst="textNoShape">
              <a:avLst/>
            </a:prstTxWarp>
          </a:bodyPr>
          <a:lstStyle>
            <a:lvl1pPr defTabSz="5214938" eaLnBrk="1" hangingPunct="1">
              <a:defRPr sz="6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2945725" y="48202850"/>
            <a:ext cx="17552988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1464" tIns="260732" rIns="521464" bIns="260732" numCol="1" anchor="b" anchorCtr="0" compatLnSpc="1">
            <a:prstTxWarp prst="textNoShape">
              <a:avLst/>
            </a:prstTxWarp>
          </a:bodyPr>
          <a:lstStyle>
            <a:lvl1pPr algn="r" defTabSz="5214938" eaLnBrk="1" hangingPunct="1">
              <a:defRPr sz="6800"/>
            </a:lvl1pPr>
          </a:lstStyle>
          <a:p>
            <a:fld id="{AFDBC729-E319-4B65-AEA9-29C300C348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914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7552988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1464" tIns="260732" rIns="521464" bIns="260732" numCol="1" anchor="t" anchorCtr="0" compatLnSpc="1">
            <a:prstTxWarp prst="textNoShape">
              <a:avLst/>
            </a:prstTxWarp>
          </a:bodyPr>
          <a:lstStyle>
            <a:lvl1pPr defTabSz="5214938" eaLnBrk="1" hangingPunct="1">
              <a:defRPr sz="6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2945725" y="0"/>
            <a:ext cx="17552988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1464" tIns="260732" rIns="521464" bIns="260732" numCol="1" anchor="t" anchorCtr="0" compatLnSpc="1">
            <a:prstTxWarp prst="textNoShape">
              <a:avLst/>
            </a:prstTxWarp>
          </a:bodyPr>
          <a:lstStyle>
            <a:lvl1pPr algn="r" defTabSz="5214938" eaLnBrk="1" hangingPunct="1">
              <a:defRPr sz="6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66025" y="3806825"/>
            <a:ext cx="25374600" cy="19030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51300" y="24106188"/>
            <a:ext cx="32405638" cy="2283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1464" tIns="260732" rIns="521464" bIns="260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8202850"/>
            <a:ext cx="17552988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1464" tIns="260732" rIns="521464" bIns="260732" numCol="1" anchor="b" anchorCtr="0" compatLnSpc="1">
            <a:prstTxWarp prst="textNoShape">
              <a:avLst/>
            </a:prstTxWarp>
          </a:bodyPr>
          <a:lstStyle>
            <a:lvl1pPr defTabSz="5214938" eaLnBrk="1" hangingPunct="1">
              <a:defRPr sz="6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2945725" y="48202850"/>
            <a:ext cx="17552988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1464" tIns="260732" rIns="521464" bIns="260732" numCol="1" anchor="b" anchorCtr="0" compatLnSpc="1">
            <a:prstTxWarp prst="textNoShape">
              <a:avLst/>
            </a:prstTxWarp>
          </a:bodyPr>
          <a:lstStyle>
            <a:lvl1pPr algn="r" defTabSz="5214938" eaLnBrk="1" hangingPunct="1">
              <a:defRPr sz="6800"/>
            </a:lvl1pPr>
          </a:lstStyle>
          <a:p>
            <a:fld id="{3D4CCCDB-0F18-4CDE-A03A-E3F77509A8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7543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5214938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5214938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5214938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5214938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5214938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5214938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5214938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5214938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5214938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E83D53-D4CE-445D-AD11-B77859222778}" type="slidenum">
              <a:rPr lang="en-US" altLang="en-US" sz="6800"/>
              <a:pPr/>
              <a:t>1</a:t>
            </a:fld>
            <a:endParaRPr lang="en-US" altLang="en-US" sz="68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6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204" y="10225768"/>
            <a:ext cx="37308795" cy="70559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107" y="18653353"/>
            <a:ext cx="30722989" cy="841329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6CC186-4188-4F3D-8D51-075E538AAE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13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219574-3319-4BEF-9C0D-EE25F7A7E3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87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760" y="1318532"/>
            <a:ext cx="9875307" cy="28087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136" y="1318532"/>
            <a:ext cx="29464339" cy="280871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01FEB-27C6-4CD2-A3CA-0BA6EE8137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08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8DCB2D-D249-481D-9DF8-B01D7AE329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53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6393" y="21152644"/>
            <a:ext cx="37308796" cy="65385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6393" y="13951744"/>
            <a:ext cx="37308796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9718D9-A702-438C-94A4-910A1ABAD2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06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135" y="7680552"/>
            <a:ext cx="19668972" cy="217251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6391" y="7680552"/>
            <a:ext cx="19670674" cy="217251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FCE9F-7FA0-4910-B541-BA3141E25D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24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135" y="7368268"/>
            <a:ext cx="19393430" cy="30707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135" y="10439060"/>
            <a:ext cx="19393430" cy="189666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834" y="7368268"/>
            <a:ext cx="19400233" cy="30707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834" y="10439060"/>
            <a:ext cx="19400233" cy="189666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BAF02F-1B96-4969-870E-9F2F84AA20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23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050DD-6A92-4B6A-949D-9EBF6D40E0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70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82DF4E-CABF-40AC-AF33-65932B131B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12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135" y="1310368"/>
            <a:ext cx="14440468" cy="55782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177" y="1310368"/>
            <a:ext cx="24536890" cy="280953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135" y="6888616"/>
            <a:ext cx="14440468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C0C241-AFEB-4946-BDD2-881C4948FD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52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051" y="23042677"/>
            <a:ext cx="26334720" cy="27207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051" y="2941184"/>
            <a:ext cx="26334720" cy="197514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051" y="25763426"/>
            <a:ext cx="26334720" cy="38627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D03-6580-4B24-8DFF-711CD2E17B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72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9213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25795" tIns="262898" rIns="525795" bIns="26289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25795" tIns="262898" rIns="525795" bIns="2628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6763"/>
            <a:ext cx="1024096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5795" tIns="262898" rIns="525795" bIns="26289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1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7113" y="29976763"/>
            <a:ext cx="138969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5795" tIns="262898" rIns="525795" bIns="262898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1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6313" y="29976763"/>
            <a:ext cx="1024096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5795" tIns="262898" rIns="525795" bIns="26289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100"/>
            </a:lvl1pPr>
          </a:lstStyle>
          <a:p>
            <a:fld id="{6B0156C3-169E-41E3-9B07-341C75F19A9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57800" rtl="0" eaLnBrk="0" fontAlgn="base" hangingPunct="0">
        <a:spcBef>
          <a:spcPct val="0"/>
        </a:spcBef>
        <a:spcAft>
          <a:spcPct val="0"/>
        </a:spcAft>
        <a:defRPr sz="25300">
          <a:solidFill>
            <a:schemeClr val="tx2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defTabSz="5257800" rtl="0" eaLnBrk="0" fontAlgn="base" hangingPunct="0">
        <a:spcBef>
          <a:spcPct val="0"/>
        </a:spcBef>
        <a:spcAft>
          <a:spcPct val="0"/>
        </a:spcAft>
        <a:defRPr sz="25300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ctr" defTabSz="5257800" rtl="0" eaLnBrk="0" fontAlgn="base" hangingPunct="0">
        <a:spcBef>
          <a:spcPct val="0"/>
        </a:spcBef>
        <a:spcAft>
          <a:spcPct val="0"/>
        </a:spcAft>
        <a:defRPr sz="25300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ctr" defTabSz="5257800" rtl="0" eaLnBrk="0" fontAlgn="base" hangingPunct="0">
        <a:spcBef>
          <a:spcPct val="0"/>
        </a:spcBef>
        <a:spcAft>
          <a:spcPct val="0"/>
        </a:spcAft>
        <a:defRPr sz="25300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ctr" defTabSz="5257800" rtl="0" eaLnBrk="0" fontAlgn="base" hangingPunct="0">
        <a:spcBef>
          <a:spcPct val="0"/>
        </a:spcBef>
        <a:spcAft>
          <a:spcPct val="0"/>
        </a:spcAft>
        <a:defRPr sz="25300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ctr" defTabSz="5257800" rtl="0" fontAlgn="base">
        <a:spcBef>
          <a:spcPct val="0"/>
        </a:spcBef>
        <a:spcAft>
          <a:spcPct val="0"/>
        </a:spcAft>
        <a:defRPr sz="25300">
          <a:solidFill>
            <a:schemeClr val="tx2"/>
          </a:solidFill>
          <a:latin typeface="Arial" charset="0"/>
        </a:defRPr>
      </a:lvl6pPr>
      <a:lvl7pPr marL="914400" algn="ctr" defTabSz="5257800" rtl="0" fontAlgn="base">
        <a:spcBef>
          <a:spcPct val="0"/>
        </a:spcBef>
        <a:spcAft>
          <a:spcPct val="0"/>
        </a:spcAft>
        <a:defRPr sz="25300">
          <a:solidFill>
            <a:schemeClr val="tx2"/>
          </a:solidFill>
          <a:latin typeface="Arial" charset="0"/>
        </a:defRPr>
      </a:lvl7pPr>
      <a:lvl8pPr marL="1371600" algn="ctr" defTabSz="5257800" rtl="0" fontAlgn="base">
        <a:spcBef>
          <a:spcPct val="0"/>
        </a:spcBef>
        <a:spcAft>
          <a:spcPct val="0"/>
        </a:spcAft>
        <a:defRPr sz="25300">
          <a:solidFill>
            <a:schemeClr val="tx2"/>
          </a:solidFill>
          <a:latin typeface="Arial" charset="0"/>
        </a:defRPr>
      </a:lvl8pPr>
      <a:lvl9pPr marL="1828800" algn="ctr" defTabSz="5257800" rtl="0" fontAlgn="base">
        <a:spcBef>
          <a:spcPct val="0"/>
        </a:spcBef>
        <a:spcAft>
          <a:spcPct val="0"/>
        </a:spcAft>
        <a:defRPr sz="25300">
          <a:solidFill>
            <a:schemeClr val="tx2"/>
          </a:solidFill>
          <a:latin typeface="Arial" charset="0"/>
        </a:defRPr>
      </a:lvl9pPr>
    </p:titleStyle>
    <p:bodyStyle>
      <a:lvl1pPr marL="1971675" indent="-1971675" algn="l" defTabSz="5257800" rtl="0" eaLnBrk="0" fontAlgn="base" hangingPunct="0">
        <a:spcBef>
          <a:spcPct val="20000"/>
        </a:spcBef>
        <a:spcAft>
          <a:spcPct val="0"/>
        </a:spcAft>
        <a:buChar char="•"/>
        <a:defRPr sz="184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4271963" indent="-1643063" algn="l" defTabSz="5257800" rtl="0" eaLnBrk="0" fontAlgn="base" hangingPunct="0">
        <a:spcBef>
          <a:spcPct val="20000"/>
        </a:spcBef>
        <a:spcAft>
          <a:spcPct val="0"/>
        </a:spcAft>
        <a:buChar char="–"/>
        <a:defRPr sz="161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6572250" indent="-1314450" algn="l" defTabSz="5257800" rtl="0" eaLnBrk="0" fontAlgn="base" hangingPunct="0">
        <a:spcBef>
          <a:spcPct val="20000"/>
        </a:spcBef>
        <a:spcAft>
          <a:spcPct val="0"/>
        </a:spcAft>
        <a:buChar char="•"/>
        <a:defRPr sz="138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9201150" indent="-1314450" algn="l" defTabSz="5257800" rtl="0" eaLnBrk="0" fontAlgn="base" hangingPunct="0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11830050" indent="-1312863" algn="l" defTabSz="5257800" rtl="0" eaLnBrk="0" fontAlgn="base" hangingPunct="0">
        <a:spcBef>
          <a:spcPct val="20000"/>
        </a:spcBef>
        <a:spcAft>
          <a:spcPct val="0"/>
        </a:spcAft>
        <a:buChar char="»"/>
        <a:defRPr sz="115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12287250" indent="-1312863" algn="l" defTabSz="5257800" rtl="0" fontAlgn="base">
        <a:spcBef>
          <a:spcPct val="20000"/>
        </a:spcBef>
        <a:spcAft>
          <a:spcPct val="0"/>
        </a:spcAft>
        <a:buChar char="»"/>
        <a:defRPr sz="11500">
          <a:solidFill>
            <a:schemeClr val="tx1"/>
          </a:solidFill>
          <a:latin typeface="+mn-lt"/>
        </a:defRPr>
      </a:lvl6pPr>
      <a:lvl7pPr marL="12744450" indent="-1312863" algn="l" defTabSz="5257800" rtl="0" fontAlgn="base">
        <a:spcBef>
          <a:spcPct val="20000"/>
        </a:spcBef>
        <a:spcAft>
          <a:spcPct val="0"/>
        </a:spcAft>
        <a:buChar char="»"/>
        <a:defRPr sz="11500">
          <a:solidFill>
            <a:schemeClr val="tx1"/>
          </a:solidFill>
          <a:latin typeface="+mn-lt"/>
        </a:defRPr>
      </a:lvl7pPr>
      <a:lvl8pPr marL="13201650" indent="-1312863" algn="l" defTabSz="5257800" rtl="0" fontAlgn="base">
        <a:spcBef>
          <a:spcPct val="20000"/>
        </a:spcBef>
        <a:spcAft>
          <a:spcPct val="0"/>
        </a:spcAft>
        <a:buChar char="»"/>
        <a:defRPr sz="11500">
          <a:solidFill>
            <a:schemeClr val="tx1"/>
          </a:solidFill>
          <a:latin typeface="+mn-lt"/>
        </a:defRPr>
      </a:lvl8pPr>
      <a:lvl9pPr marL="13658850" indent="-1312863" algn="l" defTabSz="5257800" rtl="0" fontAlgn="base">
        <a:spcBef>
          <a:spcPct val="20000"/>
        </a:spcBef>
        <a:spcAft>
          <a:spcPct val="0"/>
        </a:spcAft>
        <a:buChar char="»"/>
        <a:defRPr sz="1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ChangeArrowheads="1"/>
          </p:cNvSpPr>
          <p:nvPr/>
        </p:nvSpPr>
        <p:spPr bwMode="auto">
          <a:xfrm>
            <a:off x="5317087" y="1229455"/>
            <a:ext cx="28128913" cy="306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6000" b="1" dirty="0"/>
              <a:t>University of Washington Kirsten Wind Tunnel Sidewall Balance Software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4800" dirty="0"/>
              <a:t>C.W. </a:t>
            </a:r>
            <a:r>
              <a:rPr lang="en-US" altLang="en-US" sz="4800" dirty="0" err="1"/>
              <a:t>Lum</a:t>
            </a:r>
            <a:r>
              <a:rPr lang="en-US" altLang="en-US" sz="4800" dirty="0"/>
              <a:t>, W. </a:t>
            </a:r>
            <a:r>
              <a:rPr lang="en-US" altLang="en-US" sz="4800" dirty="0" err="1"/>
              <a:t>Hongjun</a:t>
            </a:r>
            <a:r>
              <a:rPr lang="en-US" altLang="en-US" sz="4800" dirty="0"/>
              <a:t>, K. Ho, R. Slim, H. Stevens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4800" dirty="0"/>
              <a:t>Aircraft Icing and Aerodynamics Research Group, University of Washington</a:t>
            </a:r>
            <a:endParaRPr lang="en-US" altLang="en-US" sz="7200" b="1" dirty="0"/>
          </a:p>
        </p:txBody>
      </p:sp>
      <p:sp>
        <p:nvSpPr>
          <p:cNvPr id="15363" name="Line 9"/>
          <p:cNvSpPr>
            <a:spLocks noChangeShapeType="1"/>
          </p:cNvSpPr>
          <p:nvPr/>
        </p:nvSpPr>
        <p:spPr bwMode="auto">
          <a:xfrm>
            <a:off x="555625" y="5292725"/>
            <a:ext cx="42454513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Line 11"/>
          <p:cNvSpPr>
            <a:spLocks noChangeShapeType="1"/>
          </p:cNvSpPr>
          <p:nvPr/>
        </p:nvSpPr>
        <p:spPr bwMode="auto">
          <a:xfrm>
            <a:off x="14552613" y="44450"/>
            <a:ext cx="0" cy="32918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382" name="Picture 5" descr="UWSe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55" y="359909"/>
            <a:ext cx="460573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7" name="Group 236"/>
          <p:cNvGrpSpPr/>
          <p:nvPr/>
        </p:nvGrpSpPr>
        <p:grpSpPr>
          <a:xfrm>
            <a:off x="23993494" y="5852982"/>
            <a:ext cx="4843858" cy="4535618"/>
            <a:chOff x="24328370" y="22144957"/>
            <a:chExt cx="3245792" cy="3166638"/>
          </a:xfrm>
        </p:grpSpPr>
        <p:sp>
          <p:nvSpPr>
            <p:cNvPr id="268" name="TextBox 267"/>
            <p:cNvSpPr txBox="1"/>
            <p:nvPr/>
          </p:nvSpPr>
          <p:spPr>
            <a:xfrm>
              <a:off x="24328370" y="24849930"/>
              <a:ext cx="3245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>
                  <a:solidFill>
                    <a:srgbClr val="000000"/>
                  </a:solidFill>
                </a:rPr>
                <a:t>Speed Controller</a:t>
              </a: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Rectangle 10"/>
            <p:cNvSpPr>
              <a:spLocks noChangeArrowheads="1"/>
            </p:cNvSpPr>
            <p:nvPr/>
          </p:nvSpPr>
          <p:spPr bwMode="auto">
            <a:xfrm>
              <a:off x="24389316" y="22372803"/>
              <a:ext cx="2992029" cy="2164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indent="-342900" ea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en-US" sz="3600" dirty="0">
                  <a:solidFill>
                    <a:srgbClr val="000000"/>
                  </a:solidFill>
                </a:rPr>
                <a:t>The speed controller of the fan of wind tunnel. Operated by the staff. </a:t>
              </a:r>
            </a:p>
          </p:txBody>
        </p:sp>
      </p:grpSp>
      <p:cxnSp>
        <p:nvCxnSpPr>
          <p:cNvPr id="292" name="Straight Arrow Connector 291"/>
          <p:cNvCxnSpPr/>
          <p:nvPr/>
        </p:nvCxnSpPr>
        <p:spPr bwMode="auto">
          <a:xfrm flipV="1">
            <a:off x="28837351" y="7179922"/>
            <a:ext cx="2766629" cy="893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294" name="Group 293"/>
          <p:cNvGrpSpPr/>
          <p:nvPr/>
        </p:nvGrpSpPr>
        <p:grpSpPr>
          <a:xfrm>
            <a:off x="19028324" y="5847275"/>
            <a:ext cx="3773059" cy="3166638"/>
            <a:chOff x="24328370" y="22144957"/>
            <a:chExt cx="3245792" cy="3166638"/>
          </a:xfrm>
        </p:grpSpPr>
        <p:sp>
          <p:nvSpPr>
            <p:cNvPr id="295" name="TextBox 294"/>
            <p:cNvSpPr txBox="1"/>
            <p:nvPr/>
          </p:nvSpPr>
          <p:spPr>
            <a:xfrm>
              <a:off x="24328370" y="24849930"/>
              <a:ext cx="3245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>
                  <a:solidFill>
                    <a:srgbClr val="000000"/>
                  </a:solidFill>
                </a:rPr>
                <a:t>Other Sensors</a:t>
              </a: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0" name="Rectangle 10"/>
            <p:cNvSpPr>
              <a:spLocks noChangeArrowheads="1"/>
            </p:cNvSpPr>
            <p:nvPr/>
          </p:nvSpPr>
          <p:spPr bwMode="auto">
            <a:xfrm>
              <a:off x="24469805" y="22418720"/>
              <a:ext cx="2692279" cy="2252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2400" dirty="0">
                  <a:solidFill>
                    <a:srgbClr val="000000"/>
                  </a:solidFill>
                </a:rPr>
                <a:t>-Pressure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2400" dirty="0">
                  <a:solidFill>
                    <a:srgbClr val="000000"/>
                  </a:solidFill>
                </a:rPr>
                <a:t>-Internal Balances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2400" dirty="0">
                  <a:solidFill>
                    <a:srgbClr val="000000"/>
                  </a:solidFill>
                </a:rPr>
                <a:t>-AUX Data </a:t>
              </a:r>
              <a:r>
                <a:rPr lang="en-US" altLang="en-US" sz="2400" dirty="0" err="1">
                  <a:solidFill>
                    <a:srgbClr val="000000"/>
                  </a:solidFill>
                </a:rPr>
                <a:t>Aquision</a:t>
              </a:r>
              <a:endParaRPr lang="en-US" altLang="en-US" sz="24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301" name="Straight Arrow Connector 300"/>
          <p:cNvCxnSpPr/>
          <p:nvPr/>
        </p:nvCxnSpPr>
        <p:spPr bwMode="auto">
          <a:xfrm flipH="1" flipV="1">
            <a:off x="28850376" y="7939156"/>
            <a:ext cx="2722044" cy="47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302" name="Group 301"/>
          <p:cNvGrpSpPr/>
          <p:nvPr/>
        </p:nvGrpSpPr>
        <p:grpSpPr>
          <a:xfrm>
            <a:off x="724332" y="5957485"/>
            <a:ext cx="10083495" cy="8698315"/>
            <a:chOff x="24328370" y="22144957"/>
            <a:chExt cx="3245792" cy="2831586"/>
          </a:xfrm>
        </p:grpSpPr>
        <p:sp>
          <p:nvSpPr>
            <p:cNvPr id="303" name="TextBox 302"/>
            <p:cNvSpPr txBox="1"/>
            <p:nvPr/>
          </p:nvSpPr>
          <p:spPr>
            <a:xfrm>
              <a:off x="24328370" y="24849930"/>
              <a:ext cx="3245791" cy="126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>
                  <a:solidFill>
                    <a:srgbClr val="000000"/>
                  </a:solidFill>
                </a:rPr>
                <a:t>AIARG Sidewall Balance Software</a:t>
              </a: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7" name="Rectangle 10"/>
            <p:cNvSpPr>
              <a:spLocks noChangeArrowheads="1"/>
            </p:cNvSpPr>
            <p:nvPr/>
          </p:nvSpPr>
          <p:spPr bwMode="auto">
            <a:xfrm>
              <a:off x="24540209" y="22301188"/>
              <a:ext cx="2743821" cy="2380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>
                  <a:solidFill>
                    <a:srgbClr val="000000"/>
                  </a:solidFill>
                </a:rPr>
                <a:t>Function: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>
                  <a:solidFill>
                    <a:srgbClr val="000000"/>
                  </a:solidFill>
                </a:rPr>
                <a:t>-Perform balance calibration.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>
                  <a:solidFill>
                    <a:srgbClr val="000000"/>
                  </a:solidFill>
                </a:rPr>
                <a:t>	-Done Once.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>
                  <a:solidFill>
                    <a:srgbClr val="000000"/>
                  </a:solidFill>
                </a:rPr>
                <a:t>-Equivalent daily Bal Cal check for SWB?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lang="en-US" altLang="en-US" sz="3600" dirty="0">
                <a:solidFill>
                  <a:srgbClr val="000000"/>
                </a:solidFill>
              </a:endParaRP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lang="en-US" altLang="en-US" sz="3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11921061" y="5916209"/>
            <a:ext cx="6218536" cy="9644602"/>
            <a:chOff x="24328370" y="22144957"/>
            <a:chExt cx="3245792" cy="3166638"/>
          </a:xfrm>
        </p:grpSpPr>
        <p:sp>
          <p:nvSpPr>
            <p:cNvPr id="312" name="TextBox 311"/>
            <p:cNvSpPr txBox="1"/>
            <p:nvPr/>
          </p:nvSpPr>
          <p:spPr>
            <a:xfrm>
              <a:off x="24328370" y="24849930"/>
              <a:ext cx="3245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>
                  <a:solidFill>
                    <a:srgbClr val="000000"/>
                  </a:solidFill>
                </a:rPr>
                <a:t>Main(Name?)</a:t>
              </a: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7" name="Rectangle 10"/>
            <p:cNvSpPr>
              <a:spLocks noChangeArrowheads="1"/>
            </p:cNvSpPr>
            <p:nvPr/>
          </p:nvSpPr>
          <p:spPr bwMode="auto">
            <a:xfrm>
              <a:off x="24549869" y="22274358"/>
              <a:ext cx="2929260" cy="2394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>
                  <a:solidFill>
                    <a:srgbClr val="000000"/>
                  </a:solidFill>
                </a:rPr>
                <a:t>-UWAL main data acquisition &amp; control module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>
                  <a:solidFill>
                    <a:srgbClr val="000000"/>
                  </a:solidFill>
                </a:rPr>
                <a:t>-Main balance only.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>
                  <a:solidFill>
                    <a:srgbClr val="000000"/>
                  </a:solidFill>
                </a:rPr>
                <a:t>-Read tunnel q.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>
                  <a:solidFill>
                    <a:srgbClr val="000000"/>
                  </a:solidFill>
                </a:rPr>
                <a:t>-</a:t>
              </a:r>
              <a:r>
                <a:rPr lang="en-US" altLang="en-US" sz="3600" dirty="0" err="1">
                  <a:solidFill>
                    <a:srgbClr val="000000"/>
                  </a:solidFill>
                </a:rPr>
                <a:t>LabView</a:t>
              </a:r>
              <a:endParaRPr lang="en-US" altLang="en-US" sz="3600" dirty="0">
                <a:solidFill>
                  <a:srgbClr val="FF0000"/>
                </a:solidFill>
              </a:endParaRP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>
                  <a:solidFill>
                    <a:srgbClr val="000000"/>
                  </a:solidFill>
                </a:rPr>
                <a:t>-UW owns the source code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>
                  <a:solidFill>
                    <a:srgbClr val="000000"/>
                  </a:solidFill>
                </a:rPr>
                <a:t>-.EU file creates.</a:t>
              </a:r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31592792" y="6005382"/>
            <a:ext cx="3245792" cy="4107220"/>
            <a:chOff x="24328370" y="22144957"/>
            <a:chExt cx="3245792" cy="3166638"/>
          </a:xfrm>
        </p:grpSpPr>
        <p:sp>
          <p:nvSpPr>
            <p:cNvPr id="319" name="TextBox 318"/>
            <p:cNvSpPr txBox="1"/>
            <p:nvPr/>
          </p:nvSpPr>
          <p:spPr>
            <a:xfrm>
              <a:off x="24328370" y="24849930"/>
              <a:ext cx="3245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>
                  <a:solidFill>
                    <a:srgbClr val="000000"/>
                  </a:solidFill>
                </a:rPr>
                <a:t>Fan Motors</a:t>
              </a: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3" name="Rectangle 10"/>
            <p:cNvSpPr>
              <a:spLocks noChangeArrowheads="1"/>
            </p:cNvSpPr>
            <p:nvPr/>
          </p:nvSpPr>
          <p:spPr bwMode="auto">
            <a:xfrm>
              <a:off x="24404514" y="22777258"/>
              <a:ext cx="3062877" cy="1940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4400" dirty="0">
                  <a:solidFill>
                    <a:srgbClr val="000000"/>
                  </a:solidFill>
                </a:rPr>
                <a:t>FAN MOTORS</a:t>
              </a:r>
            </a:p>
          </p:txBody>
        </p:sp>
      </p:grpSp>
      <p:cxnSp>
        <p:nvCxnSpPr>
          <p:cNvPr id="324" name="Straight Arrow Connector 323"/>
          <p:cNvCxnSpPr/>
          <p:nvPr/>
        </p:nvCxnSpPr>
        <p:spPr bwMode="auto">
          <a:xfrm flipV="1">
            <a:off x="18098937" y="6927269"/>
            <a:ext cx="973972" cy="3523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6" name="Straight Arrow Connector 325"/>
          <p:cNvCxnSpPr/>
          <p:nvPr/>
        </p:nvCxnSpPr>
        <p:spPr bwMode="auto">
          <a:xfrm flipH="1">
            <a:off x="18088747" y="7624408"/>
            <a:ext cx="939578" cy="25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328" name="Group 327"/>
          <p:cNvGrpSpPr/>
          <p:nvPr/>
        </p:nvGrpSpPr>
        <p:grpSpPr>
          <a:xfrm>
            <a:off x="19050616" y="9285831"/>
            <a:ext cx="3750765" cy="3166638"/>
            <a:chOff x="24328370" y="22144957"/>
            <a:chExt cx="3245792" cy="3166638"/>
          </a:xfrm>
        </p:grpSpPr>
        <p:sp>
          <p:nvSpPr>
            <p:cNvPr id="331" name="TextBox 330"/>
            <p:cNvSpPr txBox="1"/>
            <p:nvPr/>
          </p:nvSpPr>
          <p:spPr>
            <a:xfrm>
              <a:off x="24328370" y="24849930"/>
              <a:ext cx="3245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b="1" dirty="0">
                  <a:solidFill>
                    <a:srgbClr val="000000"/>
                  </a:solidFill>
                </a:rPr>
                <a:t>Main Balance</a:t>
              </a: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9" name="Rectangle 10"/>
            <p:cNvSpPr>
              <a:spLocks noChangeArrowheads="1"/>
            </p:cNvSpPr>
            <p:nvPr/>
          </p:nvSpPr>
          <p:spPr bwMode="auto">
            <a:xfrm>
              <a:off x="25131276" y="22290723"/>
              <a:ext cx="2336115" cy="1940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23458490" y="26176496"/>
            <a:ext cx="4644037" cy="3951463"/>
            <a:chOff x="24328370" y="22144957"/>
            <a:chExt cx="3245792" cy="3802265"/>
          </a:xfrm>
        </p:grpSpPr>
        <p:sp>
          <p:nvSpPr>
            <p:cNvPr id="341" name="TextBox 340"/>
            <p:cNvSpPr txBox="1"/>
            <p:nvPr/>
          </p:nvSpPr>
          <p:spPr>
            <a:xfrm>
              <a:off x="24328370" y="24849929"/>
              <a:ext cx="3245791" cy="1097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>
                  <a:solidFill>
                    <a:srgbClr val="000000"/>
                  </a:solidFill>
                </a:rPr>
                <a:t>Online</a:t>
              </a: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5" name="Rectangle 10"/>
            <p:cNvSpPr>
              <a:spLocks noChangeArrowheads="1"/>
            </p:cNvSpPr>
            <p:nvPr/>
          </p:nvSpPr>
          <p:spPr bwMode="auto">
            <a:xfrm>
              <a:off x="24608913" y="22650520"/>
              <a:ext cx="2620310" cy="1940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lang="en-US" altLang="en-US" sz="3600" dirty="0">
                <a:solidFill>
                  <a:srgbClr val="FF0000"/>
                </a:solidFill>
              </a:endParaRP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>
                  <a:solidFill>
                    <a:srgbClr val="000000"/>
                  </a:solidFill>
                </a:rPr>
                <a:t>-Apply Bal Cal Constants</a:t>
              </a:r>
            </a:p>
          </p:txBody>
        </p:sp>
      </p:grpSp>
      <p:cxnSp>
        <p:nvCxnSpPr>
          <p:cNvPr id="346" name="Straight Arrow Connector 345"/>
          <p:cNvCxnSpPr/>
          <p:nvPr/>
        </p:nvCxnSpPr>
        <p:spPr bwMode="auto">
          <a:xfrm flipV="1">
            <a:off x="18153355" y="10077368"/>
            <a:ext cx="973972" cy="3523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8" name="Straight Arrow Connector 347"/>
          <p:cNvCxnSpPr/>
          <p:nvPr/>
        </p:nvCxnSpPr>
        <p:spPr bwMode="auto">
          <a:xfrm flipH="1">
            <a:off x="18139753" y="10901559"/>
            <a:ext cx="939578" cy="25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50" name="Straight Arrow Connector 349"/>
          <p:cNvCxnSpPr/>
          <p:nvPr/>
        </p:nvCxnSpPr>
        <p:spPr bwMode="auto">
          <a:xfrm flipH="1">
            <a:off x="18139366" y="13602303"/>
            <a:ext cx="939578" cy="25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51" name="Straight Arrow Connector 350"/>
          <p:cNvCxnSpPr/>
          <p:nvPr/>
        </p:nvCxnSpPr>
        <p:spPr bwMode="auto">
          <a:xfrm flipV="1">
            <a:off x="18153355" y="13147288"/>
            <a:ext cx="973972" cy="3523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352" name="Group 351"/>
          <p:cNvGrpSpPr/>
          <p:nvPr/>
        </p:nvGrpSpPr>
        <p:grpSpPr>
          <a:xfrm>
            <a:off x="7514350" y="15366622"/>
            <a:ext cx="4920615" cy="7793084"/>
            <a:chOff x="24328370" y="22144957"/>
            <a:chExt cx="3245792" cy="2875307"/>
          </a:xfrm>
        </p:grpSpPr>
        <p:sp>
          <p:nvSpPr>
            <p:cNvPr id="353" name="TextBox 352"/>
            <p:cNvSpPr txBox="1"/>
            <p:nvPr/>
          </p:nvSpPr>
          <p:spPr>
            <a:xfrm>
              <a:off x="24328370" y="24849930"/>
              <a:ext cx="3245791" cy="170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>
                  <a:solidFill>
                    <a:srgbClr val="000000"/>
                  </a:solidFill>
                </a:rPr>
                <a:t>SWB Laptop (Nathan)</a:t>
              </a: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5" name="Rectangle 10"/>
            <p:cNvSpPr>
              <a:spLocks noChangeArrowheads="1"/>
            </p:cNvSpPr>
            <p:nvPr/>
          </p:nvSpPr>
          <p:spPr bwMode="auto">
            <a:xfrm>
              <a:off x="24697756" y="22277660"/>
              <a:ext cx="2741475" cy="2324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>
                  <a:solidFill>
                    <a:srgbClr val="000000"/>
                  </a:solidFill>
                </a:rPr>
                <a:t>-Control pitching angle</a:t>
              </a:r>
              <a:endParaRPr lang="en-US" altLang="en-US" sz="3600" dirty="0">
                <a:solidFill>
                  <a:srgbClr val="FF0000"/>
                </a:solidFill>
              </a:endParaRP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>
                  <a:solidFill>
                    <a:srgbClr val="000000"/>
                  </a:solidFill>
                </a:rPr>
                <a:t>-What format is SWB output?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>
                  <a:solidFill>
                    <a:srgbClr val="000000"/>
                  </a:solidFill>
                </a:rPr>
                <a:t>-Creates .EU files.</a:t>
              </a:r>
            </a:p>
          </p:txBody>
        </p:sp>
      </p:grpSp>
      <p:grpSp>
        <p:nvGrpSpPr>
          <p:cNvPr id="356" name="Group 355"/>
          <p:cNvGrpSpPr/>
          <p:nvPr/>
        </p:nvGrpSpPr>
        <p:grpSpPr>
          <a:xfrm>
            <a:off x="15510981" y="15433698"/>
            <a:ext cx="7298794" cy="7793084"/>
            <a:chOff x="24328370" y="22144957"/>
            <a:chExt cx="3245792" cy="2875307"/>
          </a:xfrm>
        </p:grpSpPr>
        <p:sp>
          <p:nvSpPr>
            <p:cNvPr id="357" name="TextBox 356"/>
            <p:cNvSpPr txBox="1"/>
            <p:nvPr/>
          </p:nvSpPr>
          <p:spPr>
            <a:xfrm>
              <a:off x="24328370" y="24849930"/>
              <a:ext cx="3245791" cy="170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>
                  <a:solidFill>
                    <a:srgbClr val="000000"/>
                  </a:solidFill>
                </a:rPr>
                <a:t>SWB</a:t>
              </a: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16156297" y="16023398"/>
            <a:ext cx="2484255" cy="2941661"/>
            <a:chOff x="24328370" y="22144957"/>
            <a:chExt cx="3245792" cy="3769957"/>
          </a:xfrm>
        </p:grpSpPr>
        <p:sp>
          <p:nvSpPr>
            <p:cNvPr id="361" name="TextBox 360"/>
            <p:cNvSpPr txBox="1"/>
            <p:nvPr/>
          </p:nvSpPr>
          <p:spPr>
            <a:xfrm>
              <a:off x="24328370" y="24849930"/>
              <a:ext cx="3245791" cy="106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>
                  <a:solidFill>
                    <a:srgbClr val="000000"/>
                  </a:solidFill>
                </a:rPr>
                <a:t>Pitch Control Motor</a:t>
              </a: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3" name="Rectangle 10"/>
            <p:cNvSpPr>
              <a:spLocks noChangeArrowheads="1"/>
            </p:cNvSpPr>
            <p:nvPr/>
          </p:nvSpPr>
          <p:spPr bwMode="auto">
            <a:xfrm>
              <a:off x="25131276" y="22290723"/>
              <a:ext cx="2336115" cy="1940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lang="en-US" alt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19530061" y="15928862"/>
            <a:ext cx="2484255" cy="2572329"/>
            <a:chOff x="24328370" y="22144957"/>
            <a:chExt cx="3245792" cy="3296631"/>
          </a:xfrm>
        </p:grpSpPr>
        <p:sp>
          <p:nvSpPr>
            <p:cNvPr id="365" name="TextBox 364"/>
            <p:cNvSpPr txBox="1"/>
            <p:nvPr/>
          </p:nvSpPr>
          <p:spPr>
            <a:xfrm>
              <a:off x="24328370" y="24849930"/>
              <a:ext cx="3245791" cy="591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>
                  <a:solidFill>
                    <a:srgbClr val="000000"/>
                  </a:solidFill>
                </a:rPr>
                <a:t>Level Cells</a:t>
              </a: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7" name="Rectangle 10"/>
            <p:cNvSpPr>
              <a:spLocks noChangeArrowheads="1"/>
            </p:cNvSpPr>
            <p:nvPr/>
          </p:nvSpPr>
          <p:spPr bwMode="auto">
            <a:xfrm>
              <a:off x="25131276" y="22290723"/>
              <a:ext cx="2336115" cy="1940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lang="en-US" alt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68" name="Group 367"/>
          <p:cNvGrpSpPr/>
          <p:nvPr/>
        </p:nvGrpSpPr>
        <p:grpSpPr>
          <a:xfrm>
            <a:off x="17884114" y="19631830"/>
            <a:ext cx="2484255" cy="2941661"/>
            <a:chOff x="24328370" y="22144957"/>
            <a:chExt cx="3245792" cy="3769957"/>
          </a:xfrm>
        </p:grpSpPr>
        <p:sp>
          <p:nvSpPr>
            <p:cNvPr id="369" name="TextBox 368"/>
            <p:cNvSpPr txBox="1"/>
            <p:nvPr/>
          </p:nvSpPr>
          <p:spPr>
            <a:xfrm>
              <a:off x="24328370" y="24849930"/>
              <a:ext cx="3245791" cy="106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>
                  <a:solidFill>
                    <a:srgbClr val="000000"/>
                  </a:solidFill>
                </a:rPr>
                <a:t>Triangle Box (KWT DAQ box)</a:t>
              </a: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1" name="Rectangle 10"/>
            <p:cNvSpPr>
              <a:spLocks noChangeArrowheads="1"/>
            </p:cNvSpPr>
            <p:nvPr/>
          </p:nvSpPr>
          <p:spPr bwMode="auto">
            <a:xfrm>
              <a:off x="25131276" y="22290723"/>
              <a:ext cx="2336115" cy="1940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lang="en-US" alt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2" name="Group 371"/>
          <p:cNvGrpSpPr/>
          <p:nvPr/>
        </p:nvGrpSpPr>
        <p:grpSpPr>
          <a:xfrm>
            <a:off x="8026301" y="26352973"/>
            <a:ext cx="5064645" cy="3166638"/>
            <a:chOff x="24328370" y="22144957"/>
            <a:chExt cx="3245792" cy="3166638"/>
          </a:xfrm>
        </p:grpSpPr>
        <p:sp>
          <p:nvSpPr>
            <p:cNvPr id="373" name="TextBox 372"/>
            <p:cNvSpPr txBox="1"/>
            <p:nvPr/>
          </p:nvSpPr>
          <p:spPr>
            <a:xfrm>
              <a:off x="24328370" y="24849930"/>
              <a:ext cx="3245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>
                  <a:solidFill>
                    <a:srgbClr val="000000"/>
                  </a:solidFill>
                </a:rPr>
                <a:t>Network</a:t>
              </a: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5" name="Rectangle 10"/>
            <p:cNvSpPr>
              <a:spLocks noChangeArrowheads="1"/>
            </p:cNvSpPr>
            <p:nvPr/>
          </p:nvSpPr>
          <p:spPr bwMode="auto">
            <a:xfrm>
              <a:off x="25131276" y="22290723"/>
              <a:ext cx="2336115" cy="1940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lang="en-US" alt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76" name="Rectangle 10"/>
          <p:cNvSpPr>
            <a:spLocks noChangeArrowheads="1"/>
          </p:cNvSpPr>
          <p:nvPr/>
        </p:nvSpPr>
        <p:spPr bwMode="auto">
          <a:xfrm>
            <a:off x="9447144" y="27267041"/>
            <a:ext cx="3129630" cy="225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3600" dirty="0">
                <a:solidFill>
                  <a:srgbClr val="000000"/>
                </a:solidFill>
              </a:rPr>
              <a:t>.EU Files</a:t>
            </a:r>
          </a:p>
        </p:txBody>
      </p:sp>
      <p:cxnSp>
        <p:nvCxnSpPr>
          <p:cNvPr id="377" name="Straight Arrow Connector 376"/>
          <p:cNvCxnSpPr/>
          <p:nvPr/>
        </p:nvCxnSpPr>
        <p:spPr bwMode="auto">
          <a:xfrm flipH="1">
            <a:off x="19652670" y="18039526"/>
            <a:ext cx="44584" cy="16191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78" name="Straight Arrow Connector 377"/>
          <p:cNvCxnSpPr/>
          <p:nvPr/>
        </p:nvCxnSpPr>
        <p:spPr bwMode="auto">
          <a:xfrm flipH="1" flipV="1">
            <a:off x="12387364" y="19930169"/>
            <a:ext cx="5449154" cy="236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79" name="Rectangle 10"/>
          <p:cNvSpPr>
            <a:spLocks noChangeArrowheads="1"/>
          </p:cNvSpPr>
          <p:nvPr/>
        </p:nvSpPr>
        <p:spPr bwMode="auto">
          <a:xfrm>
            <a:off x="13090946" y="18571837"/>
            <a:ext cx="3129630" cy="225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3600" dirty="0">
                <a:solidFill>
                  <a:srgbClr val="000000"/>
                </a:solidFill>
              </a:rPr>
              <a:t>RS-232</a:t>
            </a:r>
          </a:p>
        </p:txBody>
      </p:sp>
      <p:grpSp>
        <p:nvGrpSpPr>
          <p:cNvPr id="384" name="Group 383"/>
          <p:cNvGrpSpPr/>
          <p:nvPr/>
        </p:nvGrpSpPr>
        <p:grpSpPr>
          <a:xfrm>
            <a:off x="19203016" y="12876788"/>
            <a:ext cx="3626651" cy="1599730"/>
            <a:chOff x="24328370" y="22144957"/>
            <a:chExt cx="3245792" cy="3802265"/>
          </a:xfrm>
        </p:grpSpPr>
        <p:sp>
          <p:nvSpPr>
            <p:cNvPr id="385" name="TextBox 384"/>
            <p:cNvSpPr txBox="1"/>
            <p:nvPr/>
          </p:nvSpPr>
          <p:spPr>
            <a:xfrm>
              <a:off x="24328370" y="24849929"/>
              <a:ext cx="3245791" cy="1097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>
                  <a:solidFill>
                    <a:srgbClr val="000000"/>
                  </a:solidFill>
                </a:rPr>
                <a:t>Static Pressure (?)</a:t>
              </a: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7" name="Rectangle 10"/>
            <p:cNvSpPr>
              <a:spLocks noChangeArrowheads="1"/>
            </p:cNvSpPr>
            <p:nvPr/>
          </p:nvSpPr>
          <p:spPr bwMode="auto">
            <a:xfrm>
              <a:off x="24608913" y="22650520"/>
              <a:ext cx="2336115" cy="1940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>
                  <a:solidFill>
                    <a:srgbClr val="000000"/>
                  </a:solidFill>
                </a:rPr>
                <a:t>-Qi</a:t>
              </a:r>
            </a:p>
          </p:txBody>
        </p:sp>
      </p:grpSp>
      <p:cxnSp>
        <p:nvCxnSpPr>
          <p:cNvPr id="388" name="Straight Arrow Connector 387"/>
          <p:cNvCxnSpPr/>
          <p:nvPr/>
        </p:nvCxnSpPr>
        <p:spPr bwMode="auto">
          <a:xfrm>
            <a:off x="13222302" y="28117800"/>
            <a:ext cx="10257973" cy="829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389" name="Group 388"/>
          <p:cNvGrpSpPr/>
          <p:nvPr/>
        </p:nvGrpSpPr>
        <p:grpSpPr>
          <a:xfrm>
            <a:off x="23635693" y="20515035"/>
            <a:ext cx="3773059" cy="3166638"/>
            <a:chOff x="24328370" y="22144957"/>
            <a:chExt cx="3245792" cy="3166638"/>
          </a:xfrm>
        </p:grpSpPr>
        <p:sp>
          <p:nvSpPr>
            <p:cNvPr id="390" name="TextBox 389"/>
            <p:cNvSpPr txBox="1"/>
            <p:nvPr/>
          </p:nvSpPr>
          <p:spPr>
            <a:xfrm>
              <a:off x="24328370" y="24849930"/>
              <a:ext cx="3245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>
                  <a:solidFill>
                    <a:srgbClr val="000000"/>
                  </a:solidFill>
                </a:rPr>
                <a:t>UWAL Plotting</a:t>
              </a: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2" name="Rectangle 10"/>
            <p:cNvSpPr>
              <a:spLocks noChangeArrowheads="1"/>
            </p:cNvSpPr>
            <p:nvPr/>
          </p:nvSpPr>
          <p:spPr bwMode="auto">
            <a:xfrm>
              <a:off x="24775112" y="22290723"/>
              <a:ext cx="2692279" cy="2252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lang="en-US" altLang="en-US" sz="24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393" name="Straight Arrow Connector 392"/>
          <p:cNvCxnSpPr/>
          <p:nvPr/>
        </p:nvCxnSpPr>
        <p:spPr bwMode="auto">
          <a:xfrm>
            <a:off x="24112959" y="23140577"/>
            <a:ext cx="42048" cy="307947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394" name="Group 393"/>
          <p:cNvGrpSpPr/>
          <p:nvPr/>
        </p:nvGrpSpPr>
        <p:grpSpPr>
          <a:xfrm>
            <a:off x="29973963" y="26258621"/>
            <a:ext cx="4098635" cy="3272778"/>
            <a:chOff x="24328370" y="22144957"/>
            <a:chExt cx="3245792" cy="3149206"/>
          </a:xfrm>
        </p:grpSpPr>
        <p:sp>
          <p:nvSpPr>
            <p:cNvPr id="395" name="TextBox 394"/>
            <p:cNvSpPr txBox="1"/>
            <p:nvPr/>
          </p:nvSpPr>
          <p:spPr>
            <a:xfrm>
              <a:off x="24328370" y="24849929"/>
              <a:ext cx="3245791" cy="44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>
                  <a:solidFill>
                    <a:srgbClr val="000000"/>
                  </a:solidFill>
                </a:rPr>
                <a:t>The Force</a:t>
              </a: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7" name="Rectangle 10"/>
            <p:cNvSpPr>
              <a:spLocks noChangeArrowheads="1"/>
            </p:cNvSpPr>
            <p:nvPr/>
          </p:nvSpPr>
          <p:spPr bwMode="auto">
            <a:xfrm>
              <a:off x="24608913" y="22650520"/>
              <a:ext cx="2620310" cy="1940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>
                  <a:solidFill>
                    <a:srgbClr val="000000"/>
                  </a:solidFill>
                </a:rPr>
                <a:t>-Final DR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>
                  <a:solidFill>
                    <a:srgbClr val="000000"/>
                  </a:solidFill>
                </a:rPr>
                <a:t>-Wall Control</a:t>
              </a:r>
            </a:p>
          </p:txBody>
        </p:sp>
      </p:grpSp>
      <p:cxnSp>
        <p:nvCxnSpPr>
          <p:cNvPr id="398" name="Straight Arrow Connector 397"/>
          <p:cNvCxnSpPr/>
          <p:nvPr/>
        </p:nvCxnSpPr>
        <p:spPr bwMode="auto">
          <a:xfrm flipV="1">
            <a:off x="28049947" y="28010148"/>
            <a:ext cx="1924016" cy="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4306450" y="20995589"/>
            <a:ext cx="248337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Plot</a:t>
            </a:r>
          </a:p>
        </p:txBody>
      </p:sp>
      <p:cxnSp>
        <p:nvCxnSpPr>
          <p:cNvPr id="399" name="Straight Arrow Connector 398"/>
          <p:cNvCxnSpPr/>
          <p:nvPr/>
        </p:nvCxnSpPr>
        <p:spPr bwMode="auto">
          <a:xfrm>
            <a:off x="11629846" y="22559562"/>
            <a:ext cx="23838" cy="379341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11713968" y="23673193"/>
            <a:ext cx="4419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Can we interface here?</a:t>
            </a:r>
          </a:p>
        </p:txBody>
      </p:sp>
      <p:cxnSp>
        <p:nvCxnSpPr>
          <p:cNvPr id="400" name="Straight Arrow Connector 399"/>
          <p:cNvCxnSpPr/>
          <p:nvPr/>
        </p:nvCxnSpPr>
        <p:spPr bwMode="auto">
          <a:xfrm flipV="1">
            <a:off x="13852848" y="20318110"/>
            <a:ext cx="31299" cy="335508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01" name="Straight Arrow Connector 400"/>
          <p:cNvCxnSpPr/>
          <p:nvPr/>
        </p:nvCxnSpPr>
        <p:spPr bwMode="auto">
          <a:xfrm flipV="1">
            <a:off x="12485967" y="19370085"/>
            <a:ext cx="3189549" cy="6712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402" name="Group 401"/>
          <p:cNvGrpSpPr/>
          <p:nvPr/>
        </p:nvGrpSpPr>
        <p:grpSpPr>
          <a:xfrm>
            <a:off x="24988514" y="11090505"/>
            <a:ext cx="10083495" cy="8771039"/>
            <a:chOff x="24328370" y="22144957"/>
            <a:chExt cx="3245792" cy="2855260"/>
          </a:xfrm>
        </p:grpSpPr>
        <p:sp>
          <p:nvSpPr>
            <p:cNvPr id="403" name="TextBox 402"/>
            <p:cNvSpPr txBox="1"/>
            <p:nvPr/>
          </p:nvSpPr>
          <p:spPr>
            <a:xfrm>
              <a:off x="24328370" y="24849930"/>
              <a:ext cx="3245791" cy="15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dirty="0">
                  <a:solidFill>
                    <a:srgbClr val="000000"/>
                  </a:solidFill>
                </a:rPr>
                <a:t>TO-DO</a:t>
              </a: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24372954" y="22144957"/>
              <a:ext cx="3201208" cy="26538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5257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5" name="Rectangle 10"/>
            <p:cNvSpPr>
              <a:spLocks noChangeArrowheads="1"/>
            </p:cNvSpPr>
            <p:nvPr/>
          </p:nvSpPr>
          <p:spPr bwMode="auto">
            <a:xfrm>
              <a:off x="24540209" y="22301188"/>
              <a:ext cx="2743821" cy="2380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>
                  <a:solidFill>
                    <a:srgbClr val="000000"/>
                  </a:solidFill>
                </a:rPr>
                <a:t>TO-DO: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>
                  <a:solidFill>
                    <a:srgbClr val="000000"/>
                  </a:solidFill>
                </a:rPr>
                <a:t>-Nomenclature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>
                  <a:solidFill>
                    <a:srgbClr val="000000"/>
                  </a:solidFill>
                </a:rPr>
                <a:t>-Picture of SWB DAQ box.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>
                  <a:solidFill>
                    <a:srgbClr val="000000"/>
                  </a:solidFill>
                </a:rPr>
                <a:t>-Will we use the triangle box or our own A/D box?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600" dirty="0">
                  <a:solidFill>
                    <a:srgbClr val="000000"/>
                  </a:solidFill>
                </a:rPr>
                <a:t>-Get an example .EU file from SWB and TCAM.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lang="en-US" altLang="en-US" sz="3600" dirty="0">
                <a:solidFill>
                  <a:srgbClr val="000000"/>
                </a:solidFill>
              </a:endParaRP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lang="en-US" altLang="en-US" sz="36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406" name="Straight Arrow Connector 405"/>
          <p:cNvCxnSpPr/>
          <p:nvPr/>
        </p:nvCxnSpPr>
        <p:spPr bwMode="auto">
          <a:xfrm flipH="1">
            <a:off x="2172428" y="27792540"/>
            <a:ext cx="590191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7" name="Straight Arrow Connector 406"/>
          <p:cNvCxnSpPr/>
          <p:nvPr/>
        </p:nvCxnSpPr>
        <p:spPr bwMode="auto">
          <a:xfrm flipV="1">
            <a:off x="2189371" y="14154722"/>
            <a:ext cx="37082" cy="1363781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08" name="Rectangle 407"/>
          <p:cNvSpPr/>
          <p:nvPr/>
        </p:nvSpPr>
        <p:spPr bwMode="auto">
          <a:xfrm>
            <a:off x="11559981" y="5527012"/>
            <a:ext cx="11623132" cy="9234172"/>
          </a:xfrm>
          <a:prstGeom prst="rect">
            <a:avLst/>
          </a:prstGeom>
          <a:noFill/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257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9" name="Rectangle 408"/>
          <p:cNvSpPr/>
          <p:nvPr/>
        </p:nvSpPr>
        <p:spPr bwMode="auto">
          <a:xfrm>
            <a:off x="7344988" y="15013080"/>
            <a:ext cx="15908685" cy="8609020"/>
          </a:xfrm>
          <a:prstGeom prst="rect">
            <a:avLst/>
          </a:prstGeom>
          <a:noFill/>
          <a:ln w="762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5257800" eaLnBrk="1" hangingPunct="1"/>
            <a:endParaRPr lang="en-US"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273508" y="16151304"/>
            <a:ext cx="215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Pitch Control Motor</a:t>
            </a:r>
          </a:p>
          <a:p>
            <a:pPr algn="ctr"/>
            <a:endParaRPr lang="en-US" sz="3600" dirty="0"/>
          </a:p>
        </p:txBody>
      </p:sp>
      <p:sp>
        <p:nvSpPr>
          <p:cNvPr id="410" name="TextBox 409"/>
          <p:cNvSpPr txBox="1"/>
          <p:nvPr/>
        </p:nvSpPr>
        <p:spPr>
          <a:xfrm>
            <a:off x="19722423" y="16100105"/>
            <a:ext cx="215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Level Cells</a:t>
            </a:r>
            <a:endParaRPr lang="en-US" sz="3600" dirty="0"/>
          </a:p>
        </p:txBody>
      </p:sp>
      <p:sp>
        <p:nvSpPr>
          <p:cNvPr id="411" name="TextBox 410"/>
          <p:cNvSpPr txBox="1"/>
          <p:nvPr/>
        </p:nvSpPr>
        <p:spPr>
          <a:xfrm>
            <a:off x="18042377" y="19859336"/>
            <a:ext cx="215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rgbClr val="000000"/>
                </a:solidFill>
              </a:rPr>
              <a:t>KWT DAQ BOX</a:t>
            </a:r>
            <a:endParaRPr lang="en-US" sz="3600" dirty="0"/>
          </a:p>
        </p:txBody>
      </p:sp>
      <p:sp>
        <p:nvSpPr>
          <p:cNvPr id="412" name="Rectangle 10"/>
          <p:cNvSpPr>
            <a:spLocks noChangeArrowheads="1"/>
          </p:cNvSpPr>
          <p:nvPr/>
        </p:nvSpPr>
        <p:spPr bwMode="auto">
          <a:xfrm>
            <a:off x="19102136" y="9900892"/>
            <a:ext cx="3556942" cy="2517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4400" dirty="0">
                <a:solidFill>
                  <a:srgbClr val="000000"/>
                </a:solidFill>
              </a:rPr>
              <a:t>Main Balance</a:t>
            </a:r>
          </a:p>
        </p:txBody>
      </p:sp>
    </p:spTree>
    <p:extLst>
      <p:ext uri="{BB962C8B-B14F-4D97-AF65-F5344CB8AC3E}">
        <p14:creationId xmlns:p14="http://schemas.microsoft.com/office/powerpoint/2010/main" val="13255483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525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525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25449</TotalTime>
  <Words>237</Words>
  <Application>Microsoft Macintosh PowerPoint</Application>
  <PresentationFormat>Custom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MS PGothic</vt:lpstr>
      <vt:lpstr>Arial</vt:lpstr>
      <vt:lpstr>Default Design</vt:lpstr>
      <vt:lpstr>PowerPoint Presentation</vt:lpstr>
    </vt:vector>
  </TitlesOfParts>
  <Company>UW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lum</dc:creator>
  <cp:lastModifiedBy>Hongjun Wu</cp:lastModifiedBy>
  <cp:revision>790</cp:revision>
  <cp:lastPrinted>2018-04-13T01:12:45Z</cp:lastPrinted>
  <dcterms:created xsi:type="dcterms:W3CDTF">2008-01-07T21:28:21Z</dcterms:created>
  <dcterms:modified xsi:type="dcterms:W3CDTF">2018-04-13T01:13:08Z</dcterms:modified>
</cp:coreProperties>
</file>