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6" r:id="rId4"/>
  </p:sldIdLst>
  <p:sldSz cx="43891200" cy="32918400"/>
  <p:notesSz cx="40508238" cy="50749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Lum" initials="C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72E"/>
    <a:srgbClr val="0000FF"/>
    <a:srgbClr val="FF0000"/>
    <a:srgbClr val="9933FF"/>
    <a:srgbClr val="00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74"/>
  </p:normalViewPr>
  <p:slideViewPr>
    <p:cSldViewPr snapToGrid="0">
      <p:cViewPr>
        <p:scale>
          <a:sx n="50" d="100"/>
          <a:sy n="50" d="100"/>
        </p:scale>
        <p:origin x="-2048" y="-4160"/>
      </p:cViewPr>
      <p:guideLst>
        <p:guide orient="horz" pos="10369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2945725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2945725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/>
            </a:lvl1pPr>
          </a:lstStyle>
          <a:p>
            <a:fld id="{AFDBC729-E319-4B65-AEA9-29C300C348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914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2945725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66025" y="3806825"/>
            <a:ext cx="25374600" cy="1903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51300" y="24106188"/>
            <a:ext cx="32405638" cy="2283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2945725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/>
            </a:lvl1pPr>
          </a:lstStyle>
          <a:p>
            <a:fld id="{3D4CCCDB-0F18-4CDE-A03A-E3F77509A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5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E83D53-D4CE-445D-AD11-B77859222778}" type="slidenum">
              <a:rPr lang="en-US" altLang="en-US" sz="6800"/>
              <a:pPr/>
              <a:t>1</a:t>
            </a:fld>
            <a:endParaRPr lang="en-US" altLang="en-US" sz="6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6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E83D53-D4CE-445D-AD11-B77859222778}" type="slidenum">
              <a:rPr lang="en-US" altLang="en-US" sz="6800"/>
              <a:pPr/>
              <a:t>3</a:t>
            </a:fld>
            <a:endParaRPr lang="en-US" altLang="en-US" sz="6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4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204" y="10225768"/>
            <a:ext cx="37308795" cy="70559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107" y="18653353"/>
            <a:ext cx="30722989" cy="841329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CC186-4188-4F3D-8D51-075E538AAE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1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19574-3319-4BEF-9C0D-EE25F7A7E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760" y="1318532"/>
            <a:ext cx="9875307" cy="28087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136" y="1318532"/>
            <a:ext cx="29464339" cy="28087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1FEB-27C6-4CD2-A3CA-0BA6EE8137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DCB2D-D249-481D-9DF8-B01D7AE32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393" y="21152644"/>
            <a:ext cx="37308796" cy="65385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393" y="13951744"/>
            <a:ext cx="37308796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718D9-A702-438C-94A4-910A1ABAD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0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135" y="7680552"/>
            <a:ext cx="19668972" cy="21725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6391" y="7680552"/>
            <a:ext cx="19670674" cy="21725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FCE9F-7FA0-4910-B541-BA3141E25D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24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135" y="7368268"/>
            <a:ext cx="19393430" cy="3070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35" y="10439060"/>
            <a:ext cx="19393430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834" y="7368268"/>
            <a:ext cx="19400233" cy="3070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834" y="10439060"/>
            <a:ext cx="19400233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AF02F-1B96-4969-870E-9F2F84AA2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2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050DD-6A92-4B6A-949D-9EBF6D40E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7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DF4E-CABF-40AC-AF33-65932B131B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12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135" y="1310368"/>
            <a:ext cx="14440468" cy="55782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177" y="1310368"/>
            <a:ext cx="24536890" cy="280953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135" y="6888616"/>
            <a:ext cx="14440468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0C241-AFEB-4946-BDD2-881C4948F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5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051" y="23042677"/>
            <a:ext cx="26334720" cy="2720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051" y="2941184"/>
            <a:ext cx="26334720" cy="197514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051" y="25763426"/>
            <a:ext cx="26334720" cy="38627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D03-6580-4B24-8DFF-711CD2E17B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72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5795" tIns="262898" rIns="525795" bIns="2628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3"/>
            <a:ext cx="102409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6763"/>
            <a:ext cx="138969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6763"/>
            <a:ext cx="102409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100"/>
            </a:lvl1pPr>
          </a:lstStyle>
          <a:p>
            <a:fld id="{6B0156C3-169E-41E3-9B07-341C75F19A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6pPr>
      <a:lvl7pPr marL="9144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7pPr>
      <a:lvl8pPr marL="13716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8pPr>
      <a:lvl9pPr marL="18288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9pPr>
    </p:titleStyle>
    <p:bodyStyle>
      <a:lvl1pPr marL="1971675" indent="-1971675" algn="l" defTabSz="5257800" rtl="0" eaLnBrk="0" fontAlgn="base" hangingPunct="0">
        <a:spcBef>
          <a:spcPct val="20000"/>
        </a:spcBef>
        <a:spcAft>
          <a:spcPct val="0"/>
        </a:spcAft>
        <a:buChar char="•"/>
        <a:defRPr sz="18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271963" indent="-1643063" algn="l" defTabSz="5257800" rtl="0" eaLnBrk="0" fontAlgn="base" hangingPunct="0">
        <a:spcBef>
          <a:spcPct val="20000"/>
        </a:spcBef>
        <a:spcAft>
          <a:spcPct val="0"/>
        </a:spcAft>
        <a:buChar char="–"/>
        <a:defRPr sz="16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572250" indent="-1314450" algn="l" defTabSz="5257800" rtl="0" eaLnBrk="0" fontAlgn="base" hangingPunct="0">
        <a:spcBef>
          <a:spcPct val="20000"/>
        </a:spcBef>
        <a:spcAft>
          <a:spcPct val="0"/>
        </a:spcAft>
        <a:buChar char="•"/>
        <a:defRPr sz="13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9201150" indent="-1314450" algn="l" defTabSz="5257800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1830050" indent="-1312863" algn="l" defTabSz="5257800" rtl="0" eaLnBrk="0" fontAlgn="base" hangingPunct="0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22872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6pPr>
      <a:lvl7pPr marL="127444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7pPr>
      <a:lvl8pPr marL="132016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8pPr>
      <a:lvl9pPr marL="136588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jpg"/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jpg"/><Relationship Id="rId19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5317087" y="1229455"/>
            <a:ext cx="28128913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6000" b="1" dirty="0" smtClean="0"/>
              <a:t>University of Washington Kirsten Wind Tunnel Sidewall Balance Software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4800" dirty="0" smtClean="0"/>
              <a:t>C.W</a:t>
            </a:r>
            <a:r>
              <a:rPr lang="en-US" altLang="en-US" sz="4800" dirty="0"/>
              <a:t>. </a:t>
            </a:r>
            <a:r>
              <a:rPr lang="en-US" altLang="en-US" sz="4800" dirty="0" err="1"/>
              <a:t>Lum</a:t>
            </a:r>
            <a:r>
              <a:rPr lang="en-US" altLang="en-US" sz="4800" dirty="0"/>
              <a:t>, W. </a:t>
            </a:r>
            <a:r>
              <a:rPr lang="en-US" altLang="en-US" sz="4800" dirty="0" err="1" smtClean="0"/>
              <a:t>Hongjun</a:t>
            </a:r>
            <a:r>
              <a:rPr lang="en-US" altLang="en-US" sz="4800" dirty="0" smtClean="0"/>
              <a:t>, K. Ho, R. Slim, H. Stevens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4800" dirty="0" smtClean="0"/>
              <a:t>Aircraft Icing and Aerodynamics Research Group, </a:t>
            </a:r>
            <a:r>
              <a:rPr lang="en-US" altLang="en-US" sz="4800" dirty="0"/>
              <a:t>University of Washington</a:t>
            </a:r>
            <a:endParaRPr lang="en-US" altLang="en-US" sz="7200" b="1" dirty="0"/>
          </a:p>
        </p:txBody>
      </p:sp>
      <p:sp>
        <p:nvSpPr>
          <p:cNvPr id="15363" name="Line 9"/>
          <p:cNvSpPr>
            <a:spLocks noChangeShapeType="1"/>
          </p:cNvSpPr>
          <p:nvPr/>
        </p:nvSpPr>
        <p:spPr bwMode="auto">
          <a:xfrm>
            <a:off x="555625" y="5292725"/>
            <a:ext cx="4245451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11"/>
          <p:cNvSpPr>
            <a:spLocks noChangeShapeType="1"/>
          </p:cNvSpPr>
          <p:nvPr/>
        </p:nvSpPr>
        <p:spPr bwMode="auto">
          <a:xfrm>
            <a:off x="14552613" y="44450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82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5" y="359909"/>
            <a:ext cx="460573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236"/>
          <p:cNvGrpSpPr/>
          <p:nvPr/>
        </p:nvGrpSpPr>
        <p:grpSpPr>
          <a:xfrm>
            <a:off x="23993494" y="5852982"/>
            <a:ext cx="4843858" cy="4535618"/>
            <a:chOff x="24328370" y="22144957"/>
            <a:chExt cx="3245792" cy="3166638"/>
          </a:xfrm>
        </p:grpSpPr>
        <p:sp>
          <p:nvSpPr>
            <p:cNvPr id="268" name="TextBox 267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Speed Controller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Rectangle 10"/>
            <p:cNvSpPr>
              <a:spLocks noChangeArrowheads="1"/>
            </p:cNvSpPr>
            <p:nvPr/>
          </p:nvSpPr>
          <p:spPr bwMode="auto">
            <a:xfrm>
              <a:off x="24389316" y="22372803"/>
              <a:ext cx="2992029" cy="216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The speed controller of the fan of wind tunnel. Operated by the staff. </a:t>
              </a:r>
            </a:p>
          </p:txBody>
        </p:sp>
      </p:grpSp>
      <p:cxnSp>
        <p:nvCxnSpPr>
          <p:cNvPr id="292" name="Straight Arrow Connector 291"/>
          <p:cNvCxnSpPr/>
          <p:nvPr/>
        </p:nvCxnSpPr>
        <p:spPr bwMode="auto">
          <a:xfrm flipV="1">
            <a:off x="28837351" y="7179922"/>
            <a:ext cx="2766629" cy="893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94" name="Group 293"/>
          <p:cNvGrpSpPr/>
          <p:nvPr/>
        </p:nvGrpSpPr>
        <p:grpSpPr>
          <a:xfrm>
            <a:off x="19028324" y="5847275"/>
            <a:ext cx="3773059" cy="3166638"/>
            <a:chOff x="24328370" y="22144957"/>
            <a:chExt cx="3245792" cy="3166638"/>
          </a:xfrm>
        </p:grpSpPr>
        <p:sp>
          <p:nvSpPr>
            <p:cNvPr id="295" name="TextBox 294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Other Sensors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Rectangle 10"/>
            <p:cNvSpPr>
              <a:spLocks noChangeArrowheads="1"/>
            </p:cNvSpPr>
            <p:nvPr/>
          </p:nvSpPr>
          <p:spPr bwMode="auto">
            <a:xfrm>
              <a:off x="24469805" y="22418720"/>
              <a:ext cx="2692279" cy="225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2400" dirty="0" smtClean="0">
                  <a:solidFill>
                    <a:srgbClr val="000000"/>
                  </a:solidFill>
                </a:rPr>
                <a:t>-Pressure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2400" dirty="0" smtClean="0">
                  <a:solidFill>
                    <a:srgbClr val="000000"/>
                  </a:solidFill>
                </a:rPr>
                <a:t>-Internal Balances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2400" dirty="0" smtClean="0">
                  <a:solidFill>
                    <a:srgbClr val="000000"/>
                  </a:solidFill>
                </a:rPr>
                <a:t>-AUX Data </a:t>
              </a:r>
              <a:r>
                <a:rPr lang="en-US" altLang="en-US" sz="2400" dirty="0" err="1" smtClean="0">
                  <a:solidFill>
                    <a:srgbClr val="000000"/>
                  </a:solidFill>
                </a:rPr>
                <a:t>Aquision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01" name="Straight Arrow Connector 300"/>
          <p:cNvCxnSpPr/>
          <p:nvPr/>
        </p:nvCxnSpPr>
        <p:spPr bwMode="auto">
          <a:xfrm flipH="1" flipV="1">
            <a:off x="28850376" y="7939156"/>
            <a:ext cx="2722044" cy="47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02" name="Group 301"/>
          <p:cNvGrpSpPr/>
          <p:nvPr/>
        </p:nvGrpSpPr>
        <p:grpSpPr>
          <a:xfrm>
            <a:off x="724332" y="5957485"/>
            <a:ext cx="10083495" cy="8698315"/>
            <a:chOff x="24328370" y="22144957"/>
            <a:chExt cx="3245792" cy="2831586"/>
          </a:xfrm>
        </p:grpSpPr>
        <p:sp>
          <p:nvSpPr>
            <p:cNvPr id="303" name="TextBox 302"/>
            <p:cNvSpPr txBox="1"/>
            <p:nvPr/>
          </p:nvSpPr>
          <p:spPr>
            <a:xfrm>
              <a:off x="24328370" y="24849930"/>
              <a:ext cx="3245791" cy="126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AIARG Sidewall Balance Software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Rectangle 10"/>
            <p:cNvSpPr>
              <a:spLocks noChangeArrowheads="1"/>
            </p:cNvSpPr>
            <p:nvPr/>
          </p:nvSpPr>
          <p:spPr bwMode="auto">
            <a:xfrm>
              <a:off x="24540209" y="22301188"/>
              <a:ext cx="2743821" cy="238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Function: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-Perform balance calibration.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	</a:t>
              </a:r>
              <a:r>
                <a:rPr lang="en-US" altLang="en-US" sz="3600" dirty="0" smtClean="0">
                  <a:solidFill>
                    <a:srgbClr val="000000"/>
                  </a:solidFill>
                </a:rPr>
                <a:t>-Done Once.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-Equivalent daily </a:t>
              </a:r>
              <a:r>
                <a:rPr lang="en-US" altLang="en-US" sz="3600" dirty="0">
                  <a:solidFill>
                    <a:srgbClr val="000000"/>
                  </a:solidFill>
                </a:rPr>
                <a:t>B</a:t>
              </a:r>
              <a:r>
                <a:rPr lang="en-US" altLang="en-US" sz="3600" dirty="0" smtClean="0">
                  <a:solidFill>
                    <a:srgbClr val="000000"/>
                  </a:solidFill>
                </a:rPr>
                <a:t>al </a:t>
              </a:r>
              <a:r>
                <a:rPr lang="en-US" altLang="en-US" sz="3600" dirty="0">
                  <a:solidFill>
                    <a:srgbClr val="000000"/>
                  </a:solidFill>
                </a:rPr>
                <a:t>C</a:t>
              </a:r>
              <a:r>
                <a:rPr lang="en-US" altLang="en-US" sz="3600" dirty="0" smtClean="0">
                  <a:solidFill>
                    <a:srgbClr val="000000"/>
                  </a:solidFill>
                </a:rPr>
                <a:t>al check for SWB?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>
                <a:solidFill>
                  <a:srgbClr val="00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11921061" y="5916209"/>
            <a:ext cx="6218536" cy="9644602"/>
            <a:chOff x="24328370" y="22144957"/>
            <a:chExt cx="3245792" cy="3166638"/>
          </a:xfrm>
        </p:grpSpPr>
        <p:sp>
          <p:nvSpPr>
            <p:cNvPr id="312" name="TextBox 311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Main(Name?)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" name="Rectangle 10"/>
            <p:cNvSpPr>
              <a:spLocks noChangeArrowheads="1"/>
            </p:cNvSpPr>
            <p:nvPr/>
          </p:nvSpPr>
          <p:spPr bwMode="auto">
            <a:xfrm>
              <a:off x="24549869" y="22274358"/>
              <a:ext cx="2929260" cy="239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-UWAL main data acquisition &amp; control module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-Main balance only.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-Read tunnel q.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</a:t>
              </a:r>
              <a:r>
                <a:rPr lang="en-US" altLang="en-US" sz="3600" dirty="0" err="1" smtClean="0">
                  <a:solidFill>
                    <a:srgbClr val="000000"/>
                  </a:solidFill>
                </a:rPr>
                <a:t>LabView</a:t>
              </a:r>
              <a:endParaRPr lang="en-US" altLang="en-US" sz="3600" dirty="0" smtClean="0">
                <a:solidFill>
                  <a:srgbClr val="00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-Will </a:t>
              </a:r>
              <a:r>
                <a:rPr lang="en-US" altLang="en-US" sz="3600" dirty="0" err="1" smtClean="0">
                  <a:solidFill>
                    <a:srgbClr val="FF0000"/>
                  </a:solidFill>
                </a:rPr>
                <a:t>DeJang</a:t>
              </a:r>
              <a:r>
                <a:rPr lang="en-US" altLang="en-US" sz="3600" dirty="0" smtClean="0">
                  <a:solidFill>
                    <a:srgbClr val="FF0000"/>
                  </a:solidFill>
                </a:rPr>
                <a:t>(?)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-UW owns the source code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-.EU file creates.</a:t>
              </a: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31592792" y="6005382"/>
            <a:ext cx="3245792" cy="4107220"/>
            <a:chOff x="24328370" y="22144957"/>
            <a:chExt cx="3245792" cy="3166638"/>
          </a:xfrm>
        </p:grpSpPr>
        <p:sp>
          <p:nvSpPr>
            <p:cNvPr id="319" name="TextBox 318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Fan Motors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" name="Rectangle 10"/>
            <p:cNvSpPr>
              <a:spLocks noChangeArrowheads="1"/>
            </p:cNvSpPr>
            <p:nvPr/>
          </p:nvSpPr>
          <p:spPr bwMode="auto">
            <a:xfrm>
              <a:off x="24404514" y="22777258"/>
              <a:ext cx="3062877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4400" dirty="0" smtClean="0">
                  <a:solidFill>
                    <a:srgbClr val="000000"/>
                  </a:solidFill>
                </a:rPr>
                <a:t>FAN MOTORS</a:t>
              </a:r>
            </a:p>
          </p:txBody>
        </p:sp>
      </p:grpSp>
      <p:cxnSp>
        <p:nvCxnSpPr>
          <p:cNvPr id="324" name="Straight Arrow Connector 323"/>
          <p:cNvCxnSpPr/>
          <p:nvPr/>
        </p:nvCxnSpPr>
        <p:spPr bwMode="auto">
          <a:xfrm flipV="1">
            <a:off x="18098937" y="6927269"/>
            <a:ext cx="973972" cy="3523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6" name="Straight Arrow Connector 325"/>
          <p:cNvCxnSpPr/>
          <p:nvPr/>
        </p:nvCxnSpPr>
        <p:spPr bwMode="auto">
          <a:xfrm flipH="1">
            <a:off x="18088747" y="7624408"/>
            <a:ext cx="939578" cy="25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28" name="Group 327"/>
          <p:cNvGrpSpPr/>
          <p:nvPr/>
        </p:nvGrpSpPr>
        <p:grpSpPr>
          <a:xfrm>
            <a:off x="19050616" y="9285831"/>
            <a:ext cx="3750765" cy="3166638"/>
            <a:chOff x="24328370" y="22144957"/>
            <a:chExt cx="3245792" cy="3166638"/>
          </a:xfrm>
        </p:grpSpPr>
        <p:sp>
          <p:nvSpPr>
            <p:cNvPr id="331" name="TextBox 330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 smtClean="0">
                  <a:solidFill>
                    <a:srgbClr val="000000"/>
                  </a:solidFill>
                </a:rPr>
                <a:t>Main Balance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23458490" y="26176496"/>
            <a:ext cx="4644037" cy="3951463"/>
            <a:chOff x="24328370" y="22144957"/>
            <a:chExt cx="3245792" cy="3802265"/>
          </a:xfrm>
        </p:grpSpPr>
        <p:sp>
          <p:nvSpPr>
            <p:cNvPr id="341" name="TextBox 340"/>
            <p:cNvSpPr txBox="1"/>
            <p:nvPr/>
          </p:nvSpPr>
          <p:spPr>
            <a:xfrm>
              <a:off x="24328370" y="24849929"/>
              <a:ext cx="3245791" cy="1097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Online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" name="Rectangle 10"/>
            <p:cNvSpPr>
              <a:spLocks noChangeArrowheads="1"/>
            </p:cNvSpPr>
            <p:nvPr/>
          </p:nvSpPr>
          <p:spPr bwMode="auto">
            <a:xfrm>
              <a:off x="24608913" y="22650520"/>
              <a:ext cx="2620310" cy="194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FF0000"/>
                  </a:solidFill>
                </a:rPr>
                <a:t>-(?)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-Apply Bal Cal Constants</a:t>
              </a:r>
            </a:p>
          </p:txBody>
        </p:sp>
      </p:grpSp>
      <p:cxnSp>
        <p:nvCxnSpPr>
          <p:cNvPr id="346" name="Straight Arrow Connector 345"/>
          <p:cNvCxnSpPr/>
          <p:nvPr/>
        </p:nvCxnSpPr>
        <p:spPr bwMode="auto">
          <a:xfrm flipV="1">
            <a:off x="18153355" y="10077368"/>
            <a:ext cx="973972" cy="3523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8" name="Straight Arrow Connector 347"/>
          <p:cNvCxnSpPr/>
          <p:nvPr/>
        </p:nvCxnSpPr>
        <p:spPr bwMode="auto">
          <a:xfrm flipH="1">
            <a:off x="18139753" y="10901559"/>
            <a:ext cx="939578" cy="25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50" name="Straight Arrow Connector 349"/>
          <p:cNvCxnSpPr/>
          <p:nvPr/>
        </p:nvCxnSpPr>
        <p:spPr bwMode="auto">
          <a:xfrm flipH="1">
            <a:off x="18139366" y="13602303"/>
            <a:ext cx="939578" cy="25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51" name="Straight Arrow Connector 350"/>
          <p:cNvCxnSpPr/>
          <p:nvPr/>
        </p:nvCxnSpPr>
        <p:spPr bwMode="auto">
          <a:xfrm flipV="1">
            <a:off x="18153355" y="13147288"/>
            <a:ext cx="973972" cy="3523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52" name="Group 351"/>
          <p:cNvGrpSpPr/>
          <p:nvPr/>
        </p:nvGrpSpPr>
        <p:grpSpPr>
          <a:xfrm>
            <a:off x="7514350" y="15366622"/>
            <a:ext cx="4920615" cy="7793084"/>
            <a:chOff x="24328370" y="22144957"/>
            <a:chExt cx="3245792" cy="2875307"/>
          </a:xfrm>
        </p:grpSpPr>
        <p:sp>
          <p:nvSpPr>
            <p:cNvPr id="353" name="TextBox 352"/>
            <p:cNvSpPr txBox="1"/>
            <p:nvPr/>
          </p:nvSpPr>
          <p:spPr>
            <a:xfrm>
              <a:off x="24328370" y="24849930"/>
              <a:ext cx="3245791" cy="170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SWB Laptop (Nathan)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Rectangle 10"/>
            <p:cNvSpPr>
              <a:spLocks noChangeArrowheads="1"/>
            </p:cNvSpPr>
            <p:nvPr/>
          </p:nvSpPr>
          <p:spPr bwMode="auto">
            <a:xfrm>
              <a:off x="24697756" y="22277660"/>
              <a:ext cx="2741475" cy="2324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-Control pitching angle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FF0000"/>
                  </a:solidFill>
                </a:rPr>
                <a:t>-”(?)”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-What format is SWB output?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-Creates .EU files.</a:t>
              </a: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15510981" y="15433698"/>
            <a:ext cx="7298794" cy="7793084"/>
            <a:chOff x="24328370" y="22144957"/>
            <a:chExt cx="3245792" cy="2875307"/>
          </a:xfrm>
        </p:grpSpPr>
        <p:sp>
          <p:nvSpPr>
            <p:cNvPr id="357" name="TextBox 356"/>
            <p:cNvSpPr txBox="1"/>
            <p:nvPr/>
          </p:nvSpPr>
          <p:spPr>
            <a:xfrm>
              <a:off x="24328370" y="24849930"/>
              <a:ext cx="3245791" cy="170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SWB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16156297" y="16023398"/>
            <a:ext cx="2484255" cy="2941661"/>
            <a:chOff x="24328370" y="22144957"/>
            <a:chExt cx="3245792" cy="3769957"/>
          </a:xfrm>
        </p:grpSpPr>
        <p:sp>
          <p:nvSpPr>
            <p:cNvPr id="361" name="TextBox 360"/>
            <p:cNvSpPr txBox="1"/>
            <p:nvPr/>
          </p:nvSpPr>
          <p:spPr>
            <a:xfrm>
              <a:off x="24328370" y="24849930"/>
              <a:ext cx="3245791" cy="106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Pitch Control Motor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9530061" y="15928862"/>
            <a:ext cx="2484255" cy="2572329"/>
            <a:chOff x="24328370" y="22144957"/>
            <a:chExt cx="3245792" cy="3296631"/>
          </a:xfrm>
        </p:grpSpPr>
        <p:sp>
          <p:nvSpPr>
            <p:cNvPr id="365" name="TextBox 364"/>
            <p:cNvSpPr txBox="1"/>
            <p:nvPr/>
          </p:nvSpPr>
          <p:spPr>
            <a:xfrm>
              <a:off x="24328370" y="24849930"/>
              <a:ext cx="3245791" cy="59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Level Cells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17884114" y="19631830"/>
            <a:ext cx="2484255" cy="2941661"/>
            <a:chOff x="24328370" y="22144957"/>
            <a:chExt cx="3245792" cy="3769957"/>
          </a:xfrm>
        </p:grpSpPr>
        <p:sp>
          <p:nvSpPr>
            <p:cNvPr id="369" name="TextBox 368"/>
            <p:cNvSpPr txBox="1"/>
            <p:nvPr/>
          </p:nvSpPr>
          <p:spPr>
            <a:xfrm>
              <a:off x="24328370" y="24849930"/>
              <a:ext cx="3245791" cy="106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Triangle Box (KWT DAQ box)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8026301" y="26352973"/>
            <a:ext cx="5064645" cy="3166638"/>
            <a:chOff x="24328370" y="22144957"/>
            <a:chExt cx="3245792" cy="3166638"/>
          </a:xfrm>
        </p:grpSpPr>
        <p:sp>
          <p:nvSpPr>
            <p:cNvPr id="373" name="TextBox 372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Network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6" name="Rectangle 10"/>
          <p:cNvSpPr>
            <a:spLocks noChangeArrowheads="1"/>
          </p:cNvSpPr>
          <p:nvPr/>
        </p:nvSpPr>
        <p:spPr bwMode="auto">
          <a:xfrm>
            <a:off x="9447144" y="27267041"/>
            <a:ext cx="3129630" cy="225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600" dirty="0" smtClean="0">
                <a:solidFill>
                  <a:srgbClr val="000000"/>
                </a:solidFill>
              </a:rPr>
              <a:t>.EU Files</a:t>
            </a:r>
          </a:p>
        </p:txBody>
      </p:sp>
      <p:cxnSp>
        <p:nvCxnSpPr>
          <p:cNvPr id="377" name="Straight Arrow Connector 376"/>
          <p:cNvCxnSpPr/>
          <p:nvPr/>
        </p:nvCxnSpPr>
        <p:spPr bwMode="auto">
          <a:xfrm flipH="1">
            <a:off x="19652670" y="18039526"/>
            <a:ext cx="44584" cy="16191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8" name="Straight Arrow Connector 377"/>
          <p:cNvCxnSpPr/>
          <p:nvPr/>
        </p:nvCxnSpPr>
        <p:spPr bwMode="auto">
          <a:xfrm flipH="1" flipV="1">
            <a:off x="12387364" y="19930169"/>
            <a:ext cx="5449154" cy="236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9" name="Rectangle 10"/>
          <p:cNvSpPr>
            <a:spLocks noChangeArrowheads="1"/>
          </p:cNvSpPr>
          <p:nvPr/>
        </p:nvSpPr>
        <p:spPr bwMode="auto">
          <a:xfrm>
            <a:off x="13090946" y="18571837"/>
            <a:ext cx="3129630" cy="225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600" dirty="0" smtClean="0">
                <a:solidFill>
                  <a:srgbClr val="000000"/>
                </a:solidFill>
              </a:rPr>
              <a:t>RS-232</a:t>
            </a:r>
          </a:p>
        </p:txBody>
      </p:sp>
      <p:grpSp>
        <p:nvGrpSpPr>
          <p:cNvPr id="384" name="Group 383"/>
          <p:cNvGrpSpPr/>
          <p:nvPr/>
        </p:nvGrpSpPr>
        <p:grpSpPr>
          <a:xfrm>
            <a:off x="19203016" y="12876788"/>
            <a:ext cx="3626651" cy="1599730"/>
            <a:chOff x="24328370" y="22144957"/>
            <a:chExt cx="3245792" cy="3802265"/>
          </a:xfrm>
        </p:grpSpPr>
        <p:sp>
          <p:nvSpPr>
            <p:cNvPr id="385" name="TextBox 384"/>
            <p:cNvSpPr txBox="1"/>
            <p:nvPr/>
          </p:nvSpPr>
          <p:spPr>
            <a:xfrm>
              <a:off x="24328370" y="24849929"/>
              <a:ext cx="3245791" cy="1097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Static Pressure (?)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7" name="Rectangle 10"/>
            <p:cNvSpPr>
              <a:spLocks noChangeArrowheads="1"/>
            </p:cNvSpPr>
            <p:nvPr/>
          </p:nvSpPr>
          <p:spPr bwMode="auto">
            <a:xfrm>
              <a:off x="24608913" y="22650520"/>
              <a:ext cx="2336115" cy="194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-Qi</a:t>
              </a:r>
            </a:p>
          </p:txBody>
        </p:sp>
      </p:grpSp>
      <p:cxnSp>
        <p:nvCxnSpPr>
          <p:cNvPr id="388" name="Straight Arrow Connector 387"/>
          <p:cNvCxnSpPr/>
          <p:nvPr/>
        </p:nvCxnSpPr>
        <p:spPr bwMode="auto">
          <a:xfrm>
            <a:off x="13222302" y="28117800"/>
            <a:ext cx="10257973" cy="829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89" name="Group 388"/>
          <p:cNvGrpSpPr/>
          <p:nvPr/>
        </p:nvGrpSpPr>
        <p:grpSpPr>
          <a:xfrm>
            <a:off x="23635693" y="20515035"/>
            <a:ext cx="3773059" cy="3166638"/>
            <a:chOff x="24328370" y="22144957"/>
            <a:chExt cx="3245792" cy="3166638"/>
          </a:xfrm>
        </p:grpSpPr>
        <p:sp>
          <p:nvSpPr>
            <p:cNvPr id="390" name="TextBox 389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UWAL Plotting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2" name="Rectangle 10"/>
            <p:cNvSpPr>
              <a:spLocks noChangeArrowheads="1"/>
            </p:cNvSpPr>
            <p:nvPr/>
          </p:nvSpPr>
          <p:spPr bwMode="auto">
            <a:xfrm>
              <a:off x="24775112" y="22290723"/>
              <a:ext cx="2692279" cy="225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93" name="Straight Arrow Connector 392"/>
          <p:cNvCxnSpPr/>
          <p:nvPr/>
        </p:nvCxnSpPr>
        <p:spPr bwMode="auto">
          <a:xfrm>
            <a:off x="24112959" y="23140577"/>
            <a:ext cx="42048" cy="307947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94" name="Group 393"/>
          <p:cNvGrpSpPr/>
          <p:nvPr/>
        </p:nvGrpSpPr>
        <p:grpSpPr>
          <a:xfrm>
            <a:off x="29973963" y="26258621"/>
            <a:ext cx="4098635" cy="3272778"/>
            <a:chOff x="24328370" y="22144957"/>
            <a:chExt cx="3245792" cy="3149206"/>
          </a:xfrm>
        </p:grpSpPr>
        <p:sp>
          <p:nvSpPr>
            <p:cNvPr id="395" name="TextBox 394"/>
            <p:cNvSpPr txBox="1"/>
            <p:nvPr/>
          </p:nvSpPr>
          <p:spPr>
            <a:xfrm>
              <a:off x="24328370" y="24849929"/>
              <a:ext cx="3245791" cy="44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The Force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7" name="Rectangle 10"/>
            <p:cNvSpPr>
              <a:spLocks noChangeArrowheads="1"/>
            </p:cNvSpPr>
            <p:nvPr/>
          </p:nvSpPr>
          <p:spPr bwMode="auto">
            <a:xfrm>
              <a:off x="24608913" y="22650520"/>
              <a:ext cx="2620310" cy="194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-Final DR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-Wall Control</a:t>
              </a:r>
            </a:p>
          </p:txBody>
        </p:sp>
      </p:grpSp>
      <p:cxnSp>
        <p:nvCxnSpPr>
          <p:cNvPr id="398" name="Straight Arrow Connector 397"/>
          <p:cNvCxnSpPr/>
          <p:nvPr/>
        </p:nvCxnSpPr>
        <p:spPr bwMode="auto">
          <a:xfrm flipV="1">
            <a:off x="28049947" y="28010148"/>
            <a:ext cx="1924016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4306450" y="20995589"/>
            <a:ext cx="24833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Plot</a:t>
            </a:r>
            <a:endParaRPr lang="en-US"/>
          </a:p>
        </p:txBody>
      </p:sp>
      <p:cxnSp>
        <p:nvCxnSpPr>
          <p:cNvPr id="399" name="Straight Arrow Connector 398"/>
          <p:cNvCxnSpPr/>
          <p:nvPr/>
        </p:nvCxnSpPr>
        <p:spPr bwMode="auto">
          <a:xfrm>
            <a:off x="11629846" y="22559562"/>
            <a:ext cx="23838" cy="379341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1713968" y="23673193"/>
            <a:ext cx="4419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Can we interface here?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400" name="Straight Arrow Connector 399"/>
          <p:cNvCxnSpPr/>
          <p:nvPr/>
        </p:nvCxnSpPr>
        <p:spPr bwMode="auto">
          <a:xfrm flipV="1">
            <a:off x="13852848" y="20318110"/>
            <a:ext cx="31299" cy="335508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1" name="Straight Arrow Connector 400"/>
          <p:cNvCxnSpPr/>
          <p:nvPr/>
        </p:nvCxnSpPr>
        <p:spPr bwMode="auto">
          <a:xfrm flipV="1">
            <a:off x="12485967" y="19370085"/>
            <a:ext cx="3189549" cy="6712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02" name="Group 401"/>
          <p:cNvGrpSpPr/>
          <p:nvPr/>
        </p:nvGrpSpPr>
        <p:grpSpPr>
          <a:xfrm>
            <a:off x="24988514" y="11090505"/>
            <a:ext cx="10083495" cy="8771039"/>
            <a:chOff x="24328370" y="22144957"/>
            <a:chExt cx="3245792" cy="2855260"/>
          </a:xfrm>
        </p:grpSpPr>
        <p:sp>
          <p:nvSpPr>
            <p:cNvPr id="403" name="TextBox 402"/>
            <p:cNvSpPr txBox="1"/>
            <p:nvPr/>
          </p:nvSpPr>
          <p:spPr>
            <a:xfrm>
              <a:off x="24328370" y="24849930"/>
              <a:ext cx="3245791" cy="15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TO-DO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5" name="Rectangle 10"/>
            <p:cNvSpPr>
              <a:spLocks noChangeArrowheads="1"/>
            </p:cNvSpPr>
            <p:nvPr/>
          </p:nvSpPr>
          <p:spPr bwMode="auto">
            <a:xfrm>
              <a:off x="24540209" y="22301188"/>
              <a:ext cx="2743821" cy="238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TO-DO: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-Nomenclature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-Picture of SWB DAQ box.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-Will we use the triangle box or our own A/D box?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-Get an example .EU file from SWB and TCAM.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>
                <a:solidFill>
                  <a:srgbClr val="00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406" name="Straight Arrow Connector 405"/>
          <p:cNvCxnSpPr/>
          <p:nvPr/>
        </p:nvCxnSpPr>
        <p:spPr bwMode="auto">
          <a:xfrm flipH="1">
            <a:off x="2172428" y="27792540"/>
            <a:ext cx="590191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7" name="Straight Arrow Connector 406"/>
          <p:cNvCxnSpPr/>
          <p:nvPr/>
        </p:nvCxnSpPr>
        <p:spPr bwMode="auto">
          <a:xfrm flipV="1">
            <a:off x="2189371" y="14154722"/>
            <a:ext cx="37082" cy="136378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8" name="Rectangle 407"/>
          <p:cNvSpPr/>
          <p:nvPr/>
        </p:nvSpPr>
        <p:spPr bwMode="auto">
          <a:xfrm>
            <a:off x="11559981" y="5527012"/>
            <a:ext cx="11623132" cy="9234172"/>
          </a:xfrm>
          <a:prstGeom prst="rect">
            <a:avLst/>
          </a:prstGeom>
          <a:noFill/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7344988" y="15013080"/>
            <a:ext cx="15908685" cy="8609020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257800" eaLnBrk="1" hangingPunct="1"/>
            <a:endParaRPr lang="en-US"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273508" y="16151304"/>
            <a:ext cx="215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Pitch Control Motor</a:t>
            </a:r>
          </a:p>
          <a:p>
            <a:pPr algn="ctr"/>
            <a:endParaRPr lang="en-US" sz="3600" dirty="0"/>
          </a:p>
        </p:txBody>
      </p:sp>
      <p:sp>
        <p:nvSpPr>
          <p:cNvPr id="410" name="TextBox 409"/>
          <p:cNvSpPr txBox="1"/>
          <p:nvPr/>
        </p:nvSpPr>
        <p:spPr>
          <a:xfrm>
            <a:off x="19722423" y="16100105"/>
            <a:ext cx="215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Level Cells</a:t>
            </a:r>
            <a:endParaRPr lang="en-US" sz="3600" dirty="0"/>
          </a:p>
        </p:txBody>
      </p:sp>
      <p:sp>
        <p:nvSpPr>
          <p:cNvPr id="411" name="TextBox 410"/>
          <p:cNvSpPr txBox="1"/>
          <p:nvPr/>
        </p:nvSpPr>
        <p:spPr>
          <a:xfrm>
            <a:off x="18042377" y="19859336"/>
            <a:ext cx="215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000000"/>
                </a:solidFill>
              </a:rPr>
              <a:t>KWT DAQ BOX</a:t>
            </a:r>
            <a:endParaRPr lang="en-US" sz="3600" dirty="0"/>
          </a:p>
        </p:txBody>
      </p:sp>
      <p:sp>
        <p:nvSpPr>
          <p:cNvPr id="412" name="Rectangle 10"/>
          <p:cNvSpPr>
            <a:spLocks noChangeArrowheads="1"/>
          </p:cNvSpPr>
          <p:nvPr/>
        </p:nvSpPr>
        <p:spPr bwMode="auto">
          <a:xfrm>
            <a:off x="19102136" y="9900892"/>
            <a:ext cx="3556942" cy="251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4400" dirty="0" smtClean="0">
                <a:solidFill>
                  <a:srgbClr val="000000"/>
                </a:solidFill>
              </a:rPr>
              <a:t>Main Balance</a:t>
            </a:r>
          </a:p>
        </p:txBody>
      </p:sp>
    </p:spTree>
    <p:extLst>
      <p:ext uri="{BB962C8B-B14F-4D97-AF65-F5344CB8AC3E}">
        <p14:creationId xmlns:p14="http://schemas.microsoft.com/office/powerpoint/2010/main" val="13255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7569994"/>
            <a:ext cx="30581600" cy="22936200"/>
          </a:xfrm>
        </p:spPr>
      </p:pic>
    </p:spTree>
    <p:extLst>
      <p:ext uri="{BB962C8B-B14F-4D97-AF65-F5344CB8AC3E}">
        <p14:creationId xmlns:p14="http://schemas.microsoft.com/office/powerpoint/2010/main" val="81393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5317087" y="1229455"/>
            <a:ext cx="28128913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6000" b="1" dirty="0" smtClean="0"/>
              <a:t>University of Washington Kirsten Wind Tunnel Sidewall Balance Software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4800" dirty="0" smtClean="0"/>
              <a:t>C.W</a:t>
            </a:r>
            <a:r>
              <a:rPr lang="en-US" altLang="en-US" sz="4800" dirty="0"/>
              <a:t>. </a:t>
            </a:r>
            <a:r>
              <a:rPr lang="en-US" altLang="en-US" sz="4800" dirty="0" err="1"/>
              <a:t>Lum</a:t>
            </a:r>
            <a:r>
              <a:rPr lang="en-US" altLang="en-US" sz="4800" dirty="0"/>
              <a:t>, W. </a:t>
            </a:r>
            <a:r>
              <a:rPr lang="en-US" altLang="en-US" sz="4800" dirty="0" err="1" smtClean="0"/>
              <a:t>Hongjun</a:t>
            </a:r>
            <a:r>
              <a:rPr lang="en-US" altLang="en-US" sz="4800" dirty="0" smtClean="0"/>
              <a:t>, K. Ho, R. Slim, H. Stevens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4800" dirty="0" smtClean="0"/>
              <a:t>Aircraft Icing and Aerodynamics Research Group, </a:t>
            </a:r>
            <a:r>
              <a:rPr lang="en-US" altLang="en-US" sz="4800" dirty="0"/>
              <a:t>University of Washington</a:t>
            </a:r>
            <a:endParaRPr lang="en-US" altLang="en-US" sz="7200" b="1" dirty="0"/>
          </a:p>
        </p:txBody>
      </p:sp>
      <p:sp>
        <p:nvSpPr>
          <p:cNvPr id="15363" name="Line 9"/>
          <p:cNvSpPr>
            <a:spLocks noChangeShapeType="1"/>
          </p:cNvSpPr>
          <p:nvPr/>
        </p:nvSpPr>
        <p:spPr bwMode="auto">
          <a:xfrm>
            <a:off x="555625" y="5292725"/>
            <a:ext cx="4245451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11"/>
          <p:cNvSpPr>
            <a:spLocks noChangeShapeType="1"/>
          </p:cNvSpPr>
          <p:nvPr/>
        </p:nvSpPr>
        <p:spPr bwMode="auto">
          <a:xfrm>
            <a:off x="14552613" y="44450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82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5" y="359909"/>
            <a:ext cx="460573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/>
          <p:cNvSpPr/>
          <p:nvPr/>
        </p:nvSpPr>
        <p:spPr bwMode="auto">
          <a:xfrm>
            <a:off x="38078126" y="6629729"/>
            <a:ext cx="5529380" cy="15877061"/>
          </a:xfrm>
          <a:prstGeom prst="rect">
            <a:avLst/>
          </a:prstGeom>
          <a:noFill/>
          <a:ln w="76200" cap="flat" cmpd="sng" algn="ctr">
            <a:solidFill>
              <a:srgbClr val="9933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13815" y="7559873"/>
            <a:ext cx="24452840" cy="15507547"/>
          </a:xfrm>
          <a:prstGeom prst="rect">
            <a:avLst/>
          </a:prstGeom>
          <a:noFill/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0406506" y="23176262"/>
            <a:ext cx="3863140" cy="75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UAS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87666" y="9805939"/>
            <a:ext cx="270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Speed Controller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859294" y="8005212"/>
            <a:ext cx="3765917" cy="1765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6690429" y="8132970"/>
            <a:ext cx="1744400" cy="104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Drives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Pumps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Fan Pitch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260555" y="6136309"/>
            <a:ext cx="6018678" cy="3453947"/>
            <a:chOff x="27561611" y="14531387"/>
            <a:chExt cx="6018678" cy="3453947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" t="7970" r="9148" b="7859"/>
            <a:stretch/>
          </p:blipFill>
          <p:spPr>
            <a:xfrm>
              <a:off x="27814004" y="14769857"/>
              <a:ext cx="1865677" cy="1901167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28680367" y="17523669"/>
              <a:ext cx="363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ADS-B </a:t>
              </a:r>
              <a:r>
                <a:rPr lang="en-US" sz="2400" dirty="0" smtClean="0">
                  <a:solidFill>
                    <a:srgbClr val="000000"/>
                  </a:solidFill>
                </a:rPr>
                <a:t>In Receiver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7561611" y="14531387"/>
              <a:ext cx="6018678" cy="294941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auto">
            <a:xfrm>
              <a:off x="29711964" y="14729101"/>
              <a:ext cx="3848548" cy="2344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Sagetech Clarity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Hosts a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WiFi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hotspot.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Decodes transponder outputs and translates to Clarity packets (clear text).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Broadcasts UDP data over port 4000 (</a:t>
              </a:r>
              <a:r>
                <a:rPr lang="en-US" altLang="en-US" sz="1800" dirty="0" smtClean="0">
                  <a:solidFill>
                    <a:srgbClr val="FF0000"/>
                  </a:solidFill>
                </a:rPr>
                <a:t>IP address is unclear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)</a:t>
              </a:r>
              <a:endParaRPr lang="en-US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8463837" y="22677179"/>
            <a:ext cx="382408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UW </a:t>
            </a:r>
            <a:r>
              <a:rPr lang="en-US" sz="2400" dirty="0" err="1" smtClean="0">
                <a:solidFill>
                  <a:srgbClr val="000000"/>
                </a:solidFill>
              </a:rPr>
              <a:t>TRAnsponder</a:t>
            </a:r>
            <a:r>
              <a:rPr lang="en-US" sz="2400" dirty="0" smtClean="0">
                <a:solidFill>
                  <a:srgbClr val="000000"/>
                </a:solidFill>
              </a:rPr>
              <a:t>-based Position Information System (TRAPIS)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293565" y="6860412"/>
            <a:ext cx="5008041" cy="5333180"/>
            <a:chOff x="27218308" y="8107352"/>
            <a:chExt cx="5008041" cy="5333180"/>
          </a:xfrm>
        </p:grpSpPr>
        <p:sp>
          <p:nvSpPr>
            <p:cNvPr id="105" name="TextBox 104"/>
            <p:cNvSpPr txBox="1"/>
            <p:nvPr/>
          </p:nvSpPr>
          <p:spPr>
            <a:xfrm>
              <a:off x="28040225" y="12978867"/>
              <a:ext cx="363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TRAPIS 1.0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7218308" y="8107352"/>
              <a:ext cx="5008041" cy="479284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10"/>
            <p:cNvSpPr>
              <a:spLocks noChangeArrowheads="1"/>
            </p:cNvSpPr>
            <p:nvPr/>
          </p:nvSpPr>
          <p:spPr bwMode="auto">
            <a:xfrm>
              <a:off x="27218308" y="11685829"/>
              <a:ext cx="4849113" cy="1367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>
                  <a:solidFill>
                    <a:srgbClr val="000000"/>
                  </a:solidFill>
                </a:rPr>
                <a:t>See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\\JCATI2015\TechnicalDataPackage\ProjectVision\GPSDeniedProjectVision.pptx for additional information.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827796" y="16118780"/>
            <a:ext cx="5930753" cy="4092327"/>
            <a:chOff x="11708916" y="18396154"/>
            <a:chExt cx="5930753" cy="4092327"/>
          </a:xfrm>
        </p:grpSpPr>
        <p:sp>
          <p:nvSpPr>
            <p:cNvPr id="123" name="TextBox 122"/>
            <p:cNvSpPr txBox="1"/>
            <p:nvPr/>
          </p:nvSpPr>
          <p:spPr>
            <a:xfrm>
              <a:off x="11708916" y="22026816"/>
              <a:ext cx="5930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ANPC </a:t>
              </a:r>
              <a:r>
                <a:rPr lang="en-US" sz="2400" dirty="0" smtClean="0">
                  <a:solidFill>
                    <a:srgbClr val="000000"/>
                  </a:solidFill>
                </a:rPr>
                <a:t>LAMS Simulator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2034787" y="18396154"/>
              <a:ext cx="5034013" cy="3524185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Rectangle 10"/>
            <p:cNvSpPr>
              <a:spLocks noChangeArrowheads="1"/>
            </p:cNvSpPr>
            <p:nvPr/>
          </p:nvSpPr>
          <p:spPr bwMode="auto">
            <a:xfrm>
              <a:off x="14625914" y="18541921"/>
              <a:ext cx="2336115" cy="319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Emulate LAMS functionality and outputs.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85663" y="18541921"/>
              <a:ext cx="2266950" cy="3190875"/>
            </a:xfrm>
            <a:prstGeom prst="rect">
              <a:avLst/>
            </a:prstGeom>
          </p:spPr>
        </p:pic>
        <p:sp>
          <p:nvSpPr>
            <p:cNvPr id="133" name="TextBox 132"/>
            <p:cNvSpPr txBox="1"/>
            <p:nvPr/>
          </p:nvSpPr>
          <p:spPr>
            <a:xfrm>
              <a:off x="15400688" y="21277500"/>
              <a:ext cx="1539069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U.S.1725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897836" y="10007364"/>
            <a:ext cx="5930753" cy="5330150"/>
            <a:chOff x="17387829" y="11980109"/>
            <a:chExt cx="5930753" cy="53301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553335" y="11980109"/>
              <a:ext cx="4075999" cy="4304559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17387829" y="16848594"/>
              <a:ext cx="5930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ANPC Local Area Multilateration System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639670" y="12032228"/>
              <a:ext cx="5443989" cy="4678555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19346070" y="12042535"/>
              <a:ext cx="3635347" cy="124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Interrogates transponder (on 1030 MHz) and receives response (on 1090 MHz)</a:t>
              </a:r>
              <a:endParaRPr lang="en-US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896408" y="16117623"/>
              <a:ext cx="2046831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U.S.726, 727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16115" y="10741367"/>
            <a:ext cx="1819275" cy="1209675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30800685" y="8518830"/>
            <a:ext cx="1327801" cy="461665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FF"/>
                </a:solidFill>
              </a:rPr>
              <a:t>U.S.668</a:t>
            </a:r>
            <a:endParaRPr lang="en-US" sz="2400" dirty="0">
              <a:solidFill>
                <a:srgbClr val="0099FF"/>
              </a:solidFill>
            </a:endParaRPr>
          </a:p>
        </p:txBody>
      </p:sp>
      <p:sp>
        <p:nvSpPr>
          <p:cNvPr id="332" name="Freeform 331"/>
          <p:cNvSpPr/>
          <p:nvPr/>
        </p:nvSpPr>
        <p:spPr bwMode="auto">
          <a:xfrm>
            <a:off x="24102805" y="6861719"/>
            <a:ext cx="2146230" cy="7217372"/>
          </a:xfrm>
          <a:custGeom>
            <a:avLst/>
            <a:gdLst>
              <a:gd name="connsiteX0" fmla="*/ 0 w 2895600"/>
              <a:gd name="connsiteY0" fmla="*/ 8039100 h 8039100"/>
              <a:gd name="connsiteX1" fmla="*/ 1047750 w 2895600"/>
              <a:gd name="connsiteY1" fmla="*/ 8039100 h 8039100"/>
              <a:gd name="connsiteX2" fmla="*/ 1047750 w 2895600"/>
              <a:gd name="connsiteY2" fmla="*/ 0 h 8039100"/>
              <a:gd name="connsiteX3" fmla="*/ 2895600 w 2895600"/>
              <a:gd name="connsiteY3" fmla="*/ 0 h 803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0" h="8039100">
                <a:moveTo>
                  <a:pt x="0" y="8039100"/>
                </a:moveTo>
                <a:lnTo>
                  <a:pt x="1047750" y="8039100"/>
                </a:lnTo>
                <a:lnTo>
                  <a:pt x="1047750" y="0"/>
                </a:lnTo>
                <a:lnTo>
                  <a:pt x="28956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257800" eaLnBrk="1" hangingPunct="1"/>
            <a:endParaRPr lang="en-US">
              <a:latin typeface="Arial" charset="0"/>
            </a:endParaRPr>
          </a:p>
        </p:txBody>
      </p:sp>
      <p:sp>
        <p:nvSpPr>
          <p:cNvPr id="333" name="Freeform 332"/>
          <p:cNvSpPr/>
          <p:nvPr/>
        </p:nvSpPr>
        <p:spPr bwMode="auto">
          <a:xfrm>
            <a:off x="24132844" y="12386523"/>
            <a:ext cx="2043947" cy="3829050"/>
          </a:xfrm>
          <a:custGeom>
            <a:avLst/>
            <a:gdLst>
              <a:gd name="connsiteX0" fmla="*/ 0 w 2419350"/>
              <a:gd name="connsiteY0" fmla="*/ 3829050 h 3829050"/>
              <a:gd name="connsiteX1" fmla="*/ 1771650 w 2419350"/>
              <a:gd name="connsiteY1" fmla="*/ 3829050 h 3829050"/>
              <a:gd name="connsiteX2" fmla="*/ 1771650 w 2419350"/>
              <a:gd name="connsiteY2" fmla="*/ 0 h 3829050"/>
              <a:gd name="connsiteX3" fmla="*/ 2419350 w 2419350"/>
              <a:gd name="connsiteY3" fmla="*/ 0 h 382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829050">
                <a:moveTo>
                  <a:pt x="0" y="3829050"/>
                </a:moveTo>
                <a:lnTo>
                  <a:pt x="1771650" y="3829050"/>
                </a:lnTo>
                <a:lnTo>
                  <a:pt x="1771650" y="0"/>
                </a:lnTo>
                <a:lnTo>
                  <a:pt x="24193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257800" eaLnBrk="1" hangingPunct="1"/>
            <a:endParaRPr lang="en-US">
              <a:latin typeface="Arial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37457" y="23702101"/>
            <a:ext cx="16082731" cy="6836984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257800" eaLnBrk="1" hangingPunct="1"/>
            <a:endParaRPr lang="en-US">
              <a:latin typeface="Arial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928957" y="30755393"/>
            <a:ext cx="895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Ground Control Station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-67156" y="31289960"/>
            <a:ext cx="6236646" cy="1297513"/>
            <a:chOff x="42497090" y="18818030"/>
            <a:chExt cx="6796956" cy="1297513"/>
          </a:xfrm>
        </p:grpSpPr>
        <p:sp>
          <p:nvSpPr>
            <p:cNvPr id="223" name="Rectangle 10"/>
            <p:cNvSpPr>
              <a:spLocks noChangeArrowheads="1"/>
            </p:cNvSpPr>
            <p:nvPr/>
          </p:nvSpPr>
          <p:spPr bwMode="auto">
            <a:xfrm>
              <a:off x="42497090" y="18818030"/>
              <a:ext cx="6796956" cy="129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600" dirty="0" smtClean="0">
                  <a:solidFill>
                    <a:srgbClr val="000000"/>
                  </a:solidFill>
                </a:rPr>
                <a:t>Legend</a:t>
              </a:r>
              <a:endParaRPr lang="en-US" altLang="en-US" sz="3600" dirty="0">
                <a:solidFill>
                  <a:srgbClr val="000000"/>
                </a:solidFill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lang="en-US" altLang="en-US" sz="2400" dirty="0" smtClean="0">
                  <a:solidFill>
                    <a:srgbClr val="000000"/>
                  </a:solidFill>
                </a:rPr>
                <a:t>		    = See specified user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lang="en-US" altLang="en-US" sz="2400" dirty="0">
                  <a:solidFill>
                    <a:srgbClr val="000000"/>
                  </a:solidFill>
                </a:rPr>
                <a:t>	</a:t>
              </a:r>
              <a:r>
                <a:rPr lang="en-US" altLang="en-US" sz="2400" dirty="0" smtClean="0">
                  <a:solidFill>
                    <a:srgbClr val="000000"/>
                  </a:solidFill>
                </a:rPr>
                <a:t>	       story for more information</a:t>
              </a:r>
              <a:endParaRPr lang="en-US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188174" y="19539036"/>
              <a:ext cx="1572211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U.S.XYZ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</p:grp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17391"/>
          <a:stretch/>
        </p:blipFill>
        <p:spPr>
          <a:xfrm>
            <a:off x="1758442" y="10537704"/>
            <a:ext cx="1600792" cy="2556155"/>
          </a:xfrm>
          <a:prstGeom prst="rect">
            <a:avLst/>
          </a:prstGeom>
        </p:spPr>
      </p:pic>
      <p:cxnSp>
        <p:nvCxnSpPr>
          <p:cNvPr id="228" name="Straight Arrow Connector 227"/>
          <p:cNvCxnSpPr/>
          <p:nvPr/>
        </p:nvCxnSpPr>
        <p:spPr bwMode="auto">
          <a:xfrm>
            <a:off x="42645862" y="22588882"/>
            <a:ext cx="0" cy="16497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42" name="Freeform 341"/>
          <p:cNvSpPr/>
          <p:nvPr/>
        </p:nvSpPr>
        <p:spPr bwMode="auto">
          <a:xfrm>
            <a:off x="24156917" y="12033610"/>
            <a:ext cx="1988023" cy="3829050"/>
          </a:xfrm>
          <a:custGeom>
            <a:avLst/>
            <a:gdLst>
              <a:gd name="connsiteX0" fmla="*/ 3867150 w 3867150"/>
              <a:gd name="connsiteY0" fmla="*/ 0 h 3829050"/>
              <a:gd name="connsiteX1" fmla="*/ 2514600 w 3867150"/>
              <a:gd name="connsiteY1" fmla="*/ 0 h 3829050"/>
              <a:gd name="connsiteX2" fmla="*/ 2514600 w 3867150"/>
              <a:gd name="connsiteY2" fmla="*/ 3829050 h 3829050"/>
              <a:gd name="connsiteX3" fmla="*/ 0 w 3867150"/>
              <a:gd name="connsiteY3" fmla="*/ 3829050 h 382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3829050">
                <a:moveTo>
                  <a:pt x="3867150" y="0"/>
                </a:moveTo>
                <a:lnTo>
                  <a:pt x="2514600" y="0"/>
                </a:lnTo>
                <a:lnTo>
                  <a:pt x="2514600" y="3829050"/>
                </a:lnTo>
                <a:lnTo>
                  <a:pt x="0" y="382905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257800" eaLnBrk="1" hangingPunct="1"/>
            <a:endParaRPr lang="en-US">
              <a:latin typeface="Arial" charset="0"/>
            </a:endParaRPr>
          </a:p>
        </p:txBody>
      </p:sp>
      <p:cxnSp>
        <p:nvCxnSpPr>
          <p:cNvPr id="344" name="Straight Arrow Connector 343"/>
          <p:cNvCxnSpPr/>
          <p:nvPr/>
        </p:nvCxnSpPr>
        <p:spPr bwMode="auto">
          <a:xfrm>
            <a:off x="32250566" y="7502807"/>
            <a:ext cx="184727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3" name="Straight Arrow Connector 232"/>
          <p:cNvCxnSpPr/>
          <p:nvPr/>
        </p:nvCxnSpPr>
        <p:spPr bwMode="auto">
          <a:xfrm>
            <a:off x="33522664" y="11409003"/>
            <a:ext cx="575175" cy="140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7" name="Freeform 346"/>
          <p:cNvSpPr/>
          <p:nvPr/>
        </p:nvSpPr>
        <p:spPr bwMode="auto">
          <a:xfrm>
            <a:off x="31185612" y="11684180"/>
            <a:ext cx="1457902" cy="5517970"/>
          </a:xfrm>
          <a:custGeom>
            <a:avLst/>
            <a:gdLst>
              <a:gd name="connsiteX0" fmla="*/ 0 w 1885950"/>
              <a:gd name="connsiteY0" fmla="*/ 5505450 h 5505450"/>
              <a:gd name="connsiteX1" fmla="*/ 1047750 w 1885950"/>
              <a:gd name="connsiteY1" fmla="*/ 5505450 h 5505450"/>
              <a:gd name="connsiteX2" fmla="*/ 1047750 w 1885950"/>
              <a:gd name="connsiteY2" fmla="*/ 0 h 5505450"/>
              <a:gd name="connsiteX3" fmla="*/ 1885950 w 1885950"/>
              <a:gd name="connsiteY3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950" h="5505450">
                <a:moveTo>
                  <a:pt x="0" y="5505450"/>
                </a:moveTo>
                <a:lnTo>
                  <a:pt x="1047750" y="5505450"/>
                </a:lnTo>
                <a:lnTo>
                  <a:pt x="1047750" y="0"/>
                </a:lnTo>
                <a:lnTo>
                  <a:pt x="18859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257800" eaLnBrk="1" hangingPunct="1"/>
            <a:endParaRPr lang="en-US">
              <a:latin typeface="Arial" charset="0"/>
            </a:endParaRPr>
          </a:p>
        </p:txBody>
      </p:sp>
      <p:cxnSp>
        <p:nvCxnSpPr>
          <p:cNvPr id="349" name="Straight Arrow Connector 348"/>
          <p:cNvCxnSpPr/>
          <p:nvPr/>
        </p:nvCxnSpPr>
        <p:spPr bwMode="auto">
          <a:xfrm>
            <a:off x="31593666" y="11124247"/>
            <a:ext cx="1049848" cy="1162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19737569" y="13117133"/>
            <a:ext cx="4380051" cy="3747380"/>
            <a:chOff x="7844714" y="13268439"/>
            <a:chExt cx="4380051" cy="3747380"/>
          </a:xfrm>
        </p:grpSpPr>
        <p:sp>
          <p:nvSpPr>
            <p:cNvPr id="144" name="TextBox 143"/>
            <p:cNvSpPr txBox="1"/>
            <p:nvPr/>
          </p:nvSpPr>
          <p:spPr>
            <a:xfrm>
              <a:off x="10736331" y="15802184"/>
              <a:ext cx="1327801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U.S.668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C49A87"/>
                </a:clrFrom>
                <a:clrTo>
                  <a:srgbClr val="C49A8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02388" y="13402534"/>
              <a:ext cx="2615316" cy="2013300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8399957" y="16545133"/>
              <a:ext cx="363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ADS-B Out Transponder </a:t>
              </a: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7844714" y="13268439"/>
              <a:ext cx="4380051" cy="323350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" name="Rectangle 10"/>
            <p:cNvSpPr>
              <a:spLocks noChangeArrowheads="1"/>
            </p:cNvSpPr>
            <p:nvPr/>
          </p:nvSpPr>
          <p:spPr bwMode="auto">
            <a:xfrm>
              <a:off x="10398486" y="13377281"/>
              <a:ext cx="1791483" cy="36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Sagetech XPS-TR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Reverts to Mode S transponder if GPS is lost.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8617119" y="26454400"/>
            <a:ext cx="7405517" cy="3883890"/>
            <a:chOff x="35562050" y="27038082"/>
            <a:chExt cx="7405517" cy="3883890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35562050" y="27038082"/>
              <a:ext cx="7405517" cy="34269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0772497" y="29504693"/>
              <a:ext cx="1933755" cy="830997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U.S.1728, 1729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0509814" y="27207700"/>
              <a:ext cx="219643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+mn-lt"/>
                </a:rPr>
                <a:t>Responsible for rerouting position estimates from TRAPIS and uploading it to the UAS via the data telemetry link.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6650877" y="30460307"/>
              <a:ext cx="556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UW Customized Mission Planner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5839" y="27223496"/>
              <a:ext cx="4713027" cy="2784971"/>
            </a:xfrm>
            <a:prstGeom prst="rect">
              <a:avLst/>
            </a:prstGeom>
          </p:spPr>
        </p:pic>
      </p:grpSp>
      <p:grpSp>
        <p:nvGrpSpPr>
          <p:cNvPr id="237" name="Group 236"/>
          <p:cNvGrpSpPr/>
          <p:nvPr/>
        </p:nvGrpSpPr>
        <p:grpSpPr>
          <a:xfrm>
            <a:off x="888455" y="25791633"/>
            <a:ext cx="3245792" cy="3166638"/>
            <a:chOff x="24328370" y="22144957"/>
            <a:chExt cx="3245792" cy="3166638"/>
          </a:xfrm>
        </p:grpSpPr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536391" y="22231745"/>
              <a:ext cx="721283" cy="2429955"/>
            </a:xfrm>
            <a:prstGeom prst="rect">
              <a:avLst/>
            </a:prstGeom>
          </p:spPr>
        </p:pic>
        <p:sp>
          <p:nvSpPr>
            <p:cNvPr id="268" name="TextBox 267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Data Telemetry Radio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Maintain data telemetry link to UAS.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Modify to carry position estimates on the data telemetry link.</a:t>
              </a:r>
            </a:p>
          </p:txBody>
        </p:sp>
      </p:grpSp>
      <p:cxnSp>
        <p:nvCxnSpPr>
          <p:cNvPr id="274" name="Straight Arrow Connector 273"/>
          <p:cNvCxnSpPr/>
          <p:nvPr/>
        </p:nvCxnSpPr>
        <p:spPr bwMode="auto">
          <a:xfrm flipH="1" flipV="1">
            <a:off x="4090141" y="28045921"/>
            <a:ext cx="4495714" cy="893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4" name="Straight Arrow Connector 283"/>
          <p:cNvCxnSpPr/>
          <p:nvPr/>
        </p:nvCxnSpPr>
        <p:spPr bwMode="auto">
          <a:xfrm>
            <a:off x="34452236" y="9463440"/>
            <a:ext cx="726516" cy="1867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Rectangle 10"/>
          <p:cNvSpPr>
            <a:spLocks noChangeArrowheads="1"/>
          </p:cNvSpPr>
          <p:nvPr/>
        </p:nvSpPr>
        <p:spPr bwMode="auto">
          <a:xfrm>
            <a:off x="32341924" y="6444554"/>
            <a:ext cx="1347694" cy="2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Clarity packet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(port 4000)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94" name="Rectangle 10"/>
          <p:cNvSpPr>
            <a:spLocks noChangeArrowheads="1"/>
          </p:cNvSpPr>
          <p:nvPr/>
        </p:nvSpPr>
        <p:spPr bwMode="auto">
          <a:xfrm>
            <a:off x="31756644" y="10032829"/>
            <a:ext cx="2148413" cy="42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CAT48 packet &amp; CAT34 packet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(port 20550)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95" name="Rectangle 10"/>
          <p:cNvSpPr>
            <a:spLocks noChangeArrowheads="1"/>
          </p:cNvSpPr>
          <p:nvPr/>
        </p:nvSpPr>
        <p:spPr bwMode="auto">
          <a:xfrm>
            <a:off x="28728945" y="11016075"/>
            <a:ext cx="2817385" cy="97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Decodes transponder outputs and translates to CAT48 messages.</a:t>
            </a:r>
          </a:p>
        </p:txBody>
      </p:sp>
      <p:sp>
        <p:nvSpPr>
          <p:cNvPr id="196" name="Rectangle 10"/>
          <p:cNvSpPr>
            <a:spLocks noChangeArrowheads="1"/>
          </p:cNvSpPr>
          <p:nvPr/>
        </p:nvSpPr>
        <p:spPr bwMode="auto">
          <a:xfrm>
            <a:off x="29519568" y="11883395"/>
            <a:ext cx="2037692" cy="12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Broadcasts UDP data over port 20550 (destination IP address is configurable)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cxnSp>
        <p:nvCxnSpPr>
          <p:cNvPr id="298" name="Straight Arrow Connector 297"/>
          <p:cNvCxnSpPr/>
          <p:nvPr/>
        </p:nvCxnSpPr>
        <p:spPr bwMode="auto">
          <a:xfrm flipV="1">
            <a:off x="15772943" y="24238610"/>
            <a:ext cx="26872919" cy="11505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Arrow Connector 303"/>
          <p:cNvCxnSpPr/>
          <p:nvPr/>
        </p:nvCxnSpPr>
        <p:spPr bwMode="auto">
          <a:xfrm flipV="1">
            <a:off x="1308899" y="22566814"/>
            <a:ext cx="0" cy="322482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08" name="Straight Arrow Connector 307"/>
          <p:cNvCxnSpPr/>
          <p:nvPr/>
        </p:nvCxnSpPr>
        <p:spPr bwMode="auto">
          <a:xfrm flipV="1">
            <a:off x="1436666" y="14199685"/>
            <a:ext cx="17520" cy="559957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0" name="Picture 229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007"/>
          <a:stretch/>
        </p:blipFill>
        <p:spPr>
          <a:xfrm>
            <a:off x="35067674" y="9085719"/>
            <a:ext cx="1364323" cy="12096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34097839" y="6867485"/>
            <a:ext cx="354397" cy="522926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2127180" y="12377181"/>
            <a:ext cx="5930753" cy="4092327"/>
            <a:chOff x="23418196" y="13405028"/>
            <a:chExt cx="5930753" cy="409232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3" r="11820"/>
            <a:stretch/>
          </p:blipFill>
          <p:spPr>
            <a:xfrm>
              <a:off x="23847831" y="13465323"/>
              <a:ext cx="2645079" cy="2661140"/>
            </a:xfrm>
            <a:prstGeom prst="rect">
              <a:avLst/>
            </a:prstGeom>
          </p:spPr>
        </p:pic>
        <p:sp>
          <p:nvSpPr>
            <p:cNvPr id="248" name="TextBox 247"/>
            <p:cNvSpPr txBox="1"/>
            <p:nvPr/>
          </p:nvSpPr>
          <p:spPr>
            <a:xfrm>
              <a:off x="23418196" y="17035690"/>
              <a:ext cx="5930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err="1" smtClean="0">
                  <a:solidFill>
                    <a:srgbClr val="000000"/>
                  </a:solidFill>
                </a:rPr>
                <a:t>TRAPISSimulator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3744067" y="13405028"/>
              <a:ext cx="5034013" cy="3524185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" name="Rectangle 10"/>
            <p:cNvSpPr>
              <a:spLocks noChangeArrowheads="1"/>
            </p:cNvSpPr>
            <p:nvPr/>
          </p:nvSpPr>
          <p:spPr bwMode="auto">
            <a:xfrm>
              <a:off x="26335194" y="13550795"/>
              <a:ext cx="2101201" cy="319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Emulate/output LAMS and Clarity packets.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Developed by UWAFSL.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Generates scenarios for lab testing.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7109968" y="16286374"/>
              <a:ext cx="1539069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U.S.1726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</p:grpSp>
      <p:cxnSp>
        <p:nvCxnSpPr>
          <p:cNvPr id="258" name="Straight Arrow Connector 257"/>
          <p:cNvCxnSpPr/>
          <p:nvPr/>
        </p:nvCxnSpPr>
        <p:spPr bwMode="auto">
          <a:xfrm>
            <a:off x="34795301" y="10037258"/>
            <a:ext cx="547065" cy="60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4815494" y="10040287"/>
            <a:ext cx="0" cy="233689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Arrow Connector 296"/>
          <p:cNvCxnSpPr/>
          <p:nvPr/>
        </p:nvCxnSpPr>
        <p:spPr bwMode="auto">
          <a:xfrm>
            <a:off x="36270842" y="9758070"/>
            <a:ext cx="1787091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38293565" y="19899826"/>
            <a:ext cx="5029844" cy="2762495"/>
            <a:chOff x="38549362" y="13783336"/>
            <a:chExt cx="3366126" cy="2762495"/>
          </a:xfrm>
        </p:grpSpPr>
        <p:grpSp>
          <p:nvGrpSpPr>
            <p:cNvPr id="299" name="Group 298"/>
            <p:cNvGrpSpPr/>
            <p:nvPr/>
          </p:nvGrpSpPr>
          <p:grpSpPr>
            <a:xfrm>
              <a:off x="38549362" y="13783336"/>
              <a:ext cx="3366126" cy="2762495"/>
              <a:chOff x="27579993" y="7420776"/>
              <a:chExt cx="3366126" cy="2762495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27981861" y="9352274"/>
                <a:ext cx="26422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Mission Planner Interface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 bwMode="auto">
              <a:xfrm>
                <a:off x="27579993" y="7420776"/>
                <a:ext cx="3366126" cy="1904267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5257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0" name="Rectangle 10"/>
              <p:cNvSpPr>
                <a:spLocks noChangeArrowheads="1"/>
              </p:cNvSpPr>
              <p:nvPr/>
            </p:nvSpPr>
            <p:spPr bwMode="auto">
              <a:xfrm>
                <a:off x="27656603" y="7567439"/>
                <a:ext cx="3250039" cy="2344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342900" indent="-342900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1800" dirty="0" err="1" smtClean="0">
                    <a:solidFill>
                      <a:srgbClr val="000000"/>
                    </a:solidFill>
                  </a:rPr>
                  <a:t>DataOutputController</a:t>
                </a: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 sends TRAPIS position estimates to Mission Planner using UDP (nominally using port 4005).</a:t>
                </a:r>
                <a:endParaRPr lang="en-US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3" name="TextBox 312"/>
            <p:cNvSpPr txBox="1"/>
            <p:nvPr/>
          </p:nvSpPr>
          <p:spPr>
            <a:xfrm>
              <a:off x="40313300" y="14982331"/>
              <a:ext cx="1525875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U.S.1724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</p:grpSp>
      <p:cxnSp>
        <p:nvCxnSpPr>
          <p:cNvPr id="314" name="Straight Arrow Connector 313"/>
          <p:cNvCxnSpPr/>
          <p:nvPr/>
        </p:nvCxnSpPr>
        <p:spPr bwMode="auto">
          <a:xfrm flipH="1">
            <a:off x="39785324" y="11684180"/>
            <a:ext cx="6346" cy="131036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1" name="Rectangle 320"/>
          <p:cNvSpPr/>
          <p:nvPr/>
        </p:nvSpPr>
        <p:spPr bwMode="auto">
          <a:xfrm>
            <a:off x="14788674" y="8740536"/>
            <a:ext cx="9887343" cy="1080868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7653808" y="19599671"/>
            <a:ext cx="363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TRAPIS Payload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997708" y="10452616"/>
            <a:ext cx="12372420" cy="88191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4547511" y="16911773"/>
            <a:ext cx="62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UW Customized GPS-Denied Flight Modes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985508" y="19295116"/>
            <a:ext cx="3241999" cy="46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UAV </a:t>
            </a:r>
            <a:r>
              <a:rPr lang="en-US" sz="2400" dirty="0" err="1" smtClean="0">
                <a:solidFill>
                  <a:srgbClr val="000000"/>
                </a:solidFill>
              </a:rPr>
              <a:t>Pixhawk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30" name="Rectangle 329"/>
          <p:cNvSpPr/>
          <p:nvPr/>
        </p:nvSpPr>
        <p:spPr bwMode="auto">
          <a:xfrm>
            <a:off x="3845791" y="11265981"/>
            <a:ext cx="9246271" cy="56411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917228" y="19790984"/>
            <a:ext cx="4000087" cy="3747380"/>
            <a:chOff x="11678978" y="8470801"/>
            <a:chExt cx="4000087" cy="3747380"/>
          </a:xfrm>
        </p:grpSpPr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877914" y="8518830"/>
              <a:ext cx="721283" cy="2429955"/>
            </a:xfrm>
            <a:prstGeom prst="rect">
              <a:avLst/>
            </a:prstGeom>
          </p:spPr>
        </p:pic>
        <p:sp>
          <p:nvSpPr>
            <p:cNvPr id="334" name="TextBox 333"/>
            <p:cNvSpPr txBox="1"/>
            <p:nvPr/>
          </p:nvSpPr>
          <p:spPr>
            <a:xfrm>
              <a:off x="12798111" y="10470405"/>
              <a:ext cx="1546428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U.S.1731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2046252" y="11175367"/>
              <a:ext cx="363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Data Telemetry Radio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1678978" y="8470801"/>
              <a:ext cx="2896489" cy="267419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angle 10"/>
            <p:cNvSpPr>
              <a:spLocks noChangeArrowheads="1"/>
            </p:cNvSpPr>
            <p:nvPr/>
          </p:nvSpPr>
          <p:spPr bwMode="auto">
            <a:xfrm>
              <a:off x="12677340" y="8579643"/>
              <a:ext cx="1791483" cy="36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Receive TRAPIS position estimates from GCS.</a:t>
              </a: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1422930" y="16354357"/>
            <a:ext cx="1471665" cy="461665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FF"/>
                </a:solidFill>
              </a:rPr>
              <a:t>U.S.1739 </a:t>
            </a:r>
            <a:endParaRPr lang="en-US" sz="2400" dirty="0">
              <a:solidFill>
                <a:srgbClr val="0099FF"/>
              </a:solidFill>
            </a:endParaRPr>
          </a:p>
        </p:txBody>
      </p:sp>
      <p:sp>
        <p:nvSpPr>
          <p:cNvPr id="150" name="Rectangle 10"/>
          <p:cNvSpPr>
            <a:spLocks noChangeArrowheads="1"/>
          </p:cNvSpPr>
          <p:nvPr/>
        </p:nvSpPr>
        <p:spPr bwMode="auto">
          <a:xfrm>
            <a:off x="5703044" y="11387718"/>
            <a:ext cx="5440907" cy="309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Discards UAV GPS signals and only uses TRAPIS position estimates for navigation.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37061" y="13102518"/>
            <a:ext cx="4156639" cy="3747380"/>
            <a:chOff x="10735752" y="7960342"/>
            <a:chExt cx="4156639" cy="37473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35" b="26765"/>
            <a:stretch/>
          </p:blipFill>
          <p:spPr>
            <a:xfrm rot="5400000">
              <a:off x="10190216" y="8765996"/>
              <a:ext cx="3021955" cy="1450538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11259578" y="11237036"/>
              <a:ext cx="363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Arduino Mega 2560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0735752" y="7960342"/>
              <a:ext cx="3898692" cy="323350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Rectangle 10"/>
            <p:cNvSpPr>
              <a:spLocks noChangeArrowheads="1"/>
            </p:cNvSpPr>
            <p:nvPr/>
          </p:nvSpPr>
          <p:spPr bwMode="auto">
            <a:xfrm>
              <a:off x="12472561" y="8069184"/>
              <a:ext cx="2127087" cy="36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Running AFSL software to intercept GPS measurements.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Can pass, degrade, or deny GPS signals.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Controlled by GCS.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22491736" y="18962003"/>
            <a:ext cx="1558036" cy="461665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FF"/>
                </a:solidFill>
              </a:rPr>
              <a:t>U.S.1049</a:t>
            </a:r>
            <a:endParaRPr lang="en-US" sz="2400" dirty="0">
              <a:solidFill>
                <a:srgbClr val="0099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183752" y="17220293"/>
            <a:ext cx="3904518" cy="2171633"/>
            <a:chOff x="11757226" y="17975695"/>
            <a:chExt cx="3904518" cy="217163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B"/>
                </a:clrFrom>
                <a:clrTo>
                  <a:srgbClr val="FFFF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55" r="30119" b="11703"/>
            <a:stretch/>
          </p:blipFill>
          <p:spPr>
            <a:xfrm>
              <a:off x="11854301" y="17999263"/>
              <a:ext cx="1977646" cy="1559447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11787849" y="19685663"/>
              <a:ext cx="3873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err="1" smtClean="0">
                  <a:solidFill>
                    <a:srgbClr val="000000"/>
                  </a:solidFill>
                </a:rPr>
                <a:t>Turnigy</a:t>
              </a:r>
              <a:r>
                <a:rPr lang="en-US" sz="2400" dirty="0" smtClean="0">
                  <a:solidFill>
                    <a:srgbClr val="000000"/>
                  </a:solidFill>
                </a:rPr>
                <a:t> TGY-iA10 Receiver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1757226" y="17975695"/>
              <a:ext cx="3898692" cy="16653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Rectangle 10"/>
            <p:cNvSpPr>
              <a:spLocks noChangeArrowheads="1"/>
            </p:cNvSpPr>
            <p:nvPr/>
          </p:nvSpPr>
          <p:spPr bwMode="auto">
            <a:xfrm>
              <a:off x="13759438" y="18011965"/>
              <a:ext cx="1861684" cy="160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Receive commands from payload operator on ground.</a:t>
              </a:r>
            </a:p>
          </p:txBody>
        </p:sp>
      </p:grpSp>
      <p:cxnSp>
        <p:nvCxnSpPr>
          <p:cNvPr id="163" name="Straight Arrow Connector 162"/>
          <p:cNvCxnSpPr/>
          <p:nvPr/>
        </p:nvCxnSpPr>
        <p:spPr bwMode="auto">
          <a:xfrm flipV="1">
            <a:off x="15627423" y="16321639"/>
            <a:ext cx="0" cy="89721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19040743" y="14633441"/>
            <a:ext cx="681602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16506896" y="9102880"/>
            <a:ext cx="6558552" cy="3193089"/>
            <a:chOff x="17332810" y="9102880"/>
            <a:chExt cx="6558552" cy="3193089"/>
          </a:xfrm>
        </p:grpSpPr>
        <p:sp>
          <p:nvSpPr>
            <p:cNvPr id="176" name="TextBox 175"/>
            <p:cNvSpPr txBox="1"/>
            <p:nvPr/>
          </p:nvSpPr>
          <p:spPr>
            <a:xfrm>
              <a:off x="22198720" y="11187154"/>
              <a:ext cx="1546428" cy="461665"/>
            </a:xfrm>
            <a:prstGeom prst="rect">
              <a:avLst/>
            </a:prstGeom>
            <a:noFill/>
            <a:ln w="571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99FF"/>
                  </a:solidFill>
                </a:rPr>
                <a:t>U.S.1741</a:t>
              </a:r>
              <a:endParaRPr lang="en-US" sz="2400" dirty="0">
                <a:solidFill>
                  <a:srgbClr val="0099FF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8449430" y="11834304"/>
              <a:ext cx="483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TRAPIS Payload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Pixhawk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17332810" y="9102880"/>
              <a:ext cx="6558552" cy="267419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" name="Rectangle 10"/>
            <p:cNvSpPr>
              <a:spLocks noChangeArrowheads="1"/>
            </p:cNvSpPr>
            <p:nvPr/>
          </p:nvSpPr>
          <p:spPr bwMode="auto">
            <a:xfrm>
              <a:off x="21129292" y="9219342"/>
              <a:ext cx="2624129" cy="183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Solely used to feed GPS information to TRAPIS payload.</a:t>
              </a: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5" r="17391"/>
            <a:stretch/>
          </p:blipFill>
          <p:spPr>
            <a:xfrm>
              <a:off x="19518404" y="9154396"/>
              <a:ext cx="1600792" cy="2556155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45" t="16137" r="25955" b="22363"/>
            <a:stretch/>
          </p:blipFill>
          <p:spPr>
            <a:xfrm>
              <a:off x="17426224" y="9451723"/>
              <a:ext cx="1547912" cy="1525587"/>
            </a:xfrm>
            <a:prstGeom prst="rect">
              <a:avLst/>
            </a:prstGeom>
          </p:spPr>
        </p:pic>
      </p:grpSp>
      <p:grpSp>
        <p:nvGrpSpPr>
          <p:cNvPr id="198" name="Group 197"/>
          <p:cNvGrpSpPr/>
          <p:nvPr/>
        </p:nvGrpSpPr>
        <p:grpSpPr>
          <a:xfrm>
            <a:off x="38293565" y="13029879"/>
            <a:ext cx="5008041" cy="4079545"/>
            <a:chOff x="27331120" y="8107352"/>
            <a:chExt cx="5008041" cy="4079545"/>
          </a:xfrm>
        </p:grpSpPr>
        <p:sp>
          <p:nvSpPr>
            <p:cNvPr id="200" name="TextBox 199"/>
            <p:cNvSpPr txBox="1"/>
            <p:nvPr/>
          </p:nvSpPr>
          <p:spPr>
            <a:xfrm>
              <a:off x="28630849" y="11355900"/>
              <a:ext cx="3183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Position Estimate Selection Control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7331120" y="8107352"/>
              <a:ext cx="5008041" cy="321129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28475745" y="8177041"/>
              <a:ext cx="3718724" cy="2344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Select position information to output from TRAPIS.</a:t>
              </a:r>
            </a:p>
            <a:p>
              <a:pPr marL="6858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Raw ADS-B can be used as a surrogate for LAMS during testing.</a:t>
              </a:r>
            </a:p>
            <a:p>
              <a:pPr marL="6858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LAMS used for flight demo.  </a:t>
              </a:r>
            </a:p>
            <a:p>
              <a:pPr marL="6858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Filtered versions of signals can also be used.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0771269" y="15650878"/>
            <a:ext cx="2438109" cy="461665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FF"/>
                </a:solidFill>
              </a:rPr>
              <a:t>U.S.1752, 1753</a:t>
            </a:r>
            <a:endParaRPr lang="en-US" sz="2400" dirty="0">
              <a:solidFill>
                <a:srgbClr val="0099FF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99240" y="6953884"/>
            <a:ext cx="4743438" cy="351308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67658" y="13107585"/>
            <a:ext cx="1381125" cy="2447925"/>
          </a:xfrm>
          <a:prstGeom prst="rect">
            <a:avLst/>
          </a:prstGeom>
        </p:spPr>
      </p:pic>
      <p:cxnSp>
        <p:nvCxnSpPr>
          <p:cNvPr id="203" name="Straight Arrow Connector 202"/>
          <p:cNvCxnSpPr/>
          <p:nvPr/>
        </p:nvCxnSpPr>
        <p:spPr bwMode="auto">
          <a:xfrm>
            <a:off x="39576011" y="16264547"/>
            <a:ext cx="0" cy="36023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8" name="Rectangle 10"/>
          <p:cNvSpPr>
            <a:spLocks noChangeArrowheads="1"/>
          </p:cNvSpPr>
          <p:nvPr/>
        </p:nvSpPr>
        <p:spPr bwMode="auto">
          <a:xfrm>
            <a:off x="17024365" y="23866050"/>
            <a:ext cx="7450350" cy="7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TRAPIS Position Estimate via UDP connection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cxnSp>
        <p:nvCxnSpPr>
          <p:cNvPr id="212" name="Straight Arrow Connector 211"/>
          <p:cNvCxnSpPr/>
          <p:nvPr/>
        </p:nvCxnSpPr>
        <p:spPr bwMode="auto">
          <a:xfrm>
            <a:off x="15772943" y="24353661"/>
            <a:ext cx="1" cy="207383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9143811" y="23922090"/>
            <a:ext cx="6249949" cy="2520523"/>
            <a:chOff x="7864616" y="23825723"/>
            <a:chExt cx="6249949" cy="25205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65" r="18751" b="4357"/>
            <a:stretch/>
          </p:blipFill>
          <p:spPr>
            <a:xfrm>
              <a:off x="9686286" y="23943293"/>
              <a:ext cx="1480768" cy="1660824"/>
            </a:xfrm>
            <a:prstGeom prst="rect">
              <a:avLst/>
            </a:prstGeom>
          </p:spPr>
        </p:pic>
        <p:sp>
          <p:nvSpPr>
            <p:cNvPr id="190" name="TextBox 189"/>
            <p:cNvSpPr txBox="1"/>
            <p:nvPr/>
          </p:nvSpPr>
          <p:spPr>
            <a:xfrm>
              <a:off x="10101377" y="25643662"/>
              <a:ext cx="363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Payload Operator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7864616" y="23825723"/>
              <a:ext cx="6249949" cy="182759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Rectangle 10"/>
            <p:cNvSpPr>
              <a:spLocks noChangeArrowheads="1"/>
            </p:cNvSpPr>
            <p:nvPr/>
          </p:nvSpPr>
          <p:spPr bwMode="auto">
            <a:xfrm>
              <a:off x="11617533" y="23935206"/>
              <a:ext cx="2244203" cy="241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Monitor ADS-B output via EFB.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Control TRAPIS payload via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Turnigy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TGY-i10.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779" y="23900461"/>
              <a:ext cx="1282182" cy="1661233"/>
            </a:xfrm>
            <a:prstGeom prst="rect">
              <a:avLst/>
            </a:prstGeom>
          </p:spPr>
        </p:pic>
      </p:grpSp>
      <p:cxnSp>
        <p:nvCxnSpPr>
          <p:cNvPr id="226" name="Straight Arrow Connector 225"/>
          <p:cNvCxnSpPr/>
          <p:nvPr/>
        </p:nvCxnSpPr>
        <p:spPr bwMode="auto">
          <a:xfrm flipH="1">
            <a:off x="17848294" y="11820264"/>
            <a:ext cx="6444" cy="128225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7" name="Rectangle 10"/>
          <p:cNvSpPr>
            <a:spLocks noChangeArrowheads="1"/>
          </p:cNvSpPr>
          <p:nvPr/>
        </p:nvSpPr>
        <p:spPr bwMode="auto">
          <a:xfrm>
            <a:off x="16697468" y="12219155"/>
            <a:ext cx="1251493" cy="40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GPS info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32" name="Rectangle 10"/>
          <p:cNvSpPr>
            <a:spLocks noChangeArrowheads="1"/>
          </p:cNvSpPr>
          <p:nvPr/>
        </p:nvSpPr>
        <p:spPr bwMode="auto">
          <a:xfrm>
            <a:off x="1876617" y="14579733"/>
            <a:ext cx="2148413" cy="42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Mux position estimates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cxnSp>
        <p:nvCxnSpPr>
          <p:cNvPr id="234" name="Straight Arrow Connector 233"/>
          <p:cNvCxnSpPr/>
          <p:nvPr/>
        </p:nvCxnSpPr>
        <p:spPr bwMode="auto">
          <a:xfrm>
            <a:off x="3554082" y="18049127"/>
            <a:ext cx="56253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8" name="Straight Arrow Connector 237"/>
          <p:cNvCxnSpPr/>
          <p:nvPr/>
        </p:nvCxnSpPr>
        <p:spPr bwMode="auto">
          <a:xfrm>
            <a:off x="1426021" y="14199685"/>
            <a:ext cx="1170339" cy="32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5423456" y="20359997"/>
            <a:ext cx="4571290" cy="2228885"/>
            <a:chOff x="11757226" y="17975695"/>
            <a:chExt cx="4571290" cy="2228885"/>
          </a:xfrm>
        </p:grpSpPr>
        <p:pic>
          <p:nvPicPr>
            <p:cNvPr id="244" name="Picture 243"/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B"/>
                </a:clrFrom>
                <a:clrTo>
                  <a:srgbClr val="FFFF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55" r="30119" b="11703"/>
            <a:stretch/>
          </p:blipFill>
          <p:spPr>
            <a:xfrm>
              <a:off x="11854301" y="17999263"/>
              <a:ext cx="1977646" cy="1559447"/>
            </a:xfrm>
            <a:prstGeom prst="rect">
              <a:avLst/>
            </a:prstGeom>
          </p:spPr>
        </p:pic>
        <p:sp>
          <p:nvSpPr>
            <p:cNvPr id="245" name="TextBox 244"/>
            <p:cNvSpPr txBox="1"/>
            <p:nvPr/>
          </p:nvSpPr>
          <p:spPr>
            <a:xfrm>
              <a:off x="12454621" y="19742915"/>
              <a:ext cx="3873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err="1" smtClean="0">
                  <a:solidFill>
                    <a:srgbClr val="000000"/>
                  </a:solidFill>
                </a:rPr>
                <a:t>Turnigy</a:t>
              </a:r>
              <a:r>
                <a:rPr lang="en-US" sz="2400" dirty="0" smtClean="0">
                  <a:solidFill>
                    <a:srgbClr val="000000"/>
                  </a:solidFill>
                </a:rPr>
                <a:t> TGY-iA10 Receiver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1757226" y="17975695"/>
              <a:ext cx="3898692" cy="16653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" name="Rectangle 10"/>
            <p:cNvSpPr>
              <a:spLocks noChangeArrowheads="1"/>
            </p:cNvSpPr>
            <p:nvPr/>
          </p:nvSpPr>
          <p:spPr bwMode="auto">
            <a:xfrm>
              <a:off x="13759438" y="18011965"/>
              <a:ext cx="1861684" cy="160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Receive commands from remote PIC.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Select mode.</a:t>
              </a:r>
            </a:p>
          </p:txBody>
        </p:sp>
      </p:grpSp>
      <p:cxnSp>
        <p:nvCxnSpPr>
          <p:cNvPr id="249" name="Straight Arrow Connector 248"/>
          <p:cNvCxnSpPr/>
          <p:nvPr/>
        </p:nvCxnSpPr>
        <p:spPr bwMode="auto">
          <a:xfrm flipH="1" flipV="1">
            <a:off x="7140251" y="19271776"/>
            <a:ext cx="7866" cy="111069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0" name="Rectangle 10"/>
          <p:cNvSpPr>
            <a:spLocks noChangeArrowheads="1"/>
          </p:cNvSpPr>
          <p:nvPr/>
        </p:nvSpPr>
        <p:spPr bwMode="auto">
          <a:xfrm>
            <a:off x="7148117" y="19729936"/>
            <a:ext cx="2511859" cy="46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Flight Mode Selection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4764797" y="23922090"/>
            <a:ext cx="3911361" cy="2520523"/>
            <a:chOff x="9451078" y="23825723"/>
            <a:chExt cx="3911361" cy="2520523"/>
          </a:xfrm>
        </p:grpSpPr>
        <p:pic>
          <p:nvPicPr>
            <p:cNvPr id="255" name="Picture 254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65" r="18751" b="4357"/>
            <a:stretch/>
          </p:blipFill>
          <p:spPr>
            <a:xfrm>
              <a:off x="9686286" y="23943293"/>
              <a:ext cx="1480768" cy="1660824"/>
            </a:xfrm>
            <a:prstGeom prst="rect">
              <a:avLst/>
            </a:prstGeom>
          </p:spPr>
        </p:pic>
        <p:sp>
          <p:nvSpPr>
            <p:cNvPr id="257" name="TextBox 256"/>
            <p:cNvSpPr txBox="1"/>
            <p:nvPr/>
          </p:nvSpPr>
          <p:spPr>
            <a:xfrm>
              <a:off x="9703908" y="25625151"/>
              <a:ext cx="363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Remote PIC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9451078" y="23825723"/>
              <a:ext cx="3911361" cy="182759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" name="Rectangle 10"/>
            <p:cNvSpPr>
              <a:spLocks noChangeArrowheads="1"/>
            </p:cNvSpPr>
            <p:nvPr/>
          </p:nvSpPr>
          <p:spPr bwMode="auto">
            <a:xfrm>
              <a:off x="11617533" y="23935206"/>
              <a:ext cx="1647155" cy="241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Chose flight mode via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Turnigy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TGY-i10.</a:t>
              </a:r>
            </a:p>
          </p:txBody>
        </p:sp>
      </p:grpSp>
      <p:cxnSp>
        <p:nvCxnSpPr>
          <p:cNvPr id="264" name="Straight Arrow Connector 263"/>
          <p:cNvCxnSpPr/>
          <p:nvPr/>
        </p:nvCxnSpPr>
        <p:spPr bwMode="auto">
          <a:xfrm flipV="1">
            <a:off x="5836353" y="22069378"/>
            <a:ext cx="0" cy="185271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5" name="Rectangle 10"/>
          <p:cNvSpPr>
            <a:spLocks noChangeArrowheads="1"/>
          </p:cNvSpPr>
          <p:nvPr/>
        </p:nvSpPr>
        <p:spPr bwMode="auto">
          <a:xfrm>
            <a:off x="5851264" y="23158504"/>
            <a:ext cx="2705210" cy="46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Flight Mode Selection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15731" y="13411200"/>
            <a:ext cx="150537" cy="110644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16612" y="17600050"/>
            <a:ext cx="7438360" cy="1473720"/>
            <a:chOff x="3695040" y="15384071"/>
            <a:chExt cx="7438360" cy="1473720"/>
          </a:xfrm>
        </p:grpSpPr>
        <p:sp>
          <p:nvSpPr>
            <p:cNvPr id="193" name="TextBox 192"/>
            <p:cNvSpPr txBox="1"/>
            <p:nvPr/>
          </p:nvSpPr>
          <p:spPr>
            <a:xfrm>
              <a:off x="4726227" y="16396126"/>
              <a:ext cx="5028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Stock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ArduPlane</a:t>
              </a:r>
              <a:r>
                <a:rPr lang="en-US" sz="2400" dirty="0" smtClean="0">
                  <a:solidFill>
                    <a:srgbClr val="000000"/>
                  </a:solidFill>
                </a:rPr>
                <a:t> Flight Modes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3695040" y="15384071"/>
              <a:ext cx="7438360" cy="96490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" name="Rectangle 10"/>
            <p:cNvSpPr>
              <a:spLocks noChangeArrowheads="1"/>
            </p:cNvSpPr>
            <p:nvPr/>
          </p:nvSpPr>
          <p:spPr bwMode="auto">
            <a:xfrm>
              <a:off x="3737100" y="15548461"/>
              <a:ext cx="7277068" cy="80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Future work will entail replacing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ArduPlane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GPS information so all flight modes operate using TRAPIS provided position estimates.</a:t>
              </a:r>
              <a:endParaRPr lang="en-US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5" name="Rectangle 10"/>
          <p:cNvSpPr>
            <a:spLocks noChangeArrowheads="1"/>
          </p:cNvSpPr>
          <p:nvPr/>
        </p:nvSpPr>
        <p:spPr bwMode="auto">
          <a:xfrm>
            <a:off x="3428505" y="10641393"/>
            <a:ext cx="4811502" cy="62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Running UW customized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ArduPlane</a:t>
            </a:r>
            <a:r>
              <a:rPr lang="en-US" altLang="en-US" sz="1800" dirty="0" smtClean="0">
                <a:solidFill>
                  <a:srgbClr val="000000"/>
                </a:solidFill>
              </a:rPr>
              <a:t> 3.8.0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206" name="Straight Arrow Connector 205"/>
          <p:cNvCxnSpPr/>
          <p:nvPr/>
        </p:nvCxnSpPr>
        <p:spPr bwMode="auto">
          <a:xfrm flipV="1">
            <a:off x="14036529" y="18171345"/>
            <a:ext cx="1139543" cy="278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 flipH="1" flipV="1">
            <a:off x="14029994" y="18150287"/>
            <a:ext cx="5954" cy="57801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Rectangle 10"/>
          <p:cNvSpPr>
            <a:spLocks noChangeArrowheads="1"/>
          </p:cNvSpPr>
          <p:nvPr/>
        </p:nvSpPr>
        <p:spPr bwMode="auto">
          <a:xfrm>
            <a:off x="14043293" y="23176262"/>
            <a:ext cx="3586628" cy="46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TRAPIS Payload Mode Selection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4088447" y="11870510"/>
            <a:ext cx="150537" cy="164475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3" name="Straight Arrow Connector 212"/>
          <p:cNvCxnSpPr/>
          <p:nvPr/>
        </p:nvCxnSpPr>
        <p:spPr bwMode="auto">
          <a:xfrm flipV="1">
            <a:off x="3578765" y="13964422"/>
            <a:ext cx="0" cy="408470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0"/>
          <a:srcRect b="31053"/>
          <a:stretch/>
        </p:blipFill>
        <p:spPr>
          <a:xfrm>
            <a:off x="5012062" y="12053289"/>
            <a:ext cx="743469" cy="354873"/>
          </a:xfrm>
          <a:prstGeom prst="rect">
            <a:avLst/>
          </a:prstGeom>
        </p:spPr>
      </p:pic>
      <p:cxnSp>
        <p:nvCxnSpPr>
          <p:cNvPr id="219" name="Straight Arrow Connector 218"/>
          <p:cNvCxnSpPr/>
          <p:nvPr/>
        </p:nvCxnSpPr>
        <p:spPr bwMode="auto">
          <a:xfrm>
            <a:off x="4190990" y="12240444"/>
            <a:ext cx="1028086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9" name="Straight Arrow Connector 228"/>
          <p:cNvCxnSpPr/>
          <p:nvPr/>
        </p:nvCxnSpPr>
        <p:spPr bwMode="auto">
          <a:xfrm>
            <a:off x="4190990" y="13246879"/>
            <a:ext cx="1028086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5" name="Rectangle 10"/>
          <p:cNvSpPr>
            <a:spLocks noChangeArrowheads="1"/>
          </p:cNvSpPr>
          <p:nvPr/>
        </p:nvSpPr>
        <p:spPr bwMode="auto">
          <a:xfrm>
            <a:off x="4245176" y="11325877"/>
            <a:ext cx="1109481" cy="42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UAV GPS signal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61" name="Rectangle 10"/>
          <p:cNvSpPr>
            <a:spLocks noChangeArrowheads="1"/>
          </p:cNvSpPr>
          <p:nvPr/>
        </p:nvSpPr>
        <p:spPr bwMode="auto">
          <a:xfrm>
            <a:off x="4228140" y="12324796"/>
            <a:ext cx="1118488" cy="42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TRAPIS position estimate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5678865" y="12126131"/>
            <a:ext cx="7214032" cy="98999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3" name="Rectangle 10"/>
          <p:cNvSpPr>
            <a:spLocks noChangeArrowheads="1"/>
          </p:cNvSpPr>
          <p:nvPr/>
        </p:nvSpPr>
        <p:spPr bwMode="auto">
          <a:xfrm>
            <a:off x="5709884" y="12162619"/>
            <a:ext cx="7080195" cy="108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Flight mode simply actuates a servos based on LLA.</a:t>
            </a:r>
          </a:p>
        </p:txBody>
      </p:sp>
      <p:cxnSp>
        <p:nvCxnSpPr>
          <p:cNvPr id="267" name="Straight Arrow Connector 266"/>
          <p:cNvCxnSpPr/>
          <p:nvPr/>
        </p:nvCxnSpPr>
        <p:spPr bwMode="auto">
          <a:xfrm flipH="1">
            <a:off x="2766268" y="13964421"/>
            <a:ext cx="81249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Arrow Connector 270"/>
          <p:cNvCxnSpPr/>
          <p:nvPr/>
        </p:nvCxnSpPr>
        <p:spPr bwMode="auto">
          <a:xfrm flipH="1">
            <a:off x="3564124" y="12708023"/>
            <a:ext cx="55248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Arrow Connector 271"/>
          <p:cNvCxnSpPr/>
          <p:nvPr/>
        </p:nvCxnSpPr>
        <p:spPr bwMode="auto">
          <a:xfrm>
            <a:off x="3578765" y="12708023"/>
            <a:ext cx="1" cy="125639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3" name="TextBox 272"/>
          <p:cNvSpPr txBox="1"/>
          <p:nvPr/>
        </p:nvSpPr>
        <p:spPr>
          <a:xfrm>
            <a:off x="11114855" y="12535047"/>
            <a:ext cx="1624130" cy="461665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FF"/>
                </a:solidFill>
              </a:rPr>
              <a:t>U.S. 1730 </a:t>
            </a:r>
            <a:endParaRPr lang="en-US" sz="2400" dirty="0">
              <a:solidFill>
                <a:srgbClr val="0099FF"/>
              </a:solidFill>
            </a:endParaRPr>
          </a:p>
        </p:txBody>
      </p:sp>
      <p:sp>
        <p:nvSpPr>
          <p:cNvPr id="279" name="Rectangle 278"/>
          <p:cNvSpPr/>
          <p:nvPr/>
        </p:nvSpPr>
        <p:spPr bwMode="auto">
          <a:xfrm>
            <a:off x="5678865" y="13440713"/>
            <a:ext cx="7211619" cy="130591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2" name="Rectangle 10"/>
          <p:cNvSpPr>
            <a:spLocks noChangeArrowheads="1"/>
          </p:cNvSpPr>
          <p:nvPr/>
        </p:nvSpPr>
        <p:spPr bwMode="auto">
          <a:xfrm>
            <a:off x="5709885" y="13477200"/>
            <a:ext cx="7108968" cy="108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Perform rudimentary waypoint </a:t>
            </a:r>
            <a:r>
              <a:rPr lang="en-US" altLang="en-US" sz="1800" dirty="0">
                <a:solidFill>
                  <a:srgbClr val="000000"/>
                </a:solidFill>
              </a:rPr>
              <a:t>navigation</a:t>
            </a:r>
            <a:r>
              <a:rPr lang="en-US" altLang="en-US" sz="18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Use rudder to point aircraft in direction of next waypoint.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1112267" y="14166985"/>
            <a:ext cx="1624130" cy="461665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FF"/>
                </a:solidFill>
              </a:rPr>
              <a:t>U.S. TBD</a:t>
            </a:r>
            <a:endParaRPr lang="en-US" sz="2400" dirty="0">
              <a:solidFill>
                <a:srgbClr val="0099FF"/>
              </a:solidFill>
            </a:endParaRPr>
          </a:p>
        </p:txBody>
      </p:sp>
      <p:sp>
        <p:nvSpPr>
          <p:cNvPr id="285" name="Rectangle 10"/>
          <p:cNvSpPr>
            <a:spLocks noChangeArrowheads="1"/>
          </p:cNvSpPr>
          <p:nvPr/>
        </p:nvSpPr>
        <p:spPr bwMode="auto">
          <a:xfrm>
            <a:off x="6521093" y="12618315"/>
            <a:ext cx="3258760" cy="45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WSMP (Washington Simple)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86" name="Rectangle 10"/>
          <p:cNvSpPr>
            <a:spLocks noChangeArrowheads="1"/>
          </p:cNvSpPr>
          <p:nvPr/>
        </p:nvSpPr>
        <p:spPr bwMode="auto">
          <a:xfrm>
            <a:off x="6576608" y="14130205"/>
            <a:ext cx="2967184" cy="35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WSTR (Washington Steer)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5666022" y="14926450"/>
            <a:ext cx="7211619" cy="115669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5" name="Rectangle 10"/>
          <p:cNvSpPr>
            <a:spLocks noChangeArrowheads="1"/>
          </p:cNvSpPr>
          <p:nvPr/>
        </p:nvSpPr>
        <p:spPr bwMode="auto">
          <a:xfrm>
            <a:off x="5697042" y="14962938"/>
            <a:ext cx="7108968" cy="108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Perform advanced waypoint </a:t>
            </a:r>
            <a:r>
              <a:rPr lang="en-US" altLang="en-US" sz="1800" dirty="0">
                <a:solidFill>
                  <a:srgbClr val="000000"/>
                </a:solidFill>
              </a:rPr>
              <a:t>navigation</a:t>
            </a:r>
            <a:r>
              <a:rPr lang="en-US" altLang="en-US" sz="1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1099115" y="15462494"/>
            <a:ext cx="1624130" cy="461665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FF"/>
                </a:solidFill>
              </a:rPr>
              <a:t>U.S. TBD</a:t>
            </a:r>
            <a:endParaRPr lang="en-US" sz="2400" dirty="0">
              <a:solidFill>
                <a:srgbClr val="0099FF"/>
              </a:solidFill>
            </a:endParaRPr>
          </a:p>
        </p:txBody>
      </p:sp>
      <p:sp>
        <p:nvSpPr>
          <p:cNvPr id="277" name="Rectangle 10"/>
          <p:cNvSpPr>
            <a:spLocks noChangeArrowheads="1"/>
          </p:cNvSpPr>
          <p:nvPr/>
        </p:nvSpPr>
        <p:spPr bwMode="auto">
          <a:xfrm>
            <a:off x="6563765" y="15451343"/>
            <a:ext cx="3506244" cy="35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WADV (Washington Advanced)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78" name="Rectangle 10"/>
          <p:cNvSpPr>
            <a:spLocks noChangeArrowheads="1"/>
          </p:cNvSpPr>
          <p:nvPr/>
        </p:nvSpPr>
        <p:spPr bwMode="auto">
          <a:xfrm>
            <a:off x="4859294" y="27662627"/>
            <a:ext cx="3002665" cy="46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WGPS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MAVLink</a:t>
            </a:r>
            <a:r>
              <a:rPr lang="en-US" altLang="en-US" sz="1800" dirty="0" smtClean="0">
                <a:solidFill>
                  <a:srgbClr val="000000"/>
                </a:solidFill>
              </a:rPr>
              <a:t> Message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87" name="Rectangle 286"/>
          <p:cNvSpPr/>
          <p:nvPr/>
        </p:nvSpPr>
        <p:spPr bwMode="auto">
          <a:xfrm>
            <a:off x="1331231" y="8002363"/>
            <a:ext cx="2683506" cy="16176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308899" y="9691560"/>
            <a:ext cx="270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Human Operator</a:t>
            </a:r>
          </a:p>
        </p:txBody>
      </p:sp>
      <p:sp>
        <p:nvSpPr>
          <p:cNvPr id="289" name="Rectangle 10"/>
          <p:cNvSpPr>
            <a:spLocks noChangeArrowheads="1"/>
          </p:cNvSpPr>
          <p:nvPr/>
        </p:nvSpPr>
        <p:spPr bwMode="auto">
          <a:xfrm>
            <a:off x="1453568" y="8114029"/>
            <a:ext cx="1744400" cy="104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Drives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Pumps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000000"/>
                </a:solidFill>
              </a:rPr>
              <a:t>Fan Pitch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cxnSp>
        <p:nvCxnSpPr>
          <p:cNvPr id="290" name="Straight Arrow Connector 289"/>
          <p:cNvCxnSpPr>
            <a:endCxn id="74" idx="1"/>
          </p:cNvCxnSpPr>
          <p:nvPr/>
        </p:nvCxnSpPr>
        <p:spPr bwMode="auto">
          <a:xfrm>
            <a:off x="4014737" y="8887902"/>
            <a:ext cx="84455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25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25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25447</TotalTime>
  <Words>794</Words>
  <Application>Microsoft Macintosh PowerPoint</Application>
  <PresentationFormat>Custom</PresentationFormat>
  <Paragraphs>170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MS PGothic</vt:lpstr>
      <vt:lpstr>Arial</vt:lpstr>
      <vt:lpstr>Default Design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lum</dc:creator>
  <cp:lastModifiedBy>Hongjun Wu</cp:lastModifiedBy>
  <cp:revision>788</cp:revision>
  <dcterms:created xsi:type="dcterms:W3CDTF">2008-01-07T21:28:21Z</dcterms:created>
  <dcterms:modified xsi:type="dcterms:W3CDTF">2018-01-27T02:49:12Z</dcterms:modified>
</cp:coreProperties>
</file>