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97" r:id="rId3"/>
    <p:sldId id="296" r:id="rId4"/>
    <p:sldId id="298" r:id="rId5"/>
    <p:sldId id="299" r:id="rId6"/>
    <p:sldId id="302" r:id="rId7"/>
    <p:sldId id="300" r:id="rId8"/>
    <p:sldId id="303" r:id="rId9"/>
    <p:sldId id="301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4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23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79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30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1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26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480982" y="2164395"/>
            <a:ext cx="61388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3079376" y="3520461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-Activation Summary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-Sigmoid Function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-ReLU Function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93900"/>
            <a:ext cx="786652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Linear Classifier doesn’t work when…</a:t>
            </a:r>
            <a:endParaRPr sz="32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E244148-2D81-43CB-A488-E9E19DE870BE}"/>
              </a:ext>
            </a:extLst>
          </p:cNvPr>
          <p:cNvCxnSpPr>
            <a:cxnSpLocks/>
          </p:cNvCxnSpPr>
          <p:nvPr/>
        </p:nvCxnSpPr>
        <p:spPr>
          <a:xfrm flipH="1" flipV="1">
            <a:off x="992924" y="1653988"/>
            <a:ext cx="2158" cy="278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03F960-7708-49FD-9E07-7CF7BB8E925B}"/>
              </a:ext>
            </a:extLst>
          </p:cNvPr>
          <p:cNvCxnSpPr>
            <a:cxnSpLocks/>
          </p:cNvCxnSpPr>
          <p:nvPr/>
        </p:nvCxnSpPr>
        <p:spPr>
          <a:xfrm>
            <a:off x="995082" y="4437529"/>
            <a:ext cx="4141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6CDC67-EE04-46A4-B3BB-1B104C0872A9}"/>
              </a:ext>
            </a:extLst>
          </p:cNvPr>
          <p:cNvSpPr txBox="1"/>
          <p:nvPr/>
        </p:nvSpPr>
        <p:spPr>
          <a:xfrm>
            <a:off x="1996888" y="44428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3EFD42-897B-4CE8-BA80-182109F39B1C}"/>
              </a:ext>
            </a:extLst>
          </p:cNvPr>
          <p:cNvSpPr txBox="1"/>
          <p:nvPr/>
        </p:nvSpPr>
        <p:spPr>
          <a:xfrm>
            <a:off x="457200" y="30824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58009D-59FE-4618-B3BC-97A2F6426A8B}"/>
              </a:ext>
            </a:extLst>
          </p:cNvPr>
          <p:cNvSpPr txBox="1"/>
          <p:nvPr/>
        </p:nvSpPr>
        <p:spPr>
          <a:xfrm>
            <a:off x="457200" y="1886029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+1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2D78F2-4BF4-481C-B2B3-6ED871952DD1}"/>
              </a:ext>
            </a:extLst>
          </p:cNvPr>
          <p:cNvSpPr txBox="1"/>
          <p:nvPr/>
        </p:nvSpPr>
        <p:spPr>
          <a:xfrm>
            <a:off x="3566832" y="4474992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+1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88D03C-8B07-4C15-816E-058A4B327DED}"/>
              </a:ext>
            </a:extLst>
          </p:cNvPr>
          <p:cNvSpPr txBox="1"/>
          <p:nvPr/>
        </p:nvSpPr>
        <p:spPr>
          <a:xfrm>
            <a:off x="635294" y="114943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x</a:t>
            </a:r>
            <a:r>
              <a:rPr lang="en-US" altLang="zh-CN" sz="2400" dirty="0">
                <a:solidFill>
                  <a:schemeClr val="accent6"/>
                </a:solidFill>
              </a:rPr>
              <a:t>[2]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95325B-902B-442E-B2BA-19F55B306DC3}"/>
              </a:ext>
            </a:extLst>
          </p:cNvPr>
          <p:cNvSpPr txBox="1"/>
          <p:nvPr/>
        </p:nvSpPr>
        <p:spPr>
          <a:xfrm>
            <a:off x="5136776" y="415819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x</a:t>
            </a:r>
            <a:r>
              <a:rPr lang="en-US" altLang="zh-CN" sz="2400" dirty="0">
                <a:solidFill>
                  <a:schemeClr val="accent6"/>
                </a:solidFill>
              </a:rPr>
              <a:t>[1]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717390-245B-4C75-B0FE-10CED142D8B1}"/>
              </a:ext>
            </a:extLst>
          </p:cNvPr>
          <p:cNvSpPr txBox="1"/>
          <p:nvPr/>
        </p:nvSpPr>
        <p:spPr>
          <a:xfrm>
            <a:off x="2055558" y="233843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accent1"/>
                </a:solidFill>
              </a:rPr>
              <a:t>-</a:t>
            </a:r>
            <a:endParaRPr lang="zh-CN" altLang="en-US" sz="96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300518-DB66-44EE-8154-F574E9028FA5}"/>
              </a:ext>
            </a:extLst>
          </p:cNvPr>
          <p:cNvSpPr txBox="1"/>
          <p:nvPr/>
        </p:nvSpPr>
        <p:spPr>
          <a:xfrm>
            <a:off x="3566832" y="114943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accent1"/>
                </a:solidFill>
              </a:rPr>
              <a:t>-</a:t>
            </a:r>
            <a:endParaRPr lang="zh-CN" altLang="en-US" sz="9600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0CAB1-3134-4F4A-993E-C94650362253}"/>
              </a:ext>
            </a:extLst>
          </p:cNvPr>
          <p:cNvSpPr txBox="1"/>
          <p:nvPr/>
        </p:nvSpPr>
        <p:spPr>
          <a:xfrm>
            <a:off x="1949335" y="1383020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6"/>
                </a:solidFill>
              </a:rPr>
              <a:t>+</a:t>
            </a:r>
            <a:endParaRPr lang="zh-CN" altLang="en-US" sz="8000" dirty="0">
              <a:solidFill>
                <a:schemeClr val="accent6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6F37D7-CE1A-4730-92A8-7BA9DD6E9224}"/>
              </a:ext>
            </a:extLst>
          </p:cNvPr>
          <p:cNvSpPr txBox="1"/>
          <p:nvPr/>
        </p:nvSpPr>
        <p:spPr>
          <a:xfrm>
            <a:off x="3546640" y="2571750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6"/>
                </a:solidFill>
              </a:rPr>
              <a:t>+</a:t>
            </a:r>
            <a:endParaRPr lang="zh-CN" altLang="en-US" sz="8000" dirty="0">
              <a:solidFill>
                <a:schemeClr val="accent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B1F5E9-AC3A-4019-ABD8-6FC9EF54333A}"/>
              </a:ext>
            </a:extLst>
          </p:cNvPr>
          <p:cNvSpPr txBox="1"/>
          <p:nvPr/>
        </p:nvSpPr>
        <p:spPr>
          <a:xfrm>
            <a:off x="1365440" y="3835031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[1] </a:t>
            </a:r>
            <a:r>
              <a:rPr lang="en-US" altLang="zh-CN" sz="1100" dirty="0">
                <a:solidFill>
                  <a:srgbClr val="FF0000"/>
                </a:solidFill>
              </a:rPr>
              <a:t>AND NOT </a:t>
            </a:r>
            <a:r>
              <a:rPr lang="en-US" altLang="zh-CN" sz="1800" b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[2] </a:t>
            </a:r>
            <a:r>
              <a:rPr lang="en-US" altLang="zh-CN" sz="1800" dirty="0"/>
              <a:t>OR </a:t>
            </a:r>
            <a:r>
              <a:rPr lang="en-US" altLang="zh-CN" sz="1100" dirty="0">
                <a:solidFill>
                  <a:schemeClr val="accent1"/>
                </a:solidFill>
              </a:rPr>
              <a:t>NOT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</a:rPr>
              <a:t>x</a:t>
            </a:r>
            <a:r>
              <a:rPr lang="en-US" altLang="zh-CN" sz="1800" dirty="0">
                <a:solidFill>
                  <a:schemeClr val="accent1"/>
                </a:solidFill>
              </a:rPr>
              <a:t>[1] </a:t>
            </a:r>
            <a:r>
              <a:rPr lang="en-US" altLang="zh-CN" sz="1100" dirty="0">
                <a:solidFill>
                  <a:schemeClr val="accent1"/>
                </a:solidFill>
              </a:rPr>
              <a:t>AND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</a:rPr>
              <a:t>x</a:t>
            </a:r>
            <a:r>
              <a:rPr lang="en-US" altLang="zh-CN" sz="1800" dirty="0">
                <a:solidFill>
                  <a:schemeClr val="accent1"/>
                </a:solidFill>
              </a:rPr>
              <a:t>[2]</a:t>
            </a:r>
          </a:p>
          <a:p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D9ED87-7CF6-4C86-8A9E-166B64329234}"/>
              </a:ext>
            </a:extLst>
          </p:cNvPr>
          <p:cNvSpPr txBox="1"/>
          <p:nvPr/>
        </p:nvSpPr>
        <p:spPr>
          <a:xfrm>
            <a:off x="3926912" y="1204937"/>
            <a:ext cx="381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features doesn’t work in this case!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2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450849" y="2940050"/>
            <a:ext cx="5735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Activation Function: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Usually non-linear.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The Activation Function simulates the Synapse passing down electrical impulses.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By adding in an activation function, we will be able to allow the neural network handle complicate tasks.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32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918670"/>
            <a:ext cx="845147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Keras</a:t>
            </a:r>
            <a:r>
              <a:rPr lang="en-US" sz="2000" dirty="0"/>
              <a:t> and TensorFlow supports many activation functions. </a:t>
            </a:r>
            <a:br>
              <a:rPr lang="en-US" sz="2000" dirty="0"/>
            </a:br>
            <a:r>
              <a:rPr lang="en-US" sz="2000" dirty="0"/>
              <a:t>We will explore two of the most famous ones.</a:t>
            </a:r>
            <a:endParaRPr sz="20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77607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Sigmoid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dirty="0"/>
              <a:t>ReLU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20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3788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Sigmoid Function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https://upload.wikimedia.org/wikipedia/commons/thumb/8/88/Logistic-curve.svg/600px-Logistic-curve.svg.png">
            <a:extLst>
              <a:ext uri="{FF2B5EF4-FFF2-40B4-BE49-F238E27FC236}">
                <a16:creationId xmlns:a16="http://schemas.microsoft.com/office/drawing/2014/main" id="{B4A4392F-84FC-4D74-A6D8-C0ADF627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52" y="891418"/>
            <a:ext cx="3622302" cy="24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0045D5-5A5D-44CD-9820-D4937D538C07}"/>
              </a:ext>
            </a:extLst>
          </p:cNvPr>
          <p:cNvSpPr txBox="1"/>
          <p:nvPr/>
        </p:nvSpPr>
        <p:spPr>
          <a:xfrm>
            <a:off x="685800" y="4827753"/>
            <a:ext cx="5306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Credit: https://en.wikipedia.org/wiki/Sigmoid_function#/media/File:Logistic-curve.svg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8116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885CA7-CEA3-42D2-9D22-E9BF6B7C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4075"/>
            <a:ext cx="5511300" cy="857400"/>
          </a:xfrm>
        </p:spPr>
        <p:txBody>
          <a:bodyPr/>
          <a:lstStyle/>
          <a:p>
            <a:r>
              <a:rPr lang="en-US" altLang="zh-CN" dirty="0"/>
              <a:t>Sigmoid Function</a:t>
            </a:r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935AB28D-DAE4-4B64-8730-6CEDCCD2E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375" y="1020988"/>
            <a:ext cx="2821132" cy="574675"/>
          </a:xfrm>
          <a:prstGeom prst="rect">
            <a:avLst/>
          </a:prstGeom>
        </p:spPr>
      </p:pic>
      <p:pic>
        <p:nvPicPr>
          <p:cNvPr id="12" name="Picture 2" descr="https://upload.wikimedia.org/wikipedia/commons/thumb/8/88/Logistic-curve.svg/600px-Logistic-curve.svg.png">
            <a:extLst>
              <a:ext uri="{FF2B5EF4-FFF2-40B4-BE49-F238E27FC236}">
                <a16:creationId xmlns:a16="http://schemas.microsoft.com/office/drawing/2014/main" id="{2DFDF540-18B4-41EB-84F1-B7449390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58" y="1623534"/>
            <a:ext cx="2730048" cy="18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3C82E6-2BEF-4421-9552-E9CFB2B125D6}"/>
              </a:ext>
            </a:extLst>
          </p:cNvPr>
          <p:cNvCxnSpPr>
            <a:cxnSpLocks/>
          </p:cNvCxnSpPr>
          <p:nvPr/>
        </p:nvCxnSpPr>
        <p:spPr>
          <a:xfrm>
            <a:off x="460375" y="3202266"/>
            <a:ext cx="6022975" cy="17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3872E83-440C-417F-9038-D268FB03F254}"/>
              </a:ext>
            </a:extLst>
          </p:cNvPr>
          <p:cNvCxnSpPr>
            <a:cxnSpLocks/>
          </p:cNvCxnSpPr>
          <p:nvPr/>
        </p:nvCxnSpPr>
        <p:spPr>
          <a:xfrm>
            <a:off x="4584926" y="1738341"/>
            <a:ext cx="189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0D93FD5-BFF9-43C6-A379-3A023A21BE1D}"/>
              </a:ext>
            </a:extLst>
          </p:cNvPr>
          <p:cNvSpPr/>
          <p:nvPr/>
        </p:nvSpPr>
        <p:spPr>
          <a:xfrm>
            <a:off x="2406424" y="1676150"/>
            <a:ext cx="2006826" cy="15944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BC645-5506-4C58-A594-F7E228A98EA0}"/>
              </a:ext>
            </a:extLst>
          </p:cNvPr>
          <p:cNvSpPr/>
          <p:nvPr/>
        </p:nvSpPr>
        <p:spPr>
          <a:xfrm>
            <a:off x="460375" y="1676150"/>
            <a:ext cx="1946049" cy="15944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AE833-9611-428C-A4FF-8C3B6E9437E6}"/>
              </a:ext>
            </a:extLst>
          </p:cNvPr>
          <p:cNvSpPr/>
          <p:nvPr/>
        </p:nvSpPr>
        <p:spPr>
          <a:xfrm>
            <a:off x="4408858" y="1676150"/>
            <a:ext cx="2074492" cy="15944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06643F-46A3-4083-85E7-D9717A61FFF3}"/>
              </a:ext>
            </a:extLst>
          </p:cNvPr>
          <p:cNvSpPr txBox="1"/>
          <p:nvPr/>
        </p:nvSpPr>
        <p:spPr>
          <a:xfrm>
            <a:off x="406400" y="3380849"/>
            <a:ext cx="200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The Neuron will ignore the value of input and will not pass on signal if the value does not meet the threshold value. (When </a:t>
            </a:r>
            <a:r>
              <a:rPr lang="en-US" altLang="zh-CN" sz="1200" i="1" dirty="0">
                <a:solidFill>
                  <a:schemeClr val="accent1"/>
                </a:solidFill>
              </a:rPr>
              <a:t>x</a:t>
            </a:r>
            <a:r>
              <a:rPr lang="en-US" altLang="zh-CN" sz="1200" dirty="0">
                <a:solidFill>
                  <a:schemeClr val="accent1"/>
                </a:solidFill>
              </a:rPr>
              <a:t>&lt;5, the output </a:t>
            </a:r>
            <a:r>
              <a:rPr lang="en-US" altLang="zh-CN" sz="1200" i="1" dirty="0">
                <a:solidFill>
                  <a:schemeClr val="accent1"/>
                </a:solidFill>
              </a:rPr>
              <a:t>y</a:t>
            </a:r>
            <a:r>
              <a:rPr lang="en-US" altLang="zh-CN" sz="1200" dirty="0">
                <a:solidFill>
                  <a:schemeClr val="accent1"/>
                </a:solidFill>
              </a:rPr>
              <a:t> is 0)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F79750F-2766-4F20-A3AD-FBD014881495}"/>
              </a:ext>
            </a:extLst>
          </p:cNvPr>
          <p:cNvSpPr txBox="1"/>
          <p:nvPr/>
        </p:nvSpPr>
        <p:spPr>
          <a:xfrm>
            <a:off x="2361366" y="3418076"/>
            <a:ext cx="210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The Neuron starts to pass on signal once the value reaches the threshold value. (In this case, when -5&lt;</a:t>
            </a:r>
            <a:r>
              <a:rPr lang="en-US" altLang="zh-CN" sz="1200" i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&lt;5, the value of </a:t>
            </a:r>
            <a:r>
              <a:rPr lang="en-US" altLang="zh-CN" sz="1200" i="1" dirty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 increases as </a:t>
            </a:r>
            <a:r>
              <a:rPr lang="en-US" altLang="zh-CN" sz="1200" i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 increases.)</a:t>
            </a:r>
            <a:endParaRPr lang="zh-CN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B79D0A-669D-4F61-A9EE-E225D611B21F}"/>
              </a:ext>
            </a:extLst>
          </p:cNvPr>
          <p:cNvSpPr txBox="1"/>
          <p:nvPr/>
        </p:nvSpPr>
        <p:spPr>
          <a:xfrm>
            <a:off x="4408858" y="3380849"/>
            <a:ext cx="2102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The Neuron becomes less sensitive when the input reaches a certain value. (That is, even with a much larger input, the output slightly changes and value of </a:t>
            </a:r>
            <a:r>
              <a:rPr lang="en-US" altLang="zh-CN" sz="1200" i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 approaches to 1).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622598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2.</a:t>
            </a:r>
            <a:endParaRPr dirty="0">
              <a:solidFill>
                <a:srgbClr val="1155CC"/>
              </a:solidFill>
            </a:endParaRPr>
          </a:p>
          <a:p>
            <a:pPr lvl="0"/>
            <a:r>
              <a:rPr lang="en-US" dirty="0"/>
              <a:t>ReLU</a:t>
            </a:r>
            <a:br>
              <a:rPr lang="en-US" dirty="0"/>
            </a:br>
            <a:r>
              <a:rPr lang="en-US" dirty="0"/>
              <a:t>(Rectified Linear Unit )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04E95B-D2A0-46F6-B47B-02E49CCD0422}"/>
              </a:ext>
            </a:extLst>
          </p:cNvPr>
          <p:cNvSpPr txBox="1"/>
          <p:nvPr/>
        </p:nvSpPr>
        <p:spPr>
          <a:xfrm>
            <a:off x="685800" y="4870451"/>
            <a:ext cx="6944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Credit: https://en.wikipedia.org/wiki/Rectifier_(neural_networks)#/media/File:Rectifier_and_softplus_functions.svg</a:t>
            </a:r>
            <a:endParaRPr lang="zh-CN" altLang="en-US" sz="1000" dirty="0"/>
          </a:p>
        </p:txBody>
      </p:sp>
      <p:pic>
        <p:nvPicPr>
          <p:cNvPr id="1026" name="Picture 2" descr="Image result for ReLU">
            <a:extLst>
              <a:ext uri="{FF2B5EF4-FFF2-40B4-BE49-F238E27FC236}">
                <a16:creationId xmlns:a16="http://schemas.microsoft.com/office/drawing/2014/main" id="{56AD00C4-B269-4E70-8E4C-A770F965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488926"/>
            <a:ext cx="34004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5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C1E79-F427-4B62-B24A-5D797DCC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7725"/>
            <a:ext cx="5511300" cy="857400"/>
          </a:xfrm>
        </p:spPr>
        <p:txBody>
          <a:bodyPr/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224ED-0485-4EEF-98EA-66B1F0776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0" name="Picture 2" descr="Image result for ReLU">
            <a:extLst>
              <a:ext uri="{FF2B5EF4-FFF2-40B4-BE49-F238E27FC236}">
                <a16:creationId xmlns:a16="http://schemas.microsoft.com/office/drawing/2014/main" id="{6EC468AA-331E-4951-B6EF-8FA00AB4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37725"/>
            <a:ext cx="3942850" cy="30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9C33BF-AD82-40FE-A4BD-92CA7A3E5589}"/>
              </a:ext>
            </a:extLst>
          </p:cNvPr>
          <p:cNvSpPr/>
          <p:nvPr/>
        </p:nvSpPr>
        <p:spPr>
          <a:xfrm>
            <a:off x="2317750" y="473506"/>
            <a:ext cx="1731006" cy="26633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96BB09-73C3-4F2C-96CE-4E21AA63031E}"/>
              </a:ext>
            </a:extLst>
          </p:cNvPr>
          <p:cNvSpPr/>
          <p:nvPr/>
        </p:nvSpPr>
        <p:spPr>
          <a:xfrm>
            <a:off x="4051300" y="473507"/>
            <a:ext cx="1731006" cy="266339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6B9C6D-711E-4317-88D6-E65460F56A86}"/>
              </a:ext>
            </a:extLst>
          </p:cNvPr>
          <p:cNvSpPr txBox="1"/>
          <p:nvPr/>
        </p:nvSpPr>
        <p:spPr>
          <a:xfrm>
            <a:off x="152938" y="3389960"/>
            <a:ext cx="595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When input x is less than the threshold, the neuron will not pass down the signal. That is, when input x &lt; 0, the output y = 0.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B4C6D8-439F-44BC-95DB-3E5245DDD279}"/>
              </a:ext>
            </a:extLst>
          </p:cNvPr>
          <p:cNvSpPr txBox="1"/>
          <p:nvPr/>
        </p:nvSpPr>
        <p:spPr>
          <a:xfrm>
            <a:off x="132708" y="3995072"/>
            <a:ext cx="564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When input x is larger than the threshold, the neuron starts to pass down signal to the next neuron. That is, when input x &gt; 0, output y = x.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62058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Activation Functions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Hyperbolic Tangent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dirty="0"/>
              <a:t>Softplus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altLang="zh-CN" dirty="0"/>
              <a:t>…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17724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339</Words>
  <Application>Microsoft Office PowerPoint</Application>
  <PresentationFormat>全屏显示(16:9)</PresentationFormat>
  <Paragraphs>49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Lato Hairline</vt:lpstr>
      <vt:lpstr>Lato Light</vt:lpstr>
      <vt:lpstr>宋体</vt:lpstr>
      <vt:lpstr>Arial</vt:lpstr>
      <vt:lpstr>Eglamour template</vt:lpstr>
      <vt:lpstr>Activation Function</vt:lpstr>
      <vt:lpstr>Linear Classifier doesn’t work when…</vt:lpstr>
      <vt:lpstr>Activation Function: Usually non-linear.  The Activation Function simulates the Synapse passing down electrical impulses.   By adding in an activation function, we will be able to allow the neural network handle complicate tasks.</vt:lpstr>
      <vt:lpstr>Keras and TensorFlow supports many activation functions.  We will explore two of the most famous ones.</vt:lpstr>
      <vt:lpstr>1. Sigmoid Function</vt:lpstr>
      <vt:lpstr>Sigmoid Function</vt:lpstr>
      <vt:lpstr>2. ReLU (Rectified Linear Unit )</vt:lpstr>
      <vt:lpstr>ReLU</vt:lpstr>
      <vt:lpstr>Other  Activation Functions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46</cp:revision>
  <dcterms:modified xsi:type="dcterms:W3CDTF">2018-09-06T22:02:50Z</dcterms:modified>
</cp:coreProperties>
</file>