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86" r:id="rId3"/>
    <p:sldId id="287" r:id="rId4"/>
    <p:sldId id="290" r:id="rId5"/>
    <p:sldId id="291" r:id="rId6"/>
    <p:sldId id="293" r:id="rId7"/>
    <p:sldId id="292" r:id="rId8"/>
    <p:sldId id="301" r:id="rId9"/>
    <p:sldId id="294" r:id="rId10"/>
    <p:sldId id="295" r:id="rId11"/>
    <p:sldId id="296" r:id="rId12"/>
    <p:sldId id="297" r:id="rId13"/>
    <p:sldId id="298" r:id="rId14"/>
    <p:sldId id="299" r:id="rId15"/>
    <p:sldId id="26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BD0E9-9D84-496D-BE5E-E8B105C8D095}">
  <a:tblStyle styleId="{7BCBD0E9-9D84-496D-BE5E-E8B105C8D0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543"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144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49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500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369490" y="2164395"/>
            <a:ext cx="52503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Introduction to Multi-Layer Perception Model</a:t>
            </a:r>
            <a:endParaRPr dirty="0"/>
          </a:p>
        </p:txBody>
      </p:sp>
      <p:sp>
        <p:nvSpPr>
          <p:cNvPr id="2" name="文本框 1">
            <a:extLst>
              <a:ext uri="{FF2B5EF4-FFF2-40B4-BE49-F238E27FC236}">
                <a16:creationId xmlns:a16="http://schemas.microsoft.com/office/drawing/2014/main" id="{47FB7627-BD2C-4484-87C2-BB5150BFA651}"/>
              </a:ext>
            </a:extLst>
          </p:cNvPr>
          <p:cNvSpPr txBox="1"/>
          <p:nvPr/>
        </p:nvSpPr>
        <p:spPr>
          <a:xfrm>
            <a:off x="7255314" y="4074459"/>
            <a:ext cx="1364476" cy="461665"/>
          </a:xfrm>
          <a:prstGeom prst="rect">
            <a:avLst/>
          </a:prstGeom>
          <a:noFill/>
        </p:spPr>
        <p:txBody>
          <a:bodyPr wrap="none" rtlCol="0">
            <a:spAutoFit/>
          </a:bodyPr>
          <a:lstStyle/>
          <a:p>
            <a:r>
              <a:rPr lang="en-US" altLang="zh-CN" sz="2400" dirty="0">
                <a:solidFill>
                  <a:schemeClr val="bg1"/>
                </a:solidFill>
              </a:rPr>
              <a:t>Jack Wu</a:t>
            </a:r>
            <a:endParaRPr lang="zh-CN" altLang="en-US" sz="2400" dirty="0">
              <a:solidFill>
                <a:schemeClr val="bg1"/>
              </a:solidFill>
            </a:endParaRPr>
          </a:p>
        </p:txBody>
      </p:sp>
      <p:sp>
        <p:nvSpPr>
          <p:cNvPr id="3" name="文本框 2">
            <a:extLst>
              <a:ext uri="{FF2B5EF4-FFF2-40B4-BE49-F238E27FC236}">
                <a16:creationId xmlns:a16="http://schemas.microsoft.com/office/drawing/2014/main" id="{6BFF2E9A-B5BE-492A-8D54-E797E84E6056}"/>
              </a:ext>
            </a:extLst>
          </p:cNvPr>
          <p:cNvSpPr txBox="1"/>
          <p:nvPr/>
        </p:nvSpPr>
        <p:spPr>
          <a:xfrm>
            <a:off x="2803711" y="3520461"/>
            <a:ext cx="2430474" cy="584775"/>
          </a:xfrm>
          <a:prstGeom prst="rect">
            <a:avLst/>
          </a:prstGeom>
          <a:noFill/>
        </p:spPr>
        <p:txBody>
          <a:bodyPr wrap="none" rtlCol="0">
            <a:spAutoFit/>
          </a:bodyPr>
          <a:lstStyle/>
          <a:p>
            <a:r>
              <a:rPr lang="en-US" altLang="zh-CN" sz="1600" dirty="0">
                <a:solidFill>
                  <a:schemeClr val="bg1"/>
                </a:solidFill>
              </a:rPr>
              <a:t>- Download MNIST data.</a:t>
            </a:r>
          </a:p>
          <a:p>
            <a:r>
              <a:rPr lang="en-US" altLang="zh-CN" sz="1600" dirty="0">
                <a:solidFill>
                  <a:schemeClr val="bg1"/>
                </a:solidFill>
              </a:rPr>
              <a:t>- Intro to MLP.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EDB8F-87F1-4359-B348-1DD67F72D35C}"/>
              </a:ext>
            </a:extLst>
          </p:cNvPr>
          <p:cNvSpPr>
            <a:spLocks noGrp="1"/>
          </p:cNvSpPr>
          <p:nvPr>
            <p:ph type="title"/>
          </p:nvPr>
        </p:nvSpPr>
        <p:spPr>
          <a:xfrm>
            <a:off x="457200" y="466772"/>
            <a:ext cx="5511300" cy="857400"/>
          </a:xfrm>
        </p:spPr>
        <p:txBody>
          <a:bodyPr/>
          <a:lstStyle/>
          <a:p>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The ReLU Activation Function</a:t>
            </a:r>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h1</a:t>
            </a:r>
            <a:r>
              <a:rPr lang="en-US" altLang="zh-CN" sz="2000" dirty="0">
                <a:latin typeface="Consolas" panose="020B0609020204030204" pitchFamily="49" charset="0"/>
              </a:rPr>
              <a:t> = </a:t>
            </a:r>
            <a:r>
              <a:rPr lang="en-US" altLang="zh-CN" sz="2000" dirty="0">
                <a:solidFill>
                  <a:schemeClr val="accent6"/>
                </a:solidFill>
                <a:latin typeface="Consolas" panose="020B0609020204030204" pitchFamily="49" charset="0"/>
              </a:rPr>
              <a:t>ReLU</a:t>
            </a:r>
            <a:r>
              <a:rPr lang="en-US" altLang="zh-CN" sz="2000" dirty="0">
                <a:latin typeface="Consolas" panose="020B0609020204030204" pitchFamily="49" charset="0"/>
              </a:rPr>
              <a:t>(</a:t>
            </a:r>
            <a:r>
              <a:rPr lang="en-US" altLang="zh-CN" sz="2000" dirty="0">
                <a:solidFill>
                  <a:schemeClr val="accent1"/>
                </a:solidFill>
                <a:latin typeface="Consolas" panose="020B0609020204030204" pitchFamily="49" charset="0"/>
              </a:rPr>
              <a:t>x</a:t>
            </a:r>
            <a:r>
              <a:rPr lang="en-US" altLang="zh-CN" sz="2000" dirty="0">
                <a:latin typeface="Consolas" panose="020B0609020204030204" pitchFamily="49" charset="0"/>
              </a:rPr>
              <a:t>*</a:t>
            </a:r>
            <a:r>
              <a:rPr lang="en-US" altLang="zh-CN" sz="2000" dirty="0">
                <a:solidFill>
                  <a:schemeClr val="accent5"/>
                </a:solidFill>
                <a:latin typeface="Consolas" panose="020B0609020204030204" pitchFamily="49" charset="0"/>
              </a:rPr>
              <a:t>w1</a:t>
            </a:r>
            <a:r>
              <a:rPr lang="en-US" altLang="zh-CN" sz="2000" dirty="0">
                <a:latin typeface="Consolas" panose="020B0609020204030204" pitchFamily="49" charset="0"/>
              </a:rPr>
              <a:t> + </a:t>
            </a:r>
            <a:r>
              <a:rPr lang="en-US" altLang="zh-CN" sz="2000" dirty="0">
                <a:solidFill>
                  <a:schemeClr val="tx1"/>
                </a:solidFill>
                <a:latin typeface="Consolas" panose="020B0609020204030204" pitchFamily="49" charset="0"/>
              </a:rPr>
              <a:t>b1</a:t>
            </a:r>
            <a:r>
              <a:rPr lang="en-US" altLang="zh-CN" sz="2000" dirty="0">
                <a:latin typeface="Consolas" panose="020B0609020204030204" pitchFamily="49" charset="0"/>
              </a:rPr>
              <a:t>)</a:t>
            </a:r>
            <a:endParaRPr lang="zh-CN" altLang="en-US" sz="2000" dirty="0"/>
          </a:p>
        </p:txBody>
      </p:sp>
      <p:sp>
        <p:nvSpPr>
          <p:cNvPr id="3" name="文本占位符 2">
            <a:extLst>
              <a:ext uri="{FF2B5EF4-FFF2-40B4-BE49-F238E27FC236}">
                <a16:creationId xmlns:a16="http://schemas.microsoft.com/office/drawing/2014/main" id="{38128ED8-A355-4C2F-A43D-C42E3DB16D6C}"/>
              </a:ext>
            </a:extLst>
          </p:cNvPr>
          <p:cNvSpPr>
            <a:spLocks noGrp="1"/>
          </p:cNvSpPr>
          <p:nvPr>
            <p:ph type="body" idx="1"/>
          </p:nvPr>
        </p:nvSpPr>
        <p:spPr>
          <a:xfrm>
            <a:off x="434662" y="1429810"/>
            <a:ext cx="5511300" cy="3303175"/>
          </a:xfrm>
        </p:spPr>
        <p:txBody>
          <a:bodyPr/>
          <a:lstStyle/>
          <a:p>
            <a:r>
              <a:rPr lang="en-US" altLang="zh-CN" sz="1100" dirty="0">
                <a:solidFill>
                  <a:schemeClr val="accent1"/>
                </a:solidFill>
                <a:latin typeface="Consolas" panose="020B0609020204030204" pitchFamily="49" charset="0"/>
              </a:rPr>
              <a:t>x</a:t>
            </a:r>
            <a:r>
              <a:rPr lang="en-US" altLang="zh-CN" sz="1100" dirty="0">
                <a:latin typeface="Consolas" panose="020B0609020204030204" pitchFamily="49" charset="0"/>
              </a:rPr>
              <a:t>: x is the </a:t>
            </a:r>
            <a:r>
              <a:rPr lang="en-US" altLang="zh-CN" sz="1100" dirty="0">
                <a:solidFill>
                  <a:schemeClr val="accent1"/>
                </a:solidFill>
                <a:latin typeface="Consolas" panose="020B0609020204030204" pitchFamily="49" charset="0"/>
              </a:rPr>
              <a:t>input</a:t>
            </a:r>
            <a:r>
              <a:rPr lang="en-US" altLang="zh-CN" sz="1100" dirty="0">
                <a:latin typeface="Consolas" panose="020B0609020204030204" pitchFamily="49" charset="0"/>
              </a:rPr>
              <a:t> that receives data. There are 784 inputs that receives data.</a:t>
            </a:r>
          </a:p>
          <a:p>
            <a:r>
              <a:rPr lang="en-US" altLang="zh-CN" sz="1100" dirty="0">
                <a:solidFill>
                  <a:schemeClr val="accent3"/>
                </a:solidFill>
                <a:latin typeface="Consolas" panose="020B0609020204030204" pitchFamily="49" charset="0"/>
              </a:rPr>
              <a:t>h1</a:t>
            </a:r>
            <a:r>
              <a:rPr lang="en-US" altLang="zh-CN" sz="1100" dirty="0">
                <a:latin typeface="Consolas" panose="020B0609020204030204" pitchFamily="49" charset="0"/>
              </a:rPr>
              <a:t>: h1 is the </a:t>
            </a:r>
            <a:r>
              <a:rPr lang="en-US" altLang="zh-CN" sz="1100" dirty="0">
                <a:solidFill>
                  <a:schemeClr val="accent3"/>
                </a:solidFill>
                <a:latin typeface="Consolas" panose="020B0609020204030204" pitchFamily="49" charset="0"/>
              </a:rPr>
              <a:t>hidden layer</a:t>
            </a:r>
            <a:r>
              <a:rPr lang="en-US" altLang="zh-CN" sz="1100" dirty="0">
                <a:latin typeface="Consolas" panose="020B0609020204030204" pitchFamily="49" charset="0"/>
              </a:rPr>
              <a:t> (hidden layer 1) and it contains 256 hidden nodes selected by human.</a:t>
            </a:r>
          </a:p>
          <a:p>
            <a:r>
              <a:rPr lang="en-US" altLang="zh-CN" sz="1100" dirty="0">
                <a:solidFill>
                  <a:schemeClr val="accent5"/>
                </a:solidFill>
                <a:latin typeface="Consolas" panose="020B0609020204030204" pitchFamily="49" charset="0"/>
              </a:rPr>
              <a:t>w1</a:t>
            </a:r>
            <a:r>
              <a:rPr lang="en-US" altLang="zh-CN" sz="1100" dirty="0">
                <a:latin typeface="Consolas" panose="020B0609020204030204" pitchFamily="49" charset="0"/>
              </a:rPr>
              <a:t>: w1 is the </a:t>
            </a:r>
            <a:r>
              <a:rPr lang="en-US" altLang="zh-CN" sz="1100" dirty="0">
                <a:solidFill>
                  <a:schemeClr val="accent5"/>
                </a:solidFill>
                <a:latin typeface="Consolas" panose="020B0609020204030204" pitchFamily="49" charset="0"/>
              </a:rPr>
              <a:t>weight</a:t>
            </a:r>
            <a:r>
              <a:rPr lang="en-US" altLang="zh-CN" sz="1100" dirty="0">
                <a:latin typeface="Consolas" panose="020B0609020204030204" pitchFamily="49" charset="0"/>
              </a:rPr>
              <a:t>. It simulates the axon that connects the input nodes to the hidden nodes. Basically, it defines how important one node is in respect to other nodes. In order to connect all the nodes between the two layers, w1 must be a 784x256 matrix to simulate all 784*256=200704 connections.</a:t>
            </a:r>
          </a:p>
          <a:p>
            <a:r>
              <a:rPr lang="en-US" altLang="zh-CN" sz="1100" dirty="0">
                <a:solidFill>
                  <a:schemeClr val="tx1"/>
                </a:solidFill>
                <a:latin typeface="Consolas" panose="020B0609020204030204" pitchFamily="49" charset="0"/>
              </a:rPr>
              <a:t>b1</a:t>
            </a:r>
            <a:r>
              <a:rPr lang="en-US" altLang="zh-CN" sz="1100" dirty="0">
                <a:latin typeface="Consolas" panose="020B0609020204030204" pitchFamily="49" charset="0"/>
              </a:rPr>
              <a:t>: b1 is the </a:t>
            </a:r>
            <a:r>
              <a:rPr lang="en-US" altLang="zh-CN" sz="1100" dirty="0">
                <a:solidFill>
                  <a:schemeClr val="tx1"/>
                </a:solidFill>
                <a:latin typeface="Consolas" panose="020B0609020204030204" pitchFamily="49" charset="0"/>
              </a:rPr>
              <a:t>bias</a:t>
            </a:r>
            <a:r>
              <a:rPr lang="en-US" altLang="zh-CN" sz="1100" dirty="0">
                <a:latin typeface="Consolas" panose="020B0609020204030204" pitchFamily="49" charset="0"/>
              </a:rPr>
              <a:t>. It simulates the synapsis and it represents how active the neuron is to transmit signal. In this case because there are 256 nodes in the hidden layer, the bias is an array of size 256.</a:t>
            </a:r>
          </a:p>
          <a:p>
            <a:r>
              <a:rPr lang="en-US" altLang="zh-CN" sz="1100" dirty="0">
                <a:solidFill>
                  <a:schemeClr val="accent6"/>
                </a:solidFill>
                <a:latin typeface="Consolas" panose="020B0609020204030204" pitchFamily="49" charset="0"/>
              </a:rPr>
              <a:t>ReLU</a:t>
            </a:r>
            <a:r>
              <a:rPr lang="en-US" altLang="zh-CN" sz="1100" dirty="0">
                <a:latin typeface="Consolas" panose="020B0609020204030204" pitchFamily="49" charset="0"/>
              </a:rPr>
              <a:t>: </a:t>
            </a:r>
            <a:r>
              <a:rPr lang="en-US" altLang="zh-CN" sz="1100" dirty="0">
                <a:solidFill>
                  <a:schemeClr val="accent6"/>
                </a:solidFill>
                <a:latin typeface="Consolas" panose="020B0609020204030204" pitchFamily="49" charset="0"/>
              </a:rPr>
              <a:t>Activation function</a:t>
            </a:r>
            <a:r>
              <a:rPr lang="en-US" altLang="zh-CN" sz="1100" dirty="0">
                <a:latin typeface="Consolas" panose="020B0609020204030204" pitchFamily="49" charset="0"/>
              </a:rPr>
              <a:t>. When the value of h1 is above threshold, the node activates and transmits data to the next node.</a:t>
            </a:r>
            <a:endParaRPr lang="zh-CN" altLang="en-US" sz="1100" dirty="0">
              <a:latin typeface="Consolas" panose="020B0609020204030204" pitchFamily="49" charset="0"/>
            </a:endParaRPr>
          </a:p>
        </p:txBody>
      </p:sp>
      <p:sp>
        <p:nvSpPr>
          <p:cNvPr id="4" name="灯片编号占位符 3">
            <a:extLst>
              <a:ext uri="{FF2B5EF4-FFF2-40B4-BE49-F238E27FC236}">
                <a16:creationId xmlns:a16="http://schemas.microsoft.com/office/drawing/2014/main" id="{EDAF2DAB-F060-44FC-A128-A88D47037FD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0513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EDB8F-87F1-4359-B348-1DD67F72D35C}"/>
              </a:ext>
            </a:extLst>
          </p:cNvPr>
          <p:cNvSpPr>
            <a:spLocks noGrp="1"/>
          </p:cNvSpPr>
          <p:nvPr>
            <p:ph type="title"/>
          </p:nvPr>
        </p:nvSpPr>
        <p:spPr>
          <a:xfrm>
            <a:off x="457200" y="466772"/>
            <a:ext cx="5511300" cy="857400"/>
          </a:xfrm>
        </p:spPr>
        <p:txBody>
          <a:bodyPr/>
          <a:lstStyle/>
          <a:p>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The SoftMax Activation Function</a:t>
            </a:r>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y</a:t>
            </a:r>
            <a:r>
              <a:rPr lang="en-US" altLang="zh-CN" sz="2000" dirty="0">
                <a:latin typeface="Consolas" panose="020B0609020204030204" pitchFamily="49" charset="0"/>
              </a:rPr>
              <a:t> = </a:t>
            </a:r>
            <a:r>
              <a:rPr lang="en-US" altLang="zh-CN" sz="2000" dirty="0">
                <a:solidFill>
                  <a:schemeClr val="accent6"/>
                </a:solidFill>
                <a:latin typeface="Consolas" panose="020B0609020204030204" pitchFamily="49" charset="0"/>
              </a:rPr>
              <a:t>SoftMax</a:t>
            </a:r>
            <a:r>
              <a:rPr lang="en-US" altLang="zh-CN" sz="2000" dirty="0">
                <a:latin typeface="Consolas" panose="020B0609020204030204" pitchFamily="49" charset="0"/>
              </a:rPr>
              <a:t>(</a:t>
            </a:r>
            <a:r>
              <a:rPr lang="en-US" altLang="zh-CN" sz="2000" dirty="0">
                <a:solidFill>
                  <a:schemeClr val="accent1"/>
                </a:solidFill>
                <a:latin typeface="Consolas" panose="020B0609020204030204" pitchFamily="49" charset="0"/>
              </a:rPr>
              <a:t>h1</a:t>
            </a:r>
            <a:r>
              <a:rPr lang="en-US" altLang="zh-CN" sz="2000" dirty="0">
                <a:latin typeface="Consolas" panose="020B0609020204030204" pitchFamily="49" charset="0"/>
              </a:rPr>
              <a:t>*</a:t>
            </a:r>
            <a:r>
              <a:rPr lang="en-US" altLang="zh-CN" sz="2000" dirty="0">
                <a:solidFill>
                  <a:schemeClr val="accent5"/>
                </a:solidFill>
                <a:latin typeface="Consolas" panose="020B0609020204030204" pitchFamily="49" charset="0"/>
              </a:rPr>
              <a:t>w2</a:t>
            </a:r>
            <a:r>
              <a:rPr lang="en-US" altLang="zh-CN" sz="2000" dirty="0">
                <a:latin typeface="Consolas" panose="020B0609020204030204" pitchFamily="49" charset="0"/>
              </a:rPr>
              <a:t> + </a:t>
            </a:r>
            <a:r>
              <a:rPr lang="en-US" altLang="zh-CN" sz="2000" dirty="0">
                <a:solidFill>
                  <a:schemeClr val="tx1"/>
                </a:solidFill>
                <a:latin typeface="Consolas" panose="020B0609020204030204" pitchFamily="49" charset="0"/>
              </a:rPr>
              <a:t>b2</a:t>
            </a:r>
            <a:r>
              <a:rPr lang="en-US" altLang="zh-CN" sz="2000" dirty="0">
                <a:latin typeface="Consolas" panose="020B0609020204030204" pitchFamily="49" charset="0"/>
              </a:rPr>
              <a:t>)</a:t>
            </a:r>
            <a:endParaRPr lang="zh-CN" altLang="en-US" sz="2000" dirty="0"/>
          </a:p>
        </p:txBody>
      </p:sp>
      <p:sp>
        <p:nvSpPr>
          <p:cNvPr id="3" name="文本占位符 2">
            <a:extLst>
              <a:ext uri="{FF2B5EF4-FFF2-40B4-BE49-F238E27FC236}">
                <a16:creationId xmlns:a16="http://schemas.microsoft.com/office/drawing/2014/main" id="{38128ED8-A355-4C2F-A43D-C42E3DB16D6C}"/>
              </a:ext>
            </a:extLst>
          </p:cNvPr>
          <p:cNvSpPr>
            <a:spLocks noGrp="1"/>
          </p:cNvSpPr>
          <p:nvPr>
            <p:ph type="body" idx="1"/>
          </p:nvPr>
        </p:nvSpPr>
        <p:spPr>
          <a:xfrm>
            <a:off x="434662" y="1429810"/>
            <a:ext cx="5511300" cy="3303175"/>
          </a:xfrm>
        </p:spPr>
        <p:txBody>
          <a:bodyPr/>
          <a:lstStyle/>
          <a:p>
            <a:r>
              <a:rPr lang="en-US" altLang="zh-CN" sz="1100" dirty="0">
                <a:solidFill>
                  <a:schemeClr val="accent1"/>
                </a:solidFill>
                <a:latin typeface="Consolas" panose="020B0609020204030204" pitchFamily="49" charset="0"/>
              </a:rPr>
              <a:t>h1</a:t>
            </a:r>
            <a:r>
              <a:rPr lang="en-US" altLang="zh-CN" sz="1100" dirty="0">
                <a:latin typeface="Consolas" panose="020B0609020204030204" pitchFamily="49" charset="0"/>
              </a:rPr>
              <a:t>: h1 is the </a:t>
            </a:r>
            <a:r>
              <a:rPr lang="en-US" altLang="zh-CN" sz="1100" dirty="0">
                <a:solidFill>
                  <a:schemeClr val="accent1"/>
                </a:solidFill>
                <a:latin typeface="Consolas" panose="020B0609020204030204" pitchFamily="49" charset="0"/>
              </a:rPr>
              <a:t>hidden nodes</a:t>
            </a:r>
            <a:r>
              <a:rPr lang="en-US" altLang="zh-CN" sz="1100" dirty="0">
                <a:latin typeface="Consolas" panose="020B0609020204030204" pitchFamily="49" charset="0"/>
              </a:rPr>
              <a:t> from the hidden layers. There are 256 hidden nodes.</a:t>
            </a:r>
          </a:p>
          <a:p>
            <a:r>
              <a:rPr lang="en-US" altLang="zh-CN" sz="1100" dirty="0">
                <a:solidFill>
                  <a:schemeClr val="accent3"/>
                </a:solidFill>
                <a:latin typeface="Consolas" panose="020B0609020204030204" pitchFamily="49" charset="0"/>
              </a:rPr>
              <a:t>y</a:t>
            </a:r>
            <a:r>
              <a:rPr lang="en-US" altLang="zh-CN" sz="1100" dirty="0">
                <a:latin typeface="Consolas" panose="020B0609020204030204" pitchFamily="49" charset="0"/>
              </a:rPr>
              <a:t>: y is the </a:t>
            </a:r>
            <a:r>
              <a:rPr lang="en-US" altLang="zh-CN" sz="1100" dirty="0">
                <a:solidFill>
                  <a:schemeClr val="accent3"/>
                </a:solidFill>
                <a:latin typeface="Consolas" panose="020B0609020204030204" pitchFamily="49" charset="0"/>
              </a:rPr>
              <a:t>output </a:t>
            </a:r>
            <a:r>
              <a:rPr lang="en-US" altLang="zh-CN" sz="1100" dirty="0">
                <a:latin typeface="Consolas" panose="020B0609020204030204" pitchFamily="49" charset="0"/>
              </a:rPr>
              <a:t>and it contains 10 nodes representing 0-9.</a:t>
            </a:r>
          </a:p>
          <a:p>
            <a:r>
              <a:rPr lang="en-US" altLang="zh-CN" sz="1100" dirty="0">
                <a:solidFill>
                  <a:schemeClr val="accent5"/>
                </a:solidFill>
                <a:latin typeface="Consolas" panose="020B0609020204030204" pitchFamily="49" charset="0"/>
              </a:rPr>
              <a:t>w2</a:t>
            </a:r>
            <a:r>
              <a:rPr lang="en-US" altLang="zh-CN" sz="1100" dirty="0">
                <a:latin typeface="Consolas" panose="020B0609020204030204" pitchFamily="49" charset="0"/>
              </a:rPr>
              <a:t>: w2 is the </a:t>
            </a:r>
            <a:r>
              <a:rPr lang="en-US" altLang="zh-CN" sz="1100" dirty="0">
                <a:solidFill>
                  <a:schemeClr val="accent5"/>
                </a:solidFill>
                <a:latin typeface="Consolas" panose="020B0609020204030204" pitchFamily="49" charset="0"/>
              </a:rPr>
              <a:t>weight</a:t>
            </a:r>
            <a:r>
              <a:rPr lang="en-US" altLang="zh-CN" sz="1100" dirty="0">
                <a:latin typeface="Consolas" panose="020B0609020204030204" pitchFamily="49" charset="0"/>
              </a:rPr>
              <a:t>. It simulates the axon that connects the hidden nodes to the output nodes. Basically, it defines how important one node is in respect to other nodes. In order to connect all the nodes between the two layers, w2 must be a 256x10 matrix to simulate all 256x10=2560 connections.</a:t>
            </a:r>
          </a:p>
          <a:p>
            <a:r>
              <a:rPr lang="en-US" altLang="zh-CN" sz="1100" dirty="0">
                <a:solidFill>
                  <a:schemeClr val="tx1"/>
                </a:solidFill>
                <a:latin typeface="Consolas" panose="020B0609020204030204" pitchFamily="49" charset="0"/>
              </a:rPr>
              <a:t>b2</a:t>
            </a:r>
            <a:r>
              <a:rPr lang="en-US" altLang="zh-CN" sz="1100" dirty="0">
                <a:latin typeface="Consolas" panose="020B0609020204030204" pitchFamily="49" charset="0"/>
              </a:rPr>
              <a:t>: b2 is the </a:t>
            </a:r>
            <a:r>
              <a:rPr lang="en-US" altLang="zh-CN" sz="1100" dirty="0">
                <a:solidFill>
                  <a:schemeClr val="tx1"/>
                </a:solidFill>
                <a:latin typeface="Consolas" panose="020B0609020204030204" pitchFamily="49" charset="0"/>
              </a:rPr>
              <a:t>bias</a:t>
            </a:r>
            <a:r>
              <a:rPr lang="en-US" altLang="zh-CN" sz="1100" dirty="0">
                <a:latin typeface="Consolas" panose="020B0609020204030204" pitchFamily="49" charset="0"/>
              </a:rPr>
              <a:t>. It simulates the synapsis and it represents how active the neuron is to transmit signal. In this case because there are 10 nodes in the output layer, the bias is an array of size 10.</a:t>
            </a:r>
          </a:p>
          <a:p>
            <a:r>
              <a:rPr lang="en-US" altLang="zh-CN" sz="1100" dirty="0">
                <a:solidFill>
                  <a:schemeClr val="accent6"/>
                </a:solidFill>
                <a:latin typeface="Consolas" panose="020B0609020204030204" pitchFamily="49" charset="0"/>
              </a:rPr>
              <a:t>SoftMax</a:t>
            </a:r>
            <a:r>
              <a:rPr lang="en-US" altLang="zh-CN" sz="1100" dirty="0">
                <a:latin typeface="Consolas" panose="020B0609020204030204" pitchFamily="49" charset="0"/>
              </a:rPr>
              <a:t>: </a:t>
            </a:r>
            <a:r>
              <a:rPr lang="en-US" altLang="zh-CN" sz="1100" dirty="0">
                <a:solidFill>
                  <a:schemeClr val="accent6"/>
                </a:solidFill>
                <a:latin typeface="Consolas" panose="020B0609020204030204" pitchFamily="49" charset="0"/>
              </a:rPr>
              <a:t>Activation function</a:t>
            </a:r>
            <a:r>
              <a:rPr lang="en-US" altLang="zh-CN" sz="1100" dirty="0">
                <a:latin typeface="Consolas" panose="020B0609020204030204" pitchFamily="49" charset="0"/>
              </a:rPr>
              <a:t>. When the value of y is above threshold, the node activates and makes a prediction.</a:t>
            </a:r>
            <a:endParaRPr lang="zh-CN" altLang="en-US" sz="1100" dirty="0">
              <a:latin typeface="Consolas" panose="020B0609020204030204" pitchFamily="49" charset="0"/>
            </a:endParaRPr>
          </a:p>
        </p:txBody>
      </p:sp>
      <p:sp>
        <p:nvSpPr>
          <p:cNvPr id="4" name="灯片编号占位符 3">
            <a:extLst>
              <a:ext uri="{FF2B5EF4-FFF2-40B4-BE49-F238E27FC236}">
                <a16:creationId xmlns:a16="http://schemas.microsoft.com/office/drawing/2014/main" id="{EDAF2DAB-F060-44FC-A128-A88D47037FD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26110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6E2D8-5123-429F-94D5-F6EBFB8C1809}"/>
              </a:ext>
            </a:extLst>
          </p:cNvPr>
          <p:cNvSpPr>
            <a:spLocks noGrp="1"/>
          </p:cNvSpPr>
          <p:nvPr>
            <p:ph type="ctrTitle"/>
          </p:nvPr>
        </p:nvSpPr>
        <p:spPr>
          <a:xfrm>
            <a:off x="685800" y="2878750"/>
            <a:ext cx="5306096" cy="1159800"/>
          </a:xfrm>
        </p:spPr>
        <p:txBody>
          <a:bodyPr/>
          <a:lstStyle/>
          <a:p>
            <a:r>
              <a:rPr lang="en-US" altLang="zh-CN" sz="3200" dirty="0"/>
              <a:t>Now. </a:t>
            </a:r>
            <a:br>
              <a:rPr lang="en-US" altLang="zh-CN" sz="3200" dirty="0"/>
            </a:br>
            <a:r>
              <a:rPr lang="en-US" altLang="zh-CN" sz="3200" dirty="0"/>
              <a:t>How to train a MLP model?</a:t>
            </a:r>
            <a:endParaRPr lang="zh-CN" altLang="en-US" sz="3200" dirty="0"/>
          </a:p>
        </p:txBody>
      </p:sp>
      <p:sp>
        <p:nvSpPr>
          <p:cNvPr id="3" name="副标题 2">
            <a:extLst>
              <a:ext uri="{FF2B5EF4-FFF2-40B4-BE49-F238E27FC236}">
                <a16:creationId xmlns:a16="http://schemas.microsoft.com/office/drawing/2014/main" id="{CE2BAB41-15F7-418F-8F47-5A6D6CBA54B0}"/>
              </a:ext>
            </a:extLst>
          </p:cNvPr>
          <p:cNvSpPr>
            <a:spLocks noGrp="1"/>
          </p:cNvSpPr>
          <p:nvPr>
            <p:ph type="subTitle" idx="1"/>
          </p:nvPr>
        </p:nvSpPr>
        <p:spPr>
          <a:xfrm>
            <a:off x="685800" y="4135454"/>
            <a:ext cx="5331854" cy="784800"/>
          </a:xfrm>
        </p:spPr>
        <p:txBody>
          <a:bodyPr/>
          <a:lstStyle/>
          <a:p>
            <a:r>
              <a:rPr lang="en-US" altLang="zh-CN" sz="1600" dirty="0"/>
              <a:t>MLP utilizes a </a:t>
            </a:r>
            <a:r>
              <a:rPr lang="en-US" altLang="zh-CN" sz="1600" dirty="0">
                <a:solidFill>
                  <a:schemeClr val="accent6"/>
                </a:solidFill>
              </a:rPr>
              <a:t>supervised learning technique </a:t>
            </a:r>
            <a:r>
              <a:rPr lang="en-US" altLang="zh-CN" sz="1600" dirty="0"/>
              <a:t>called </a:t>
            </a:r>
            <a:r>
              <a:rPr lang="en-US" altLang="zh-CN" sz="1600" dirty="0">
                <a:solidFill>
                  <a:schemeClr val="accent6"/>
                </a:solidFill>
              </a:rPr>
              <a:t>Backpropagation</a:t>
            </a:r>
            <a:r>
              <a:rPr lang="en-US" altLang="zh-CN" sz="1600" dirty="0"/>
              <a:t> for training.</a:t>
            </a:r>
            <a:endParaRPr lang="zh-CN" altLang="en-US" sz="1600" dirty="0"/>
          </a:p>
        </p:txBody>
      </p:sp>
    </p:spTree>
    <p:extLst>
      <p:ext uri="{BB962C8B-B14F-4D97-AF65-F5344CB8AC3E}">
        <p14:creationId xmlns:p14="http://schemas.microsoft.com/office/powerpoint/2010/main" val="395438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CB4AE-A06B-48FE-A74D-ACE08AB58FA9}"/>
              </a:ext>
            </a:extLst>
          </p:cNvPr>
          <p:cNvSpPr>
            <a:spLocks noGrp="1"/>
          </p:cNvSpPr>
          <p:nvPr>
            <p:ph type="title"/>
          </p:nvPr>
        </p:nvSpPr>
        <p:spPr>
          <a:xfrm>
            <a:off x="457200" y="1348975"/>
            <a:ext cx="5921062" cy="857400"/>
          </a:xfrm>
        </p:spPr>
        <p:txBody>
          <a:bodyPr/>
          <a:lstStyle/>
          <a:p>
            <a:r>
              <a:rPr lang="en-US" altLang="zh-CN" dirty="0"/>
              <a:t>Supervised Learning</a:t>
            </a:r>
            <a:endParaRPr lang="zh-CN" altLang="en-US" dirty="0"/>
          </a:p>
        </p:txBody>
      </p:sp>
      <p:sp>
        <p:nvSpPr>
          <p:cNvPr id="3" name="文本占位符 2">
            <a:extLst>
              <a:ext uri="{FF2B5EF4-FFF2-40B4-BE49-F238E27FC236}">
                <a16:creationId xmlns:a16="http://schemas.microsoft.com/office/drawing/2014/main" id="{91E6A0B2-5424-46F3-BF7E-DCD0D79AE225}"/>
              </a:ext>
            </a:extLst>
          </p:cNvPr>
          <p:cNvSpPr>
            <a:spLocks noGrp="1"/>
          </p:cNvSpPr>
          <p:nvPr>
            <p:ph type="body" idx="1"/>
          </p:nvPr>
        </p:nvSpPr>
        <p:spPr>
          <a:xfrm>
            <a:off x="457199" y="2244400"/>
            <a:ext cx="5795493" cy="2605200"/>
          </a:xfrm>
        </p:spPr>
        <p:txBody>
          <a:bodyPr/>
          <a:lstStyle/>
          <a:p>
            <a:r>
              <a:rPr lang="en-US" altLang="zh-CN" dirty="0"/>
              <a:t>We will distinguish the differences between supervised and unsupervised learning.</a:t>
            </a:r>
          </a:p>
          <a:p>
            <a:r>
              <a:rPr lang="en-US" altLang="zh-CN" dirty="0">
                <a:solidFill>
                  <a:schemeClr val="accent6"/>
                </a:solidFill>
              </a:rPr>
              <a:t>Supervised Learning</a:t>
            </a:r>
            <a:r>
              <a:rPr lang="en-US" altLang="zh-CN" dirty="0"/>
              <a:t> uses </a:t>
            </a:r>
            <a:r>
              <a:rPr lang="en-US" altLang="zh-CN" dirty="0">
                <a:highlight>
                  <a:srgbClr val="FFFF00"/>
                </a:highlight>
              </a:rPr>
              <a:t>pre-labeled</a:t>
            </a:r>
            <a:r>
              <a:rPr lang="en-US" altLang="zh-CN" dirty="0"/>
              <a:t> data. We can understand it as “</a:t>
            </a:r>
            <a:r>
              <a:rPr lang="en-US" altLang="zh-CN" dirty="0">
                <a:solidFill>
                  <a:schemeClr val="accent6"/>
                </a:solidFill>
              </a:rPr>
              <a:t>Learning from mistake</a:t>
            </a:r>
            <a:r>
              <a:rPr lang="en-US" altLang="zh-CN" dirty="0"/>
              <a:t>”.</a:t>
            </a:r>
          </a:p>
          <a:p>
            <a:r>
              <a:rPr lang="en-US" altLang="zh-CN" dirty="0">
                <a:solidFill>
                  <a:schemeClr val="accent1"/>
                </a:solidFill>
              </a:rPr>
              <a:t>Unsupervised Learning</a:t>
            </a:r>
            <a:r>
              <a:rPr lang="en-US" altLang="zh-CN" dirty="0"/>
              <a:t> uses data </a:t>
            </a:r>
            <a:r>
              <a:rPr lang="en-US" altLang="zh-CN" dirty="0">
                <a:highlight>
                  <a:srgbClr val="FFFF00"/>
                </a:highlight>
              </a:rPr>
              <a:t>without labels</a:t>
            </a:r>
            <a:r>
              <a:rPr lang="en-US" altLang="zh-CN" dirty="0"/>
              <a:t>, and we can think of it as “</a:t>
            </a:r>
            <a:r>
              <a:rPr lang="en-US" altLang="zh-CN" dirty="0">
                <a:solidFill>
                  <a:schemeClr val="accent1"/>
                </a:solidFill>
              </a:rPr>
              <a:t>Figure out the pattern</a:t>
            </a:r>
            <a:r>
              <a:rPr lang="en-US" altLang="zh-CN" dirty="0"/>
              <a:t>”.</a:t>
            </a:r>
            <a:endParaRPr lang="zh-CN" altLang="en-US" dirty="0"/>
          </a:p>
        </p:txBody>
      </p:sp>
      <p:sp>
        <p:nvSpPr>
          <p:cNvPr id="4" name="灯片编号占位符 3">
            <a:extLst>
              <a:ext uri="{FF2B5EF4-FFF2-40B4-BE49-F238E27FC236}">
                <a16:creationId xmlns:a16="http://schemas.microsoft.com/office/drawing/2014/main" id="{125B8693-DC97-432C-8651-7D395D4C3C8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80371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45C6B-D2B5-455C-83FB-78DE08ED3370}"/>
              </a:ext>
            </a:extLst>
          </p:cNvPr>
          <p:cNvSpPr>
            <a:spLocks noGrp="1"/>
          </p:cNvSpPr>
          <p:nvPr>
            <p:ph type="title"/>
          </p:nvPr>
        </p:nvSpPr>
        <p:spPr/>
        <p:txBody>
          <a:bodyPr/>
          <a:lstStyle/>
          <a:p>
            <a:r>
              <a:rPr lang="en-US" altLang="zh-CN" dirty="0"/>
              <a:t>Backpropagation</a:t>
            </a:r>
            <a:endParaRPr lang="zh-CN" altLang="en-US" dirty="0"/>
          </a:p>
        </p:txBody>
      </p:sp>
      <p:sp>
        <p:nvSpPr>
          <p:cNvPr id="3" name="文本占位符 2">
            <a:extLst>
              <a:ext uri="{FF2B5EF4-FFF2-40B4-BE49-F238E27FC236}">
                <a16:creationId xmlns:a16="http://schemas.microsoft.com/office/drawing/2014/main" id="{AAA306D8-B1EF-41CB-AF17-339B3C06BD23}"/>
              </a:ext>
            </a:extLst>
          </p:cNvPr>
          <p:cNvSpPr>
            <a:spLocks noGrp="1"/>
          </p:cNvSpPr>
          <p:nvPr>
            <p:ph type="body" idx="1"/>
          </p:nvPr>
        </p:nvSpPr>
        <p:spPr/>
        <p:txBody>
          <a:bodyPr/>
          <a:lstStyle/>
          <a:p>
            <a:r>
              <a:rPr lang="en-US" altLang="zh-CN" sz="1600" dirty="0"/>
              <a:t>Backpropagation is a common practice in modern machine learning model training.</a:t>
            </a:r>
          </a:p>
          <a:p>
            <a:r>
              <a:rPr lang="en-US" altLang="zh-CN" sz="1600" dirty="0"/>
              <a:t>We use backpropagation along with optimizers, like the most famous gradient decent optimizer.</a:t>
            </a:r>
          </a:p>
          <a:p>
            <a:r>
              <a:rPr lang="en-US" altLang="zh-CN" sz="1600" dirty="0"/>
              <a:t>Backpropagation is supervised learning, which means the data we input needs to have a “feature” and a “label”.</a:t>
            </a:r>
          </a:p>
          <a:p>
            <a:r>
              <a:rPr lang="en-US" altLang="zh-CN" sz="1600" dirty="0"/>
              <a:t>Like we stated before, backpropagation is basically “learning from mistakes”.</a:t>
            </a:r>
            <a:endParaRPr lang="zh-CN" altLang="en-US" sz="1600" dirty="0"/>
          </a:p>
        </p:txBody>
      </p:sp>
      <p:sp>
        <p:nvSpPr>
          <p:cNvPr id="4" name="灯片编号占位符 3">
            <a:extLst>
              <a:ext uri="{FF2B5EF4-FFF2-40B4-BE49-F238E27FC236}">
                <a16:creationId xmlns:a16="http://schemas.microsoft.com/office/drawing/2014/main" id="{A7CF30FF-9E58-433D-A599-A98848D56AD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9437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END</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372DC-179C-48D7-831D-7A8F581F894F}"/>
              </a:ext>
            </a:extLst>
          </p:cNvPr>
          <p:cNvSpPr>
            <a:spLocks noGrp="1"/>
          </p:cNvSpPr>
          <p:nvPr>
            <p:ph type="ctrTitle"/>
          </p:nvPr>
        </p:nvSpPr>
        <p:spPr>
          <a:xfrm>
            <a:off x="657300" y="852957"/>
            <a:ext cx="3914700" cy="1159800"/>
          </a:xfrm>
        </p:spPr>
        <p:txBody>
          <a:bodyPr/>
          <a:lstStyle/>
          <a:p>
            <a:r>
              <a:rPr lang="en-US" altLang="zh-CN" dirty="0"/>
              <a:t>Download MNIST Data</a:t>
            </a:r>
            <a:endParaRPr lang="zh-CN" altLang="en-US" dirty="0"/>
          </a:p>
        </p:txBody>
      </p:sp>
      <p:sp>
        <p:nvSpPr>
          <p:cNvPr id="3" name="副标题 2">
            <a:extLst>
              <a:ext uri="{FF2B5EF4-FFF2-40B4-BE49-F238E27FC236}">
                <a16:creationId xmlns:a16="http://schemas.microsoft.com/office/drawing/2014/main" id="{C1F2277A-3D40-43FD-9924-DE79CF45D52B}"/>
              </a:ext>
            </a:extLst>
          </p:cNvPr>
          <p:cNvSpPr>
            <a:spLocks noGrp="1"/>
          </p:cNvSpPr>
          <p:nvPr>
            <p:ph type="subTitle" idx="1"/>
          </p:nvPr>
        </p:nvSpPr>
        <p:spPr>
          <a:xfrm>
            <a:off x="657299" y="3059342"/>
            <a:ext cx="5778783" cy="1918403"/>
          </a:xfrm>
        </p:spPr>
        <p:txBody>
          <a:bodyPr/>
          <a:lstStyle/>
          <a:p>
            <a:r>
              <a:rPr lang="en-US" altLang="zh-CN" sz="1100" dirty="0">
                <a:latin typeface="Consolas" panose="020B0609020204030204" pitchFamily="49" charset="0"/>
              </a:rPr>
              <a:t>For </a:t>
            </a:r>
            <a:r>
              <a:rPr lang="en-US" altLang="zh-CN" sz="1100" dirty="0">
                <a:solidFill>
                  <a:schemeClr val="accent1"/>
                </a:solidFill>
                <a:latin typeface="Consolas" panose="020B0609020204030204" pitchFamily="49" charset="0"/>
              </a:rPr>
              <a:t>Windows</a:t>
            </a:r>
            <a:r>
              <a:rPr lang="en-US" altLang="zh-CN" sz="1100" dirty="0">
                <a:latin typeface="Consolas" panose="020B0609020204030204" pitchFamily="49" charset="0"/>
              </a:rPr>
              <a:t>: </a:t>
            </a:r>
          </a:p>
          <a:p>
            <a:r>
              <a:rPr lang="en-US" altLang="zh-CN" sz="1100" dirty="0">
                <a:latin typeface="Consolas" panose="020B0609020204030204" pitchFamily="49" charset="0"/>
              </a:rPr>
              <a:t>	You should see a file called </a:t>
            </a:r>
            <a:r>
              <a:rPr lang="en-US" altLang="zh-CN" sz="1100" dirty="0">
                <a:solidFill>
                  <a:schemeClr val="accent3"/>
                </a:solidFill>
                <a:latin typeface="Consolas" panose="020B0609020204030204" pitchFamily="49" charset="0"/>
              </a:rPr>
              <a:t>mnist.npz </a:t>
            </a:r>
            <a:r>
              <a:rPr lang="en-US" altLang="zh-CN" sz="1100" dirty="0">
                <a:latin typeface="Consolas" panose="020B0609020204030204" pitchFamily="49" charset="0"/>
              </a:rPr>
              <a:t>under </a:t>
            </a:r>
            <a:r>
              <a:rPr lang="en-US" altLang="zh-CN" sz="1100" dirty="0">
                <a:solidFill>
                  <a:schemeClr val="accent6"/>
                </a:solidFill>
                <a:latin typeface="Consolas" panose="020B0609020204030204" pitchFamily="49" charset="0"/>
              </a:rPr>
              <a:t>C:\Users\YOUR_USERNAME\.keras\dataset</a:t>
            </a:r>
          </a:p>
          <a:p>
            <a:endParaRPr lang="en-US" altLang="zh-CN" sz="1100" dirty="0">
              <a:latin typeface="Consolas" panose="020B0609020204030204" pitchFamily="49" charset="0"/>
            </a:endParaRPr>
          </a:p>
          <a:p>
            <a:r>
              <a:rPr lang="en-US" altLang="zh-CN" sz="1100" dirty="0">
                <a:latin typeface="Consolas" panose="020B0609020204030204" pitchFamily="49" charset="0"/>
              </a:rPr>
              <a:t>For </a:t>
            </a:r>
            <a:r>
              <a:rPr lang="en-US" altLang="zh-CN" sz="1100" dirty="0">
                <a:solidFill>
                  <a:schemeClr val="accent2"/>
                </a:solidFill>
                <a:latin typeface="Consolas" panose="020B0609020204030204" pitchFamily="49" charset="0"/>
              </a:rPr>
              <a:t>Linux/macOS</a:t>
            </a:r>
            <a:r>
              <a:rPr lang="en-US" altLang="zh-CN" sz="1100" dirty="0">
                <a:latin typeface="Consolas" panose="020B0609020204030204" pitchFamily="49" charset="0"/>
              </a:rPr>
              <a:t>: </a:t>
            </a:r>
          </a:p>
          <a:p>
            <a:r>
              <a:rPr lang="en-US" altLang="zh-CN" sz="1100" dirty="0">
                <a:latin typeface="Consolas" panose="020B0609020204030204" pitchFamily="49" charset="0"/>
              </a:rPr>
              <a:t>	You should see a file called </a:t>
            </a:r>
            <a:r>
              <a:rPr lang="en-US" altLang="zh-CN" sz="1100" dirty="0">
                <a:solidFill>
                  <a:schemeClr val="accent3"/>
                </a:solidFill>
                <a:latin typeface="Consolas" panose="020B0609020204030204" pitchFamily="49" charset="0"/>
              </a:rPr>
              <a:t>mnist.pkl.gz</a:t>
            </a:r>
            <a:r>
              <a:rPr lang="en-US" altLang="zh-CN" sz="1100" dirty="0">
                <a:latin typeface="Consolas" panose="020B0609020204030204" pitchFamily="49" charset="0"/>
              </a:rPr>
              <a:t> under </a:t>
            </a:r>
            <a:r>
              <a:rPr lang="en-US" altLang="zh-CN" sz="1100" dirty="0">
                <a:solidFill>
                  <a:schemeClr val="accent6"/>
                </a:solidFill>
                <a:latin typeface="Consolas" panose="020B0609020204030204" pitchFamily="49" charset="0"/>
              </a:rPr>
              <a:t>~/.keras/datasets/mnist.pkl.gz</a:t>
            </a:r>
            <a:endParaRPr lang="zh-CN" altLang="en-US" sz="1100" dirty="0">
              <a:solidFill>
                <a:schemeClr val="accent6"/>
              </a:solidFill>
              <a:latin typeface="Consolas" panose="020B0609020204030204" pitchFamily="49" charset="0"/>
            </a:endParaRPr>
          </a:p>
        </p:txBody>
      </p:sp>
      <p:sp>
        <p:nvSpPr>
          <p:cNvPr id="4" name="文本框 3">
            <a:extLst>
              <a:ext uri="{FF2B5EF4-FFF2-40B4-BE49-F238E27FC236}">
                <a16:creationId xmlns:a16="http://schemas.microsoft.com/office/drawing/2014/main" id="{13D54A0A-2BA9-44A0-AB34-D905ACCB5037}"/>
              </a:ext>
            </a:extLst>
          </p:cNvPr>
          <p:cNvSpPr txBox="1"/>
          <p:nvPr/>
        </p:nvSpPr>
        <p:spPr>
          <a:xfrm>
            <a:off x="657299" y="2366772"/>
            <a:ext cx="4673074" cy="338554"/>
          </a:xfrm>
          <a:prstGeom prst="rect">
            <a:avLst/>
          </a:prstGeom>
          <a:noFill/>
        </p:spPr>
        <p:txBody>
          <a:bodyPr wrap="none" rtlCol="0">
            <a:spAutoFit/>
          </a:bodyPr>
          <a:lstStyle/>
          <a:p>
            <a:r>
              <a:rPr lang="en-US" altLang="zh-CN" sz="1600" dirty="0">
                <a:solidFill>
                  <a:schemeClr val="accent3"/>
                </a:solidFill>
                <a:latin typeface="Consolas" panose="020B0609020204030204" pitchFamily="49" charset="0"/>
              </a:rPr>
              <a:t>In [1]: from</a:t>
            </a:r>
            <a:r>
              <a:rPr lang="en-US" altLang="zh-CN" sz="1600" dirty="0">
                <a:latin typeface="Consolas" panose="020B0609020204030204" pitchFamily="49" charset="0"/>
              </a:rPr>
              <a:t> keras.datasets </a:t>
            </a:r>
            <a:r>
              <a:rPr lang="en-US" altLang="zh-CN" sz="1600" dirty="0">
                <a:solidFill>
                  <a:schemeClr val="accent3"/>
                </a:solidFill>
                <a:latin typeface="Consolas" panose="020B0609020204030204" pitchFamily="49" charset="0"/>
              </a:rPr>
              <a:t>import</a:t>
            </a:r>
            <a:r>
              <a:rPr lang="en-US" altLang="zh-CN" sz="1600" dirty="0">
                <a:latin typeface="Consolas" panose="020B0609020204030204" pitchFamily="49" charset="0"/>
              </a:rPr>
              <a:t> mnist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58184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CDB96-39B6-4F0D-8579-E0494C3BEF2B}"/>
              </a:ext>
            </a:extLst>
          </p:cNvPr>
          <p:cNvSpPr>
            <a:spLocks noGrp="1"/>
          </p:cNvSpPr>
          <p:nvPr>
            <p:ph type="ctrTitle"/>
          </p:nvPr>
        </p:nvSpPr>
        <p:spPr>
          <a:xfrm>
            <a:off x="685800" y="2878750"/>
            <a:ext cx="5162244" cy="1159800"/>
          </a:xfrm>
        </p:spPr>
        <p:txBody>
          <a:bodyPr/>
          <a:lstStyle/>
          <a:p>
            <a:r>
              <a:rPr lang="en-US" altLang="zh-CN" dirty="0"/>
              <a:t>Multi-Perception Model.</a:t>
            </a:r>
            <a:endParaRPr lang="zh-CN" altLang="en-US" dirty="0"/>
          </a:p>
        </p:txBody>
      </p:sp>
      <p:sp>
        <p:nvSpPr>
          <p:cNvPr id="3" name="副标题 2">
            <a:extLst>
              <a:ext uri="{FF2B5EF4-FFF2-40B4-BE49-F238E27FC236}">
                <a16:creationId xmlns:a16="http://schemas.microsoft.com/office/drawing/2014/main" id="{9A9B6838-2FCD-4449-BD39-2D9B40994335}"/>
              </a:ext>
            </a:extLst>
          </p:cNvPr>
          <p:cNvSpPr>
            <a:spLocks noGrp="1"/>
          </p:cNvSpPr>
          <p:nvPr>
            <p:ph type="subTitle" idx="1"/>
          </p:nvPr>
        </p:nvSpPr>
        <p:spPr/>
        <p:txBody>
          <a:bodyPr/>
          <a:lstStyle/>
          <a:p>
            <a:r>
              <a:rPr lang="en-US" altLang="zh-CN" dirty="0"/>
              <a:t>A brief introduction.</a:t>
            </a:r>
            <a:endParaRPr lang="zh-CN" altLang="en-US" dirty="0"/>
          </a:p>
        </p:txBody>
      </p:sp>
    </p:spTree>
    <p:extLst>
      <p:ext uri="{BB962C8B-B14F-4D97-AF65-F5344CB8AC3E}">
        <p14:creationId xmlns:p14="http://schemas.microsoft.com/office/powerpoint/2010/main" val="332015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199" y="411053"/>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What is </a:t>
            </a:r>
            <a:r>
              <a:rPr lang="en-US" i="1" dirty="0"/>
              <a:t>MLP</a:t>
            </a:r>
            <a:r>
              <a:rPr lang="en-US" dirty="0"/>
              <a:t>?</a:t>
            </a:r>
            <a:endParaRPr dirty="0"/>
          </a:p>
        </p:txBody>
      </p:sp>
      <p:sp>
        <p:nvSpPr>
          <p:cNvPr id="95" name="Google Shape;95;p18"/>
          <p:cNvSpPr txBox="1">
            <a:spLocks noGrp="1"/>
          </p:cNvSpPr>
          <p:nvPr>
            <p:ph type="body" idx="1"/>
          </p:nvPr>
        </p:nvSpPr>
        <p:spPr>
          <a:xfrm>
            <a:off x="457199" y="1519891"/>
            <a:ext cx="6237620" cy="2605200"/>
          </a:xfrm>
          <a:prstGeom prst="rect">
            <a:avLst/>
          </a:prstGeom>
        </p:spPr>
        <p:txBody>
          <a:bodyPr spcFirstLastPara="1" wrap="square" lIns="91425" tIns="91425" rIns="91425" bIns="91425" anchor="t" anchorCtr="0">
            <a:noAutofit/>
          </a:bodyPr>
          <a:lstStyle/>
          <a:p>
            <a:pPr lvl="0">
              <a:spcBef>
                <a:spcPts val="0"/>
              </a:spcBef>
            </a:pPr>
            <a:r>
              <a:rPr lang="en-US" sz="1600" dirty="0"/>
              <a:t>“Feedforward” artificial neural network.</a:t>
            </a:r>
          </a:p>
          <a:p>
            <a:pPr lvl="0">
              <a:spcBef>
                <a:spcPts val="0"/>
              </a:spcBef>
            </a:pPr>
            <a:endParaRPr lang="en-US" sz="1600" dirty="0"/>
          </a:p>
          <a:p>
            <a:pPr lvl="0">
              <a:spcBef>
                <a:spcPts val="0"/>
              </a:spcBef>
            </a:pPr>
            <a:r>
              <a:rPr lang="en-US" sz="1600" dirty="0">
                <a:solidFill>
                  <a:schemeClr val="accent3"/>
                </a:solidFill>
              </a:rPr>
              <a:t>Feed(Input) </a:t>
            </a:r>
            <a:r>
              <a:rPr lang="en-US" sz="1600" dirty="0">
                <a:solidFill>
                  <a:schemeClr val="accent1"/>
                </a:solidFill>
              </a:rPr>
              <a:t>+</a:t>
            </a:r>
            <a:r>
              <a:rPr lang="en-US" sz="1600" dirty="0"/>
              <a:t> </a:t>
            </a:r>
            <a:r>
              <a:rPr lang="en-US" sz="1600" dirty="0">
                <a:solidFill>
                  <a:schemeClr val="accent6"/>
                </a:solidFill>
              </a:rPr>
              <a:t>Forward(Input</a:t>
            </a:r>
            <a:r>
              <a:rPr lang="zh-CN" altLang="en-US" sz="1600" dirty="0">
                <a:solidFill>
                  <a:schemeClr val="accent6"/>
                </a:solidFill>
              </a:rPr>
              <a:t>→</a:t>
            </a:r>
            <a:r>
              <a:rPr lang="en-US" altLang="zh-CN" sz="1600" dirty="0">
                <a:solidFill>
                  <a:schemeClr val="accent6"/>
                </a:solidFill>
              </a:rPr>
              <a:t>Hidden</a:t>
            </a:r>
            <a:r>
              <a:rPr lang="zh-CN" altLang="en-US" sz="1600" dirty="0">
                <a:solidFill>
                  <a:schemeClr val="accent6"/>
                </a:solidFill>
              </a:rPr>
              <a:t>→</a:t>
            </a:r>
            <a:r>
              <a:rPr lang="en-US" altLang="zh-CN" sz="1600" dirty="0">
                <a:solidFill>
                  <a:schemeClr val="accent6"/>
                </a:solidFill>
              </a:rPr>
              <a:t>Output)</a:t>
            </a:r>
            <a:r>
              <a:rPr lang="en-US" sz="1600" dirty="0"/>
              <a:t>.</a:t>
            </a:r>
          </a:p>
          <a:p>
            <a:pPr lvl="0">
              <a:spcBef>
                <a:spcPts val="0"/>
              </a:spcBef>
            </a:pPr>
            <a:r>
              <a:rPr lang="en-US" sz="1600" dirty="0"/>
              <a:t>So MLP consists at least three layers of nodes.</a:t>
            </a:r>
          </a:p>
          <a:p>
            <a:pPr lvl="0">
              <a:spcBef>
                <a:spcPts val="0"/>
              </a:spcBef>
            </a:pPr>
            <a:r>
              <a:rPr lang="en-US" sz="1600" dirty="0"/>
              <a:t>This image below shows a MLP model with three layers.</a:t>
            </a:r>
            <a:endParaRPr sz="1600"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pic>
        <p:nvPicPr>
          <p:cNvPr id="1026" name="Picture 2" descr="Image result for MLP Network">
            <a:extLst>
              <a:ext uri="{FF2B5EF4-FFF2-40B4-BE49-F238E27FC236}">
                <a16:creationId xmlns:a16="http://schemas.microsoft.com/office/drawing/2014/main" id="{1C6CDF18-4302-4895-B13C-1464B5E7C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66" y="2965076"/>
            <a:ext cx="2085117" cy="188452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D70AFDD-0FD5-4C45-8B19-AAEA5DFC1A2D}"/>
              </a:ext>
            </a:extLst>
          </p:cNvPr>
          <p:cNvSpPr txBox="1"/>
          <p:nvPr/>
        </p:nvSpPr>
        <p:spPr>
          <a:xfrm>
            <a:off x="599867" y="4878611"/>
            <a:ext cx="3810659" cy="246221"/>
          </a:xfrm>
          <a:prstGeom prst="rect">
            <a:avLst/>
          </a:prstGeom>
          <a:noFill/>
        </p:spPr>
        <p:txBody>
          <a:bodyPr wrap="none" rtlCol="0">
            <a:spAutoFit/>
          </a:bodyPr>
          <a:lstStyle/>
          <a:p>
            <a:r>
              <a:rPr lang="en-US" altLang="zh-CN" sz="1000" dirty="0"/>
              <a:t>Image Credit: https://docs.opencv.org/3.0-beta/_images/mlp.png</a:t>
            </a:r>
            <a:endParaRPr lang="zh-CN" altLang="en-US" sz="1000" dirty="0"/>
          </a:p>
        </p:txBody>
      </p:sp>
      <p:sp>
        <p:nvSpPr>
          <p:cNvPr id="3" name="椭圆 2">
            <a:extLst>
              <a:ext uri="{FF2B5EF4-FFF2-40B4-BE49-F238E27FC236}">
                <a16:creationId xmlns:a16="http://schemas.microsoft.com/office/drawing/2014/main" id="{BEFBF1AB-18F1-4EC9-A524-98F67DF5E666}"/>
              </a:ext>
            </a:extLst>
          </p:cNvPr>
          <p:cNvSpPr/>
          <p:nvPr/>
        </p:nvSpPr>
        <p:spPr>
          <a:xfrm>
            <a:off x="1925825" y="3813821"/>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2183B131-DBF3-40CE-AB25-57351AFAC427}"/>
              </a:ext>
            </a:extLst>
          </p:cNvPr>
          <p:cNvCxnSpPr/>
          <p:nvPr/>
        </p:nvCxnSpPr>
        <p:spPr>
          <a:xfrm>
            <a:off x="2228666" y="3969456"/>
            <a:ext cx="53805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直接箭头连接符 6">
            <a:extLst>
              <a:ext uri="{FF2B5EF4-FFF2-40B4-BE49-F238E27FC236}">
                <a16:creationId xmlns:a16="http://schemas.microsoft.com/office/drawing/2014/main" id="{462F79BD-4899-4501-95D1-82799A23C5B9}"/>
              </a:ext>
            </a:extLst>
          </p:cNvPr>
          <p:cNvCxnSpPr/>
          <p:nvPr/>
        </p:nvCxnSpPr>
        <p:spPr>
          <a:xfrm flipV="1">
            <a:off x="3078382" y="3813821"/>
            <a:ext cx="458670" cy="1556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椭圆 7">
            <a:extLst>
              <a:ext uri="{FF2B5EF4-FFF2-40B4-BE49-F238E27FC236}">
                <a16:creationId xmlns:a16="http://schemas.microsoft.com/office/drawing/2014/main" id="{D0A5E25E-8E83-488C-8659-FE35083E0870}"/>
              </a:ext>
            </a:extLst>
          </p:cNvPr>
          <p:cNvSpPr/>
          <p:nvPr/>
        </p:nvSpPr>
        <p:spPr>
          <a:xfrm>
            <a:off x="2766722" y="3824113"/>
            <a:ext cx="282260" cy="2906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0BE64F2-599C-43FB-8589-DFC9D1E3F1F5}"/>
              </a:ext>
            </a:extLst>
          </p:cNvPr>
          <p:cNvSpPr/>
          <p:nvPr/>
        </p:nvSpPr>
        <p:spPr>
          <a:xfrm>
            <a:off x="3569394" y="3641331"/>
            <a:ext cx="282260" cy="2906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776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199" y="411053"/>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What are </a:t>
            </a:r>
            <a:r>
              <a:rPr lang="en-US" i="1" dirty="0"/>
              <a:t>Nodes</a:t>
            </a:r>
            <a:r>
              <a:rPr lang="en-US" dirty="0"/>
              <a:t>?</a:t>
            </a:r>
            <a:endParaRPr dirty="0"/>
          </a:p>
        </p:txBody>
      </p:sp>
      <p:sp>
        <p:nvSpPr>
          <p:cNvPr id="95" name="Google Shape;95;p18"/>
          <p:cNvSpPr txBox="1">
            <a:spLocks noGrp="1"/>
          </p:cNvSpPr>
          <p:nvPr>
            <p:ph type="body" idx="1"/>
          </p:nvPr>
        </p:nvSpPr>
        <p:spPr>
          <a:xfrm>
            <a:off x="457199" y="1519891"/>
            <a:ext cx="5692463" cy="2605200"/>
          </a:xfrm>
          <a:prstGeom prst="rect">
            <a:avLst/>
          </a:prstGeom>
        </p:spPr>
        <p:txBody>
          <a:bodyPr spcFirstLastPara="1" wrap="square" lIns="91425" tIns="91425" rIns="91425" bIns="91425" anchor="t" anchorCtr="0">
            <a:noAutofit/>
          </a:bodyPr>
          <a:lstStyle/>
          <a:p>
            <a:pPr lvl="0">
              <a:spcBef>
                <a:spcPts val="0"/>
              </a:spcBef>
            </a:pPr>
            <a:r>
              <a:rPr lang="en-US" sz="1600" dirty="0"/>
              <a:t>Think of it like a “</a:t>
            </a:r>
            <a:r>
              <a:rPr lang="en-US" sz="1600" dirty="0">
                <a:solidFill>
                  <a:schemeClr val="accent3"/>
                </a:solidFill>
              </a:rPr>
              <a:t>Neuron</a:t>
            </a:r>
            <a:r>
              <a:rPr lang="en-US" sz="1600" dirty="0"/>
              <a:t>”.</a:t>
            </a:r>
          </a:p>
          <a:p>
            <a:pPr lvl="0">
              <a:spcBef>
                <a:spcPts val="0"/>
              </a:spcBef>
            </a:pPr>
            <a:r>
              <a:rPr lang="en-US" sz="1600" dirty="0"/>
              <a:t>Each node uses a non-linear </a:t>
            </a:r>
            <a:r>
              <a:rPr lang="en-US" sz="1600" dirty="0">
                <a:solidFill>
                  <a:schemeClr val="accent6"/>
                </a:solidFill>
              </a:rPr>
              <a:t>activation function</a:t>
            </a:r>
            <a:r>
              <a:rPr lang="en-US" sz="1600" dirty="0">
                <a:solidFill>
                  <a:schemeClr val="accent1"/>
                </a:solidFill>
              </a:rPr>
              <a:t>.</a:t>
            </a:r>
            <a:endParaRPr lang="en-US" sz="1600" dirty="0"/>
          </a:p>
          <a:p>
            <a:pPr lvl="0">
              <a:spcBef>
                <a:spcPts val="0"/>
              </a:spcBef>
            </a:pPr>
            <a:r>
              <a:rPr lang="en-US" sz="1600" dirty="0"/>
              <a:t>For example, we can use the ReLU function for the hidden layers.</a:t>
            </a:r>
            <a:endParaRPr sz="1600"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1026" name="Picture 2" descr="Image result for MLP Network">
            <a:extLst>
              <a:ext uri="{FF2B5EF4-FFF2-40B4-BE49-F238E27FC236}">
                <a16:creationId xmlns:a16="http://schemas.microsoft.com/office/drawing/2014/main" id="{1C6CDF18-4302-4895-B13C-1464B5E7C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66" y="2965076"/>
            <a:ext cx="2085117" cy="188452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D70AFDD-0FD5-4C45-8B19-AAEA5DFC1A2D}"/>
              </a:ext>
            </a:extLst>
          </p:cNvPr>
          <p:cNvSpPr txBox="1"/>
          <p:nvPr/>
        </p:nvSpPr>
        <p:spPr>
          <a:xfrm>
            <a:off x="599867" y="4878611"/>
            <a:ext cx="3810659" cy="246221"/>
          </a:xfrm>
          <a:prstGeom prst="rect">
            <a:avLst/>
          </a:prstGeom>
          <a:noFill/>
        </p:spPr>
        <p:txBody>
          <a:bodyPr wrap="none" rtlCol="0">
            <a:spAutoFit/>
          </a:bodyPr>
          <a:lstStyle/>
          <a:p>
            <a:r>
              <a:rPr lang="en-US" altLang="zh-CN" sz="1000" dirty="0"/>
              <a:t>Image Credit: https://docs.opencv.org/3.0-beta/_images/mlp.png</a:t>
            </a:r>
            <a:endParaRPr lang="zh-CN" altLang="en-US" sz="1000" dirty="0"/>
          </a:p>
        </p:txBody>
      </p:sp>
      <p:sp>
        <p:nvSpPr>
          <p:cNvPr id="3" name="椭圆 2">
            <a:extLst>
              <a:ext uri="{FF2B5EF4-FFF2-40B4-BE49-F238E27FC236}">
                <a16:creationId xmlns:a16="http://schemas.microsoft.com/office/drawing/2014/main" id="{BEFBF1AB-18F1-4EC9-A524-98F67DF5E666}"/>
              </a:ext>
            </a:extLst>
          </p:cNvPr>
          <p:cNvSpPr/>
          <p:nvPr/>
        </p:nvSpPr>
        <p:spPr>
          <a:xfrm>
            <a:off x="1925825" y="3813821"/>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6DDA4AC-7E68-4D1F-998C-575831DA0AE1}"/>
              </a:ext>
            </a:extLst>
          </p:cNvPr>
          <p:cNvSpPr/>
          <p:nvPr/>
        </p:nvSpPr>
        <p:spPr>
          <a:xfrm>
            <a:off x="1925824" y="3473540"/>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996A18B-A9BE-4952-9F45-91F49122F579}"/>
              </a:ext>
            </a:extLst>
          </p:cNvPr>
          <p:cNvSpPr/>
          <p:nvPr/>
        </p:nvSpPr>
        <p:spPr>
          <a:xfrm>
            <a:off x="1925823" y="4154102"/>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7079E32-C90E-443F-9728-83591EBF7BE4}"/>
              </a:ext>
            </a:extLst>
          </p:cNvPr>
          <p:cNvSpPr/>
          <p:nvPr/>
        </p:nvSpPr>
        <p:spPr>
          <a:xfrm>
            <a:off x="2745648" y="3128266"/>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82639EB-C90D-4F05-9D56-EF99DAE501C4}"/>
              </a:ext>
            </a:extLst>
          </p:cNvPr>
          <p:cNvSpPr/>
          <p:nvPr/>
        </p:nvSpPr>
        <p:spPr>
          <a:xfrm>
            <a:off x="2753040" y="3468547"/>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584983B-EC34-4C80-A157-283FAD67FF7C}"/>
              </a:ext>
            </a:extLst>
          </p:cNvPr>
          <p:cNvSpPr/>
          <p:nvPr/>
        </p:nvSpPr>
        <p:spPr>
          <a:xfrm>
            <a:off x="2753040" y="3819506"/>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A072EAE-D41E-4124-8AC8-0E084659D289}"/>
              </a:ext>
            </a:extLst>
          </p:cNvPr>
          <p:cNvSpPr/>
          <p:nvPr/>
        </p:nvSpPr>
        <p:spPr>
          <a:xfrm>
            <a:off x="2755479" y="4154102"/>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DEF27EB-BC66-4EB6-96B5-21B77742BEDD}"/>
              </a:ext>
            </a:extLst>
          </p:cNvPr>
          <p:cNvSpPr/>
          <p:nvPr/>
        </p:nvSpPr>
        <p:spPr>
          <a:xfrm>
            <a:off x="2768403" y="4489895"/>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637F4786-E255-47E6-9019-EE8E783FBF44}"/>
              </a:ext>
            </a:extLst>
          </p:cNvPr>
          <p:cNvSpPr/>
          <p:nvPr/>
        </p:nvSpPr>
        <p:spPr>
          <a:xfrm>
            <a:off x="3559553" y="3624182"/>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A9FD373-402F-4886-9FD7-3E72DDD6C2AE}"/>
              </a:ext>
            </a:extLst>
          </p:cNvPr>
          <p:cNvSpPr/>
          <p:nvPr/>
        </p:nvSpPr>
        <p:spPr>
          <a:xfrm>
            <a:off x="3557384" y="3978082"/>
            <a:ext cx="302841" cy="3112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086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B8D84-B750-4C67-BBB5-99B47A7ED46E}"/>
              </a:ext>
            </a:extLst>
          </p:cNvPr>
          <p:cNvSpPr>
            <a:spLocks noGrp="1"/>
          </p:cNvSpPr>
          <p:nvPr>
            <p:ph type="title"/>
          </p:nvPr>
        </p:nvSpPr>
        <p:spPr>
          <a:xfrm>
            <a:off x="457200" y="1348975"/>
            <a:ext cx="6149662" cy="857400"/>
          </a:xfrm>
        </p:spPr>
        <p:txBody>
          <a:bodyPr/>
          <a:lstStyle/>
          <a:p>
            <a:r>
              <a:rPr lang="en-US" altLang="zh-CN" dirty="0"/>
              <a:t>About MNIST Dataset</a:t>
            </a:r>
            <a:endParaRPr lang="zh-CN" altLang="en-US" dirty="0"/>
          </a:p>
        </p:txBody>
      </p:sp>
      <p:sp>
        <p:nvSpPr>
          <p:cNvPr id="3" name="文本占位符 2">
            <a:extLst>
              <a:ext uri="{FF2B5EF4-FFF2-40B4-BE49-F238E27FC236}">
                <a16:creationId xmlns:a16="http://schemas.microsoft.com/office/drawing/2014/main" id="{A39A61F7-7F6A-4C9A-A455-77B678A6A3B0}"/>
              </a:ext>
            </a:extLst>
          </p:cNvPr>
          <p:cNvSpPr>
            <a:spLocks noGrp="1"/>
          </p:cNvSpPr>
          <p:nvPr>
            <p:ph type="body" idx="1"/>
          </p:nvPr>
        </p:nvSpPr>
        <p:spPr/>
        <p:txBody>
          <a:bodyPr/>
          <a:lstStyle/>
          <a:p>
            <a:r>
              <a:rPr lang="en-US" altLang="zh-CN" dirty="0"/>
              <a:t>For what we are going to explain, we will take the MNIST images for example.</a:t>
            </a:r>
          </a:p>
          <a:p>
            <a:r>
              <a:rPr lang="en-US" altLang="zh-CN" dirty="0"/>
              <a:t>The MNIST dataset contains many 28x28 images that has labels 0-9.</a:t>
            </a:r>
          </a:p>
          <a:p>
            <a:r>
              <a:rPr lang="en-US" altLang="zh-CN" dirty="0"/>
              <a:t>i.e. Each image has 28*28 = 784 pixels.</a:t>
            </a:r>
            <a:endParaRPr lang="zh-CN" altLang="en-US" dirty="0"/>
          </a:p>
        </p:txBody>
      </p:sp>
      <p:sp>
        <p:nvSpPr>
          <p:cNvPr id="4" name="灯片编号占位符 3">
            <a:extLst>
              <a:ext uri="{FF2B5EF4-FFF2-40B4-BE49-F238E27FC236}">
                <a16:creationId xmlns:a16="http://schemas.microsoft.com/office/drawing/2014/main" id="{7660E523-7F95-4646-B7A4-F9B0F698CAD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5" name="Picture 2" descr="Image result for mnist">
            <a:extLst>
              <a:ext uri="{FF2B5EF4-FFF2-40B4-BE49-F238E27FC236}">
                <a16:creationId xmlns:a16="http://schemas.microsoft.com/office/drawing/2014/main" id="{A9472086-12D4-4003-AC39-9E8DD97D1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68" y="3476166"/>
            <a:ext cx="1222386" cy="128125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5FE449DB-E6D3-4745-9986-427C1B57B28E}"/>
              </a:ext>
            </a:extLst>
          </p:cNvPr>
          <p:cNvSpPr/>
          <p:nvPr/>
        </p:nvSpPr>
        <p:spPr>
          <a:xfrm>
            <a:off x="5433009" y="3484695"/>
            <a:ext cx="449579" cy="141667"/>
          </a:xfrm>
          <a:prstGeom prst="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51DBD5A-4E40-45F2-BE33-B72FA44E6D01}"/>
              </a:ext>
            </a:extLst>
          </p:cNvPr>
          <p:cNvSpPr txBox="1"/>
          <p:nvPr/>
        </p:nvSpPr>
        <p:spPr>
          <a:xfrm>
            <a:off x="599867" y="4878611"/>
            <a:ext cx="5205271" cy="246221"/>
          </a:xfrm>
          <a:prstGeom prst="rect">
            <a:avLst/>
          </a:prstGeom>
          <a:noFill/>
        </p:spPr>
        <p:txBody>
          <a:bodyPr wrap="none" rtlCol="0">
            <a:spAutoFit/>
          </a:bodyPr>
          <a:lstStyle/>
          <a:p>
            <a:r>
              <a:rPr lang="en-US" altLang="zh-CN" sz="1000" dirty="0"/>
              <a:t>Image Credit and Read More: https://rasbt.github.io/mlxtend/user_guide/data/mnist_data/</a:t>
            </a:r>
            <a:endParaRPr lang="zh-CN" altLang="en-US" sz="1000" dirty="0"/>
          </a:p>
        </p:txBody>
      </p:sp>
    </p:spTree>
    <p:extLst>
      <p:ext uri="{BB962C8B-B14F-4D97-AF65-F5344CB8AC3E}">
        <p14:creationId xmlns:p14="http://schemas.microsoft.com/office/powerpoint/2010/main" val="273137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33771D-3F08-4793-9D4C-ED37A5BE268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5" name="椭圆 4">
            <a:extLst>
              <a:ext uri="{FF2B5EF4-FFF2-40B4-BE49-F238E27FC236}">
                <a16:creationId xmlns:a16="http://schemas.microsoft.com/office/drawing/2014/main" id="{25BD6AC1-2842-4D3B-B6FA-6CE48E52C920}"/>
              </a:ext>
            </a:extLst>
          </p:cNvPr>
          <p:cNvSpPr/>
          <p:nvPr/>
        </p:nvSpPr>
        <p:spPr>
          <a:xfrm>
            <a:off x="589208" y="1259779"/>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x0</a:t>
            </a:r>
            <a:endParaRPr lang="zh-CN" altLang="en-US" sz="1100" dirty="0"/>
          </a:p>
        </p:txBody>
      </p:sp>
      <p:sp>
        <p:nvSpPr>
          <p:cNvPr id="2" name="标题 1">
            <a:extLst>
              <a:ext uri="{FF2B5EF4-FFF2-40B4-BE49-F238E27FC236}">
                <a16:creationId xmlns:a16="http://schemas.microsoft.com/office/drawing/2014/main" id="{3B384F68-5E31-414B-90A4-4FEB9452B6F2}"/>
              </a:ext>
            </a:extLst>
          </p:cNvPr>
          <p:cNvSpPr>
            <a:spLocks noGrp="1"/>
          </p:cNvSpPr>
          <p:nvPr>
            <p:ph type="title"/>
          </p:nvPr>
        </p:nvSpPr>
        <p:spPr>
          <a:xfrm>
            <a:off x="457200" y="402378"/>
            <a:ext cx="7273344" cy="857400"/>
          </a:xfrm>
        </p:spPr>
        <p:txBody>
          <a:bodyPr/>
          <a:lstStyle/>
          <a:p>
            <a:r>
              <a:rPr lang="en-US" altLang="zh-CN" dirty="0"/>
              <a:t>What’s the MLP structure?</a:t>
            </a:r>
            <a:endParaRPr lang="zh-CN" altLang="en-US" dirty="0"/>
          </a:p>
        </p:txBody>
      </p:sp>
      <p:sp>
        <p:nvSpPr>
          <p:cNvPr id="9" name="椭圆 8">
            <a:extLst>
              <a:ext uri="{FF2B5EF4-FFF2-40B4-BE49-F238E27FC236}">
                <a16:creationId xmlns:a16="http://schemas.microsoft.com/office/drawing/2014/main" id="{A33C9428-E44C-44E0-911F-0AEAA7017E40}"/>
              </a:ext>
            </a:extLst>
          </p:cNvPr>
          <p:cNvSpPr/>
          <p:nvPr/>
        </p:nvSpPr>
        <p:spPr>
          <a:xfrm>
            <a:off x="1833092" y="1259779"/>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x1</a:t>
            </a:r>
            <a:endParaRPr lang="zh-CN" altLang="en-US" sz="1100" dirty="0"/>
          </a:p>
        </p:txBody>
      </p:sp>
      <p:sp>
        <p:nvSpPr>
          <p:cNvPr id="10" name="椭圆 9">
            <a:extLst>
              <a:ext uri="{FF2B5EF4-FFF2-40B4-BE49-F238E27FC236}">
                <a16:creationId xmlns:a16="http://schemas.microsoft.com/office/drawing/2014/main" id="{8BBFA63F-F7EB-43BD-B2DC-8196431DC110}"/>
              </a:ext>
            </a:extLst>
          </p:cNvPr>
          <p:cNvSpPr/>
          <p:nvPr/>
        </p:nvSpPr>
        <p:spPr>
          <a:xfrm>
            <a:off x="3117760" y="1259778"/>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t>
            </a:r>
            <a:endParaRPr lang="zh-CN" altLang="en-US" dirty="0"/>
          </a:p>
        </p:txBody>
      </p:sp>
      <p:sp>
        <p:nvSpPr>
          <p:cNvPr id="11" name="椭圆 10">
            <a:extLst>
              <a:ext uri="{FF2B5EF4-FFF2-40B4-BE49-F238E27FC236}">
                <a16:creationId xmlns:a16="http://schemas.microsoft.com/office/drawing/2014/main" id="{FE26B132-EC23-4FAD-A5E5-435EDA2FFD2D}"/>
              </a:ext>
            </a:extLst>
          </p:cNvPr>
          <p:cNvSpPr/>
          <p:nvPr/>
        </p:nvSpPr>
        <p:spPr>
          <a:xfrm>
            <a:off x="4367546" y="1261822"/>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t>x784</a:t>
            </a:r>
            <a:endParaRPr lang="zh-CN" altLang="en-US" sz="800" dirty="0"/>
          </a:p>
        </p:txBody>
      </p:sp>
      <p:sp>
        <p:nvSpPr>
          <p:cNvPr id="12" name="椭圆 11">
            <a:extLst>
              <a:ext uri="{FF2B5EF4-FFF2-40B4-BE49-F238E27FC236}">
                <a16:creationId xmlns:a16="http://schemas.microsoft.com/office/drawing/2014/main" id="{25804976-B2E5-4312-A145-3D4003987A81}"/>
              </a:ext>
            </a:extLst>
          </p:cNvPr>
          <p:cNvSpPr/>
          <p:nvPr/>
        </p:nvSpPr>
        <p:spPr>
          <a:xfrm>
            <a:off x="587060" y="2264701"/>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h0</a:t>
            </a:r>
            <a:endParaRPr lang="zh-CN" altLang="en-US" sz="1100" dirty="0"/>
          </a:p>
        </p:txBody>
      </p:sp>
      <p:sp>
        <p:nvSpPr>
          <p:cNvPr id="13" name="椭圆 12">
            <a:extLst>
              <a:ext uri="{FF2B5EF4-FFF2-40B4-BE49-F238E27FC236}">
                <a16:creationId xmlns:a16="http://schemas.microsoft.com/office/drawing/2014/main" id="{3D89E815-0A46-4B16-B126-41002AC6B7D4}"/>
              </a:ext>
            </a:extLst>
          </p:cNvPr>
          <p:cNvSpPr/>
          <p:nvPr/>
        </p:nvSpPr>
        <p:spPr>
          <a:xfrm>
            <a:off x="1868509" y="2264701"/>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h1</a:t>
            </a:r>
            <a:endParaRPr lang="zh-CN" altLang="en-US" sz="1100" dirty="0"/>
          </a:p>
        </p:txBody>
      </p:sp>
      <p:sp>
        <p:nvSpPr>
          <p:cNvPr id="14" name="椭圆 13">
            <a:extLst>
              <a:ext uri="{FF2B5EF4-FFF2-40B4-BE49-F238E27FC236}">
                <a16:creationId xmlns:a16="http://schemas.microsoft.com/office/drawing/2014/main" id="{4A3DCEE8-C264-463F-8A79-2457DE47BA8E}"/>
              </a:ext>
            </a:extLst>
          </p:cNvPr>
          <p:cNvSpPr/>
          <p:nvPr/>
        </p:nvSpPr>
        <p:spPr>
          <a:xfrm>
            <a:off x="3149422" y="2264701"/>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t>
            </a:r>
            <a:endParaRPr lang="zh-CN" altLang="en-US" sz="1100" dirty="0"/>
          </a:p>
        </p:txBody>
      </p:sp>
      <p:sp>
        <p:nvSpPr>
          <p:cNvPr id="15" name="椭圆 14">
            <a:extLst>
              <a:ext uri="{FF2B5EF4-FFF2-40B4-BE49-F238E27FC236}">
                <a16:creationId xmlns:a16="http://schemas.microsoft.com/office/drawing/2014/main" id="{D0C34BD7-3296-426C-BD08-A38266472F94}"/>
              </a:ext>
            </a:extLst>
          </p:cNvPr>
          <p:cNvSpPr/>
          <p:nvPr/>
        </p:nvSpPr>
        <p:spPr>
          <a:xfrm>
            <a:off x="4431405" y="2264701"/>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h256</a:t>
            </a:r>
            <a:endParaRPr lang="zh-CN" altLang="en-US" sz="800" dirty="0"/>
          </a:p>
        </p:txBody>
      </p:sp>
      <p:sp>
        <p:nvSpPr>
          <p:cNvPr id="16" name="椭圆 15">
            <a:extLst>
              <a:ext uri="{FF2B5EF4-FFF2-40B4-BE49-F238E27FC236}">
                <a16:creationId xmlns:a16="http://schemas.microsoft.com/office/drawing/2014/main" id="{AA3442A7-F0E0-43CA-A985-C0FD5AF4FF06}"/>
              </a:ext>
            </a:extLst>
          </p:cNvPr>
          <p:cNvSpPr/>
          <p:nvPr/>
        </p:nvSpPr>
        <p:spPr>
          <a:xfrm>
            <a:off x="587060" y="3469175"/>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y0</a:t>
            </a:r>
            <a:endParaRPr lang="zh-CN" altLang="en-US" sz="1100" dirty="0"/>
          </a:p>
        </p:txBody>
      </p:sp>
      <p:sp>
        <p:nvSpPr>
          <p:cNvPr id="17" name="椭圆 16">
            <a:extLst>
              <a:ext uri="{FF2B5EF4-FFF2-40B4-BE49-F238E27FC236}">
                <a16:creationId xmlns:a16="http://schemas.microsoft.com/office/drawing/2014/main" id="{071C3F10-54D1-4424-A150-1ACD98FBB77E}"/>
              </a:ext>
            </a:extLst>
          </p:cNvPr>
          <p:cNvSpPr/>
          <p:nvPr/>
        </p:nvSpPr>
        <p:spPr>
          <a:xfrm>
            <a:off x="1868509" y="3469175"/>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y1</a:t>
            </a:r>
            <a:endParaRPr lang="zh-CN" altLang="en-US" sz="1100" dirty="0"/>
          </a:p>
        </p:txBody>
      </p:sp>
      <p:sp>
        <p:nvSpPr>
          <p:cNvPr id="18" name="椭圆 17">
            <a:extLst>
              <a:ext uri="{FF2B5EF4-FFF2-40B4-BE49-F238E27FC236}">
                <a16:creationId xmlns:a16="http://schemas.microsoft.com/office/drawing/2014/main" id="{70FF19EA-6006-4C0B-90B5-195317C975C6}"/>
              </a:ext>
            </a:extLst>
          </p:cNvPr>
          <p:cNvSpPr/>
          <p:nvPr/>
        </p:nvSpPr>
        <p:spPr>
          <a:xfrm>
            <a:off x="3149422" y="3469175"/>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a:t>
            </a:r>
            <a:endParaRPr lang="zh-CN" altLang="en-US" sz="1100" dirty="0"/>
          </a:p>
        </p:txBody>
      </p:sp>
      <p:sp>
        <p:nvSpPr>
          <p:cNvPr id="19" name="椭圆 18">
            <a:extLst>
              <a:ext uri="{FF2B5EF4-FFF2-40B4-BE49-F238E27FC236}">
                <a16:creationId xmlns:a16="http://schemas.microsoft.com/office/drawing/2014/main" id="{999BB280-8EE2-492F-AE63-FD5785683054}"/>
              </a:ext>
            </a:extLst>
          </p:cNvPr>
          <p:cNvSpPr/>
          <p:nvPr/>
        </p:nvSpPr>
        <p:spPr>
          <a:xfrm>
            <a:off x="4431405" y="3469175"/>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y9</a:t>
            </a:r>
            <a:endParaRPr lang="zh-CN" altLang="en-US" sz="800" dirty="0"/>
          </a:p>
        </p:txBody>
      </p:sp>
      <p:cxnSp>
        <p:nvCxnSpPr>
          <p:cNvPr id="21" name="直接连接符 20">
            <a:extLst>
              <a:ext uri="{FF2B5EF4-FFF2-40B4-BE49-F238E27FC236}">
                <a16:creationId xmlns:a16="http://schemas.microsoft.com/office/drawing/2014/main" id="{C7BDCE94-BB67-4197-B85C-D77573F03AC3}"/>
              </a:ext>
            </a:extLst>
          </p:cNvPr>
          <p:cNvCxnSpPr/>
          <p:nvPr/>
        </p:nvCxnSpPr>
        <p:spPr>
          <a:xfrm>
            <a:off x="862884" y="1935051"/>
            <a:ext cx="0" cy="276895"/>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直接连接符 21">
            <a:extLst>
              <a:ext uri="{FF2B5EF4-FFF2-40B4-BE49-F238E27FC236}">
                <a16:creationId xmlns:a16="http://schemas.microsoft.com/office/drawing/2014/main" id="{2F7484C8-57E0-40E0-8F38-9CF95D6141BF}"/>
              </a:ext>
            </a:extLst>
          </p:cNvPr>
          <p:cNvCxnSpPr>
            <a:cxnSpLocks/>
          </p:cNvCxnSpPr>
          <p:nvPr/>
        </p:nvCxnSpPr>
        <p:spPr>
          <a:xfrm>
            <a:off x="862884" y="1935051"/>
            <a:ext cx="1268569" cy="238259"/>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直接连接符 24">
            <a:extLst>
              <a:ext uri="{FF2B5EF4-FFF2-40B4-BE49-F238E27FC236}">
                <a16:creationId xmlns:a16="http://schemas.microsoft.com/office/drawing/2014/main" id="{84589983-2389-4C82-A532-65FC9C474235}"/>
              </a:ext>
            </a:extLst>
          </p:cNvPr>
          <p:cNvCxnSpPr>
            <a:cxnSpLocks/>
          </p:cNvCxnSpPr>
          <p:nvPr/>
        </p:nvCxnSpPr>
        <p:spPr>
          <a:xfrm>
            <a:off x="862884" y="1935051"/>
            <a:ext cx="2617631" cy="214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直接连接符 27">
            <a:extLst>
              <a:ext uri="{FF2B5EF4-FFF2-40B4-BE49-F238E27FC236}">
                <a16:creationId xmlns:a16="http://schemas.microsoft.com/office/drawing/2014/main" id="{09F131F5-7CCD-4DE8-A014-C8E80A1A7D86}"/>
              </a:ext>
            </a:extLst>
          </p:cNvPr>
          <p:cNvCxnSpPr>
            <a:cxnSpLocks/>
          </p:cNvCxnSpPr>
          <p:nvPr/>
        </p:nvCxnSpPr>
        <p:spPr>
          <a:xfrm>
            <a:off x="862884" y="1935051"/>
            <a:ext cx="3831465" cy="238259"/>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直接连接符 30">
            <a:extLst>
              <a:ext uri="{FF2B5EF4-FFF2-40B4-BE49-F238E27FC236}">
                <a16:creationId xmlns:a16="http://schemas.microsoft.com/office/drawing/2014/main" id="{CAD99488-281F-4979-AFE3-14591B7C7A20}"/>
              </a:ext>
            </a:extLst>
          </p:cNvPr>
          <p:cNvCxnSpPr>
            <a:cxnSpLocks/>
          </p:cNvCxnSpPr>
          <p:nvPr/>
        </p:nvCxnSpPr>
        <p:spPr>
          <a:xfrm>
            <a:off x="2131452" y="1934680"/>
            <a:ext cx="1"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直接连接符 31">
            <a:extLst>
              <a:ext uri="{FF2B5EF4-FFF2-40B4-BE49-F238E27FC236}">
                <a16:creationId xmlns:a16="http://schemas.microsoft.com/office/drawing/2014/main" id="{A448EAA3-519B-47E2-837E-6BB60E965F2E}"/>
              </a:ext>
            </a:extLst>
          </p:cNvPr>
          <p:cNvCxnSpPr>
            <a:cxnSpLocks/>
          </p:cNvCxnSpPr>
          <p:nvPr/>
        </p:nvCxnSpPr>
        <p:spPr>
          <a:xfrm flipH="1">
            <a:off x="862884" y="1934681"/>
            <a:ext cx="1268568" cy="261167"/>
          </a:xfrm>
          <a:prstGeom prst="line">
            <a:avLst/>
          </a:prstGeom>
        </p:spPr>
        <p:style>
          <a:lnRef idx="1">
            <a:schemeClr val="accent3"/>
          </a:lnRef>
          <a:fillRef idx="0">
            <a:schemeClr val="accent3"/>
          </a:fillRef>
          <a:effectRef idx="0">
            <a:schemeClr val="accent3"/>
          </a:effectRef>
          <a:fontRef idx="minor">
            <a:schemeClr val="tx1"/>
          </a:fontRef>
        </p:style>
      </p:cxnSp>
      <p:cxnSp>
        <p:nvCxnSpPr>
          <p:cNvPr id="37" name="直接连接符 36">
            <a:extLst>
              <a:ext uri="{FF2B5EF4-FFF2-40B4-BE49-F238E27FC236}">
                <a16:creationId xmlns:a16="http://schemas.microsoft.com/office/drawing/2014/main" id="{5E190F68-C66C-47A9-999E-6E3D90752F44}"/>
              </a:ext>
            </a:extLst>
          </p:cNvPr>
          <p:cNvCxnSpPr>
            <a:cxnSpLocks/>
          </p:cNvCxnSpPr>
          <p:nvPr/>
        </p:nvCxnSpPr>
        <p:spPr>
          <a:xfrm>
            <a:off x="2131453" y="1935051"/>
            <a:ext cx="1349062" cy="214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43" name="直接连接符 42">
            <a:extLst>
              <a:ext uri="{FF2B5EF4-FFF2-40B4-BE49-F238E27FC236}">
                <a16:creationId xmlns:a16="http://schemas.microsoft.com/office/drawing/2014/main" id="{096E1312-75CB-41D6-8FBF-5C9886B4492E}"/>
              </a:ext>
            </a:extLst>
          </p:cNvPr>
          <p:cNvCxnSpPr>
            <a:cxnSpLocks/>
          </p:cNvCxnSpPr>
          <p:nvPr/>
        </p:nvCxnSpPr>
        <p:spPr>
          <a:xfrm flipH="1">
            <a:off x="3478368" y="1935051"/>
            <a:ext cx="2147" cy="215720"/>
          </a:xfrm>
          <a:prstGeom prst="line">
            <a:avLst/>
          </a:prstGeom>
        </p:spPr>
        <p:style>
          <a:lnRef idx="1">
            <a:schemeClr val="accent3"/>
          </a:lnRef>
          <a:fillRef idx="0">
            <a:schemeClr val="accent3"/>
          </a:fillRef>
          <a:effectRef idx="0">
            <a:schemeClr val="accent3"/>
          </a:effectRef>
          <a:fontRef idx="minor">
            <a:schemeClr val="tx1"/>
          </a:fontRef>
        </p:style>
      </p:cxnSp>
      <p:cxnSp>
        <p:nvCxnSpPr>
          <p:cNvPr id="48" name="直接连接符 47">
            <a:extLst>
              <a:ext uri="{FF2B5EF4-FFF2-40B4-BE49-F238E27FC236}">
                <a16:creationId xmlns:a16="http://schemas.microsoft.com/office/drawing/2014/main" id="{5158A2D1-87D1-496D-8127-0363C509BD69}"/>
              </a:ext>
            </a:extLst>
          </p:cNvPr>
          <p:cNvCxnSpPr>
            <a:cxnSpLocks/>
          </p:cNvCxnSpPr>
          <p:nvPr/>
        </p:nvCxnSpPr>
        <p:spPr>
          <a:xfrm flipH="1">
            <a:off x="862883" y="1934680"/>
            <a:ext cx="2615485" cy="261168"/>
          </a:xfrm>
          <a:prstGeom prst="line">
            <a:avLst/>
          </a:prstGeom>
        </p:spPr>
        <p:style>
          <a:lnRef idx="1">
            <a:schemeClr val="accent3"/>
          </a:lnRef>
          <a:fillRef idx="0">
            <a:schemeClr val="accent3"/>
          </a:fillRef>
          <a:effectRef idx="0">
            <a:schemeClr val="accent3"/>
          </a:effectRef>
          <a:fontRef idx="minor">
            <a:schemeClr val="tx1"/>
          </a:fontRef>
        </p:style>
      </p:cxnSp>
      <p:cxnSp>
        <p:nvCxnSpPr>
          <p:cNvPr id="51" name="直接连接符 50">
            <a:extLst>
              <a:ext uri="{FF2B5EF4-FFF2-40B4-BE49-F238E27FC236}">
                <a16:creationId xmlns:a16="http://schemas.microsoft.com/office/drawing/2014/main" id="{713041D4-1E1E-4011-BD21-3DF3A58FF82D}"/>
              </a:ext>
            </a:extLst>
          </p:cNvPr>
          <p:cNvCxnSpPr>
            <a:cxnSpLocks/>
          </p:cNvCxnSpPr>
          <p:nvPr/>
        </p:nvCxnSpPr>
        <p:spPr>
          <a:xfrm flipH="1">
            <a:off x="2131451" y="1934680"/>
            <a:ext cx="1346917"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54" name="直接连接符 53">
            <a:extLst>
              <a:ext uri="{FF2B5EF4-FFF2-40B4-BE49-F238E27FC236}">
                <a16:creationId xmlns:a16="http://schemas.microsoft.com/office/drawing/2014/main" id="{45BA65E1-AF67-4A30-A344-C11EA8A27A54}"/>
              </a:ext>
            </a:extLst>
          </p:cNvPr>
          <p:cNvCxnSpPr>
            <a:cxnSpLocks/>
          </p:cNvCxnSpPr>
          <p:nvPr/>
        </p:nvCxnSpPr>
        <p:spPr>
          <a:xfrm>
            <a:off x="3478368" y="1934680"/>
            <a:ext cx="1215445"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57" name="直接连接符 56">
            <a:extLst>
              <a:ext uri="{FF2B5EF4-FFF2-40B4-BE49-F238E27FC236}">
                <a16:creationId xmlns:a16="http://schemas.microsoft.com/office/drawing/2014/main" id="{51C3FEE9-A8F5-405C-9D97-D93BB074FACC}"/>
              </a:ext>
            </a:extLst>
          </p:cNvPr>
          <p:cNvCxnSpPr>
            <a:cxnSpLocks/>
          </p:cNvCxnSpPr>
          <p:nvPr/>
        </p:nvCxnSpPr>
        <p:spPr>
          <a:xfrm>
            <a:off x="4693813" y="1934680"/>
            <a:ext cx="0"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60" name="直接连接符 59">
            <a:extLst>
              <a:ext uri="{FF2B5EF4-FFF2-40B4-BE49-F238E27FC236}">
                <a16:creationId xmlns:a16="http://schemas.microsoft.com/office/drawing/2014/main" id="{73EEC4DB-D054-4132-9191-9E9A4E7DBE32}"/>
              </a:ext>
            </a:extLst>
          </p:cNvPr>
          <p:cNvCxnSpPr>
            <a:cxnSpLocks/>
          </p:cNvCxnSpPr>
          <p:nvPr/>
        </p:nvCxnSpPr>
        <p:spPr>
          <a:xfrm flipH="1">
            <a:off x="898838" y="1934680"/>
            <a:ext cx="3794976" cy="261168"/>
          </a:xfrm>
          <a:prstGeom prst="line">
            <a:avLst/>
          </a:prstGeom>
        </p:spPr>
        <p:style>
          <a:lnRef idx="1">
            <a:schemeClr val="accent3"/>
          </a:lnRef>
          <a:fillRef idx="0">
            <a:schemeClr val="accent3"/>
          </a:fillRef>
          <a:effectRef idx="0">
            <a:schemeClr val="accent3"/>
          </a:effectRef>
          <a:fontRef idx="minor">
            <a:schemeClr val="tx1"/>
          </a:fontRef>
        </p:style>
      </p:cxnSp>
      <p:cxnSp>
        <p:nvCxnSpPr>
          <p:cNvPr id="63" name="直接连接符 62">
            <a:extLst>
              <a:ext uri="{FF2B5EF4-FFF2-40B4-BE49-F238E27FC236}">
                <a16:creationId xmlns:a16="http://schemas.microsoft.com/office/drawing/2014/main" id="{535E75EE-B968-425F-A566-7D8B933C1B60}"/>
              </a:ext>
            </a:extLst>
          </p:cNvPr>
          <p:cNvCxnSpPr>
            <a:cxnSpLocks/>
          </p:cNvCxnSpPr>
          <p:nvPr/>
        </p:nvCxnSpPr>
        <p:spPr>
          <a:xfrm flipH="1">
            <a:off x="2131451" y="1934680"/>
            <a:ext cx="2562363"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66" name="直接连接符 65">
            <a:extLst>
              <a:ext uri="{FF2B5EF4-FFF2-40B4-BE49-F238E27FC236}">
                <a16:creationId xmlns:a16="http://schemas.microsoft.com/office/drawing/2014/main" id="{828BE3D6-D621-401A-9DDD-AB15846BE1C4}"/>
              </a:ext>
            </a:extLst>
          </p:cNvPr>
          <p:cNvCxnSpPr>
            <a:cxnSpLocks/>
          </p:cNvCxnSpPr>
          <p:nvPr/>
        </p:nvCxnSpPr>
        <p:spPr>
          <a:xfrm flipH="1">
            <a:off x="3478368" y="1934680"/>
            <a:ext cx="1215446" cy="214963"/>
          </a:xfrm>
          <a:prstGeom prst="line">
            <a:avLst/>
          </a:prstGeom>
        </p:spPr>
        <p:style>
          <a:lnRef idx="1">
            <a:schemeClr val="accent3"/>
          </a:lnRef>
          <a:fillRef idx="0">
            <a:schemeClr val="accent3"/>
          </a:fillRef>
          <a:effectRef idx="0">
            <a:schemeClr val="accent3"/>
          </a:effectRef>
          <a:fontRef idx="minor">
            <a:schemeClr val="tx1"/>
          </a:fontRef>
        </p:style>
      </p:cxnSp>
      <p:cxnSp>
        <p:nvCxnSpPr>
          <p:cNvPr id="69" name="直接连接符 68">
            <a:extLst>
              <a:ext uri="{FF2B5EF4-FFF2-40B4-BE49-F238E27FC236}">
                <a16:creationId xmlns:a16="http://schemas.microsoft.com/office/drawing/2014/main" id="{AA000A69-69B0-4B15-A886-5BF01B391529}"/>
              </a:ext>
            </a:extLst>
          </p:cNvPr>
          <p:cNvCxnSpPr/>
          <p:nvPr/>
        </p:nvCxnSpPr>
        <p:spPr>
          <a:xfrm>
            <a:off x="853762" y="3043774"/>
            <a:ext cx="0" cy="276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143EF71-5791-4C56-804D-F8E30DB5486B}"/>
              </a:ext>
            </a:extLst>
          </p:cNvPr>
          <p:cNvCxnSpPr>
            <a:cxnSpLocks/>
          </p:cNvCxnSpPr>
          <p:nvPr/>
        </p:nvCxnSpPr>
        <p:spPr>
          <a:xfrm>
            <a:off x="853762" y="3043774"/>
            <a:ext cx="1268569" cy="23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38AA1A4-7831-4508-9CBE-408076CE63FD}"/>
              </a:ext>
            </a:extLst>
          </p:cNvPr>
          <p:cNvCxnSpPr>
            <a:cxnSpLocks/>
          </p:cNvCxnSpPr>
          <p:nvPr/>
        </p:nvCxnSpPr>
        <p:spPr>
          <a:xfrm>
            <a:off x="853762" y="3043774"/>
            <a:ext cx="2617631" cy="21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7F5307B-CE20-47AD-8CE5-3C283C62BF83}"/>
              </a:ext>
            </a:extLst>
          </p:cNvPr>
          <p:cNvCxnSpPr>
            <a:cxnSpLocks/>
          </p:cNvCxnSpPr>
          <p:nvPr/>
        </p:nvCxnSpPr>
        <p:spPr>
          <a:xfrm>
            <a:off x="853762" y="3043774"/>
            <a:ext cx="3831465" cy="23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EDBBF8A2-CA1F-411C-8802-3AE43849E6C4}"/>
              </a:ext>
            </a:extLst>
          </p:cNvPr>
          <p:cNvCxnSpPr>
            <a:cxnSpLocks/>
          </p:cNvCxnSpPr>
          <p:nvPr/>
        </p:nvCxnSpPr>
        <p:spPr>
          <a:xfrm>
            <a:off x="2122330" y="3043403"/>
            <a:ext cx="1"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C447C06-913A-4102-80EF-6C12BC1B3AC9}"/>
              </a:ext>
            </a:extLst>
          </p:cNvPr>
          <p:cNvCxnSpPr>
            <a:cxnSpLocks/>
          </p:cNvCxnSpPr>
          <p:nvPr/>
        </p:nvCxnSpPr>
        <p:spPr>
          <a:xfrm flipH="1">
            <a:off x="853762" y="3043404"/>
            <a:ext cx="1268568" cy="261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088CF38-91EC-4D4B-868F-B360B9E09492}"/>
              </a:ext>
            </a:extLst>
          </p:cNvPr>
          <p:cNvCxnSpPr>
            <a:cxnSpLocks/>
          </p:cNvCxnSpPr>
          <p:nvPr/>
        </p:nvCxnSpPr>
        <p:spPr>
          <a:xfrm>
            <a:off x="2122331" y="3043774"/>
            <a:ext cx="1349062" cy="21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40533A1-5B7C-475E-882D-3058FE7FEC29}"/>
              </a:ext>
            </a:extLst>
          </p:cNvPr>
          <p:cNvCxnSpPr>
            <a:cxnSpLocks/>
          </p:cNvCxnSpPr>
          <p:nvPr/>
        </p:nvCxnSpPr>
        <p:spPr>
          <a:xfrm flipH="1">
            <a:off x="3469246" y="3043774"/>
            <a:ext cx="2147" cy="21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99D5F96-8530-4DB5-8609-EE98E4EFE8D6}"/>
              </a:ext>
            </a:extLst>
          </p:cNvPr>
          <p:cNvCxnSpPr>
            <a:cxnSpLocks/>
          </p:cNvCxnSpPr>
          <p:nvPr/>
        </p:nvCxnSpPr>
        <p:spPr>
          <a:xfrm flipH="1">
            <a:off x="853761" y="3043403"/>
            <a:ext cx="2615485" cy="26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F783E28C-5ED7-4097-84F6-90C98D83DFFB}"/>
              </a:ext>
            </a:extLst>
          </p:cNvPr>
          <p:cNvCxnSpPr>
            <a:cxnSpLocks/>
          </p:cNvCxnSpPr>
          <p:nvPr/>
        </p:nvCxnSpPr>
        <p:spPr>
          <a:xfrm flipH="1">
            <a:off x="2122329" y="3043403"/>
            <a:ext cx="1346917"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DFA932-C6A1-4A25-8DFA-FAD78C2C4C3C}"/>
              </a:ext>
            </a:extLst>
          </p:cNvPr>
          <p:cNvCxnSpPr>
            <a:cxnSpLocks/>
          </p:cNvCxnSpPr>
          <p:nvPr/>
        </p:nvCxnSpPr>
        <p:spPr>
          <a:xfrm>
            <a:off x="3469246" y="3043403"/>
            <a:ext cx="1215445"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BE9308B-EAED-48DA-B209-A3ACE3865E35}"/>
              </a:ext>
            </a:extLst>
          </p:cNvPr>
          <p:cNvCxnSpPr>
            <a:cxnSpLocks/>
          </p:cNvCxnSpPr>
          <p:nvPr/>
        </p:nvCxnSpPr>
        <p:spPr>
          <a:xfrm>
            <a:off x="4684691" y="3043403"/>
            <a:ext cx="0"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24A6B66-854F-4E66-8F02-5234769D98CB}"/>
              </a:ext>
            </a:extLst>
          </p:cNvPr>
          <p:cNvCxnSpPr>
            <a:cxnSpLocks/>
          </p:cNvCxnSpPr>
          <p:nvPr/>
        </p:nvCxnSpPr>
        <p:spPr>
          <a:xfrm flipH="1">
            <a:off x="889716" y="3043403"/>
            <a:ext cx="3794976" cy="26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CFF1A9B-C2DE-4F9B-B0D8-5FEEAD47B820}"/>
              </a:ext>
            </a:extLst>
          </p:cNvPr>
          <p:cNvCxnSpPr>
            <a:cxnSpLocks/>
          </p:cNvCxnSpPr>
          <p:nvPr/>
        </p:nvCxnSpPr>
        <p:spPr>
          <a:xfrm flipH="1">
            <a:off x="2122329" y="3043403"/>
            <a:ext cx="2562363"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961561D-7E2D-46C6-A763-A022D8BF0677}"/>
              </a:ext>
            </a:extLst>
          </p:cNvPr>
          <p:cNvCxnSpPr>
            <a:cxnSpLocks/>
          </p:cNvCxnSpPr>
          <p:nvPr/>
        </p:nvCxnSpPr>
        <p:spPr>
          <a:xfrm flipH="1">
            <a:off x="3469246" y="3043403"/>
            <a:ext cx="1215446" cy="214963"/>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4A7D4752-4F8D-4F9B-93E8-1E15F1F1120D}"/>
              </a:ext>
            </a:extLst>
          </p:cNvPr>
          <p:cNvSpPr txBox="1"/>
          <p:nvPr/>
        </p:nvSpPr>
        <p:spPr>
          <a:xfrm>
            <a:off x="5095740" y="1259778"/>
            <a:ext cx="2492062" cy="553998"/>
          </a:xfrm>
          <a:prstGeom prst="rect">
            <a:avLst/>
          </a:prstGeom>
          <a:noFill/>
        </p:spPr>
        <p:txBody>
          <a:bodyPr wrap="square" rtlCol="0">
            <a:spAutoFit/>
          </a:bodyPr>
          <a:lstStyle/>
          <a:p>
            <a:r>
              <a:rPr lang="en-US" altLang="zh-CN" sz="1000" dirty="0">
                <a:latin typeface="Consolas" panose="020B0609020204030204" pitchFamily="49" charset="0"/>
              </a:rPr>
              <a:t>Input Layer:</a:t>
            </a:r>
          </a:p>
          <a:p>
            <a:r>
              <a:rPr lang="en-US" altLang="zh-CN" sz="1000" dirty="0">
                <a:latin typeface="Consolas" panose="020B0609020204030204" pitchFamily="49" charset="0"/>
              </a:rPr>
              <a:t>784 Input Nodes.</a:t>
            </a:r>
          </a:p>
          <a:p>
            <a:r>
              <a:rPr lang="en-US" altLang="zh-CN" sz="1000" dirty="0">
                <a:latin typeface="Consolas" panose="020B0609020204030204" pitchFamily="49" charset="0"/>
              </a:rPr>
              <a:t>(28*28=784 pixels)</a:t>
            </a:r>
            <a:endParaRPr lang="zh-CN" altLang="en-US" sz="1000" dirty="0">
              <a:latin typeface="Consolas" panose="020B0609020204030204" pitchFamily="49" charset="0"/>
            </a:endParaRPr>
          </a:p>
        </p:txBody>
      </p:sp>
      <p:sp>
        <p:nvSpPr>
          <p:cNvPr id="86" name="文本框 85">
            <a:extLst>
              <a:ext uri="{FF2B5EF4-FFF2-40B4-BE49-F238E27FC236}">
                <a16:creationId xmlns:a16="http://schemas.microsoft.com/office/drawing/2014/main" id="{3A815175-9FDF-4FAD-8FB8-DCA533CC4DE9}"/>
              </a:ext>
            </a:extLst>
          </p:cNvPr>
          <p:cNvSpPr txBox="1"/>
          <p:nvPr/>
        </p:nvSpPr>
        <p:spPr>
          <a:xfrm>
            <a:off x="5145109" y="2264701"/>
            <a:ext cx="2492062" cy="400110"/>
          </a:xfrm>
          <a:prstGeom prst="rect">
            <a:avLst/>
          </a:prstGeom>
          <a:noFill/>
        </p:spPr>
        <p:txBody>
          <a:bodyPr wrap="square" rtlCol="0">
            <a:spAutoFit/>
          </a:bodyPr>
          <a:lstStyle/>
          <a:p>
            <a:r>
              <a:rPr lang="en-US" altLang="zh-CN" sz="1000" dirty="0">
                <a:latin typeface="Consolas" panose="020B0609020204030204" pitchFamily="49" charset="0"/>
              </a:rPr>
              <a:t>Hidden Layer:</a:t>
            </a:r>
          </a:p>
          <a:p>
            <a:r>
              <a:rPr lang="en-US" altLang="zh-CN" sz="1000" dirty="0">
                <a:latin typeface="Consolas" panose="020B0609020204030204" pitchFamily="49" charset="0"/>
              </a:rPr>
              <a:t>256 Nodes.</a:t>
            </a:r>
            <a:endParaRPr lang="zh-CN" altLang="en-US" sz="1000" dirty="0">
              <a:latin typeface="Consolas" panose="020B0609020204030204" pitchFamily="49" charset="0"/>
            </a:endParaRPr>
          </a:p>
        </p:txBody>
      </p:sp>
      <p:sp>
        <p:nvSpPr>
          <p:cNvPr id="87" name="文本框 86">
            <a:extLst>
              <a:ext uri="{FF2B5EF4-FFF2-40B4-BE49-F238E27FC236}">
                <a16:creationId xmlns:a16="http://schemas.microsoft.com/office/drawing/2014/main" id="{FFB314E3-10F6-419A-AC1B-B38B1F3F91A6}"/>
              </a:ext>
            </a:extLst>
          </p:cNvPr>
          <p:cNvSpPr txBox="1"/>
          <p:nvPr/>
        </p:nvSpPr>
        <p:spPr>
          <a:xfrm>
            <a:off x="5145109" y="3469175"/>
            <a:ext cx="2492062" cy="553998"/>
          </a:xfrm>
          <a:prstGeom prst="rect">
            <a:avLst/>
          </a:prstGeom>
          <a:noFill/>
        </p:spPr>
        <p:txBody>
          <a:bodyPr wrap="square" rtlCol="0">
            <a:spAutoFit/>
          </a:bodyPr>
          <a:lstStyle/>
          <a:p>
            <a:r>
              <a:rPr lang="en-US" altLang="zh-CN" sz="1000" dirty="0">
                <a:latin typeface="Consolas" panose="020B0609020204030204" pitchFamily="49" charset="0"/>
              </a:rPr>
              <a:t>Output Layer:</a:t>
            </a:r>
          </a:p>
          <a:p>
            <a:r>
              <a:rPr lang="en-US" altLang="zh-CN" sz="1000" dirty="0">
                <a:latin typeface="Consolas" panose="020B0609020204030204" pitchFamily="49" charset="0"/>
              </a:rPr>
              <a:t>10 output nodes.</a:t>
            </a:r>
          </a:p>
          <a:p>
            <a:r>
              <a:rPr lang="en-US" altLang="zh-CN" sz="1000" dirty="0">
                <a:latin typeface="Consolas" panose="020B0609020204030204" pitchFamily="49" charset="0"/>
              </a:rPr>
              <a:t>(Numbers 0-9)</a:t>
            </a:r>
            <a:endParaRPr lang="zh-CN" altLang="en-US" sz="1000" dirty="0">
              <a:latin typeface="Consolas" panose="020B0609020204030204" pitchFamily="49" charset="0"/>
            </a:endParaRPr>
          </a:p>
        </p:txBody>
      </p:sp>
    </p:spTree>
    <p:extLst>
      <p:ext uri="{BB962C8B-B14F-4D97-AF65-F5344CB8AC3E}">
        <p14:creationId xmlns:p14="http://schemas.microsoft.com/office/powerpoint/2010/main" val="297500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369490" y="2164395"/>
            <a:ext cx="52503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Activation Function and Training</a:t>
            </a:r>
            <a:endParaRPr dirty="0"/>
          </a:p>
        </p:txBody>
      </p:sp>
      <p:sp>
        <p:nvSpPr>
          <p:cNvPr id="2" name="文本框 1">
            <a:extLst>
              <a:ext uri="{FF2B5EF4-FFF2-40B4-BE49-F238E27FC236}">
                <a16:creationId xmlns:a16="http://schemas.microsoft.com/office/drawing/2014/main" id="{47FB7627-BD2C-4484-87C2-BB5150BFA651}"/>
              </a:ext>
            </a:extLst>
          </p:cNvPr>
          <p:cNvSpPr txBox="1"/>
          <p:nvPr/>
        </p:nvSpPr>
        <p:spPr>
          <a:xfrm>
            <a:off x="7255314" y="4074459"/>
            <a:ext cx="1364476" cy="461665"/>
          </a:xfrm>
          <a:prstGeom prst="rect">
            <a:avLst/>
          </a:prstGeom>
          <a:noFill/>
        </p:spPr>
        <p:txBody>
          <a:bodyPr wrap="none" rtlCol="0">
            <a:spAutoFit/>
          </a:bodyPr>
          <a:lstStyle/>
          <a:p>
            <a:r>
              <a:rPr lang="en-US" altLang="zh-CN" sz="2400" dirty="0">
                <a:solidFill>
                  <a:schemeClr val="bg1"/>
                </a:solidFill>
              </a:rPr>
              <a:t>Jack Wu</a:t>
            </a:r>
            <a:endParaRPr lang="zh-CN" altLang="en-US" sz="2400" dirty="0">
              <a:solidFill>
                <a:schemeClr val="bg1"/>
              </a:solidFill>
            </a:endParaRPr>
          </a:p>
        </p:txBody>
      </p:sp>
      <p:sp>
        <p:nvSpPr>
          <p:cNvPr id="3" name="文本框 2">
            <a:extLst>
              <a:ext uri="{FF2B5EF4-FFF2-40B4-BE49-F238E27FC236}">
                <a16:creationId xmlns:a16="http://schemas.microsoft.com/office/drawing/2014/main" id="{6BFF2E9A-B5BE-492A-8D54-E797E84E6056}"/>
              </a:ext>
            </a:extLst>
          </p:cNvPr>
          <p:cNvSpPr txBox="1"/>
          <p:nvPr/>
        </p:nvSpPr>
        <p:spPr>
          <a:xfrm>
            <a:off x="2803711" y="3520461"/>
            <a:ext cx="4940776" cy="584775"/>
          </a:xfrm>
          <a:prstGeom prst="rect">
            <a:avLst/>
          </a:prstGeom>
          <a:noFill/>
        </p:spPr>
        <p:txBody>
          <a:bodyPr wrap="none" rtlCol="0">
            <a:spAutoFit/>
          </a:bodyPr>
          <a:lstStyle/>
          <a:p>
            <a:r>
              <a:rPr lang="en-US" altLang="zh-CN" sz="1600" dirty="0">
                <a:solidFill>
                  <a:schemeClr val="bg1"/>
                </a:solidFill>
              </a:rPr>
              <a:t>- Intro to ReLU and SoftMax.</a:t>
            </a:r>
          </a:p>
          <a:p>
            <a:r>
              <a:rPr lang="en-US" altLang="zh-CN" sz="1600" dirty="0">
                <a:solidFill>
                  <a:schemeClr val="bg1"/>
                </a:solidFill>
              </a:rPr>
              <a:t>- Intro to Supervised Learning and Backpropagation.</a:t>
            </a:r>
          </a:p>
        </p:txBody>
      </p:sp>
    </p:spTree>
    <p:extLst>
      <p:ext uri="{BB962C8B-B14F-4D97-AF65-F5344CB8AC3E}">
        <p14:creationId xmlns:p14="http://schemas.microsoft.com/office/powerpoint/2010/main" val="222783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33771D-3F08-4793-9D4C-ED37A5BE268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5" name="椭圆 4">
            <a:extLst>
              <a:ext uri="{FF2B5EF4-FFF2-40B4-BE49-F238E27FC236}">
                <a16:creationId xmlns:a16="http://schemas.microsoft.com/office/drawing/2014/main" id="{25BD6AC1-2842-4D3B-B6FA-6CE48E52C920}"/>
              </a:ext>
            </a:extLst>
          </p:cNvPr>
          <p:cNvSpPr/>
          <p:nvPr/>
        </p:nvSpPr>
        <p:spPr>
          <a:xfrm>
            <a:off x="589208" y="1259779"/>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x0</a:t>
            </a:r>
            <a:endParaRPr lang="zh-CN" altLang="en-US" sz="1100" dirty="0"/>
          </a:p>
        </p:txBody>
      </p:sp>
      <p:sp>
        <p:nvSpPr>
          <p:cNvPr id="2" name="标题 1">
            <a:extLst>
              <a:ext uri="{FF2B5EF4-FFF2-40B4-BE49-F238E27FC236}">
                <a16:creationId xmlns:a16="http://schemas.microsoft.com/office/drawing/2014/main" id="{3B384F68-5E31-414B-90A4-4FEB9452B6F2}"/>
              </a:ext>
            </a:extLst>
          </p:cNvPr>
          <p:cNvSpPr>
            <a:spLocks noGrp="1"/>
          </p:cNvSpPr>
          <p:nvPr>
            <p:ph type="title"/>
          </p:nvPr>
        </p:nvSpPr>
        <p:spPr>
          <a:xfrm>
            <a:off x="457200" y="402378"/>
            <a:ext cx="7273344" cy="857400"/>
          </a:xfrm>
        </p:spPr>
        <p:txBody>
          <a:bodyPr/>
          <a:lstStyle/>
          <a:p>
            <a:r>
              <a:rPr lang="en-US" altLang="zh-CN" dirty="0"/>
              <a:t>Activation Function</a:t>
            </a:r>
            <a:endParaRPr lang="zh-CN" altLang="en-US" dirty="0"/>
          </a:p>
        </p:txBody>
      </p:sp>
      <p:sp>
        <p:nvSpPr>
          <p:cNvPr id="9" name="椭圆 8">
            <a:extLst>
              <a:ext uri="{FF2B5EF4-FFF2-40B4-BE49-F238E27FC236}">
                <a16:creationId xmlns:a16="http://schemas.microsoft.com/office/drawing/2014/main" id="{A33C9428-E44C-44E0-911F-0AEAA7017E40}"/>
              </a:ext>
            </a:extLst>
          </p:cNvPr>
          <p:cNvSpPr/>
          <p:nvPr/>
        </p:nvSpPr>
        <p:spPr>
          <a:xfrm>
            <a:off x="1833092" y="1259779"/>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x1</a:t>
            </a:r>
            <a:endParaRPr lang="zh-CN" altLang="en-US" sz="1100" dirty="0"/>
          </a:p>
        </p:txBody>
      </p:sp>
      <p:sp>
        <p:nvSpPr>
          <p:cNvPr id="10" name="椭圆 9">
            <a:extLst>
              <a:ext uri="{FF2B5EF4-FFF2-40B4-BE49-F238E27FC236}">
                <a16:creationId xmlns:a16="http://schemas.microsoft.com/office/drawing/2014/main" id="{8BBFA63F-F7EB-43BD-B2DC-8196431DC110}"/>
              </a:ext>
            </a:extLst>
          </p:cNvPr>
          <p:cNvSpPr/>
          <p:nvPr/>
        </p:nvSpPr>
        <p:spPr>
          <a:xfrm>
            <a:off x="3117760" y="1259778"/>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t>
            </a:r>
            <a:endParaRPr lang="zh-CN" altLang="en-US" dirty="0"/>
          </a:p>
        </p:txBody>
      </p:sp>
      <p:sp>
        <p:nvSpPr>
          <p:cNvPr id="11" name="椭圆 10">
            <a:extLst>
              <a:ext uri="{FF2B5EF4-FFF2-40B4-BE49-F238E27FC236}">
                <a16:creationId xmlns:a16="http://schemas.microsoft.com/office/drawing/2014/main" id="{FE26B132-EC23-4FAD-A5E5-435EDA2FFD2D}"/>
              </a:ext>
            </a:extLst>
          </p:cNvPr>
          <p:cNvSpPr/>
          <p:nvPr/>
        </p:nvSpPr>
        <p:spPr>
          <a:xfrm>
            <a:off x="4367546" y="1261822"/>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t>x784</a:t>
            </a:r>
            <a:endParaRPr lang="zh-CN" altLang="en-US" sz="800" dirty="0"/>
          </a:p>
        </p:txBody>
      </p:sp>
      <p:sp>
        <p:nvSpPr>
          <p:cNvPr id="12" name="椭圆 11">
            <a:extLst>
              <a:ext uri="{FF2B5EF4-FFF2-40B4-BE49-F238E27FC236}">
                <a16:creationId xmlns:a16="http://schemas.microsoft.com/office/drawing/2014/main" id="{25804976-B2E5-4312-A145-3D4003987A81}"/>
              </a:ext>
            </a:extLst>
          </p:cNvPr>
          <p:cNvSpPr/>
          <p:nvPr/>
        </p:nvSpPr>
        <p:spPr>
          <a:xfrm>
            <a:off x="582232"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h0</a:t>
            </a:r>
            <a:endParaRPr lang="zh-CN" altLang="en-US" sz="1100" dirty="0"/>
          </a:p>
        </p:txBody>
      </p:sp>
      <p:sp>
        <p:nvSpPr>
          <p:cNvPr id="13" name="椭圆 12">
            <a:extLst>
              <a:ext uri="{FF2B5EF4-FFF2-40B4-BE49-F238E27FC236}">
                <a16:creationId xmlns:a16="http://schemas.microsoft.com/office/drawing/2014/main" id="{3D89E815-0A46-4B16-B126-41002AC6B7D4}"/>
              </a:ext>
            </a:extLst>
          </p:cNvPr>
          <p:cNvSpPr/>
          <p:nvPr/>
        </p:nvSpPr>
        <p:spPr>
          <a:xfrm>
            <a:off x="1863681"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h1</a:t>
            </a:r>
            <a:endParaRPr lang="zh-CN" altLang="en-US" sz="1100" dirty="0"/>
          </a:p>
        </p:txBody>
      </p:sp>
      <p:sp>
        <p:nvSpPr>
          <p:cNvPr id="14" name="椭圆 13">
            <a:extLst>
              <a:ext uri="{FF2B5EF4-FFF2-40B4-BE49-F238E27FC236}">
                <a16:creationId xmlns:a16="http://schemas.microsoft.com/office/drawing/2014/main" id="{4A3DCEE8-C264-463F-8A79-2457DE47BA8E}"/>
              </a:ext>
            </a:extLst>
          </p:cNvPr>
          <p:cNvSpPr/>
          <p:nvPr/>
        </p:nvSpPr>
        <p:spPr>
          <a:xfrm>
            <a:off x="3144594"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t>
            </a:r>
            <a:endParaRPr lang="zh-CN" altLang="en-US" sz="1100" dirty="0"/>
          </a:p>
        </p:txBody>
      </p:sp>
      <p:sp>
        <p:nvSpPr>
          <p:cNvPr id="15" name="椭圆 14">
            <a:extLst>
              <a:ext uri="{FF2B5EF4-FFF2-40B4-BE49-F238E27FC236}">
                <a16:creationId xmlns:a16="http://schemas.microsoft.com/office/drawing/2014/main" id="{D0C34BD7-3296-426C-BD08-A38266472F94}"/>
              </a:ext>
            </a:extLst>
          </p:cNvPr>
          <p:cNvSpPr/>
          <p:nvPr/>
        </p:nvSpPr>
        <p:spPr>
          <a:xfrm>
            <a:off x="4426577"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h256</a:t>
            </a:r>
            <a:endParaRPr lang="zh-CN" altLang="en-US" sz="800" dirty="0"/>
          </a:p>
        </p:txBody>
      </p:sp>
      <p:sp>
        <p:nvSpPr>
          <p:cNvPr id="16" name="椭圆 15">
            <a:extLst>
              <a:ext uri="{FF2B5EF4-FFF2-40B4-BE49-F238E27FC236}">
                <a16:creationId xmlns:a16="http://schemas.microsoft.com/office/drawing/2014/main" id="{AA3442A7-F0E0-43CA-A985-C0FD5AF4FF06}"/>
              </a:ext>
            </a:extLst>
          </p:cNvPr>
          <p:cNvSpPr/>
          <p:nvPr/>
        </p:nvSpPr>
        <p:spPr>
          <a:xfrm>
            <a:off x="582232"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y0</a:t>
            </a:r>
            <a:endParaRPr lang="zh-CN" altLang="en-US" sz="1100" dirty="0"/>
          </a:p>
        </p:txBody>
      </p:sp>
      <p:sp>
        <p:nvSpPr>
          <p:cNvPr id="17" name="椭圆 16">
            <a:extLst>
              <a:ext uri="{FF2B5EF4-FFF2-40B4-BE49-F238E27FC236}">
                <a16:creationId xmlns:a16="http://schemas.microsoft.com/office/drawing/2014/main" id="{071C3F10-54D1-4424-A150-1ACD98FBB77E}"/>
              </a:ext>
            </a:extLst>
          </p:cNvPr>
          <p:cNvSpPr/>
          <p:nvPr/>
        </p:nvSpPr>
        <p:spPr>
          <a:xfrm>
            <a:off x="1863681"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y1</a:t>
            </a:r>
            <a:endParaRPr lang="zh-CN" altLang="en-US" sz="1100" dirty="0"/>
          </a:p>
        </p:txBody>
      </p:sp>
      <p:sp>
        <p:nvSpPr>
          <p:cNvPr id="18" name="椭圆 17">
            <a:extLst>
              <a:ext uri="{FF2B5EF4-FFF2-40B4-BE49-F238E27FC236}">
                <a16:creationId xmlns:a16="http://schemas.microsoft.com/office/drawing/2014/main" id="{70FF19EA-6006-4C0B-90B5-195317C975C6}"/>
              </a:ext>
            </a:extLst>
          </p:cNvPr>
          <p:cNvSpPr/>
          <p:nvPr/>
        </p:nvSpPr>
        <p:spPr>
          <a:xfrm>
            <a:off x="3144594"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a:t>
            </a:r>
            <a:endParaRPr lang="zh-CN" altLang="en-US" sz="1100" dirty="0"/>
          </a:p>
        </p:txBody>
      </p:sp>
      <p:sp>
        <p:nvSpPr>
          <p:cNvPr id="19" name="椭圆 18">
            <a:extLst>
              <a:ext uri="{FF2B5EF4-FFF2-40B4-BE49-F238E27FC236}">
                <a16:creationId xmlns:a16="http://schemas.microsoft.com/office/drawing/2014/main" id="{999BB280-8EE2-492F-AE63-FD5785683054}"/>
              </a:ext>
            </a:extLst>
          </p:cNvPr>
          <p:cNvSpPr/>
          <p:nvPr/>
        </p:nvSpPr>
        <p:spPr>
          <a:xfrm>
            <a:off x="4426577"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y9</a:t>
            </a:r>
            <a:endParaRPr lang="zh-CN" altLang="en-US" sz="800" dirty="0"/>
          </a:p>
        </p:txBody>
      </p:sp>
      <p:cxnSp>
        <p:nvCxnSpPr>
          <p:cNvPr id="21" name="直接连接符 20">
            <a:extLst>
              <a:ext uri="{FF2B5EF4-FFF2-40B4-BE49-F238E27FC236}">
                <a16:creationId xmlns:a16="http://schemas.microsoft.com/office/drawing/2014/main" id="{C7BDCE94-BB67-4197-B85C-D77573F03AC3}"/>
              </a:ext>
            </a:extLst>
          </p:cNvPr>
          <p:cNvCxnSpPr/>
          <p:nvPr/>
        </p:nvCxnSpPr>
        <p:spPr>
          <a:xfrm>
            <a:off x="858056" y="2180184"/>
            <a:ext cx="0" cy="276895"/>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直接连接符 21">
            <a:extLst>
              <a:ext uri="{FF2B5EF4-FFF2-40B4-BE49-F238E27FC236}">
                <a16:creationId xmlns:a16="http://schemas.microsoft.com/office/drawing/2014/main" id="{2F7484C8-57E0-40E0-8F38-9CF95D6141BF}"/>
              </a:ext>
            </a:extLst>
          </p:cNvPr>
          <p:cNvCxnSpPr>
            <a:cxnSpLocks/>
          </p:cNvCxnSpPr>
          <p:nvPr/>
        </p:nvCxnSpPr>
        <p:spPr>
          <a:xfrm>
            <a:off x="858056" y="2180184"/>
            <a:ext cx="1268569" cy="238259"/>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直接连接符 24">
            <a:extLst>
              <a:ext uri="{FF2B5EF4-FFF2-40B4-BE49-F238E27FC236}">
                <a16:creationId xmlns:a16="http://schemas.microsoft.com/office/drawing/2014/main" id="{84589983-2389-4C82-A532-65FC9C474235}"/>
              </a:ext>
            </a:extLst>
          </p:cNvPr>
          <p:cNvCxnSpPr>
            <a:cxnSpLocks/>
          </p:cNvCxnSpPr>
          <p:nvPr/>
        </p:nvCxnSpPr>
        <p:spPr>
          <a:xfrm>
            <a:off x="858056" y="2180184"/>
            <a:ext cx="2617631" cy="214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直接连接符 27">
            <a:extLst>
              <a:ext uri="{FF2B5EF4-FFF2-40B4-BE49-F238E27FC236}">
                <a16:creationId xmlns:a16="http://schemas.microsoft.com/office/drawing/2014/main" id="{09F131F5-7CCD-4DE8-A014-C8E80A1A7D86}"/>
              </a:ext>
            </a:extLst>
          </p:cNvPr>
          <p:cNvCxnSpPr>
            <a:cxnSpLocks/>
          </p:cNvCxnSpPr>
          <p:nvPr/>
        </p:nvCxnSpPr>
        <p:spPr>
          <a:xfrm>
            <a:off x="858056" y="2180184"/>
            <a:ext cx="3831465" cy="238259"/>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直接连接符 30">
            <a:extLst>
              <a:ext uri="{FF2B5EF4-FFF2-40B4-BE49-F238E27FC236}">
                <a16:creationId xmlns:a16="http://schemas.microsoft.com/office/drawing/2014/main" id="{CAD99488-281F-4979-AFE3-14591B7C7A20}"/>
              </a:ext>
            </a:extLst>
          </p:cNvPr>
          <p:cNvCxnSpPr>
            <a:cxnSpLocks/>
          </p:cNvCxnSpPr>
          <p:nvPr/>
        </p:nvCxnSpPr>
        <p:spPr>
          <a:xfrm>
            <a:off x="2126624" y="2179813"/>
            <a:ext cx="1"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直接连接符 31">
            <a:extLst>
              <a:ext uri="{FF2B5EF4-FFF2-40B4-BE49-F238E27FC236}">
                <a16:creationId xmlns:a16="http://schemas.microsoft.com/office/drawing/2014/main" id="{A448EAA3-519B-47E2-837E-6BB60E965F2E}"/>
              </a:ext>
            </a:extLst>
          </p:cNvPr>
          <p:cNvCxnSpPr>
            <a:cxnSpLocks/>
          </p:cNvCxnSpPr>
          <p:nvPr/>
        </p:nvCxnSpPr>
        <p:spPr>
          <a:xfrm flipH="1">
            <a:off x="858056" y="2179814"/>
            <a:ext cx="1268568" cy="261167"/>
          </a:xfrm>
          <a:prstGeom prst="line">
            <a:avLst/>
          </a:prstGeom>
        </p:spPr>
        <p:style>
          <a:lnRef idx="1">
            <a:schemeClr val="accent3"/>
          </a:lnRef>
          <a:fillRef idx="0">
            <a:schemeClr val="accent3"/>
          </a:fillRef>
          <a:effectRef idx="0">
            <a:schemeClr val="accent3"/>
          </a:effectRef>
          <a:fontRef idx="minor">
            <a:schemeClr val="tx1"/>
          </a:fontRef>
        </p:style>
      </p:cxnSp>
      <p:cxnSp>
        <p:nvCxnSpPr>
          <p:cNvPr id="37" name="直接连接符 36">
            <a:extLst>
              <a:ext uri="{FF2B5EF4-FFF2-40B4-BE49-F238E27FC236}">
                <a16:creationId xmlns:a16="http://schemas.microsoft.com/office/drawing/2014/main" id="{5E190F68-C66C-47A9-999E-6E3D90752F44}"/>
              </a:ext>
            </a:extLst>
          </p:cNvPr>
          <p:cNvCxnSpPr>
            <a:cxnSpLocks/>
          </p:cNvCxnSpPr>
          <p:nvPr/>
        </p:nvCxnSpPr>
        <p:spPr>
          <a:xfrm>
            <a:off x="2126625" y="2180184"/>
            <a:ext cx="1349062" cy="214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43" name="直接连接符 42">
            <a:extLst>
              <a:ext uri="{FF2B5EF4-FFF2-40B4-BE49-F238E27FC236}">
                <a16:creationId xmlns:a16="http://schemas.microsoft.com/office/drawing/2014/main" id="{096E1312-75CB-41D6-8FBF-5C9886B4492E}"/>
              </a:ext>
            </a:extLst>
          </p:cNvPr>
          <p:cNvCxnSpPr>
            <a:cxnSpLocks/>
          </p:cNvCxnSpPr>
          <p:nvPr/>
        </p:nvCxnSpPr>
        <p:spPr>
          <a:xfrm flipH="1">
            <a:off x="3473540" y="2180184"/>
            <a:ext cx="2147" cy="215720"/>
          </a:xfrm>
          <a:prstGeom prst="line">
            <a:avLst/>
          </a:prstGeom>
        </p:spPr>
        <p:style>
          <a:lnRef idx="1">
            <a:schemeClr val="accent3"/>
          </a:lnRef>
          <a:fillRef idx="0">
            <a:schemeClr val="accent3"/>
          </a:fillRef>
          <a:effectRef idx="0">
            <a:schemeClr val="accent3"/>
          </a:effectRef>
          <a:fontRef idx="minor">
            <a:schemeClr val="tx1"/>
          </a:fontRef>
        </p:style>
      </p:cxnSp>
      <p:cxnSp>
        <p:nvCxnSpPr>
          <p:cNvPr id="48" name="直接连接符 47">
            <a:extLst>
              <a:ext uri="{FF2B5EF4-FFF2-40B4-BE49-F238E27FC236}">
                <a16:creationId xmlns:a16="http://schemas.microsoft.com/office/drawing/2014/main" id="{5158A2D1-87D1-496D-8127-0363C509BD69}"/>
              </a:ext>
            </a:extLst>
          </p:cNvPr>
          <p:cNvCxnSpPr>
            <a:cxnSpLocks/>
          </p:cNvCxnSpPr>
          <p:nvPr/>
        </p:nvCxnSpPr>
        <p:spPr>
          <a:xfrm flipH="1">
            <a:off x="858055" y="2179813"/>
            <a:ext cx="2615485" cy="261168"/>
          </a:xfrm>
          <a:prstGeom prst="line">
            <a:avLst/>
          </a:prstGeom>
        </p:spPr>
        <p:style>
          <a:lnRef idx="1">
            <a:schemeClr val="accent3"/>
          </a:lnRef>
          <a:fillRef idx="0">
            <a:schemeClr val="accent3"/>
          </a:fillRef>
          <a:effectRef idx="0">
            <a:schemeClr val="accent3"/>
          </a:effectRef>
          <a:fontRef idx="minor">
            <a:schemeClr val="tx1"/>
          </a:fontRef>
        </p:style>
      </p:cxnSp>
      <p:cxnSp>
        <p:nvCxnSpPr>
          <p:cNvPr id="51" name="直接连接符 50">
            <a:extLst>
              <a:ext uri="{FF2B5EF4-FFF2-40B4-BE49-F238E27FC236}">
                <a16:creationId xmlns:a16="http://schemas.microsoft.com/office/drawing/2014/main" id="{713041D4-1E1E-4011-BD21-3DF3A58FF82D}"/>
              </a:ext>
            </a:extLst>
          </p:cNvPr>
          <p:cNvCxnSpPr>
            <a:cxnSpLocks/>
          </p:cNvCxnSpPr>
          <p:nvPr/>
        </p:nvCxnSpPr>
        <p:spPr>
          <a:xfrm flipH="1">
            <a:off x="2126623" y="2179813"/>
            <a:ext cx="1346917"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54" name="直接连接符 53">
            <a:extLst>
              <a:ext uri="{FF2B5EF4-FFF2-40B4-BE49-F238E27FC236}">
                <a16:creationId xmlns:a16="http://schemas.microsoft.com/office/drawing/2014/main" id="{45BA65E1-AF67-4A30-A344-C11EA8A27A54}"/>
              </a:ext>
            </a:extLst>
          </p:cNvPr>
          <p:cNvCxnSpPr>
            <a:cxnSpLocks/>
          </p:cNvCxnSpPr>
          <p:nvPr/>
        </p:nvCxnSpPr>
        <p:spPr>
          <a:xfrm>
            <a:off x="3473540" y="2179813"/>
            <a:ext cx="1215445"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57" name="直接连接符 56">
            <a:extLst>
              <a:ext uri="{FF2B5EF4-FFF2-40B4-BE49-F238E27FC236}">
                <a16:creationId xmlns:a16="http://schemas.microsoft.com/office/drawing/2014/main" id="{51C3FEE9-A8F5-405C-9D97-D93BB074FACC}"/>
              </a:ext>
            </a:extLst>
          </p:cNvPr>
          <p:cNvCxnSpPr>
            <a:cxnSpLocks/>
          </p:cNvCxnSpPr>
          <p:nvPr/>
        </p:nvCxnSpPr>
        <p:spPr>
          <a:xfrm>
            <a:off x="4688985" y="2179813"/>
            <a:ext cx="0"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60" name="直接连接符 59">
            <a:extLst>
              <a:ext uri="{FF2B5EF4-FFF2-40B4-BE49-F238E27FC236}">
                <a16:creationId xmlns:a16="http://schemas.microsoft.com/office/drawing/2014/main" id="{73EEC4DB-D054-4132-9191-9E9A4E7DBE32}"/>
              </a:ext>
            </a:extLst>
          </p:cNvPr>
          <p:cNvCxnSpPr>
            <a:cxnSpLocks/>
          </p:cNvCxnSpPr>
          <p:nvPr/>
        </p:nvCxnSpPr>
        <p:spPr>
          <a:xfrm flipH="1">
            <a:off x="894010" y="2179813"/>
            <a:ext cx="3794976" cy="261168"/>
          </a:xfrm>
          <a:prstGeom prst="line">
            <a:avLst/>
          </a:prstGeom>
        </p:spPr>
        <p:style>
          <a:lnRef idx="1">
            <a:schemeClr val="accent3"/>
          </a:lnRef>
          <a:fillRef idx="0">
            <a:schemeClr val="accent3"/>
          </a:fillRef>
          <a:effectRef idx="0">
            <a:schemeClr val="accent3"/>
          </a:effectRef>
          <a:fontRef idx="minor">
            <a:schemeClr val="tx1"/>
          </a:fontRef>
        </p:style>
      </p:cxnSp>
      <p:cxnSp>
        <p:nvCxnSpPr>
          <p:cNvPr id="63" name="直接连接符 62">
            <a:extLst>
              <a:ext uri="{FF2B5EF4-FFF2-40B4-BE49-F238E27FC236}">
                <a16:creationId xmlns:a16="http://schemas.microsoft.com/office/drawing/2014/main" id="{535E75EE-B968-425F-A566-7D8B933C1B60}"/>
              </a:ext>
            </a:extLst>
          </p:cNvPr>
          <p:cNvCxnSpPr>
            <a:cxnSpLocks/>
          </p:cNvCxnSpPr>
          <p:nvPr/>
        </p:nvCxnSpPr>
        <p:spPr>
          <a:xfrm flipH="1">
            <a:off x="2126623" y="2179813"/>
            <a:ext cx="2562363"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66" name="直接连接符 65">
            <a:extLst>
              <a:ext uri="{FF2B5EF4-FFF2-40B4-BE49-F238E27FC236}">
                <a16:creationId xmlns:a16="http://schemas.microsoft.com/office/drawing/2014/main" id="{828BE3D6-D621-401A-9DDD-AB15846BE1C4}"/>
              </a:ext>
            </a:extLst>
          </p:cNvPr>
          <p:cNvCxnSpPr>
            <a:cxnSpLocks/>
          </p:cNvCxnSpPr>
          <p:nvPr/>
        </p:nvCxnSpPr>
        <p:spPr>
          <a:xfrm flipH="1">
            <a:off x="3473540" y="2179813"/>
            <a:ext cx="1215446" cy="214963"/>
          </a:xfrm>
          <a:prstGeom prst="line">
            <a:avLst/>
          </a:prstGeom>
        </p:spPr>
        <p:style>
          <a:lnRef idx="1">
            <a:schemeClr val="accent3"/>
          </a:lnRef>
          <a:fillRef idx="0">
            <a:schemeClr val="accent3"/>
          </a:fillRef>
          <a:effectRef idx="0">
            <a:schemeClr val="accent3"/>
          </a:effectRef>
          <a:fontRef idx="minor">
            <a:schemeClr val="tx1"/>
          </a:fontRef>
        </p:style>
      </p:cxnSp>
      <p:cxnSp>
        <p:nvCxnSpPr>
          <p:cNvPr id="69" name="直接连接符 68">
            <a:extLst>
              <a:ext uri="{FF2B5EF4-FFF2-40B4-BE49-F238E27FC236}">
                <a16:creationId xmlns:a16="http://schemas.microsoft.com/office/drawing/2014/main" id="{AA000A69-69B0-4B15-A886-5BF01B391529}"/>
              </a:ext>
            </a:extLst>
          </p:cNvPr>
          <p:cNvCxnSpPr/>
          <p:nvPr/>
        </p:nvCxnSpPr>
        <p:spPr>
          <a:xfrm>
            <a:off x="858056" y="3462356"/>
            <a:ext cx="0" cy="276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143EF71-5791-4C56-804D-F8E30DB5486B}"/>
              </a:ext>
            </a:extLst>
          </p:cNvPr>
          <p:cNvCxnSpPr>
            <a:cxnSpLocks/>
          </p:cNvCxnSpPr>
          <p:nvPr/>
        </p:nvCxnSpPr>
        <p:spPr>
          <a:xfrm>
            <a:off x="858056" y="3462356"/>
            <a:ext cx="1268569" cy="23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38AA1A4-7831-4508-9CBE-408076CE63FD}"/>
              </a:ext>
            </a:extLst>
          </p:cNvPr>
          <p:cNvCxnSpPr>
            <a:cxnSpLocks/>
          </p:cNvCxnSpPr>
          <p:nvPr/>
        </p:nvCxnSpPr>
        <p:spPr>
          <a:xfrm>
            <a:off x="858056" y="3462356"/>
            <a:ext cx="2617631" cy="21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7F5307B-CE20-47AD-8CE5-3C283C62BF83}"/>
              </a:ext>
            </a:extLst>
          </p:cNvPr>
          <p:cNvCxnSpPr>
            <a:cxnSpLocks/>
          </p:cNvCxnSpPr>
          <p:nvPr/>
        </p:nvCxnSpPr>
        <p:spPr>
          <a:xfrm>
            <a:off x="858056" y="3462356"/>
            <a:ext cx="3831465" cy="23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EDBBF8A2-CA1F-411C-8802-3AE43849E6C4}"/>
              </a:ext>
            </a:extLst>
          </p:cNvPr>
          <p:cNvCxnSpPr>
            <a:cxnSpLocks/>
          </p:cNvCxnSpPr>
          <p:nvPr/>
        </p:nvCxnSpPr>
        <p:spPr>
          <a:xfrm>
            <a:off x="2126624" y="3461985"/>
            <a:ext cx="1"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C447C06-913A-4102-80EF-6C12BC1B3AC9}"/>
              </a:ext>
            </a:extLst>
          </p:cNvPr>
          <p:cNvCxnSpPr>
            <a:cxnSpLocks/>
          </p:cNvCxnSpPr>
          <p:nvPr/>
        </p:nvCxnSpPr>
        <p:spPr>
          <a:xfrm flipH="1">
            <a:off x="858056" y="3461986"/>
            <a:ext cx="1268568" cy="261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088CF38-91EC-4D4B-868F-B360B9E09492}"/>
              </a:ext>
            </a:extLst>
          </p:cNvPr>
          <p:cNvCxnSpPr>
            <a:cxnSpLocks/>
          </p:cNvCxnSpPr>
          <p:nvPr/>
        </p:nvCxnSpPr>
        <p:spPr>
          <a:xfrm>
            <a:off x="2126625" y="3462356"/>
            <a:ext cx="1349062" cy="21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40533A1-5B7C-475E-882D-3058FE7FEC29}"/>
              </a:ext>
            </a:extLst>
          </p:cNvPr>
          <p:cNvCxnSpPr>
            <a:cxnSpLocks/>
          </p:cNvCxnSpPr>
          <p:nvPr/>
        </p:nvCxnSpPr>
        <p:spPr>
          <a:xfrm flipH="1">
            <a:off x="3473540" y="3462356"/>
            <a:ext cx="2147" cy="21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99D5F96-8530-4DB5-8609-EE98E4EFE8D6}"/>
              </a:ext>
            </a:extLst>
          </p:cNvPr>
          <p:cNvCxnSpPr>
            <a:cxnSpLocks/>
          </p:cNvCxnSpPr>
          <p:nvPr/>
        </p:nvCxnSpPr>
        <p:spPr>
          <a:xfrm flipH="1">
            <a:off x="858055" y="3461985"/>
            <a:ext cx="2615485" cy="26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F783E28C-5ED7-4097-84F6-90C98D83DFFB}"/>
              </a:ext>
            </a:extLst>
          </p:cNvPr>
          <p:cNvCxnSpPr>
            <a:cxnSpLocks/>
          </p:cNvCxnSpPr>
          <p:nvPr/>
        </p:nvCxnSpPr>
        <p:spPr>
          <a:xfrm flipH="1">
            <a:off x="2126623" y="3461985"/>
            <a:ext cx="1346917"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DFA932-C6A1-4A25-8DFA-FAD78C2C4C3C}"/>
              </a:ext>
            </a:extLst>
          </p:cNvPr>
          <p:cNvCxnSpPr>
            <a:cxnSpLocks/>
          </p:cNvCxnSpPr>
          <p:nvPr/>
        </p:nvCxnSpPr>
        <p:spPr>
          <a:xfrm>
            <a:off x="3473540" y="3461985"/>
            <a:ext cx="1215445"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BE9308B-EAED-48DA-B209-A3ACE3865E35}"/>
              </a:ext>
            </a:extLst>
          </p:cNvPr>
          <p:cNvCxnSpPr>
            <a:cxnSpLocks/>
          </p:cNvCxnSpPr>
          <p:nvPr/>
        </p:nvCxnSpPr>
        <p:spPr>
          <a:xfrm>
            <a:off x="4688985" y="3461985"/>
            <a:ext cx="0"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24A6B66-854F-4E66-8F02-5234769D98CB}"/>
              </a:ext>
            </a:extLst>
          </p:cNvPr>
          <p:cNvCxnSpPr>
            <a:cxnSpLocks/>
          </p:cNvCxnSpPr>
          <p:nvPr/>
        </p:nvCxnSpPr>
        <p:spPr>
          <a:xfrm flipH="1">
            <a:off x="894010" y="3461985"/>
            <a:ext cx="3794976" cy="26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CFF1A9B-C2DE-4F9B-B0D8-5FEEAD47B820}"/>
              </a:ext>
            </a:extLst>
          </p:cNvPr>
          <p:cNvCxnSpPr>
            <a:cxnSpLocks/>
          </p:cNvCxnSpPr>
          <p:nvPr/>
        </p:nvCxnSpPr>
        <p:spPr>
          <a:xfrm flipH="1">
            <a:off x="2126623" y="3461985"/>
            <a:ext cx="2562363"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961561D-7E2D-46C6-A763-A022D8BF0677}"/>
              </a:ext>
            </a:extLst>
          </p:cNvPr>
          <p:cNvCxnSpPr>
            <a:cxnSpLocks/>
          </p:cNvCxnSpPr>
          <p:nvPr/>
        </p:nvCxnSpPr>
        <p:spPr>
          <a:xfrm flipH="1">
            <a:off x="3473540" y="3461985"/>
            <a:ext cx="1215446" cy="214963"/>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4A7D4752-4F8D-4F9B-93E8-1E15F1F1120D}"/>
              </a:ext>
            </a:extLst>
          </p:cNvPr>
          <p:cNvSpPr txBox="1"/>
          <p:nvPr/>
        </p:nvSpPr>
        <p:spPr>
          <a:xfrm>
            <a:off x="1698676" y="1855938"/>
            <a:ext cx="2844083" cy="307777"/>
          </a:xfrm>
          <a:prstGeom prst="rect">
            <a:avLst/>
          </a:prstGeom>
          <a:noFill/>
        </p:spPr>
        <p:txBody>
          <a:bodyPr wrap="square" rtlCol="0">
            <a:spAutoFit/>
          </a:bodyPr>
          <a:lstStyle/>
          <a:p>
            <a:r>
              <a:rPr lang="en-US" altLang="zh-CN" dirty="0">
                <a:latin typeface="Consolas" panose="020B0609020204030204" pitchFamily="49" charset="0"/>
              </a:rPr>
              <a:t>h1 = ReLU(x*w1 + b1)</a:t>
            </a:r>
            <a:endParaRPr lang="zh-CN" altLang="en-US" dirty="0">
              <a:latin typeface="Consolas" panose="020B0609020204030204" pitchFamily="49" charset="0"/>
            </a:endParaRPr>
          </a:p>
        </p:txBody>
      </p:sp>
      <p:sp>
        <p:nvSpPr>
          <p:cNvPr id="86" name="文本框 85">
            <a:extLst>
              <a:ext uri="{FF2B5EF4-FFF2-40B4-BE49-F238E27FC236}">
                <a16:creationId xmlns:a16="http://schemas.microsoft.com/office/drawing/2014/main" id="{3A815175-9FDF-4FAD-8FB8-DCA533CC4DE9}"/>
              </a:ext>
            </a:extLst>
          </p:cNvPr>
          <p:cNvSpPr txBox="1"/>
          <p:nvPr/>
        </p:nvSpPr>
        <p:spPr>
          <a:xfrm>
            <a:off x="5151548" y="2725120"/>
            <a:ext cx="2492062" cy="246221"/>
          </a:xfrm>
          <a:prstGeom prst="rect">
            <a:avLst/>
          </a:prstGeom>
          <a:noFill/>
        </p:spPr>
        <p:txBody>
          <a:bodyPr wrap="square" rtlCol="0">
            <a:spAutoFit/>
          </a:bodyPr>
          <a:lstStyle/>
          <a:p>
            <a:r>
              <a:rPr lang="en-US" altLang="zh-CN" sz="1000" dirty="0">
                <a:latin typeface="Consolas" panose="020B0609020204030204" pitchFamily="49" charset="0"/>
              </a:rPr>
              <a:t>Hidden Layer(h)</a:t>
            </a:r>
            <a:endParaRPr lang="zh-CN" altLang="en-US" sz="1000" dirty="0">
              <a:latin typeface="Consolas" panose="020B0609020204030204" pitchFamily="49" charset="0"/>
            </a:endParaRPr>
          </a:p>
        </p:txBody>
      </p:sp>
      <p:sp>
        <p:nvSpPr>
          <p:cNvPr id="87" name="文本框 86">
            <a:extLst>
              <a:ext uri="{FF2B5EF4-FFF2-40B4-BE49-F238E27FC236}">
                <a16:creationId xmlns:a16="http://schemas.microsoft.com/office/drawing/2014/main" id="{FFB314E3-10F6-419A-AC1B-B38B1F3F91A6}"/>
              </a:ext>
            </a:extLst>
          </p:cNvPr>
          <p:cNvSpPr txBox="1"/>
          <p:nvPr/>
        </p:nvSpPr>
        <p:spPr>
          <a:xfrm>
            <a:off x="5151548" y="4006524"/>
            <a:ext cx="2492062" cy="246221"/>
          </a:xfrm>
          <a:prstGeom prst="rect">
            <a:avLst/>
          </a:prstGeom>
          <a:noFill/>
        </p:spPr>
        <p:txBody>
          <a:bodyPr wrap="square" rtlCol="0">
            <a:spAutoFit/>
          </a:bodyPr>
          <a:lstStyle/>
          <a:p>
            <a:r>
              <a:rPr lang="en-US" altLang="zh-CN" sz="1000" dirty="0">
                <a:latin typeface="Consolas" panose="020B0609020204030204" pitchFamily="49" charset="0"/>
              </a:rPr>
              <a:t>Output Layer(y)</a:t>
            </a:r>
            <a:endParaRPr lang="zh-CN" altLang="en-US" sz="1000" dirty="0">
              <a:latin typeface="Consolas" panose="020B0609020204030204" pitchFamily="49" charset="0"/>
            </a:endParaRPr>
          </a:p>
        </p:txBody>
      </p:sp>
      <p:sp>
        <p:nvSpPr>
          <p:cNvPr id="49" name="文本框 48">
            <a:extLst>
              <a:ext uri="{FF2B5EF4-FFF2-40B4-BE49-F238E27FC236}">
                <a16:creationId xmlns:a16="http://schemas.microsoft.com/office/drawing/2014/main" id="{CE9B4B13-82B7-4C21-B2F0-703813C7A8B8}"/>
              </a:ext>
            </a:extLst>
          </p:cNvPr>
          <p:cNvSpPr txBox="1"/>
          <p:nvPr/>
        </p:nvSpPr>
        <p:spPr>
          <a:xfrm>
            <a:off x="1698676" y="3177505"/>
            <a:ext cx="3221058" cy="307777"/>
          </a:xfrm>
          <a:prstGeom prst="rect">
            <a:avLst/>
          </a:prstGeom>
          <a:noFill/>
        </p:spPr>
        <p:txBody>
          <a:bodyPr wrap="square" rtlCol="0">
            <a:spAutoFit/>
          </a:bodyPr>
          <a:lstStyle/>
          <a:p>
            <a:r>
              <a:rPr lang="en-US" altLang="zh-CN" dirty="0">
                <a:solidFill>
                  <a:schemeClr val="tx2">
                    <a:lumMod val="10000"/>
                  </a:schemeClr>
                </a:solidFill>
                <a:latin typeface="Consolas" panose="020B0609020204030204" pitchFamily="49" charset="0"/>
              </a:rPr>
              <a:t>y = SoftMax(h1*w2 + b2)</a:t>
            </a:r>
            <a:endParaRPr lang="zh-CN" altLang="en-US" dirty="0">
              <a:solidFill>
                <a:schemeClr val="tx2">
                  <a:lumMod val="10000"/>
                </a:schemeClr>
              </a:solidFill>
              <a:latin typeface="Consolas" panose="020B0609020204030204" pitchFamily="49" charset="0"/>
            </a:endParaRPr>
          </a:p>
        </p:txBody>
      </p:sp>
      <p:sp>
        <p:nvSpPr>
          <p:cNvPr id="50" name="文本框 49">
            <a:extLst>
              <a:ext uri="{FF2B5EF4-FFF2-40B4-BE49-F238E27FC236}">
                <a16:creationId xmlns:a16="http://schemas.microsoft.com/office/drawing/2014/main" id="{A47E639A-E29B-429E-B4FD-72316812D4E9}"/>
              </a:ext>
            </a:extLst>
          </p:cNvPr>
          <p:cNvSpPr txBox="1"/>
          <p:nvPr/>
        </p:nvSpPr>
        <p:spPr>
          <a:xfrm>
            <a:off x="5104050" y="1443716"/>
            <a:ext cx="2492062" cy="246221"/>
          </a:xfrm>
          <a:prstGeom prst="rect">
            <a:avLst/>
          </a:prstGeom>
          <a:noFill/>
        </p:spPr>
        <p:txBody>
          <a:bodyPr wrap="square" rtlCol="0">
            <a:spAutoFit/>
          </a:bodyPr>
          <a:lstStyle/>
          <a:p>
            <a:r>
              <a:rPr lang="en-US" altLang="zh-CN" sz="1000" dirty="0">
                <a:latin typeface="Consolas" panose="020B0609020204030204" pitchFamily="49" charset="0"/>
              </a:rPr>
              <a:t>Input Layer(x)</a:t>
            </a:r>
            <a:endParaRPr lang="zh-CN" altLang="en-US" sz="1000" dirty="0">
              <a:latin typeface="Consolas" panose="020B0609020204030204" pitchFamily="49" charset="0"/>
            </a:endParaRPr>
          </a:p>
        </p:txBody>
      </p:sp>
    </p:spTree>
    <p:extLst>
      <p:ext uri="{BB962C8B-B14F-4D97-AF65-F5344CB8AC3E}">
        <p14:creationId xmlns:p14="http://schemas.microsoft.com/office/powerpoint/2010/main" val="508207919"/>
      </p:ext>
    </p:extLst>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806</Words>
  <Application>Microsoft Office PowerPoint</Application>
  <PresentationFormat>全屏显示(16:9)</PresentationFormat>
  <Paragraphs>107</Paragraphs>
  <Slides>15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Lato Hairline</vt:lpstr>
      <vt:lpstr>Lato Light</vt:lpstr>
      <vt:lpstr>宋体</vt:lpstr>
      <vt:lpstr>Arial</vt:lpstr>
      <vt:lpstr>Consolas</vt:lpstr>
      <vt:lpstr>Eglamour template</vt:lpstr>
      <vt:lpstr>Introduction to Multi-Layer Perception Model</vt:lpstr>
      <vt:lpstr>Download MNIST Data</vt:lpstr>
      <vt:lpstr>Multi-Perception Model.</vt:lpstr>
      <vt:lpstr>What is MLP?</vt:lpstr>
      <vt:lpstr>What are Nodes?</vt:lpstr>
      <vt:lpstr>About MNIST Dataset</vt:lpstr>
      <vt:lpstr>What’s the MLP structure?</vt:lpstr>
      <vt:lpstr>Activation Function and Training</vt:lpstr>
      <vt:lpstr>Activation Function</vt:lpstr>
      <vt:lpstr> The ReLU Activation Function h1 = ReLU(x*w1 + b1)</vt:lpstr>
      <vt:lpstr> The SoftMax Activation Function y = SoftMax(h1*w2 + b2)</vt:lpstr>
      <vt:lpstr>Now.  How to train a MLP model?</vt:lpstr>
      <vt:lpstr>Supervised Learning</vt:lpstr>
      <vt:lpstr>Backpropagation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Hongjun Wu</cp:lastModifiedBy>
  <cp:revision>49</cp:revision>
  <dcterms:modified xsi:type="dcterms:W3CDTF">2018-10-05T05:19:46Z</dcterms:modified>
</cp:coreProperties>
</file>