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6" r:id="rId3"/>
    <p:sldId id="287" r:id="rId4"/>
    <p:sldId id="261" r:id="rId5"/>
    <p:sldId id="285" r:id="rId6"/>
    <p:sldId id="257" r:id="rId7"/>
    <p:sldId id="258" r:id="rId8"/>
    <p:sldId id="259" r:id="rId9"/>
    <p:sldId id="260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347175" y="2164395"/>
            <a:ext cx="627261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MNIST Dataset Overview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15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18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19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942C-A536-4677-B4CA-78A5225E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68641"/>
            <a:ext cx="5511300" cy="857400"/>
          </a:xfrm>
        </p:spPr>
        <p:txBody>
          <a:bodyPr/>
          <a:lstStyle/>
          <a:p>
            <a:r>
              <a:rPr lang="en-US" altLang="zh-CN" dirty="0"/>
              <a:t>Visualize MNIST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848F8-D984-4D04-914F-40ED2A2B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835496"/>
            <a:ext cx="6767849" cy="2605200"/>
          </a:xfrm>
        </p:spPr>
        <p:txBody>
          <a:bodyPr/>
          <a:lstStyle/>
          <a:p>
            <a:r>
              <a:rPr lang="en-US" altLang="zh-CN" sz="1300" dirty="0">
                <a:solidFill>
                  <a:schemeClr val="accent5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300" dirty="0">
                <a:latin typeface="Consolas" panose="020B0609020204030204" pitchFamily="49" charset="0"/>
              </a:rPr>
              <a:t>matplotlib inline </a:t>
            </a:r>
          </a:p>
          <a:p>
            <a:r>
              <a:rPr lang="en-US" altLang="zh-CN" sz="1300" b="1" dirty="0">
                <a:solidFill>
                  <a:schemeClr val="accent3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300" dirty="0">
                <a:latin typeface="Consolas" panose="020B0609020204030204" pitchFamily="49" charset="0"/>
              </a:rPr>
              <a:t> matplotlib.pyplot </a:t>
            </a:r>
            <a:r>
              <a:rPr lang="en-US" altLang="zh-CN" sz="1300" b="1" dirty="0">
                <a:solidFill>
                  <a:schemeClr val="accent3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latin typeface="Consolas" panose="020B0609020204030204" pitchFamily="49" charset="0"/>
              </a:rPr>
              <a:t>plt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b="1" dirty="0">
                <a:solidFill>
                  <a:schemeClr val="accent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  <a:r>
              <a:rPr lang="en-US" altLang="zh-CN" sz="1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plot_digit</a:t>
            </a:r>
            <a:r>
              <a:rPr lang="en-US" altLang="zh-CN" sz="1300" dirty="0">
                <a:latin typeface="Consolas" panose="020B0609020204030204" pitchFamily="49" charset="0"/>
              </a:rPr>
              <a:t>(X, y, </a:t>
            </a:r>
            <a:r>
              <a:rPr lang="en-US" altLang="zh-CN" sz="1300" dirty="0" err="1">
                <a:latin typeface="Consolas" panose="020B0609020204030204" pitchFamily="49" charset="0"/>
              </a:rPr>
              <a:t>idx</a:t>
            </a:r>
            <a:r>
              <a:rPr lang="en-US" altLang="zh-CN" sz="1300" dirty="0">
                <a:latin typeface="Consolas" panose="020B0609020204030204" pitchFamily="49" charset="0"/>
              </a:rPr>
              <a:t>): </a:t>
            </a:r>
          </a:p>
          <a:p>
            <a:pPr lvl="1"/>
            <a:r>
              <a:rPr lang="en-US" altLang="zh-CN" sz="1300" dirty="0" err="1">
                <a:latin typeface="Consolas" panose="020B0609020204030204" pitchFamily="49" charset="0"/>
              </a:rPr>
              <a:t>img</a:t>
            </a:r>
            <a:r>
              <a:rPr lang="en-US" altLang="zh-CN" sz="1300" dirty="0">
                <a:latin typeface="Consolas" panose="020B0609020204030204" pitchFamily="49" charset="0"/>
              </a:rPr>
              <a:t> = X[</a:t>
            </a:r>
            <a:r>
              <a:rPr lang="en-US" altLang="zh-CN" sz="1300" dirty="0" err="1">
                <a:latin typeface="Consolas" panose="020B0609020204030204" pitchFamily="49" charset="0"/>
              </a:rPr>
              <a:t>idx</a:t>
            </a:r>
            <a:r>
              <a:rPr lang="en-US" altLang="zh-CN" sz="1300" dirty="0">
                <a:latin typeface="Consolas" panose="020B0609020204030204" pitchFamily="49" charset="0"/>
              </a:rPr>
              <a:t>].reshape(</a:t>
            </a:r>
            <a:r>
              <a:rPr lang="en-US" altLang="zh-CN" sz="1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300" dirty="0">
                <a:latin typeface="Consolas" panose="020B0609020204030204" pitchFamily="49" charset="0"/>
              </a:rPr>
              <a:t>,</a:t>
            </a:r>
            <a:r>
              <a:rPr lang="en-US" altLang="zh-CN" sz="1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3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CN" sz="1300" dirty="0" err="1">
                <a:latin typeface="Consolas" panose="020B0609020204030204" pitchFamily="49" charset="0"/>
              </a:rPr>
              <a:t>plt.imshow</a:t>
            </a:r>
            <a:r>
              <a:rPr lang="en-US" altLang="zh-CN" sz="1300" dirty="0">
                <a:latin typeface="Consolas" panose="020B0609020204030204" pitchFamily="49" charset="0"/>
              </a:rPr>
              <a:t>(</a:t>
            </a:r>
            <a:r>
              <a:rPr lang="en-US" altLang="zh-CN" sz="1300" dirty="0" err="1">
                <a:latin typeface="Consolas" panose="020B0609020204030204" pitchFamily="49" charset="0"/>
              </a:rPr>
              <a:t>img</a:t>
            </a:r>
            <a:r>
              <a:rPr lang="en-US" altLang="zh-CN" sz="1300" dirty="0">
                <a:latin typeface="Consolas" panose="020B0609020204030204" pitchFamily="49" charset="0"/>
              </a:rPr>
              <a:t>, </a:t>
            </a:r>
            <a:r>
              <a:rPr lang="en-US" altLang="zh-CN" sz="1300" dirty="0" err="1">
                <a:latin typeface="Consolas" panose="020B0609020204030204" pitchFamily="49" charset="0"/>
              </a:rPr>
              <a:t>cmap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  <a:r>
              <a:rPr lang="en-US" altLang="zh-CN" sz="13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chemeClr val="accent6"/>
                </a:solidFill>
                <a:latin typeface="Consolas" panose="020B0609020204030204" pitchFamily="49" charset="0"/>
              </a:rPr>
              <a:t>'Greys'</a:t>
            </a:r>
            <a:r>
              <a:rPr lang="en-US" altLang="zh-CN" sz="1300" dirty="0">
                <a:latin typeface="Consolas" panose="020B0609020204030204" pitchFamily="49" charset="0"/>
              </a:rPr>
              <a:t>, interpolation </a:t>
            </a:r>
            <a:r>
              <a:rPr lang="en-US" altLang="zh-CN" sz="13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 dirty="0">
                <a:solidFill>
                  <a:schemeClr val="accent6"/>
                </a:solidFill>
                <a:latin typeface="Consolas" panose="020B0609020204030204" pitchFamily="49" charset="0"/>
              </a:rPr>
              <a:t>'nearest’</a:t>
            </a:r>
            <a:r>
              <a:rPr lang="en-US" altLang="zh-CN" sz="13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CN" sz="1300" dirty="0" err="1">
                <a:latin typeface="Consolas" panose="020B0609020204030204" pitchFamily="49" charset="0"/>
              </a:rPr>
              <a:t>plt.title</a:t>
            </a:r>
            <a:r>
              <a:rPr lang="en-US" altLang="zh-CN" sz="1300" dirty="0"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chemeClr val="accent6"/>
                </a:solidFill>
                <a:latin typeface="Consolas" panose="020B0609020204030204" pitchFamily="49" charset="0"/>
              </a:rPr>
              <a:t>'true label: %d' </a:t>
            </a:r>
            <a:r>
              <a:rPr lang="en-US" altLang="zh-CN" sz="1300" dirty="0">
                <a:latin typeface="Consolas" panose="020B0609020204030204" pitchFamily="49" charset="0"/>
              </a:rPr>
              <a:t>% y[</a:t>
            </a:r>
            <a:r>
              <a:rPr lang="en-US" altLang="zh-CN" sz="1300" dirty="0" err="1">
                <a:latin typeface="Consolas" panose="020B0609020204030204" pitchFamily="49" charset="0"/>
              </a:rPr>
              <a:t>idx</a:t>
            </a:r>
            <a:r>
              <a:rPr lang="en-US" altLang="zh-CN" sz="1300" dirty="0">
                <a:latin typeface="Consolas" panose="020B0609020204030204" pitchFamily="49" charset="0"/>
              </a:rPr>
              <a:t>]) </a:t>
            </a:r>
          </a:p>
          <a:p>
            <a:pPr lvl="1"/>
            <a:r>
              <a:rPr lang="en-US" altLang="zh-CN" sz="1300" dirty="0" err="1">
                <a:latin typeface="Consolas" panose="020B0609020204030204" pitchFamily="49" charset="0"/>
              </a:rPr>
              <a:t>plt.show</a:t>
            </a:r>
            <a:r>
              <a:rPr lang="en-US" altLang="zh-CN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300" dirty="0" err="1">
                <a:latin typeface="Consolas" panose="020B0609020204030204" pitchFamily="49" charset="0"/>
              </a:rPr>
              <a:t>plot_digit</a:t>
            </a:r>
            <a:r>
              <a:rPr lang="en-US" altLang="zh-CN" sz="1300" dirty="0">
                <a:latin typeface="Consolas" panose="020B0609020204030204" pitchFamily="49" charset="0"/>
              </a:rPr>
              <a:t>(X, y, </a:t>
            </a:r>
            <a:r>
              <a:rPr lang="en-US" altLang="zh-CN" sz="1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300" dirty="0">
                <a:latin typeface="Consolas" panose="020B0609020204030204" pitchFamily="49" charset="0"/>
              </a:rPr>
              <a:t>) 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4A583-4485-44DF-B5A2-5B3281466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F2F59CC1-4C82-4D37-B17A-D85A7CE7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72" y="293900"/>
            <a:ext cx="1533053" cy="16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4E9E7C-4233-466C-954B-A0BF08ECAF7D}"/>
              </a:ext>
            </a:extLst>
          </p:cNvPr>
          <p:cNvSpPr txBox="1"/>
          <p:nvPr/>
        </p:nvSpPr>
        <p:spPr>
          <a:xfrm>
            <a:off x="534473" y="4864994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Code Source: https://rasbt.github.io/mlxtend/user_guide/data/mnist_data/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358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942C-A536-4677-B4CA-78A5225E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68641"/>
            <a:ext cx="5511300" cy="857400"/>
          </a:xfrm>
        </p:spPr>
        <p:txBody>
          <a:bodyPr/>
          <a:lstStyle/>
          <a:p>
            <a:r>
              <a:rPr lang="en-US" altLang="zh-CN" dirty="0"/>
              <a:t>MNIST Overview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848F8-D984-4D04-914F-40ED2A2B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835496"/>
            <a:ext cx="6767849" cy="2605200"/>
          </a:xfrm>
        </p:spPr>
        <p:txBody>
          <a:bodyPr/>
          <a:lstStyle/>
          <a:p>
            <a:r>
              <a:rPr lang="en-US" altLang="zh-CN" sz="1300" b="1" dirty="0">
                <a:solidFill>
                  <a:schemeClr val="accent3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  <a:r>
              <a:rPr lang="en-US" altLang="zh-CN" sz="1300" dirty="0" err="1">
                <a:latin typeface="Consolas" panose="020B0609020204030204" pitchFamily="49" charset="0"/>
              </a:rPr>
              <a:t>keras.datasets</a:t>
            </a:r>
            <a:r>
              <a:rPr lang="en-US" altLang="zh-CN" sz="1300" dirty="0">
                <a:latin typeface="Consolas" panose="020B0609020204030204" pitchFamily="49" charset="0"/>
              </a:rPr>
              <a:t> </a:t>
            </a:r>
            <a:r>
              <a:rPr lang="en-US" altLang="zh-CN" sz="1300" b="1" dirty="0">
                <a:solidFill>
                  <a:schemeClr val="accent3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300" dirty="0">
                <a:latin typeface="Consolas" panose="020B0609020204030204" pitchFamily="49" charset="0"/>
              </a:rPr>
              <a:t> mnist </a:t>
            </a:r>
          </a:p>
          <a:p>
            <a:r>
              <a:rPr lang="en-US" altLang="zh-CN" sz="1300" dirty="0">
                <a:latin typeface="Consolas" panose="020B0609020204030204" pitchFamily="49" charset="0"/>
              </a:rPr>
              <a:t>X, y = mnist() </a:t>
            </a:r>
          </a:p>
          <a:p>
            <a:endParaRPr lang="en-US" altLang="zh-CN" sz="1300" dirty="0">
              <a:latin typeface="Consolas" panose="020B0609020204030204" pitchFamily="49" charset="0"/>
            </a:endParaRPr>
          </a:p>
          <a:p>
            <a:r>
              <a:rPr lang="en-US" altLang="zh-CN" sz="1300" dirty="0">
                <a:solidFill>
                  <a:schemeClr val="accent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300" dirty="0"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chemeClr val="accent6"/>
                </a:solidFill>
                <a:latin typeface="Consolas" panose="020B0609020204030204" pitchFamily="49" charset="0"/>
              </a:rPr>
              <a:t>'Dimensions: %s x %s' </a:t>
            </a:r>
            <a:r>
              <a:rPr lang="en-US" altLang="zh-CN" sz="1300" dirty="0">
                <a:latin typeface="Consolas" panose="020B0609020204030204" pitchFamily="49" charset="0"/>
              </a:rPr>
              <a:t>% (</a:t>
            </a:r>
            <a:r>
              <a:rPr lang="en-US" altLang="zh-CN" sz="1300" dirty="0" err="1">
                <a:latin typeface="Consolas" panose="020B0609020204030204" pitchFamily="49" charset="0"/>
              </a:rPr>
              <a:t>X.shape</a:t>
            </a:r>
            <a:r>
              <a:rPr lang="en-US" altLang="zh-CN" sz="1300" dirty="0">
                <a:latin typeface="Consolas" panose="020B0609020204030204" pitchFamily="49" charset="0"/>
              </a:rPr>
              <a:t>[0], </a:t>
            </a:r>
            <a:r>
              <a:rPr lang="en-US" altLang="zh-CN" sz="1300" dirty="0" err="1">
                <a:latin typeface="Consolas" panose="020B0609020204030204" pitchFamily="49" charset="0"/>
              </a:rPr>
              <a:t>X.shape</a:t>
            </a:r>
            <a:r>
              <a:rPr lang="en-US" altLang="zh-CN" sz="1300" dirty="0">
                <a:latin typeface="Consolas" panose="020B0609020204030204" pitchFamily="49" charset="0"/>
              </a:rPr>
              <a:t>[1])) </a:t>
            </a:r>
          </a:p>
          <a:p>
            <a:r>
              <a:rPr lang="en-US" altLang="zh-CN" sz="1300" dirty="0">
                <a:solidFill>
                  <a:schemeClr val="accent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300" dirty="0">
                <a:latin typeface="Consolas" panose="020B0609020204030204" pitchFamily="49" charset="0"/>
              </a:rPr>
              <a:t>(</a:t>
            </a:r>
            <a:r>
              <a:rPr lang="en-US" altLang="zh-CN" sz="1300" dirty="0">
                <a:solidFill>
                  <a:schemeClr val="accent6"/>
                </a:solidFill>
                <a:latin typeface="Consolas" panose="020B0609020204030204" pitchFamily="49" charset="0"/>
              </a:rPr>
              <a:t>'1st row'</a:t>
            </a:r>
            <a:r>
              <a:rPr lang="en-US" altLang="zh-CN" sz="1300" dirty="0">
                <a:latin typeface="Consolas" panose="020B0609020204030204" pitchFamily="49" charset="0"/>
              </a:rPr>
              <a:t>, X[0])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4A583-4485-44DF-B5A2-5B3281466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E9E7C-4233-466C-954B-A0BF08ECAF7D}"/>
              </a:ext>
            </a:extLst>
          </p:cNvPr>
          <p:cNvSpPr txBox="1"/>
          <p:nvPr/>
        </p:nvSpPr>
        <p:spPr>
          <a:xfrm>
            <a:off x="534473" y="4864994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Code Source: https://rasbt.github.io/mlxtend/user_guide/data/mnist_data/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06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32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1182</Words>
  <Application>Microsoft Office PowerPoint</Application>
  <PresentationFormat>全屏显示(16:9)</PresentationFormat>
  <Paragraphs>186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Lato Hairline</vt:lpstr>
      <vt:lpstr>Lato Light</vt:lpstr>
      <vt:lpstr>Arial</vt:lpstr>
      <vt:lpstr>Consolas</vt:lpstr>
      <vt:lpstr>Eglamour template</vt:lpstr>
      <vt:lpstr>MNIST Dataset Overview</vt:lpstr>
      <vt:lpstr>Visualize MNIST</vt:lpstr>
      <vt:lpstr>MNIST Overview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17</cp:revision>
  <dcterms:modified xsi:type="dcterms:W3CDTF">2018-10-05T06:49:46Z</dcterms:modified>
</cp:coreProperties>
</file>