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3"/>
  </p:notes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61" r:id="rId14"/>
    <p:sldId id="285" r:id="rId15"/>
    <p:sldId id="257" r:id="rId16"/>
    <p:sldId id="258" r:id="rId17"/>
    <p:sldId id="259" r:id="rId18"/>
    <p:sldId id="260" r:id="rId19"/>
    <p:sldId id="284"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BD0E9-9D84-496D-BE5E-E8B105C8D095}">
  <a:tblStyle styleId="{7BCBD0E9-9D84-496D-BE5E-E8B105C8D0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7146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939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pic>
        <p:nvPicPr>
          <p:cNvPr id="55" name="Google Shape;55;p12"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hyperlink" Target="http://graphicburger.com/?s=watercolor" TargetMode="Externa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latofonts.com/lato-free-fon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hyperlink" Target="https://twitter.com/googledocs/status/73008724015664332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369490" y="2164395"/>
            <a:ext cx="52503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ltLang="zh-CN" dirty="0"/>
              <a:t>Tensor and Flow</a:t>
            </a:r>
            <a:endParaRPr dirty="0"/>
          </a:p>
        </p:txBody>
      </p:sp>
      <p:sp>
        <p:nvSpPr>
          <p:cNvPr id="2" name="文本框 1">
            <a:extLst>
              <a:ext uri="{FF2B5EF4-FFF2-40B4-BE49-F238E27FC236}">
                <a16:creationId xmlns:a16="http://schemas.microsoft.com/office/drawing/2014/main" id="{47FB7627-BD2C-4484-87C2-BB5150BFA651}"/>
              </a:ext>
            </a:extLst>
          </p:cNvPr>
          <p:cNvSpPr txBox="1"/>
          <p:nvPr/>
        </p:nvSpPr>
        <p:spPr>
          <a:xfrm>
            <a:off x="7255314" y="4074459"/>
            <a:ext cx="1364476" cy="461665"/>
          </a:xfrm>
          <a:prstGeom prst="rect">
            <a:avLst/>
          </a:prstGeom>
          <a:noFill/>
        </p:spPr>
        <p:txBody>
          <a:bodyPr wrap="none" rtlCol="0">
            <a:spAutoFit/>
          </a:bodyPr>
          <a:lstStyle/>
          <a:p>
            <a:r>
              <a:rPr lang="en-US" altLang="zh-CN" sz="2400" dirty="0">
                <a:solidFill>
                  <a:schemeClr val="bg1"/>
                </a:solidFill>
              </a:rPr>
              <a:t>Jack Wu</a:t>
            </a:r>
            <a:endParaRPr lang="zh-CN" altLang="en-US" sz="2400" dirty="0">
              <a:solidFill>
                <a:schemeClr val="bg1"/>
              </a:solidFill>
            </a:endParaRPr>
          </a:p>
        </p:txBody>
      </p:sp>
      <p:sp>
        <p:nvSpPr>
          <p:cNvPr id="3" name="文本框 2">
            <a:extLst>
              <a:ext uri="{FF2B5EF4-FFF2-40B4-BE49-F238E27FC236}">
                <a16:creationId xmlns:a16="http://schemas.microsoft.com/office/drawing/2014/main" id="{6BFF2E9A-B5BE-492A-8D54-E797E84E6056}"/>
              </a:ext>
            </a:extLst>
          </p:cNvPr>
          <p:cNvSpPr txBox="1"/>
          <p:nvPr/>
        </p:nvSpPr>
        <p:spPr>
          <a:xfrm>
            <a:off x="2803711" y="3520461"/>
            <a:ext cx="1366080" cy="1015663"/>
          </a:xfrm>
          <a:prstGeom prst="rect">
            <a:avLst/>
          </a:prstGeom>
          <a:noFill/>
        </p:spPr>
        <p:txBody>
          <a:bodyPr wrap="none" rtlCol="0">
            <a:spAutoFit/>
          </a:bodyPr>
          <a:lstStyle/>
          <a:p>
            <a:r>
              <a:rPr lang="en-US" altLang="zh-CN" sz="2000" dirty="0">
                <a:solidFill>
                  <a:schemeClr val="bg1"/>
                </a:solidFill>
              </a:rPr>
              <a:t>-Summary</a:t>
            </a:r>
          </a:p>
          <a:p>
            <a:r>
              <a:rPr lang="en-US" altLang="zh-CN" sz="2000" dirty="0">
                <a:solidFill>
                  <a:schemeClr val="bg1"/>
                </a:solidFill>
              </a:rPr>
              <a:t>-Summary</a:t>
            </a:r>
          </a:p>
          <a:p>
            <a:r>
              <a:rPr lang="en-US" altLang="zh-CN" sz="2000" dirty="0">
                <a:solidFill>
                  <a:schemeClr val="bg1"/>
                </a:solidFill>
              </a:rPr>
              <a:t>-Summary</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4CC20-A941-42FB-ACD3-2C5067B978E1}"/>
              </a:ext>
            </a:extLst>
          </p:cNvPr>
          <p:cNvSpPr>
            <a:spLocks noGrp="1"/>
          </p:cNvSpPr>
          <p:nvPr>
            <p:ph type="title"/>
          </p:nvPr>
        </p:nvSpPr>
        <p:spPr/>
        <p:txBody>
          <a:bodyPr/>
          <a:lstStyle/>
          <a:p>
            <a:r>
              <a:rPr lang="en-US" altLang="zh-CN" dirty="0"/>
              <a:t>TensorFlow </a:t>
            </a:r>
            <a:br>
              <a:rPr lang="en-US" altLang="zh-CN" dirty="0"/>
            </a:br>
            <a:r>
              <a:rPr lang="en-US" altLang="zh-CN" dirty="0"/>
              <a:t>like a Traveler</a:t>
            </a:r>
            <a:endParaRPr lang="zh-CN" altLang="en-US" dirty="0"/>
          </a:p>
        </p:txBody>
      </p:sp>
      <p:sp>
        <p:nvSpPr>
          <p:cNvPr id="3" name="文本占位符 2">
            <a:extLst>
              <a:ext uri="{FF2B5EF4-FFF2-40B4-BE49-F238E27FC236}">
                <a16:creationId xmlns:a16="http://schemas.microsoft.com/office/drawing/2014/main" id="{9AFCF138-A720-4B1C-AF6D-51259EE903AD}"/>
              </a:ext>
            </a:extLst>
          </p:cNvPr>
          <p:cNvSpPr>
            <a:spLocks noGrp="1"/>
          </p:cNvSpPr>
          <p:nvPr>
            <p:ph type="body" idx="1"/>
          </p:nvPr>
        </p:nvSpPr>
        <p:spPr/>
        <p:txBody>
          <a:bodyPr/>
          <a:lstStyle/>
          <a:p>
            <a:r>
              <a:rPr lang="en-US" altLang="zh-CN" sz="1400" dirty="0"/>
              <a:t>TensorFlow uses the same kind of idea. In order to allow TensorFlow run on different platforms and APIs, all the code need to construct a “computational graph”. This works like a map to give directions to TensorFlow.</a:t>
            </a:r>
          </a:p>
          <a:p>
            <a:r>
              <a:rPr lang="en-US" altLang="zh-CN" sz="1400" dirty="0"/>
              <a:t>Now imagine TensorFlow is the traveler, and the </a:t>
            </a:r>
            <a:r>
              <a:rPr lang="en-US" altLang="zh-CN" sz="1400" u="sng" dirty="0"/>
              <a:t>task</a:t>
            </a:r>
            <a:r>
              <a:rPr lang="en-US" altLang="zh-CN" sz="1400" dirty="0"/>
              <a:t> “go to the sushi restaurant” is our desired output, and the computational graph is the map that gives directions. The address is what humans want the program to accomplish, and the ride to the sushi restaurant is program execution.</a:t>
            </a:r>
          </a:p>
        </p:txBody>
      </p:sp>
      <p:sp>
        <p:nvSpPr>
          <p:cNvPr id="4" name="灯片编号占位符 3">
            <a:extLst>
              <a:ext uri="{FF2B5EF4-FFF2-40B4-BE49-F238E27FC236}">
                <a16:creationId xmlns:a16="http://schemas.microsoft.com/office/drawing/2014/main" id="{AFB1B49F-A243-4168-8428-905B0F698B9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41437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DB9D5-E50D-4C93-ACCF-06E597F35861}"/>
              </a:ext>
            </a:extLst>
          </p:cNvPr>
          <p:cNvSpPr>
            <a:spLocks noGrp="1"/>
          </p:cNvSpPr>
          <p:nvPr>
            <p:ph type="title"/>
          </p:nvPr>
        </p:nvSpPr>
        <p:spPr/>
        <p:txBody>
          <a:bodyPr/>
          <a:lstStyle/>
          <a:p>
            <a:r>
              <a:rPr lang="en-US" altLang="zh-CN" dirty="0"/>
              <a:t>Travel with TensorFlow</a:t>
            </a:r>
            <a:endParaRPr lang="zh-CN" altLang="en-US" dirty="0"/>
          </a:p>
        </p:txBody>
      </p:sp>
      <p:sp>
        <p:nvSpPr>
          <p:cNvPr id="3" name="文本占位符 2">
            <a:extLst>
              <a:ext uri="{FF2B5EF4-FFF2-40B4-BE49-F238E27FC236}">
                <a16:creationId xmlns:a16="http://schemas.microsoft.com/office/drawing/2014/main" id="{DA512204-3475-474D-8700-6107CD93AE7C}"/>
              </a:ext>
            </a:extLst>
          </p:cNvPr>
          <p:cNvSpPr>
            <a:spLocks noGrp="1"/>
          </p:cNvSpPr>
          <p:nvPr>
            <p:ph type="body" idx="1"/>
          </p:nvPr>
        </p:nvSpPr>
        <p:spPr>
          <a:xfrm>
            <a:off x="457200" y="2244400"/>
            <a:ext cx="5883088" cy="2605200"/>
          </a:xfrm>
        </p:spPr>
        <p:txBody>
          <a:bodyPr/>
          <a:lstStyle/>
          <a:p>
            <a:r>
              <a:rPr lang="en-US" altLang="zh-CN" sz="1400" dirty="0"/>
              <a:t>Imagine you are TensorFlow alone knowing nothing about what human want to do.</a:t>
            </a:r>
          </a:p>
          <a:p>
            <a:r>
              <a:rPr lang="en-US" altLang="zh-CN" sz="1400" dirty="0"/>
              <a:t>Now the human want to get a task done, and the human knows what the algorism is, so the human writes code from IDE software.</a:t>
            </a:r>
          </a:p>
          <a:p>
            <a:r>
              <a:rPr lang="en-US" altLang="zh-CN" sz="1400" dirty="0"/>
              <a:t>Human cannot execute code, so the human show the code to Python and run.</a:t>
            </a:r>
          </a:p>
          <a:p>
            <a:r>
              <a:rPr lang="en-US" altLang="zh-CN" sz="1400" dirty="0"/>
              <a:t>The algorism uses the computational map, and the map gives directions on the flow of operations, and the code implements it. The code then follow that flow of operations and the human is happy and go grab pizza and coffee.</a:t>
            </a:r>
            <a:endParaRPr lang="zh-CN" altLang="en-US" sz="1400" dirty="0"/>
          </a:p>
        </p:txBody>
      </p:sp>
      <p:sp>
        <p:nvSpPr>
          <p:cNvPr id="4" name="灯片编号占位符 3">
            <a:extLst>
              <a:ext uri="{FF2B5EF4-FFF2-40B4-BE49-F238E27FC236}">
                <a16:creationId xmlns:a16="http://schemas.microsoft.com/office/drawing/2014/main" id="{FC205A55-B26B-4A81-846C-6C9F112376A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64822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CF5D0-0D8C-48C8-84DB-E3A21F3833EA}"/>
              </a:ext>
            </a:extLst>
          </p:cNvPr>
          <p:cNvSpPr>
            <a:spLocks noGrp="1"/>
          </p:cNvSpPr>
          <p:nvPr>
            <p:ph type="title"/>
          </p:nvPr>
        </p:nvSpPr>
        <p:spPr>
          <a:xfrm>
            <a:off x="457200" y="2143050"/>
            <a:ext cx="5511300" cy="857400"/>
          </a:xfrm>
        </p:spPr>
        <p:txBody>
          <a:bodyPr/>
          <a:lstStyle/>
          <a:p>
            <a:r>
              <a:rPr lang="en-US" altLang="zh-CN" dirty="0"/>
              <a:t>Visualize the Flow</a:t>
            </a:r>
            <a:endParaRPr lang="zh-CN" altLang="en-US" dirty="0"/>
          </a:p>
        </p:txBody>
      </p:sp>
      <p:sp>
        <p:nvSpPr>
          <p:cNvPr id="3" name="文本占位符 2">
            <a:extLst>
              <a:ext uri="{FF2B5EF4-FFF2-40B4-BE49-F238E27FC236}">
                <a16:creationId xmlns:a16="http://schemas.microsoft.com/office/drawing/2014/main" id="{75231A65-B564-4885-AFE2-E601E32E8F5F}"/>
              </a:ext>
            </a:extLst>
          </p:cNvPr>
          <p:cNvSpPr>
            <a:spLocks noGrp="1"/>
          </p:cNvSpPr>
          <p:nvPr>
            <p:ph type="body" idx="1"/>
          </p:nvPr>
        </p:nvSpPr>
        <p:spPr>
          <a:xfrm>
            <a:off x="457200" y="4466922"/>
            <a:ext cx="5446059" cy="600329"/>
          </a:xfrm>
        </p:spPr>
        <p:txBody>
          <a:bodyPr/>
          <a:lstStyle/>
          <a:p>
            <a:r>
              <a:rPr lang="en-US" altLang="zh-CN" sz="1000" dirty="0"/>
              <a:t>URL:</a:t>
            </a:r>
          </a:p>
          <a:p>
            <a:r>
              <a:rPr lang="en-US" altLang="zh-CN" sz="1000" dirty="0"/>
              <a:t>https://www.tensorflow.org/images/tensors_flowing.gif</a:t>
            </a:r>
            <a:endParaRPr lang="zh-CN" altLang="en-US" sz="1000" dirty="0"/>
          </a:p>
        </p:txBody>
      </p:sp>
      <p:sp>
        <p:nvSpPr>
          <p:cNvPr id="4" name="灯片编号占位符 3">
            <a:extLst>
              <a:ext uri="{FF2B5EF4-FFF2-40B4-BE49-F238E27FC236}">
                <a16:creationId xmlns:a16="http://schemas.microsoft.com/office/drawing/2014/main" id="{CF83B739-F9E5-4DB5-923A-6BFAB41CD5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11" name="图片 10">
            <a:extLst>
              <a:ext uri="{FF2B5EF4-FFF2-40B4-BE49-F238E27FC236}">
                <a16:creationId xmlns:a16="http://schemas.microsoft.com/office/drawing/2014/main" id="{FE8F4EB4-EB73-468F-A48F-C6191DF007F8}"/>
              </a:ext>
            </a:extLst>
          </p:cNvPr>
          <p:cNvPicPr>
            <a:picLocks noChangeAspect="1"/>
          </p:cNvPicPr>
          <p:nvPr/>
        </p:nvPicPr>
        <p:blipFill>
          <a:blip r:embed="rId2"/>
          <a:stretch>
            <a:fillRect/>
          </a:stretch>
        </p:blipFill>
        <p:spPr>
          <a:xfrm>
            <a:off x="5460611" y="-1"/>
            <a:ext cx="2896735" cy="5149751"/>
          </a:xfrm>
          <a:prstGeom prst="rect">
            <a:avLst/>
          </a:prstGeom>
        </p:spPr>
      </p:pic>
    </p:spTree>
    <p:extLst>
      <p:ext uri="{BB962C8B-B14F-4D97-AF65-F5344CB8AC3E}">
        <p14:creationId xmlns:p14="http://schemas.microsoft.com/office/powerpoint/2010/main" val="2573670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END</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UNUSED SLIDES</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67901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4345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Instructions for use</a:t>
            </a:r>
            <a:endParaRPr/>
          </a:p>
        </p:txBody>
      </p:sp>
      <p:sp>
        <p:nvSpPr>
          <p:cNvPr id="66" name="Google Shape;66;p14"/>
          <p:cNvSpPr txBox="1">
            <a:spLocks noGrp="1"/>
          </p:cNvSpPr>
          <p:nvPr>
            <p:ph type="body" idx="2"/>
          </p:nvPr>
        </p:nvSpPr>
        <p:spPr>
          <a:xfrm>
            <a:off x="3293406" y="1297425"/>
            <a:ext cx="267510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200" b="1"/>
              <a:t>EDIT IN POWERPOINT®</a:t>
            </a:r>
            <a:endParaRPr sz="1200"/>
          </a:p>
          <a:p>
            <a:pPr marL="0" lvl="0" indent="0" rtl="0">
              <a:spcBef>
                <a:spcPts val="600"/>
              </a:spcBef>
              <a:spcAft>
                <a:spcPts val="0"/>
              </a:spcAft>
              <a:buNone/>
            </a:pPr>
            <a:r>
              <a:rPr lang="en" sz="1200"/>
              <a:t>Click on the button under the presentation preview that says </a:t>
            </a:r>
            <a:r>
              <a:rPr lang="en" sz="1200" b="1"/>
              <a:t>"Download as PowerPoint template"</a:t>
            </a:r>
            <a:r>
              <a:rPr lang="en" sz="1200"/>
              <a:t>. You will get a .pptx file that you can edit in PowerPoint. </a:t>
            </a:r>
            <a:endParaRPr sz="1200"/>
          </a:p>
          <a:p>
            <a:pPr marL="0" lvl="0" indent="0" rtl="0">
              <a:spcBef>
                <a:spcPts val="600"/>
              </a:spcBef>
              <a:spcAft>
                <a:spcPts val="0"/>
              </a:spcAft>
              <a:buNone/>
            </a:pPr>
            <a:r>
              <a:rPr lang="en" sz="1200"/>
              <a:t>Remember to download and install the fonts used in this presentation (you’ll find the links to the font files needed in the </a:t>
            </a:r>
            <a:r>
              <a:rPr lang="en" sz="1200" u="sng">
                <a:hlinkClick r:id="rId3" action="ppaction://hlinksldjump"/>
              </a:rPr>
              <a:t>Presentation design slide</a:t>
            </a:r>
            <a:r>
              <a:rPr lang="en" sz="1200"/>
              <a:t>)</a:t>
            </a:r>
            <a:endParaRPr sz="1200"/>
          </a:p>
          <a:p>
            <a:pPr marL="0" lvl="0" indent="0" rtl="0">
              <a:spcBef>
                <a:spcPts val="600"/>
              </a:spcBef>
              <a:spcAft>
                <a:spcPts val="0"/>
              </a:spcAft>
              <a:buClr>
                <a:schemeClr val="dk1"/>
              </a:buClr>
              <a:buSzPts val="1100"/>
              <a:buFont typeface="Arial"/>
              <a:buNone/>
            </a:pPr>
            <a:endParaRPr sz="1200" b="1"/>
          </a:p>
        </p:txBody>
      </p:sp>
      <p:sp>
        <p:nvSpPr>
          <p:cNvPr id="67" name="Google Shape;67;p14"/>
          <p:cNvSpPr txBox="1">
            <a:spLocks noGrp="1"/>
          </p:cNvSpPr>
          <p:nvPr>
            <p:ph type="body" idx="1"/>
          </p:nvPr>
        </p:nvSpPr>
        <p:spPr>
          <a:xfrm>
            <a:off x="457200" y="1297425"/>
            <a:ext cx="267510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200" b="1"/>
              <a:t>EDIT IN GOOGLE SLIDES</a:t>
            </a:r>
            <a:endParaRPr sz="1200"/>
          </a:p>
          <a:p>
            <a:pPr marL="0" lvl="0" indent="0" rtl="0">
              <a:spcBef>
                <a:spcPts val="600"/>
              </a:spcBef>
              <a:spcAft>
                <a:spcPts val="0"/>
              </a:spcAft>
              <a:buClr>
                <a:schemeClr val="dk1"/>
              </a:buClr>
              <a:buSzPts val="1100"/>
              <a:buFont typeface="Arial"/>
              <a:buNone/>
            </a:pPr>
            <a:r>
              <a:rPr lang="en" sz="1200"/>
              <a:t>Click on the button under the presentation preview that says </a:t>
            </a:r>
            <a:r>
              <a:rPr lang="en" sz="1200" b="1"/>
              <a:t>"Use as Google Slides Theme"</a:t>
            </a:r>
            <a:r>
              <a:rPr lang="en" sz="1200"/>
              <a:t>.</a:t>
            </a:r>
            <a:endParaRPr sz="1200"/>
          </a:p>
          <a:p>
            <a:pPr marL="0" lvl="0" indent="0" rtl="0">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spcBef>
                <a:spcPts val="600"/>
              </a:spcBef>
              <a:spcAft>
                <a:spcPts val="0"/>
              </a:spcAft>
              <a:buClr>
                <a:schemeClr val="dk1"/>
              </a:buClr>
              <a:buSzPts val="1100"/>
              <a:buFont typeface="Arial"/>
              <a:buNone/>
            </a:pPr>
            <a:r>
              <a:rPr lang="en" sz="1200" b="1"/>
              <a:t>You have to be signed in to your Google account.</a:t>
            </a:r>
            <a:endParaRPr/>
          </a:p>
        </p:txBody>
      </p:sp>
      <p:sp>
        <p:nvSpPr>
          <p:cNvPr id="68" name="Google Shape;68;p14"/>
          <p:cNvSpPr txBox="1">
            <a:spLocks noGrp="1"/>
          </p:cNvSpPr>
          <p:nvPr>
            <p:ph type="body" idx="2"/>
          </p:nvPr>
        </p:nvSpPr>
        <p:spPr>
          <a:xfrm>
            <a:off x="457200" y="3823850"/>
            <a:ext cx="5511300" cy="11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b="1">
                <a:solidFill>
                  <a:srgbClr val="B45F06"/>
                </a:solidFill>
              </a:rPr>
              <a:t>More info on how to use this template at </a:t>
            </a:r>
            <a:r>
              <a:rPr lang="en" sz="1000" b="1" u="sng">
                <a:solidFill>
                  <a:srgbClr val="B45F06"/>
                </a:solidFill>
                <a:hlinkClick r:id="rId4"/>
              </a:rPr>
              <a:t>www.slidescarnival.com/help-use-presentation-template</a:t>
            </a:r>
            <a:endParaRPr sz="1000" b="1">
              <a:solidFill>
                <a:srgbClr val="B45F06"/>
              </a:solidFill>
            </a:endParaRPr>
          </a:p>
          <a:p>
            <a:pPr marL="0" lvl="0" indent="0" rtl="0">
              <a:spcBef>
                <a:spcPts val="0"/>
              </a:spcBef>
              <a:spcAft>
                <a:spcPts val="0"/>
              </a:spcAft>
              <a:buClr>
                <a:schemeClr val="dk1"/>
              </a:buClr>
              <a:buSzPts val="1100"/>
              <a:buFont typeface="Arial"/>
              <a:buNone/>
            </a:pPr>
            <a:r>
              <a:rPr lang="en" sz="1000">
                <a:solidFill>
                  <a:srgbClr val="B45F06"/>
                </a:solidFill>
              </a:rPr>
              <a:t>This template is free to use under </a:t>
            </a:r>
            <a:r>
              <a:rPr lang="en" sz="1000" u="sng">
                <a:solidFill>
                  <a:srgbClr val="B45F06"/>
                </a:solidFill>
                <a:hlinkClick r:id="rId5"/>
              </a:rPr>
              <a:t>Creative Commons Attribution license</a:t>
            </a:r>
            <a:r>
              <a:rPr lang="en" sz="1000">
                <a:solidFill>
                  <a:srgbClr val="B45F06"/>
                </a:solidFill>
              </a:rPr>
              <a:t>. You can keep the Credits slide or mention SlidesCarnival and other resources used in a slide footer.</a:t>
            </a:r>
            <a:endParaRPr sz="1000">
              <a:solidFill>
                <a:srgbClr val="B45F06"/>
              </a:solidFill>
            </a:endParaRPr>
          </a:p>
          <a:p>
            <a:pPr marL="0" lvl="0" indent="0" rtl="0">
              <a:spcBef>
                <a:spcPts val="0"/>
              </a:spcBef>
              <a:spcAft>
                <a:spcPts val="0"/>
              </a:spcAft>
              <a:buClr>
                <a:schemeClr val="dk1"/>
              </a:buClr>
              <a:buSzPts val="1100"/>
              <a:buFont typeface="Arial"/>
              <a:buNone/>
            </a:pPr>
            <a:endParaRPr sz="1000">
              <a:solidFill>
                <a:srgbClr val="B45F06"/>
              </a:solidFill>
            </a:endParaRPr>
          </a:p>
          <a:p>
            <a:pPr marL="0" lvl="0" indent="0" rtl="0">
              <a:spcBef>
                <a:spcPts val="0"/>
              </a:spcBef>
              <a:spcAft>
                <a:spcPts val="0"/>
              </a:spcAft>
              <a:buNone/>
            </a:pPr>
            <a:endParaRPr sz="1000">
              <a:solidFill>
                <a:srgbClr val="B45F06"/>
              </a:solidFill>
            </a:endParaRP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idx="4294967295"/>
          </p:nvPr>
        </p:nvSpPr>
        <p:spPr>
          <a:xfrm>
            <a:off x="1275150" y="2337625"/>
            <a:ext cx="6593700" cy="1159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6000">
                <a:solidFill>
                  <a:srgbClr val="FFFFFF"/>
                </a:solidFill>
              </a:rPr>
              <a:t>Hello!</a:t>
            </a:r>
            <a:endParaRPr sz="6000">
              <a:solidFill>
                <a:srgbClr val="FFFFFF"/>
              </a:solidFill>
            </a:endParaRPr>
          </a:p>
        </p:txBody>
      </p:sp>
      <p:sp>
        <p:nvSpPr>
          <p:cNvPr id="75" name="Google Shape;75;p15"/>
          <p:cNvSpPr txBox="1">
            <a:spLocks noGrp="1"/>
          </p:cNvSpPr>
          <p:nvPr>
            <p:ph type="subTitle" idx="4294967295"/>
          </p:nvPr>
        </p:nvSpPr>
        <p:spPr>
          <a:xfrm>
            <a:off x="1275150" y="3345594"/>
            <a:ext cx="6593700" cy="1519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b="1">
                <a:solidFill>
                  <a:srgbClr val="FFFFFF"/>
                </a:solidFill>
              </a:rPr>
              <a:t>I am Jayden Smith</a:t>
            </a:r>
            <a:endParaRPr sz="1400" b="1">
              <a:solidFill>
                <a:srgbClr val="FFFFFF"/>
              </a:solidFill>
            </a:endParaRPr>
          </a:p>
          <a:p>
            <a:pPr marL="0" lvl="0" indent="0" algn="ctr" rtl="0">
              <a:spcBef>
                <a:spcPts val="600"/>
              </a:spcBef>
              <a:spcAft>
                <a:spcPts val="0"/>
              </a:spcAft>
              <a:buClr>
                <a:schemeClr val="dk1"/>
              </a:buClr>
              <a:buSzPts val="1100"/>
              <a:buFont typeface="Arial"/>
              <a:buNone/>
            </a:pPr>
            <a:r>
              <a:rPr lang="en" sz="1400">
                <a:solidFill>
                  <a:srgbClr val="FFFFFF"/>
                </a:solidFill>
              </a:rPr>
              <a:t>I am here because I love to give presentations. </a:t>
            </a:r>
            <a:endParaRPr sz="1400">
              <a:solidFill>
                <a:srgbClr val="FFFFFF"/>
              </a:solidFill>
            </a:endParaRPr>
          </a:p>
          <a:p>
            <a:pPr marL="0" lvl="0" indent="0" algn="ctr">
              <a:spcBef>
                <a:spcPts val="600"/>
              </a:spcBef>
              <a:spcAft>
                <a:spcPts val="0"/>
              </a:spcAft>
              <a:buClr>
                <a:schemeClr val="dk1"/>
              </a:buClr>
              <a:buSzPts val="1100"/>
              <a:buFont typeface="Arial"/>
              <a:buNone/>
            </a:pPr>
            <a:r>
              <a:rPr lang="en" sz="1400">
                <a:solidFill>
                  <a:srgbClr val="FFFFFF"/>
                </a:solidFill>
              </a:rPr>
              <a:t>You can find me at @username</a:t>
            </a:r>
            <a:endParaRPr sz="1400" b="1">
              <a:solidFill>
                <a:srgbClr val="FFFFFF"/>
              </a:solidFill>
            </a:endParaRPr>
          </a:p>
        </p:txBody>
      </p:sp>
      <p:sp>
        <p:nvSpPr>
          <p:cNvPr id="76" name="Google Shape;76;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1155CC"/>
                </a:solidFill>
              </a:rPr>
              <a:t>1.</a:t>
            </a:r>
            <a:endParaRPr>
              <a:solidFill>
                <a:srgbClr val="1155CC"/>
              </a:solidFill>
            </a:endParaRPr>
          </a:p>
          <a:p>
            <a:pPr marL="0" lvl="0" indent="0" rtl="0">
              <a:spcBef>
                <a:spcPts val="0"/>
              </a:spcBef>
              <a:spcAft>
                <a:spcPts val="0"/>
              </a:spcAft>
              <a:buNone/>
            </a:pPr>
            <a:r>
              <a:rPr lang="en"/>
              <a:t>Transition headline</a:t>
            </a:r>
            <a:endParaRPr/>
          </a:p>
        </p:txBody>
      </p:sp>
      <p:sp>
        <p:nvSpPr>
          <p:cNvPr id="82" name="Google Shape;82;p16"/>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spcBef>
                <a:spcPts val="600"/>
              </a:spcBef>
              <a:spcAft>
                <a:spcPts val="0"/>
              </a:spcAft>
              <a:buNone/>
            </a:pPr>
            <a:r>
              <a:rPr lang="en"/>
              <a:t>“Quotations are commonly printed as a means of inspiration and to invoke philosophical thoughts from the reader”</a:t>
            </a:r>
            <a:endParaRPr/>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This is a slide title</a:t>
            </a:r>
            <a:endParaRPr/>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r>
              <a:rPr lang="en"/>
              <a:t>Here you have a list of items</a:t>
            </a:r>
            <a:endParaRPr/>
          </a:p>
          <a:p>
            <a:pPr marL="457200" lvl="0" indent="-342900" rtl="0">
              <a:spcBef>
                <a:spcPts val="0"/>
              </a:spcBef>
              <a:spcAft>
                <a:spcPts val="0"/>
              </a:spcAft>
              <a:buSzPts val="1800"/>
              <a:buChar char="×"/>
            </a:pPr>
            <a:r>
              <a:rPr lang="en"/>
              <a:t>And some text</a:t>
            </a:r>
            <a:endParaRPr/>
          </a:p>
          <a:p>
            <a:pPr marL="457200" lvl="0" indent="-342900" rtl="0">
              <a:spcBef>
                <a:spcPts val="0"/>
              </a:spcBef>
              <a:spcAft>
                <a:spcPts val="0"/>
              </a:spcAft>
              <a:buSzPts val="1800"/>
              <a:buChar char="×"/>
            </a:pPr>
            <a:r>
              <a:rPr lang="en"/>
              <a:t>But remember not to overload your slides with content</a:t>
            </a:r>
            <a:endParaRPr/>
          </a:p>
          <a:p>
            <a:pPr marL="0" lvl="0" indent="0">
              <a:spcBef>
                <a:spcPts val="600"/>
              </a:spcBef>
              <a:spcAft>
                <a:spcPts val="0"/>
              </a:spcAft>
              <a:buNone/>
            </a:pPr>
            <a:r>
              <a:rPr lang="en"/>
              <a:t>Your audience will listen to you or read the content, but won’t do both. </a:t>
            </a:r>
            <a:endParaRPr/>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2221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D12A6-3937-4633-84C1-2742A39E4641}"/>
              </a:ext>
            </a:extLst>
          </p:cNvPr>
          <p:cNvSpPr>
            <a:spLocks noGrp="1"/>
          </p:cNvSpPr>
          <p:nvPr>
            <p:ph type="title"/>
          </p:nvPr>
        </p:nvSpPr>
        <p:spPr/>
        <p:txBody>
          <a:bodyPr/>
          <a:lstStyle/>
          <a:p>
            <a:r>
              <a:rPr lang="en-US" altLang="zh-CN" dirty="0"/>
              <a:t>Introduction</a:t>
            </a:r>
            <a:endParaRPr lang="zh-CN" altLang="en-US" dirty="0"/>
          </a:p>
        </p:txBody>
      </p:sp>
      <p:sp>
        <p:nvSpPr>
          <p:cNvPr id="3" name="文本占位符 2">
            <a:extLst>
              <a:ext uri="{FF2B5EF4-FFF2-40B4-BE49-F238E27FC236}">
                <a16:creationId xmlns:a16="http://schemas.microsoft.com/office/drawing/2014/main" id="{6B92FBE4-99B3-4F5F-895A-38004109C806}"/>
              </a:ext>
            </a:extLst>
          </p:cNvPr>
          <p:cNvSpPr>
            <a:spLocks noGrp="1"/>
          </p:cNvSpPr>
          <p:nvPr>
            <p:ph type="body" idx="1"/>
          </p:nvPr>
        </p:nvSpPr>
        <p:spPr/>
        <p:txBody>
          <a:bodyPr/>
          <a:lstStyle/>
          <a:p>
            <a:r>
              <a:rPr lang="en-US" altLang="zh-CN" dirty="0"/>
              <a:t>In this lecture we will be talking about TensorFlow: Tensor and Flow. </a:t>
            </a:r>
          </a:p>
          <a:p>
            <a:r>
              <a:rPr lang="en-US" altLang="zh-CN" dirty="0"/>
              <a:t>We will talk about what is Tensor, and what it means to “let tensor flow”.</a:t>
            </a:r>
            <a:endParaRPr lang="zh-CN" altLang="en-US" dirty="0"/>
          </a:p>
        </p:txBody>
      </p:sp>
      <p:sp>
        <p:nvSpPr>
          <p:cNvPr id="4" name="灯片编号占位符 3">
            <a:extLst>
              <a:ext uri="{FF2B5EF4-FFF2-40B4-BE49-F238E27FC236}">
                <a16:creationId xmlns:a16="http://schemas.microsoft.com/office/drawing/2014/main" id="{1BCD6BFC-EDBA-4301-B93C-F19DDB90183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971912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524850" y="2345350"/>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Big concept</a:t>
            </a:r>
            <a:endParaRPr sz="6000">
              <a:solidFill>
                <a:srgbClr val="FFFFFF"/>
              </a:solidFill>
            </a:endParaRPr>
          </a:p>
        </p:txBody>
      </p:sp>
      <p:sp>
        <p:nvSpPr>
          <p:cNvPr id="102" name="Google Shape;102;p19"/>
          <p:cNvSpPr txBox="1">
            <a:spLocks noGrp="1"/>
          </p:cNvSpPr>
          <p:nvPr>
            <p:ph type="subTitle" idx="4294967295"/>
          </p:nvPr>
        </p:nvSpPr>
        <p:spPr>
          <a:xfrm>
            <a:off x="2524850" y="3411555"/>
            <a:ext cx="4094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Bring the attention of your audience over a key concept using icons or illustrations</a:t>
            </a:r>
            <a:endParaRPr sz="140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White</a:t>
            </a:r>
            <a:endParaRPr b="1"/>
          </a:p>
          <a:p>
            <a:pPr marL="0" lvl="0" indent="0">
              <a:spcBef>
                <a:spcPts val="600"/>
              </a:spcBef>
              <a:spcAft>
                <a:spcPts val="0"/>
              </a:spcAft>
              <a:buNone/>
            </a:pPr>
            <a:r>
              <a:rPr lang="en"/>
              <a:t>Is the color of milk and fresh snow, the color produced by the combination of all the colors of the visible spectrum.</a:t>
            </a:r>
            <a:endParaRPr/>
          </a:p>
        </p:txBody>
      </p:sp>
      <p:sp>
        <p:nvSpPr>
          <p:cNvPr id="113" name="Google Shape;113;p20"/>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You can also split your content</a:t>
            </a:r>
            <a:endParaRPr/>
          </a:p>
        </p:txBody>
      </p:sp>
      <p:sp>
        <p:nvSpPr>
          <p:cNvPr id="114" name="Google Shape;114;p20"/>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Black</a:t>
            </a:r>
            <a:endParaRPr b="1"/>
          </a:p>
          <a:p>
            <a:pPr marL="0" lvl="0" indent="0">
              <a:spcBef>
                <a:spcPts val="600"/>
              </a:spcBef>
              <a:spcAft>
                <a:spcPts val="0"/>
              </a:spcAft>
              <a:buNone/>
            </a:pPr>
            <a:r>
              <a:rPr lang="en"/>
              <a:t>Is the color of coal, ebony, and of outer space. It is the darkest color, the result of the absence of or complete absorption of light.</a:t>
            </a:r>
            <a:endParaRPr/>
          </a:p>
        </p:txBody>
      </p:sp>
      <p:sp>
        <p:nvSpPr>
          <p:cNvPr id="11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 two or three columns</a:t>
            </a:r>
            <a:endParaRPr/>
          </a:p>
        </p:txBody>
      </p:sp>
      <p:sp>
        <p:nvSpPr>
          <p:cNvPr id="121" name="Google Shape;121;p21"/>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p:txBody>
      </p:sp>
      <p:sp>
        <p:nvSpPr>
          <p:cNvPr id="122" name="Google Shape;122;p21"/>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p:txBody>
      </p:sp>
      <p:sp>
        <p:nvSpPr>
          <p:cNvPr id="123" name="Google Shape;123;p21"/>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endParaRPr/>
          </a:p>
        </p:txBody>
      </p:sp>
      <p:sp>
        <p:nvSpPr>
          <p:cNvPr id="124" name="Google Shape;124;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457200" y="2720575"/>
            <a:ext cx="32508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130" name="Google Shape;130;p22"/>
          <p:cNvSpPr txBox="1">
            <a:spLocks noGrp="1"/>
          </p:cNvSpPr>
          <p:nvPr>
            <p:ph type="body" idx="4294967295"/>
          </p:nvPr>
        </p:nvSpPr>
        <p:spPr>
          <a:xfrm>
            <a:off x="457200" y="3536625"/>
            <a:ext cx="3250800" cy="1110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A complex idea can be conveyed with just a single still image, namely making it possible to absorb large amounts of data quickly.</a:t>
            </a:r>
            <a:endParaRPr sz="1400"/>
          </a:p>
        </p:txBody>
      </p:sp>
      <p:sp>
        <p:nvSpPr>
          <p:cNvPr id="131" name="Google Shape;131;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idx="4294967295"/>
          </p:nvPr>
        </p:nvSpPr>
        <p:spPr>
          <a:xfrm>
            <a:off x="2194950" y="2714525"/>
            <a:ext cx="47541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solidFill>
                  <a:srgbClr val="FFFFFF"/>
                </a:solidFill>
                <a:latin typeface="Lato Light"/>
                <a:ea typeface="Lato Light"/>
                <a:cs typeface="Lato Light"/>
                <a:sym typeface="Lato Light"/>
              </a:rPr>
              <a:t>Want big impact?</a:t>
            </a:r>
            <a:endParaRPr sz="1400">
              <a:solidFill>
                <a:srgbClr val="FFFFFF"/>
              </a:solidFill>
              <a:latin typeface="Lato Light"/>
              <a:ea typeface="Lato Light"/>
              <a:cs typeface="Lato Light"/>
              <a:sym typeface="Lato Light"/>
            </a:endParaRPr>
          </a:p>
          <a:p>
            <a:pPr marL="0" lvl="0" indent="0" algn="ctr" rtl="0">
              <a:spcBef>
                <a:spcPts val="0"/>
              </a:spcBef>
              <a:spcAft>
                <a:spcPts val="0"/>
              </a:spcAft>
              <a:buNone/>
            </a:pPr>
            <a:r>
              <a:rPr lang="en" sz="1400">
                <a:solidFill>
                  <a:srgbClr val="FFFFFF"/>
                </a:solidFill>
                <a:latin typeface="Lato Light"/>
                <a:ea typeface="Lato Light"/>
                <a:cs typeface="Lato Light"/>
                <a:sym typeface="Lato Light"/>
              </a:rPr>
              <a:t>Use big image.</a:t>
            </a:r>
            <a:endParaRPr sz="1400">
              <a:solidFill>
                <a:srgbClr val="FFFFFF"/>
              </a:solidFill>
              <a:latin typeface="Lato Light"/>
              <a:ea typeface="Lato Light"/>
              <a:cs typeface="Lato Light"/>
              <a:sym typeface="Lato Light"/>
            </a:endParaRPr>
          </a:p>
        </p:txBody>
      </p:sp>
      <p:sp>
        <p:nvSpPr>
          <p:cNvPr id="137" name="Google Shape;137;p23"/>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24</a:t>
            </a:fld>
            <a:endParaRPr>
              <a:solidFill>
                <a:srgbClr val="9999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Use charts to explain your ideas</a:t>
            </a:r>
            <a:endParaRPr/>
          </a:p>
        </p:txBody>
      </p:sp>
      <p:sp>
        <p:nvSpPr>
          <p:cNvPr id="143" name="Google Shape;14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
        <p:nvSpPr>
          <p:cNvPr id="144" name="Google Shape;144;p24"/>
          <p:cNvSpPr/>
          <p:nvPr/>
        </p:nvSpPr>
        <p:spPr>
          <a:xfrm>
            <a:off x="2194546" y="2382972"/>
            <a:ext cx="2033700" cy="203370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Lato Light"/>
                <a:ea typeface="Lato Light"/>
                <a:cs typeface="Lato Light"/>
                <a:sym typeface="Lato Light"/>
              </a:rPr>
              <a:t>Gray</a:t>
            </a:r>
            <a:endParaRPr>
              <a:solidFill>
                <a:srgbClr val="666666"/>
              </a:solidFill>
              <a:latin typeface="Lato Light"/>
              <a:ea typeface="Lato Light"/>
              <a:cs typeface="Lato Light"/>
              <a:sym typeface="Lato Light"/>
            </a:endParaRPr>
          </a:p>
        </p:txBody>
      </p:sp>
      <p:sp>
        <p:nvSpPr>
          <p:cNvPr id="145" name="Google Shape;145;p24"/>
          <p:cNvSpPr/>
          <p:nvPr/>
        </p:nvSpPr>
        <p:spPr>
          <a:xfrm>
            <a:off x="457200" y="2382972"/>
            <a:ext cx="2033700" cy="203370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Lato Light"/>
                <a:ea typeface="Lato Light"/>
                <a:cs typeface="Lato Light"/>
                <a:sym typeface="Lato Light"/>
              </a:rPr>
              <a:t>White</a:t>
            </a:r>
            <a:endParaRPr>
              <a:solidFill>
                <a:srgbClr val="666666"/>
              </a:solidFill>
              <a:latin typeface="Lato Light"/>
              <a:ea typeface="Lato Light"/>
              <a:cs typeface="Lato Light"/>
              <a:sym typeface="Lato Light"/>
            </a:endParaRPr>
          </a:p>
        </p:txBody>
      </p:sp>
      <p:sp>
        <p:nvSpPr>
          <p:cNvPr id="146" name="Google Shape;146;p24"/>
          <p:cNvSpPr/>
          <p:nvPr/>
        </p:nvSpPr>
        <p:spPr>
          <a:xfrm>
            <a:off x="3931892" y="2382972"/>
            <a:ext cx="2033700" cy="2033700"/>
          </a:xfrm>
          <a:prstGeom prst="ellipse">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Lato Light"/>
                <a:ea typeface="Lato Light"/>
                <a:cs typeface="Lato Light"/>
                <a:sym typeface="Lato Light"/>
              </a:rPr>
              <a:t>Black</a:t>
            </a:r>
            <a:endParaRPr>
              <a:solidFill>
                <a:srgbClr val="666666"/>
              </a:solidFill>
              <a:latin typeface="Lato Light"/>
              <a:ea typeface="Lato Light"/>
              <a:cs typeface="Lato Light"/>
              <a:sym typeface="La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And tables to compare data</a:t>
            </a:r>
            <a:endParaRPr/>
          </a:p>
        </p:txBody>
      </p:sp>
      <p:graphicFrame>
        <p:nvGraphicFramePr>
          <p:cNvPr id="152" name="Google Shape;152;p25"/>
          <p:cNvGraphicFramePr/>
          <p:nvPr/>
        </p:nvGraphicFramePr>
        <p:xfrm>
          <a:off x="573800" y="2451781"/>
          <a:ext cx="3000000" cy="3000000"/>
        </p:xfrm>
        <a:graphic>
          <a:graphicData uri="http://schemas.openxmlformats.org/drawingml/2006/table">
            <a:tbl>
              <a:tblPr>
                <a:noFill/>
                <a:tableStyleId>{7BCBD0E9-9D84-496D-BE5E-E8B105C8D095}</a:tableStyleId>
              </a:tblPr>
              <a:tblGrid>
                <a:gridCol w="1215525">
                  <a:extLst>
                    <a:ext uri="{9D8B030D-6E8A-4147-A177-3AD203B41FA5}">
                      <a16:colId xmlns:a16="http://schemas.microsoft.com/office/drawing/2014/main" val="20000"/>
                    </a:ext>
                  </a:extLst>
                </a:gridCol>
                <a:gridCol w="1215525">
                  <a:extLst>
                    <a:ext uri="{9D8B030D-6E8A-4147-A177-3AD203B41FA5}">
                      <a16:colId xmlns:a16="http://schemas.microsoft.com/office/drawing/2014/main" val="20001"/>
                    </a:ext>
                  </a:extLst>
                </a:gridCol>
                <a:gridCol w="1215525">
                  <a:extLst>
                    <a:ext uri="{9D8B030D-6E8A-4147-A177-3AD203B41FA5}">
                      <a16:colId xmlns:a16="http://schemas.microsoft.com/office/drawing/2014/main" val="20002"/>
                    </a:ext>
                  </a:extLst>
                </a:gridCol>
                <a:gridCol w="1215525">
                  <a:extLst>
                    <a:ext uri="{9D8B030D-6E8A-4147-A177-3AD203B41FA5}">
                      <a16:colId xmlns:a16="http://schemas.microsoft.com/office/drawing/2014/main" val="20003"/>
                    </a:ext>
                  </a:extLst>
                </a:gridCol>
              </a:tblGrid>
              <a:tr h="530775">
                <a:tc>
                  <a:txBody>
                    <a:bodyPr/>
                    <a:lstStyle/>
                    <a:p>
                      <a:pPr marL="0" lvl="0" indent="0">
                        <a:spcBef>
                          <a:spcPts val="0"/>
                        </a:spcBef>
                        <a:spcAft>
                          <a:spcPts val="0"/>
                        </a:spcAft>
                        <a:buNone/>
                      </a:pPr>
                      <a:endParaRPr>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A</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B</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C</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30775">
                <a:tc>
                  <a:txBody>
                    <a:bodyPr/>
                    <a:lstStyle/>
                    <a:p>
                      <a:pPr marL="0" lvl="0" indent="0" algn="r">
                        <a:spcBef>
                          <a:spcPts val="0"/>
                        </a:spcBef>
                        <a:spcAft>
                          <a:spcPts val="0"/>
                        </a:spcAft>
                        <a:buNone/>
                      </a:pPr>
                      <a:r>
                        <a:rPr lang="en" sz="1100">
                          <a:solidFill>
                            <a:srgbClr val="666666"/>
                          </a:solidFill>
                          <a:latin typeface="Lato Light"/>
                          <a:ea typeface="Lato Light"/>
                          <a:cs typeface="Lato Light"/>
                          <a:sym typeface="Lato Light"/>
                        </a:rPr>
                        <a:t>Yellow</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10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20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7</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30775">
                <a:tc>
                  <a:txBody>
                    <a:bodyPr/>
                    <a:lstStyle/>
                    <a:p>
                      <a:pPr marL="0" lvl="0" indent="0" algn="r">
                        <a:spcBef>
                          <a:spcPts val="0"/>
                        </a:spcBef>
                        <a:spcAft>
                          <a:spcPts val="0"/>
                        </a:spcAft>
                        <a:buNone/>
                      </a:pPr>
                      <a:r>
                        <a:rPr lang="en" sz="1100">
                          <a:solidFill>
                            <a:srgbClr val="666666"/>
                          </a:solidFill>
                          <a:latin typeface="Lato Light"/>
                          <a:ea typeface="Lato Light"/>
                          <a:cs typeface="Lato Light"/>
                          <a:sym typeface="Lato Light"/>
                        </a:rPr>
                        <a:t>Blue</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30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15</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a:spcBef>
                          <a:spcPts val="0"/>
                        </a:spcBef>
                        <a:spcAft>
                          <a:spcPts val="0"/>
                        </a:spcAft>
                        <a:buNone/>
                      </a:pPr>
                      <a:r>
                        <a:rPr lang="en" sz="1100">
                          <a:solidFill>
                            <a:srgbClr val="666666"/>
                          </a:solidFill>
                          <a:latin typeface="Lato Light"/>
                          <a:ea typeface="Lato Light"/>
                          <a:cs typeface="Lato Light"/>
                          <a:sym typeface="Lato Light"/>
                        </a:rPr>
                        <a:t>10</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30775">
                <a:tc>
                  <a:txBody>
                    <a:bodyPr/>
                    <a:lstStyle/>
                    <a:p>
                      <a:pPr marL="0" lvl="0" indent="0" algn="r" rtl="0">
                        <a:spcBef>
                          <a:spcPts val="0"/>
                        </a:spcBef>
                        <a:spcAft>
                          <a:spcPts val="0"/>
                        </a:spcAft>
                        <a:buNone/>
                      </a:pPr>
                      <a:r>
                        <a:rPr lang="en" sz="1100">
                          <a:solidFill>
                            <a:srgbClr val="666666"/>
                          </a:solidFill>
                          <a:latin typeface="Lato Light"/>
                          <a:ea typeface="Lato Light"/>
                          <a:cs typeface="Lato Light"/>
                          <a:sym typeface="Lato Light"/>
                        </a:rPr>
                        <a:t>Orange</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66666"/>
                          </a:solidFill>
                          <a:latin typeface="Lato Light"/>
                          <a:ea typeface="Lato Light"/>
                          <a:cs typeface="Lato Light"/>
                          <a:sym typeface="Lato Light"/>
                        </a:rPr>
                        <a:t>5</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66666"/>
                          </a:solidFill>
                          <a:latin typeface="Lato Light"/>
                          <a:ea typeface="Lato Light"/>
                          <a:cs typeface="Lato Light"/>
                          <a:sym typeface="Lato Light"/>
                        </a:rPr>
                        <a:t>24</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666666"/>
                          </a:solidFill>
                          <a:latin typeface="Lato Light"/>
                          <a:ea typeface="Lato Light"/>
                          <a:cs typeface="Lato Light"/>
                          <a:sym typeface="Lato Light"/>
                        </a:rPr>
                        <a:t>16</a:t>
                      </a:r>
                      <a:endParaRPr sz="1100">
                        <a:solidFill>
                          <a:srgbClr val="666666"/>
                        </a:solidFill>
                        <a:latin typeface="Lato Light"/>
                        <a:ea typeface="Lato Light"/>
                        <a:cs typeface="Lato Light"/>
                        <a:sym typeface="Lato Light"/>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3" name="Google Shape;153;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6"/>
          <p:cNvSpPr/>
          <p:nvPr/>
        </p:nvSpPr>
        <p:spPr>
          <a:xfrm>
            <a:off x="1328047" y="949025"/>
            <a:ext cx="6545104" cy="311794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26"/>
          <p:cNvSpPr txBox="1">
            <a:spLocks noGrp="1"/>
          </p:cNvSpPr>
          <p:nvPr>
            <p:ph type="title" idx="4294967295"/>
          </p:nvPr>
        </p:nvSpPr>
        <p:spPr>
          <a:xfrm>
            <a:off x="1816350" y="167825"/>
            <a:ext cx="5511300" cy="47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solidFill>
                  <a:srgbClr val="666666"/>
                </a:solidFill>
                <a:latin typeface="Lato Light"/>
                <a:ea typeface="Lato Light"/>
                <a:cs typeface="Lato Light"/>
                <a:sym typeface="Lato Light"/>
              </a:rPr>
              <a:t>Maps</a:t>
            </a:r>
            <a:endParaRPr sz="1400">
              <a:solidFill>
                <a:srgbClr val="666666"/>
              </a:solidFill>
              <a:latin typeface="Lato Light"/>
              <a:ea typeface="Lato Light"/>
              <a:cs typeface="Lato Light"/>
              <a:sym typeface="Lato Light"/>
            </a:endParaRPr>
          </a:p>
        </p:txBody>
      </p:sp>
      <p:sp>
        <p:nvSpPr>
          <p:cNvPr id="160" name="Google Shape;160;p26"/>
          <p:cNvSpPr/>
          <p:nvPr/>
        </p:nvSpPr>
        <p:spPr>
          <a:xfrm>
            <a:off x="2504325" y="1550075"/>
            <a:ext cx="655200" cy="202800"/>
          </a:xfrm>
          <a:prstGeom prst="wedgeRectCallout">
            <a:avLst>
              <a:gd name="adj1" fmla="val -21428"/>
              <a:gd name="adj2" fmla="val 84287"/>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FFFFFF"/>
                </a:solidFill>
                <a:latin typeface="Lato Light"/>
                <a:ea typeface="Lato Light"/>
                <a:cs typeface="Lato Light"/>
                <a:sym typeface="Lato Light"/>
              </a:rPr>
              <a:t>our office</a:t>
            </a:r>
            <a:endParaRPr sz="800">
              <a:solidFill>
                <a:srgbClr val="FFFFFF"/>
              </a:solidFill>
              <a:latin typeface="Lato Light"/>
              <a:ea typeface="Lato Light"/>
              <a:cs typeface="Lato Light"/>
              <a:sym typeface="Lato Light"/>
            </a:endParaRPr>
          </a:p>
        </p:txBody>
      </p:sp>
      <p:sp>
        <p:nvSpPr>
          <p:cNvPr id="161" name="Google Shape;161;p26"/>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27</a:t>
            </a:fld>
            <a:endParaRPr>
              <a:solidFill>
                <a:srgbClr val="999999"/>
              </a:solidFill>
            </a:endParaRPr>
          </a:p>
        </p:txBody>
      </p:sp>
      <p:sp>
        <p:nvSpPr>
          <p:cNvPr id="162" name="Google Shape;162;p26"/>
          <p:cNvSpPr/>
          <p:nvPr/>
        </p:nvSpPr>
        <p:spPr>
          <a:xfrm>
            <a:off x="1863218" y="19265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26"/>
          <p:cNvSpPr/>
          <p:nvPr/>
        </p:nvSpPr>
        <p:spPr>
          <a:xfrm>
            <a:off x="3191493" y="3175474"/>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26"/>
          <p:cNvSpPr/>
          <p:nvPr/>
        </p:nvSpPr>
        <p:spPr>
          <a:xfrm>
            <a:off x="4029193" y="17119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26"/>
          <p:cNvSpPr/>
          <p:nvPr/>
        </p:nvSpPr>
        <p:spPr>
          <a:xfrm>
            <a:off x="6316893" y="21312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26"/>
          <p:cNvSpPr/>
          <p:nvPr/>
        </p:nvSpPr>
        <p:spPr>
          <a:xfrm>
            <a:off x="6930993" y="349559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26"/>
          <p:cNvSpPr/>
          <p:nvPr/>
        </p:nvSpPr>
        <p:spPr>
          <a:xfrm>
            <a:off x="4543893" y="3409924"/>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idx="4294967295"/>
          </p:nvPr>
        </p:nvSpPr>
        <p:spPr>
          <a:xfrm>
            <a:off x="1752975" y="1811950"/>
            <a:ext cx="5637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FFFF"/>
                </a:solidFill>
              </a:rPr>
              <a:t>89,526,124</a:t>
            </a:r>
            <a:endParaRPr sz="7200">
              <a:solidFill>
                <a:srgbClr val="FFFFFF"/>
              </a:solidFill>
            </a:endParaRPr>
          </a:p>
        </p:txBody>
      </p:sp>
      <p:sp>
        <p:nvSpPr>
          <p:cNvPr id="173" name="Google Shape;173;p27"/>
          <p:cNvSpPr txBox="1">
            <a:spLocks noGrp="1"/>
          </p:cNvSpPr>
          <p:nvPr>
            <p:ph type="subTitle" idx="4294967295"/>
          </p:nvPr>
        </p:nvSpPr>
        <p:spPr>
          <a:xfrm>
            <a:off x="1752975" y="2763854"/>
            <a:ext cx="56379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174" name="Google Shape;174;p27"/>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999999"/>
                </a:solidFill>
              </a:rPr>
              <a:t>28</a:t>
            </a:fld>
            <a:endParaRPr>
              <a:solidFill>
                <a:srgbClr val="9999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ctrTitle" idx="4294967295"/>
          </p:nvPr>
        </p:nvSpPr>
        <p:spPr>
          <a:xfrm>
            <a:off x="685800" y="6480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89,526,124$</a:t>
            </a:r>
            <a:endParaRPr>
              <a:solidFill>
                <a:srgbClr val="FFFFFF"/>
              </a:solidFill>
            </a:endParaRPr>
          </a:p>
        </p:txBody>
      </p:sp>
      <p:sp>
        <p:nvSpPr>
          <p:cNvPr id="180" name="Google Shape;180;p28"/>
          <p:cNvSpPr txBox="1">
            <a:spLocks noGrp="1"/>
          </p:cNvSpPr>
          <p:nvPr>
            <p:ph type="subTitle" idx="4294967295"/>
          </p:nvPr>
        </p:nvSpPr>
        <p:spPr>
          <a:xfrm>
            <a:off x="685800" y="12589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That’s a lot of money</a:t>
            </a:r>
            <a:endParaRPr sz="1400">
              <a:solidFill>
                <a:srgbClr val="FFFFFF"/>
              </a:solidFill>
            </a:endParaRPr>
          </a:p>
        </p:txBody>
      </p:sp>
      <p:sp>
        <p:nvSpPr>
          <p:cNvPr id="181" name="Google Shape;181;p28"/>
          <p:cNvSpPr txBox="1">
            <a:spLocks noGrp="1"/>
          </p:cNvSpPr>
          <p:nvPr>
            <p:ph type="ctrTitle" idx="4294967295"/>
          </p:nvPr>
        </p:nvSpPr>
        <p:spPr>
          <a:xfrm>
            <a:off x="685800" y="32769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100%</a:t>
            </a:r>
            <a:endParaRPr>
              <a:solidFill>
                <a:srgbClr val="FFFFFF"/>
              </a:solidFill>
            </a:endParaRPr>
          </a:p>
        </p:txBody>
      </p:sp>
      <p:sp>
        <p:nvSpPr>
          <p:cNvPr id="182" name="Google Shape;182;p28"/>
          <p:cNvSpPr txBox="1">
            <a:spLocks noGrp="1"/>
          </p:cNvSpPr>
          <p:nvPr>
            <p:ph type="subTitle" idx="4294967295"/>
          </p:nvPr>
        </p:nvSpPr>
        <p:spPr>
          <a:xfrm>
            <a:off x="685800" y="38878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Total success!</a:t>
            </a:r>
            <a:endParaRPr sz="1400">
              <a:solidFill>
                <a:srgbClr val="FFFFFF"/>
              </a:solidFill>
            </a:endParaRPr>
          </a:p>
        </p:txBody>
      </p:sp>
      <p:sp>
        <p:nvSpPr>
          <p:cNvPr id="183" name="Google Shape;183;p28"/>
          <p:cNvSpPr txBox="1">
            <a:spLocks noGrp="1"/>
          </p:cNvSpPr>
          <p:nvPr>
            <p:ph type="ctrTitle" idx="4294967295"/>
          </p:nvPr>
        </p:nvSpPr>
        <p:spPr>
          <a:xfrm>
            <a:off x="685800" y="19624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185,244 users</a:t>
            </a:r>
            <a:endParaRPr>
              <a:solidFill>
                <a:srgbClr val="FFFFFF"/>
              </a:solidFill>
            </a:endParaRPr>
          </a:p>
        </p:txBody>
      </p:sp>
      <p:sp>
        <p:nvSpPr>
          <p:cNvPr id="184" name="Google Shape;184;p28"/>
          <p:cNvSpPr txBox="1">
            <a:spLocks noGrp="1"/>
          </p:cNvSpPr>
          <p:nvPr>
            <p:ph type="subTitle" idx="4294967295"/>
          </p:nvPr>
        </p:nvSpPr>
        <p:spPr>
          <a:xfrm>
            <a:off x="685800" y="25733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And a lot of users</a:t>
            </a:r>
            <a:endParaRPr sz="1400">
              <a:solidFill>
                <a:srgbClr val="FFFFFF"/>
              </a:solidFill>
            </a:endParaRPr>
          </a:p>
        </p:txBody>
      </p:sp>
      <p:sp>
        <p:nvSpPr>
          <p:cNvPr id="185" name="Google Shape;185;p2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6342D-8064-4E5A-945A-FC78ECA88BF2}"/>
              </a:ext>
            </a:extLst>
          </p:cNvPr>
          <p:cNvSpPr>
            <a:spLocks noGrp="1"/>
          </p:cNvSpPr>
          <p:nvPr>
            <p:ph type="ctrTitle"/>
          </p:nvPr>
        </p:nvSpPr>
        <p:spPr/>
        <p:txBody>
          <a:bodyPr/>
          <a:lstStyle/>
          <a:p>
            <a:r>
              <a:rPr lang="en-US" altLang="zh-CN" dirty="0">
                <a:solidFill>
                  <a:schemeClr val="accent1">
                    <a:lumMod val="75000"/>
                  </a:schemeClr>
                </a:solidFill>
              </a:rPr>
              <a:t>Tensor</a:t>
            </a:r>
            <a:endParaRPr lang="zh-CN" altLang="en-US" dirty="0">
              <a:solidFill>
                <a:schemeClr val="accent1">
                  <a:lumMod val="75000"/>
                </a:schemeClr>
              </a:solidFill>
            </a:endParaRPr>
          </a:p>
        </p:txBody>
      </p:sp>
      <p:sp>
        <p:nvSpPr>
          <p:cNvPr id="3" name="副标题 2">
            <a:extLst>
              <a:ext uri="{FF2B5EF4-FFF2-40B4-BE49-F238E27FC236}">
                <a16:creationId xmlns:a16="http://schemas.microsoft.com/office/drawing/2014/main" id="{12A749DD-2E98-4854-951B-8CA594CD3744}"/>
              </a:ext>
            </a:extLst>
          </p:cNvPr>
          <p:cNvSpPr>
            <a:spLocks noGrp="1"/>
          </p:cNvSpPr>
          <p:nvPr>
            <p:ph type="subTitle" idx="1"/>
          </p:nvPr>
        </p:nvSpPr>
        <p:spPr>
          <a:xfrm>
            <a:off x="685799" y="4135454"/>
            <a:ext cx="4645959" cy="784800"/>
          </a:xfrm>
        </p:spPr>
        <p:txBody>
          <a:bodyPr/>
          <a:lstStyle/>
          <a:p>
            <a:r>
              <a:rPr lang="en-US" altLang="zh-CN" dirty="0"/>
              <a:t>What is “tensor”…anyways? And some linear algebra.</a:t>
            </a:r>
            <a:endParaRPr lang="zh-CN" altLang="en-US" dirty="0"/>
          </a:p>
        </p:txBody>
      </p:sp>
    </p:spTree>
    <p:extLst>
      <p:ext uri="{BB962C8B-B14F-4D97-AF65-F5344CB8AC3E}">
        <p14:creationId xmlns:p14="http://schemas.microsoft.com/office/powerpoint/2010/main" val="125115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Our process is easy</a:t>
            </a:r>
            <a:endParaRPr/>
          </a:p>
        </p:txBody>
      </p:sp>
      <p:sp>
        <p:nvSpPr>
          <p:cNvPr id="191" name="Google Shape;191;p29"/>
          <p:cNvSpPr/>
          <p:nvPr/>
        </p:nvSpPr>
        <p:spPr>
          <a:xfrm>
            <a:off x="611475" y="2513578"/>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latin typeface="Lato Light"/>
                <a:ea typeface="Lato Light"/>
                <a:cs typeface="Lato Light"/>
                <a:sym typeface="Lato Light"/>
              </a:rPr>
              <a:t>first</a:t>
            </a:r>
            <a:endParaRPr>
              <a:solidFill>
                <a:srgbClr val="666666"/>
              </a:solidFill>
              <a:latin typeface="Lato Light"/>
              <a:ea typeface="Lato Light"/>
              <a:cs typeface="Lato Light"/>
              <a:sym typeface="Lato Light"/>
            </a:endParaRPr>
          </a:p>
        </p:txBody>
      </p:sp>
      <p:sp>
        <p:nvSpPr>
          <p:cNvPr id="192" name="Google Shape;192;p29"/>
          <p:cNvSpPr/>
          <p:nvPr/>
        </p:nvSpPr>
        <p:spPr>
          <a:xfrm>
            <a:off x="2187129"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latin typeface="Lato Light"/>
                <a:ea typeface="Lato Light"/>
                <a:cs typeface="Lato Light"/>
                <a:sym typeface="Lato Light"/>
              </a:rPr>
              <a:t>second</a:t>
            </a:r>
            <a:endParaRPr>
              <a:solidFill>
                <a:srgbClr val="666666"/>
              </a:solidFill>
              <a:latin typeface="Lato Light"/>
              <a:ea typeface="Lato Light"/>
              <a:cs typeface="Lato Light"/>
              <a:sym typeface="Lato Light"/>
            </a:endParaRPr>
          </a:p>
        </p:txBody>
      </p:sp>
      <p:sp>
        <p:nvSpPr>
          <p:cNvPr id="193" name="Google Shape;193;p29"/>
          <p:cNvSpPr/>
          <p:nvPr/>
        </p:nvSpPr>
        <p:spPr>
          <a:xfrm>
            <a:off x="3797724"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latin typeface="Lato Light"/>
                <a:ea typeface="Lato Light"/>
                <a:cs typeface="Lato Light"/>
                <a:sym typeface="Lato Light"/>
              </a:rPr>
              <a:t>last</a:t>
            </a:r>
            <a:endParaRPr>
              <a:solidFill>
                <a:srgbClr val="666666"/>
              </a:solidFill>
              <a:latin typeface="Lato Light"/>
              <a:ea typeface="Lato Light"/>
              <a:cs typeface="Lato Light"/>
              <a:sym typeface="Lato Light"/>
            </a:endParaRPr>
          </a:p>
        </p:txBody>
      </p:sp>
      <p:sp>
        <p:nvSpPr>
          <p:cNvPr id="194" name="Google Shape;194;p2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Let’s review some concepts</a:t>
            </a:r>
            <a:endParaRPr/>
          </a:p>
        </p:txBody>
      </p:sp>
      <p:sp>
        <p:nvSpPr>
          <p:cNvPr id="200" name="Google Shape;200;p30"/>
          <p:cNvSpPr txBox="1">
            <a:spLocks noGrp="1"/>
          </p:cNvSpPr>
          <p:nvPr>
            <p:ph type="body" idx="1"/>
          </p:nvPr>
        </p:nvSpPr>
        <p:spPr>
          <a:xfrm>
            <a:off x="489775" y="20838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Yellow</a:t>
            </a:r>
            <a:endParaRPr sz="1100" b="1"/>
          </a:p>
          <a:p>
            <a:pPr marL="0" lvl="0" indent="0"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01" name="Google Shape;201;p30"/>
          <p:cNvSpPr txBox="1">
            <a:spLocks noGrp="1"/>
          </p:cNvSpPr>
          <p:nvPr>
            <p:ph type="body" idx="2"/>
          </p:nvPr>
        </p:nvSpPr>
        <p:spPr>
          <a:xfrm>
            <a:off x="2415137" y="20838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Blue</a:t>
            </a:r>
            <a:endParaRPr sz="1100" b="1"/>
          </a:p>
          <a:p>
            <a:pPr marL="0" lvl="0" indent="0" rtl="0">
              <a:spcBef>
                <a:spcPts val="600"/>
              </a:spcBef>
              <a:spcAft>
                <a:spcPts val="0"/>
              </a:spcAft>
              <a:buNone/>
            </a:pPr>
            <a:r>
              <a:rPr lang="en" sz="1100"/>
              <a:t>Is the colour of the clear sky and the deep sea. It is located between violet and green on the optical spectrum.</a:t>
            </a:r>
            <a:endParaRPr sz="1100"/>
          </a:p>
        </p:txBody>
      </p:sp>
      <p:sp>
        <p:nvSpPr>
          <p:cNvPr id="202" name="Google Shape;202;p30"/>
          <p:cNvSpPr txBox="1">
            <a:spLocks noGrp="1"/>
          </p:cNvSpPr>
          <p:nvPr>
            <p:ph type="body" idx="3"/>
          </p:nvPr>
        </p:nvSpPr>
        <p:spPr>
          <a:xfrm>
            <a:off x="4340500" y="20838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Red</a:t>
            </a:r>
            <a:endParaRPr sz="1100" b="1"/>
          </a:p>
          <a:p>
            <a:pPr marL="0" lvl="0" indent="0" rtl="0">
              <a:spcBef>
                <a:spcPts val="600"/>
              </a:spcBef>
              <a:spcAft>
                <a:spcPts val="0"/>
              </a:spcAft>
              <a:buNone/>
            </a:pPr>
            <a:r>
              <a:rPr lang="en" sz="1100"/>
              <a:t>Is the color of blood, and because of this it has historically been associated with sacrifice, danger and courage. </a:t>
            </a:r>
            <a:endParaRPr sz="1100"/>
          </a:p>
          <a:p>
            <a:pPr marL="0" lvl="0" indent="0" rtl="0">
              <a:spcBef>
                <a:spcPts val="600"/>
              </a:spcBef>
              <a:spcAft>
                <a:spcPts val="0"/>
              </a:spcAft>
              <a:buNone/>
            </a:pPr>
            <a:endParaRPr sz="1100"/>
          </a:p>
        </p:txBody>
      </p:sp>
      <p:sp>
        <p:nvSpPr>
          <p:cNvPr id="203" name="Google Shape;203;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a:p>
        </p:txBody>
      </p:sp>
      <p:sp>
        <p:nvSpPr>
          <p:cNvPr id="204" name="Google Shape;204;p30"/>
          <p:cNvSpPr txBox="1">
            <a:spLocks noGrp="1"/>
          </p:cNvSpPr>
          <p:nvPr>
            <p:ph type="body" idx="1"/>
          </p:nvPr>
        </p:nvSpPr>
        <p:spPr>
          <a:xfrm>
            <a:off x="489775" y="34554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Yellow</a:t>
            </a:r>
            <a:endParaRPr sz="1100" b="1"/>
          </a:p>
          <a:p>
            <a:pPr marL="0" lvl="0" indent="0"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05" name="Google Shape;205;p30"/>
          <p:cNvSpPr txBox="1">
            <a:spLocks noGrp="1"/>
          </p:cNvSpPr>
          <p:nvPr>
            <p:ph type="body" idx="2"/>
          </p:nvPr>
        </p:nvSpPr>
        <p:spPr>
          <a:xfrm>
            <a:off x="2415137" y="34554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Blue</a:t>
            </a:r>
            <a:endParaRPr sz="1100" b="1"/>
          </a:p>
          <a:p>
            <a:pPr marL="0" lvl="0" indent="0" rtl="0">
              <a:spcBef>
                <a:spcPts val="600"/>
              </a:spcBef>
              <a:spcAft>
                <a:spcPts val="0"/>
              </a:spcAft>
              <a:buNone/>
            </a:pPr>
            <a:r>
              <a:rPr lang="en" sz="1100"/>
              <a:t>Is the colour of the clear sky and the deep sea. It is located between violet and green on the optical spectrum.</a:t>
            </a:r>
            <a:endParaRPr sz="1100"/>
          </a:p>
        </p:txBody>
      </p:sp>
      <p:sp>
        <p:nvSpPr>
          <p:cNvPr id="206" name="Google Shape;206;p30"/>
          <p:cNvSpPr txBox="1">
            <a:spLocks noGrp="1"/>
          </p:cNvSpPr>
          <p:nvPr>
            <p:ph type="body" idx="3"/>
          </p:nvPr>
        </p:nvSpPr>
        <p:spPr>
          <a:xfrm>
            <a:off x="4340500" y="3455475"/>
            <a:ext cx="1831500" cy="1388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Red</a:t>
            </a:r>
            <a:endParaRPr sz="1100" b="1"/>
          </a:p>
          <a:p>
            <a:pPr marL="0" lvl="0" indent="0" rtl="0">
              <a:spcBef>
                <a:spcPts val="600"/>
              </a:spcBef>
              <a:spcAft>
                <a:spcPts val="0"/>
              </a:spcAft>
              <a:buNone/>
            </a:pPr>
            <a:r>
              <a:rPr lang="en" sz="1100"/>
              <a:t>Is the color of blood, and because of this it has historically been associated with sacrifice, danger and courage. </a:t>
            </a:r>
            <a:endParaRPr sz="1100"/>
          </a:p>
          <a:p>
            <a:pPr marL="0" lvl="0" indent="0" rtl="0">
              <a:spcBef>
                <a:spcPts val="600"/>
              </a:spcBef>
              <a:spcAft>
                <a:spcPts val="0"/>
              </a:spcAft>
              <a:buNone/>
            </a:pP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t>You can insert graphs from </a:t>
            </a:r>
            <a:r>
              <a:rPr lang="en" u="sng">
                <a:hlinkClick r:id="rId3"/>
              </a:rPr>
              <a:t>Google Sheets</a:t>
            </a:r>
            <a:endParaRPr/>
          </a:p>
        </p:txBody>
      </p:sp>
      <p:sp>
        <p:nvSpPr>
          <p:cNvPr id="212" name="Google Shape;212;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32</a:t>
            </a:fld>
            <a:endParaRPr/>
          </a:p>
        </p:txBody>
      </p:sp>
      <p:pic>
        <p:nvPicPr>
          <p:cNvPr id="213" name="Google Shape;213;p31" title="Chart"/>
          <p:cNvPicPr preferRelativeResize="0"/>
          <p:nvPr/>
        </p:nvPicPr>
        <p:blipFill>
          <a:blip r:embed="rId4">
            <a:alphaModFix/>
          </a:blip>
          <a:stretch>
            <a:fillRect/>
          </a:stretch>
        </p:blipFill>
        <p:spPr>
          <a:xfrm>
            <a:off x="152400" y="152400"/>
            <a:ext cx="4945132" cy="410151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32"/>
          <p:cNvSpPr/>
          <p:nvPr/>
        </p:nvSpPr>
        <p:spPr>
          <a:xfrm>
            <a:off x="9558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32"/>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Android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
        <p:nvSpPr>
          <p:cNvPr id="220" name="Google Shape;220;p32"/>
          <p:cNvSpPr/>
          <p:nvPr/>
        </p:nvSpPr>
        <p:spPr>
          <a:xfrm>
            <a:off x="1049125" y="839000"/>
            <a:ext cx="1888500" cy="3356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21" name="Google Shape;221;p3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33"/>
          <p:cNvSpPr/>
          <p:nvPr/>
        </p:nvSpPr>
        <p:spPr>
          <a:xfrm>
            <a:off x="9532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33"/>
          <p:cNvSpPr/>
          <p:nvPr/>
        </p:nvSpPr>
        <p:spPr>
          <a:xfrm>
            <a:off x="10849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28" name="Google Shape;228;p3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29" name="Google Shape;229;p33"/>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iPhone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34"/>
          <p:cNvSpPr/>
          <p:nvPr/>
        </p:nvSpPr>
        <p:spPr>
          <a:xfrm>
            <a:off x="408877"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34"/>
          <p:cNvSpPr/>
          <p:nvPr/>
        </p:nvSpPr>
        <p:spPr>
          <a:xfrm>
            <a:off x="60757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36" name="Google Shape;236;p3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237" name="Google Shape;237;p34"/>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Tablet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242" name="Google Shape;242;p35"/>
          <p:cNvSpPr/>
          <p:nvPr/>
        </p:nvSpPr>
        <p:spPr>
          <a:xfrm>
            <a:off x="516325" y="1071107"/>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35"/>
          <p:cNvSpPr/>
          <p:nvPr/>
        </p:nvSpPr>
        <p:spPr>
          <a:xfrm>
            <a:off x="677650" y="1230488"/>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Lato Light"/>
                <a:ea typeface="Lato Light"/>
                <a:cs typeface="Lato Light"/>
                <a:sym typeface="Lato Light"/>
              </a:rPr>
              <a:t>Place your screenshot here</a:t>
            </a:r>
            <a:endParaRPr sz="1000">
              <a:solidFill>
                <a:srgbClr val="666666"/>
              </a:solidFill>
              <a:latin typeface="Lato Light"/>
              <a:ea typeface="Lato Light"/>
              <a:cs typeface="Lato Light"/>
              <a:sym typeface="Lato Light"/>
            </a:endParaRPr>
          </a:p>
        </p:txBody>
      </p:sp>
      <p:sp>
        <p:nvSpPr>
          <p:cNvPr id="244" name="Google Shape;244;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45" name="Google Shape;245;p35"/>
          <p:cNvSpPr txBox="1">
            <a:spLocks noGrp="1"/>
          </p:cNvSpPr>
          <p:nvPr>
            <p:ph type="body" idx="4294967295"/>
          </p:nvPr>
        </p:nvSpPr>
        <p:spPr>
          <a:xfrm>
            <a:off x="5889250" y="444300"/>
            <a:ext cx="2738700" cy="42549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4800">
                <a:solidFill>
                  <a:srgbClr val="FFFFFF"/>
                </a:solidFill>
                <a:latin typeface="Lato Hairline"/>
                <a:ea typeface="Lato Hairline"/>
                <a:cs typeface="Lato Hairline"/>
                <a:sym typeface="Lato Hairline"/>
              </a:rPr>
              <a:t>Desktop project</a:t>
            </a:r>
            <a:endParaRPr sz="4800">
              <a:solidFill>
                <a:srgbClr val="FFFFFF"/>
              </a:solidFill>
              <a:latin typeface="Lato Hairline"/>
              <a:ea typeface="Lato Hairline"/>
              <a:cs typeface="Lato Hairline"/>
              <a:sym typeface="Lato Hairline"/>
            </a:endParaRPr>
          </a:p>
          <a:p>
            <a:pPr marL="0" lvl="0" indent="0" rtl="0">
              <a:spcBef>
                <a:spcPts val="600"/>
              </a:spcBef>
              <a:spcAft>
                <a:spcPts val="0"/>
              </a:spcAft>
              <a:buNone/>
            </a:pPr>
            <a:r>
              <a:rPr lang="en" sz="1400">
                <a:solidFill>
                  <a:srgbClr val="FFFFFF"/>
                </a:solidFill>
              </a:rPr>
              <a:t>Show and explain your web, app or software projects using these gadget templates.</a:t>
            </a:r>
            <a:endParaRPr sz="14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36"/>
          <p:cNvSpPr txBox="1">
            <a:spLocks noGrp="1"/>
          </p:cNvSpPr>
          <p:nvPr>
            <p:ph type="ctrTitle" idx="4294967295"/>
          </p:nvPr>
        </p:nvSpPr>
        <p:spPr>
          <a:xfrm>
            <a:off x="2140050" y="872875"/>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Thanks!</a:t>
            </a:r>
            <a:endParaRPr sz="6000">
              <a:solidFill>
                <a:srgbClr val="FFFFFF"/>
              </a:solidFill>
            </a:endParaRPr>
          </a:p>
        </p:txBody>
      </p:sp>
      <p:sp>
        <p:nvSpPr>
          <p:cNvPr id="251" name="Google Shape;251;p36"/>
          <p:cNvSpPr txBox="1">
            <a:spLocks noGrp="1"/>
          </p:cNvSpPr>
          <p:nvPr>
            <p:ph type="subTitle" idx="4294967295"/>
          </p:nvPr>
        </p:nvSpPr>
        <p:spPr>
          <a:xfrm>
            <a:off x="2140050" y="2072430"/>
            <a:ext cx="48639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solidFill>
                  <a:srgbClr val="FFFFFF"/>
                </a:solidFill>
              </a:rPr>
              <a:t>Any questions?</a:t>
            </a:r>
            <a:endParaRPr sz="3600">
              <a:solidFill>
                <a:srgbClr val="FFFFFF"/>
              </a:solidFill>
            </a:endParaRPr>
          </a:p>
        </p:txBody>
      </p:sp>
      <p:sp>
        <p:nvSpPr>
          <p:cNvPr id="252" name="Google Shape;252;p36"/>
          <p:cNvSpPr txBox="1">
            <a:spLocks noGrp="1"/>
          </p:cNvSpPr>
          <p:nvPr>
            <p:ph type="body" idx="4294967295"/>
          </p:nvPr>
        </p:nvSpPr>
        <p:spPr>
          <a:xfrm>
            <a:off x="2140050" y="2896928"/>
            <a:ext cx="4863900" cy="1373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FFFFFF"/>
                </a:solidFill>
              </a:rPr>
              <a:t>You can find me at:</a:t>
            </a:r>
            <a:endParaRPr sz="1400">
              <a:solidFill>
                <a:srgbClr val="FFFFFF"/>
              </a:solidFill>
            </a:endParaRPr>
          </a:p>
          <a:p>
            <a:pPr marL="0" lvl="0" indent="0" algn="ctr" rtl="0">
              <a:spcBef>
                <a:spcPts val="600"/>
              </a:spcBef>
              <a:spcAft>
                <a:spcPts val="0"/>
              </a:spcAft>
              <a:buNone/>
            </a:pPr>
            <a:r>
              <a:rPr lang="en" sz="1400">
                <a:solidFill>
                  <a:srgbClr val="FFFFFF"/>
                </a:solidFill>
              </a:rPr>
              <a:t>@username</a:t>
            </a:r>
            <a:endParaRPr sz="1400">
              <a:solidFill>
                <a:srgbClr val="FFFFFF"/>
              </a:solidFill>
            </a:endParaRPr>
          </a:p>
          <a:p>
            <a:pPr marL="0" lvl="0" indent="0" algn="ctr" rtl="0">
              <a:spcBef>
                <a:spcPts val="600"/>
              </a:spcBef>
              <a:spcAft>
                <a:spcPts val="0"/>
              </a:spcAft>
              <a:buNone/>
            </a:pPr>
            <a:r>
              <a:rPr lang="en" sz="1400">
                <a:solidFill>
                  <a:srgbClr val="FFFFFF"/>
                </a:solidFill>
              </a:rPr>
              <a:t>user@mail.me</a:t>
            </a:r>
            <a:endParaRPr sz="1400">
              <a:solidFill>
                <a:srgbClr val="FFFFFF"/>
              </a:solidFill>
            </a:endParaRPr>
          </a:p>
        </p:txBody>
      </p:sp>
      <p:sp>
        <p:nvSpPr>
          <p:cNvPr id="253" name="Google Shape;25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Credits</a:t>
            </a:r>
            <a:endParaRPr/>
          </a:p>
        </p:txBody>
      </p:sp>
      <p:sp>
        <p:nvSpPr>
          <p:cNvPr id="259" name="Google Shape;259;p37"/>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Special thanks to all the people who made and released these awesome resources for free:</a:t>
            </a:r>
            <a:endParaRPr/>
          </a:p>
          <a:p>
            <a:pPr marL="457200" lvl="0" indent="-342900" rtl="0">
              <a:lnSpc>
                <a:spcPct val="115000"/>
              </a:lnSpc>
              <a:spcBef>
                <a:spcPts val="600"/>
              </a:spcBef>
              <a:spcAft>
                <a:spcPts val="0"/>
              </a:spcAft>
              <a:buSzPts val="1800"/>
              <a:buChar char="×"/>
            </a:pPr>
            <a:r>
              <a:rPr lang="en"/>
              <a:t>Presentation template by </a:t>
            </a:r>
            <a:r>
              <a:rPr lang="en" u="sng">
                <a:solidFill>
                  <a:srgbClr val="3D85C6"/>
                </a:solidFill>
                <a:hlinkClick r:id="rId3"/>
              </a:rPr>
              <a:t>SlidesCarnival</a:t>
            </a:r>
            <a:endParaRPr>
              <a:solidFill>
                <a:srgbClr val="3D85C6"/>
              </a:solidFill>
            </a:endParaRPr>
          </a:p>
          <a:p>
            <a:pPr marL="457200" lvl="0" indent="-342900" rtl="0">
              <a:lnSpc>
                <a:spcPct val="115000"/>
              </a:lnSpc>
              <a:spcBef>
                <a:spcPts val="0"/>
              </a:spcBef>
              <a:spcAft>
                <a:spcPts val="0"/>
              </a:spcAft>
              <a:buSzPts val="1800"/>
              <a:buChar char="×"/>
            </a:pPr>
            <a:r>
              <a:rPr lang="en"/>
              <a:t>Photographs by </a:t>
            </a:r>
            <a:r>
              <a:rPr lang="en" u="sng">
                <a:solidFill>
                  <a:srgbClr val="3D85C6"/>
                </a:solidFill>
                <a:hlinkClick r:id="rId4"/>
              </a:rPr>
              <a:t>Unsplash</a:t>
            </a:r>
            <a:endParaRPr>
              <a:solidFill>
                <a:srgbClr val="3D85C6"/>
              </a:solidFill>
            </a:endParaRPr>
          </a:p>
          <a:p>
            <a:pPr marL="457200" lvl="0" indent="-342900" rtl="0">
              <a:lnSpc>
                <a:spcPct val="115000"/>
              </a:lnSpc>
              <a:spcBef>
                <a:spcPts val="0"/>
              </a:spcBef>
              <a:spcAft>
                <a:spcPts val="0"/>
              </a:spcAft>
              <a:buSzPts val="1800"/>
              <a:buChar char="×"/>
            </a:pPr>
            <a:r>
              <a:rPr lang="en"/>
              <a:t>Watercolor textures by </a:t>
            </a:r>
            <a:r>
              <a:rPr lang="en" u="sng">
                <a:solidFill>
                  <a:srgbClr val="3D85C6"/>
                </a:solidFill>
                <a:hlinkClick r:id="rId5"/>
              </a:rPr>
              <a:t>GraphicBurguer</a:t>
            </a:r>
            <a:endParaRPr>
              <a:solidFill>
                <a:srgbClr val="3D85C6"/>
              </a:solidFill>
            </a:endParaRPr>
          </a:p>
        </p:txBody>
      </p:sp>
      <p:sp>
        <p:nvSpPr>
          <p:cNvPr id="260" name="Google Shape;260;p3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Presentation design</a:t>
            </a:r>
            <a:endParaRPr/>
          </a:p>
        </p:txBody>
      </p:sp>
      <p:sp>
        <p:nvSpPr>
          <p:cNvPr id="266" name="Google Shape;266;p3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This presentation uses the following typographies and colors:</a:t>
            </a:r>
            <a:endParaRPr sz="1400"/>
          </a:p>
          <a:p>
            <a:pPr marL="457200" lvl="0" indent="-317500" rtl="0">
              <a:lnSpc>
                <a:spcPct val="115000"/>
              </a:lnSpc>
              <a:spcBef>
                <a:spcPts val="600"/>
              </a:spcBef>
              <a:spcAft>
                <a:spcPts val="0"/>
              </a:spcAft>
              <a:buSzPts val="1400"/>
              <a:buChar char="×"/>
            </a:pPr>
            <a:r>
              <a:rPr lang="en" sz="1400"/>
              <a:t>Titles: Lato Thin</a:t>
            </a:r>
            <a:endParaRPr sz="1400"/>
          </a:p>
          <a:p>
            <a:pPr marL="457200" lvl="0" indent="-317500" rtl="0">
              <a:lnSpc>
                <a:spcPct val="115000"/>
              </a:lnSpc>
              <a:spcBef>
                <a:spcPts val="0"/>
              </a:spcBef>
              <a:spcAft>
                <a:spcPts val="0"/>
              </a:spcAft>
              <a:buSzPts val="1400"/>
              <a:buChar char="×"/>
            </a:pPr>
            <a:r>
              <a:rPr lang="en" sz="1400"/>
              <a:t>Body copy: Lato Light</a:t>
            </a:r>
            <a:endParaRPr sz="1400"/>
          </a:p>
          <a:p>
            <a:pPr marL="0" lvl="0" indent="0" rtl="0">
              <a:lnSpc>
                <a:spcPct val="115000"/>
              </a:lnSpc>
              <a:spcBef>
                <a:spcPts val="600"/>
              </a:spcBef>
              <a:spcAft>
                <a:spcPts val="0"/>
              </a:spcAft>
              <a:buNone/>
            </a:pPr>
            <a:r>
              <a:rPr lang="en" sz="1400"/>
              <a:t>You can download the fonts on this page:</a:t>
            </a:r>
            <a:endParaRPr sz="1400"/>
          </a:p>
          <a:p>
            <a:pPr marL="0" lvl="0" indent="0" rtl="0">
              <a:lnSpc>
                <a:spcPct val="115000"/>
              </a:lnSpc>
              <a:spcBef>
                <a:spcPts val="600"/>
              </a:spcBef>
              <a:spcAft>
                <a:spcPts val="0"/>
              </a:spcAft>
              <a:buNone/>
            </a:pPr>
            <a:r>
              <a:rPr lang="en" sz="1400" u="sng">
                <a:solidFill>
                  <a:srgbClr val="3D85C6"/>
                </a:solidFill>
                <a:hlinkClick r:id="rId3"/>
              </a:rPr>
              <a:t>http://www.latofonts.com/lato-free-fonts/</a:t>
            </a:r>
            <a:endParaRPr sz="1400">
              <a:solidFill>
                <a:srgbClr val="3D85C6"/>
              </a:solidFill>
            </a:endParaRPr>
          </a:p>
          <a:p>
            <a:pPr marL="0" lvl="0" indent="0" rtl="0">
              <a:lnSpc>
                <a:spcPct val="115000"/>
              </a:lnSpc>
              <a:spcBef>
                <a:spcPts val="600"/>
              </a:spcBef>
              <a:spcAft>
                <a:spcPts val="0"/>
              </a:spcAft>
              <a:buNone/>
            </a:pPr>
            <a:endParaRPr sz="1400"/>
          </a:p>
        </p:txBody>
      </p:sp>
      <p:sp>
        <p:nvSpPr>
          <p:cNvPr id="267" name="Google Shape;267;p38"/>
          <p:cNvSpPr txBox="1"/>
          <p:nvPr/>
        </p:nvSpPr>
        <p:spPr>
          <a:xfrm>
            <a:off x="457200" y="4095450"/>
            <a:ext cx="5511300" cy="53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i="1">
                <a:solidFill>
                  <a:srgbClr val="0B5394"/>
                </a:solidFill>
                <a:latin typeface="Lato Light"/>
                <a:ea typeface="Lato Light"/>
                <a:cs typeface="Lato Light"/>
                <a:sym typeface="Lato Light"/>
              </a:rPr>
              <a:t>You don’t need to keep this slide in your presentation. It’s only here to serve you as a design guide if you need to create new slides or download the fonts to edit the presentation in PowerPoint®</a:t>
            </a:r>
            <a:endParaRPr sz="1200" i="1">
              <a:solidFill>
                <a:srgbClr val="0B5394"/>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sz="1200" i="1">
              <a:solidFill>
                <a:srgbClr val="0B5394"/>
              </a:solidFill>
              <a:latin typeface="Lato Light"/>
              <a:ea typeface="Lato Light"/>
              <a:cs typeface="Lato Light"/>
              <a:sym typeface="Lato Light"/>
            </a:endParaRPr>
          </a:p>
          <a:p>
            <a:pPr marL="0" lvl="0" indent="0" rtl="0">
              <a:spcBef>
                <a:spcPts val="0"/>
              </a:spcBef>
              <a:spcAft>
                <a:spcPts val="0"/>
              </a:spcAft>
              <a:buNone/>
            </a:pPr>
            <a:endParaRPr sz="1200" i="1">
              <a:solidFill>
                <a:srgbClr val="0B5394"/>
              </a:solidFill>
              <a:latin typeface="Lato Light"/>
              <a:ea typeface="Lato Light"/>
              <a:cs typeface="Lato Light"/>
              <a:sym typeface="Lato Light"/>
            </a:endParaRPr>
          </a:p>
        </p:txBody>
      </p:sp>
      <p:sp>
        <p:nvSpPr>
          <p:cNvPr id="268" name="Google Shape;268;p3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83D50-D724-405C-8D21-A2AF2CBAC17A}"/>
              </a:ext>
            </a:extLst>
          </p:cNvPr>
          <p:cNvSpPr>
            <a:spLocks noGrp="1"/>
          </p:cNvSpPr>
          <p:nvPr>
            <p:ph type="title"/>
          </p:nvPr>
        </p:nvSpPr>
        <p:spPr/>
        <p:txBody>
          <a:bodyPr/>
          <a:lstStyle/>
          <a:p>
            <a:r>
              <a:rPr lang="en-US" altLang="zh-CN" dirty="0"/>
              <a:t>What is Tensor?</a:t>
            </a:r>
            <a:endParaRPr lang="zh-CN" altLang="en-US" dirty="0"/>
          </a:p>
        </p:txBody>
      </p:sp>
      <p:sp>
        <p:nvSpPr>
          <p:cNvPr id="3" name="文本占位符 2">
            <a:extLst>
              <a:ext uri="{FF2B5EF4-FFF2-40B4-BE49-F238E27FC236}">
                <a16:creationId xmlns:a16="http://schemas.microsoft.com/office/drawing/2014/main" id="{FB48CD72-EE1F-4E92-9B7D-64A1713D5858}"/>
              </a:ext>
            </a:extLst>
          </p:cNvPr>
          <p:cNvSpPr>
            <a:spLocks noGrp="1"/>
          </p:cNvSpPr>
          <p:nvPr>
            <p:ph type="body" idx="1"/>
          </p:nvPr>
        </p:nvSpPr>
        <p:spPr/>
        <p:txBody>
          <a:bodyPr/>
          <a:lstStyle/>
          <a:p>
            <a:r>
              <a:rPr lang="en-US" altLang="zh-CN" dirty="0"/>
              <a:t>The mathematic definition for Tensor is complicated, but it all have to do with vectors.</a:t>
            </a:r>
          </a:p>
          <a:p>
            <a:r>
              <a:rPr lang="en-US" altLang="zh-CN" dirty="0"/>
              <a:t>Tensor has different dimensions, but just remember that the idea of “Tensor” includes “Value, Vector, and Matrix”.</a:t>
            </a:r>
            <a:endParaRPr lang="zh-CN" altLang="en-US" dirty="0"/>
          </a:p>
        </p:txBody>
      </p:sp>
      <p:sp>
        <p:nvSpPr>
          <p:cNvPr id="4" name="灯片编号占位符 3">
            <a:extLst>
              <a:ext uri="{FF2B5EF4-FFF2-40B4-BE49-F238E27FC236}">
                <a16:creationId xmlns:a16="http://schemas.microsoft.com/office/drawing/2014/main" id="{A09A99F6-8988-4F60-9286-878DE4C83B8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
        <p:nvSpPr>
          <p:cNvPr id="5" name="文本框 4">
            <a:extLst>
              <a:ext uri="{FF2B5EF4-FFF2-40B4-BE49-F238E27FC236}">
                <a16:creationId xmlns:a16="http://schemas.microsoft.com/office/drawing/2014/main" id="{D4274D7A-BD62-4273-AC43-023CD7202550}"/>
              </a:ext>
            </a:extLst>
          </p:cNvPr>
          <p:cNvSpPr txBox="1"/>
          <p:nvPr/>
        </p:nvSpPr>
        <p:spPr>
          <a:xfrm>
            <a:off x="349623" y="4887625"/>
            <a:ext cx="4754828" cy="246221"/>
          </a:xfrm>
          <a:prstGeom prst="rect">
            <a:avLst/>
          </a:prstGeom>
          <a:noFill/>
        </p:spPr>
        <p:txBody>
          <a:bodyPr wrap="none" rtlCol="0">
            <a:spAutoFit/>
          </a:bodyPr>
          <a:lstStyle/>
          <a:p>
            <a:r>
              <a:rPr lang="en-US" altLang="zh-CN" sz="1000" dirty="0"/>
              <a:t>Read More: How Wikipedia defines “Tensor”: https://en.wikipedia.org/wiki/Tensor</a:t>
            </a:r>
            <a:endParaRPr lang="zh-CN" altLang="en-US" sz="1000" dirty="0"/>
          </a:p>
        </p:txBody>
      </p:sp>
    </p:spTree>
    <p:extLst>
      <p:ext uri="{BB962C8B-B14F-4D97-AF65-F5344CB8AC3E}">
        <p14:creationId xmlns:p14="http://schemas.microsoft.com/office/powerpoint/2010/main" val="626928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sp>
        <p:nvSpPr>
          <p:cNvPr id="273" name="Google Shape;273;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a:solidFill>
                  <a:srgbClr val="666666"/>
                </a:solidFill>
                <a:latin typeface="Lato Light"/>
                <a:ea typeface="Lato Light"/>
                <a:cs typeface="Lato Light"/>
                <a:sym typeface="Lato Light"/>
              </a:rPr>
              <a:t>SlidesCarnival icons are editable shapes. </a:t>
            </a:r>
            <a:endParaRPr sz="900">
              <a:solidFill>
                <a:srgbClr val="666666"/>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sz="900">
              <a:solidFill>
                <a:srgbClr val="666666"/>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r>
              <a:rPr lang="en" sz="900">
                <a:solidFill>
                  <a:srgbClr val="666666"/>
                </a:solidFill>
                <a:latin typeface="Lato Light"/>
                <a:ea typeface="Lato Light"/>
                <a:cs typeface="Lato Light"/>
                <a:sym typeface="Lato Light"/>
              </a:rPr>
              <a:t>This means that you can:</a:t>
            </a:r>
            <a:endParaRPr sz="900">
              <a:solidFill>
                <a:srgbClr val="666666"/>
              </a:solidFill>
              <a:latin typeface="Lato Light"/>
              <a:ea typeface="Lato Light"/>
              <a:cs typeface="Lato Light"/>
              <a:sym typeface="Lato Light"/>
            </a:endParaRPr>
          </a:p>
          <a:p>
            <a:pPr marL="457200" lvl="0" indent="-285750" rtl="0">
              <a:spcBef>
                <a:spcPts val="0"/>
              </a:spcBef>
              <a:spcAft>
                <a:spcPts val="0"/>
              </a:spcAft>
              <a:buClr>
                <a:srgbClr val="666666"/>
              </a:buClr>
              <a:buSzPts val="900"/>
              <a:buFont typeface="Lato Light"/>
              <a:buChar char="●"/>
            </a:pPr>
            <a:r>
              <a:rPr lang="en" sz="900">
                <a:solidFill>
                  <a:srgbClr val="666666"/>
                </a:solidFill>
                <a:latin typeface="Lato Light"/>
                <a:ea typeface="Lato Light"/>
                <a:cs typeface="Lato Light"/>
                <a:sym typeface="Lato Light"/>
              </a:rPr>
              <a:t>Resize them without losing quality.</a:t>
            </a:r>
            <a:endParaRPr sz="900">
              <a:solidFill>
                <a:srgbClr val="666666"/>
              </a:solidFill>
              <a:latin typeface="Lato Light"/>
              <a:ea typeface="Lato Light"/>
              <a:cs typeface="Lato Light"/>
              <a:sym typeface="Lato Light"/>
            </a:endParaRPr>
          </a:p>
          <a:p>
            <a:pPr marL="457200" lvl="0" indent="-285750" rtl="0">
              <a:spcBef>
                <a:spcPts val="0"/>
              </a:spcBef>
              <a:spcAft>
                <a:spcPts val="0"/>
              </a:spcAft>
              <a:buClr>
                <a:srgbClr val="666666"/>
              </a:buClr>
              <a:buSzPts val="900"/>
              <a:buFont typeface="Lato Light"/>
              <a:buChar char="●"/>
            </a:pPr>
            <a:r>
              <a:rPr lang="en" sz="900">
                <a:solidFill>
                  <a:srgbClr val="666666"/>
                </a:solidFill>
                <a:latin typeface="Lato Light"/>
                <a:ea typeface="Lato Light"/>
                <a:cs typeface="Lato Light"/>
                <a:sym typeface="Lato Light"/>
              </a:rPr>
              <a:t>Change fill color and opacity.</a:t>
            </a:r>
            <a:endParaRPr sz="900">
              <a:solidFill>
                <a:srgbClr val="666666"/>
              </a:solidFill>
              <a:latin typeface="Lato Light"/>
              <a:ea typeface="Lato Light"/>
              <a:cs typeface="Lato Light"/>
              <a:sym typeface="Lato Light"/>
            </a:endParaRPr>
          </a:p>
          <a:p>
            <a:pPr marL="0" lvl="0" indent="0" rtl="0">
              <a:spcBef>
                <a:spcPts val="0"/>
              </a:spcBef>
              <a:spcAft>
                <a:spcPts val="0"/>
              </a:spcAft>
              <a:buNone/>
            </a:pPr>
            <a:endParaRPr sz="900">
              <a:solidFill>
                <a:srgbClr val="666666"/>
              </a:solidFill>
              <a:latin typeface="Lato Light"/>
              <a:ea typeface="Lato Light"/>
              <a:cs typeface="Lato Light"/>
              <a:sym typeface="Lato Light"/>
            </a:endParaRPr>
          </a:p>
          <a:p>
            <a:pPr marL="0" lvl="0" indent="0" rtl="0">
              <a:spcBef>
                <a:spcPts val="0"/>
              </a:spcBef>
              <a:spcAft>
                <a:spcPts val="0"/>
              </a:spcAft>
              <a:buNone/>
            </a:pPr>
            <a:r>
              <a:rPr lang="en" sz="900">
                <a:solidFill>
                  <a:srgbClr val="666666"/>
                </a:solidFill>
                <a:latin typeface="Lato Light"/>
                <a:ea typeface="Lato Light"/>
                <a:cs typeface="Lato Light"/>
                <a:sym typeface="Lato Light"/>
              </a:rPr>
              <a:t>Isn’t that nice? :)</a:t>
            </a:r>
            <a:endParaRPr sz="900">
              <a:solidFill>
                <a:srgbClr val="666666"/>
              </a:solidFill>
              <a:latin typeface="Lato Light"/>
              <a:ea typeface="Lato Light"/>
              <a:cs typeface="Lato Light"/>
              <a:sym typeface="Lato Light"/>
            </a:endParaRPr>
          </a:p>
          <a:p>
            <a:pPr marL="0" lvl="0" indent="0" rtl="0">
              <a:spcBef>
                <a:spcPts val="0"/>
              </a:spcBef>
              <a:spcAft>
                <a:spcPts val="0"/>
              </a:spcAft>
              <a:buNone/>
            </a:pPr>
            <a:endParaRPr sz="900">
              <a:solidFill>
                <a:srgbClr val="666666"/>
              </a:solidFill>
              <a:latin typeface="Lato Light"/>
              <a:ea typeface="Lato Light"/>
              <a:cs typeface="Lato Light"/>
              <a:sym typeface="Lato Light"/>
            </a:endParaRPr>
          </a:p>
          <a:p>
            <a:pPr marL="0" lvl="0" indent="0" rtl="0">
              <a:spcBef>
                <a:spcPts val="0"/>
              </a:spcBef>
              <a:spcAft>
                <a:spcPts val="0"/>
              </a:spcAft>
              <a:buNone/>
            </a:pPr>
            <a:r>
              <a:rPr lang="en" sz="900">
                <a:solidFill>
                  <a:srgbClr val="666666"/>
                </a:solidFill>
                <a:latin typeface="Lato Light"/>
                <a:ea typeface="Lato Light"/>
                <a:cs typeface="Lato Light"/>
                <a:sym typeface="Lato Light"/>
              </a:rPr>
              <a:t>Examples:</a:t>
            </a:r>
            <a:endParaRPr sz="900">
              <a:solidFill>
                <a:srgbClr val="666666"/>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sz="900">
              <a:solidFill>
                <a:srgbClr val="666666"/>
              </a:solidFill>
              <a:latin typeface="Lato Light"/>
              <a:ea typeface="Lato Light"/>
              <a:cs typeface="Lato Light"/>
              <a:sym typeface="Lato Light"/>
            </a:endParaRPr>
          </a:p>
          <a:p>
            <a:pPr marL="0" lvl="0" indent="0" rtl="0">
              <a:spcBef>
                <a:spcPts val="0"/>
              </a:spcBef>
              <a:spcAft>
                <a:spcPts val="0"/>
              </a:spcAft>
              <a:buNone/>
            </a:pPr>
            <a:endParaRPr sz="900">
              <a:solidFill>
                <a:srgbClr val="666666"/>
              </a:solidFill>
              <a:latin typeface="Lato Light"/>
              <a:ea typeface="Lato Light"/>
              <a:cs typeface="Lato Light"/>
              <a:sym typeface="Lato Light"/>
            </a:endParaRPr>
          </a:p>
        </p:txBody>
      </p:sp>
      <p:sp>
        <p:nvSpPr>
          <p:cNvPr id="274" name="Google Shape;274;p39"/>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39"/>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39"/>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39"/>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39"/>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39"/>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39"/>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39"/>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39"/>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39"/>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39"/>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39"/>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39"/>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9"/>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39"/>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39"/>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39"/>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39"/>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39"/>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39"/>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39"/>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39"/>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39"/>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39"/>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39"/>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39"/>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39"/>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39"/>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39"/>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39"/>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39"/>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39"/>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39"/>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39"/>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39"/>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39"/>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39"/>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39"/>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39"/>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39"/>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39"/>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39"/>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39"/>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39"/>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39"/>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39"/>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39"/>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39"/>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39"/>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39"/>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39"/>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39"/>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39"/>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39"/>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39"/>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39"/>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39"/>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39"/>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39"/>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39"/>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39"/>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39"/>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39"/>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39"/>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39"/>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39"/>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39"/>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39"/>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39"/>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39"/>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39"/>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39"/>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39"/>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39"/>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39"/>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39"/>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39"/>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39"/>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39"/>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39"/>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39"/>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39"/>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39"/>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39"/>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0737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362" name="Google Shape;362;p40"/>
          <p:cNvSpPr txBox="1"/>
          <p:nvPr/>
        </p:nvSpPr>
        <p:spPr>
          <a:xfrm>
            <a:off x="2240050" y="9142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solidFill>
                  <a:srgbClr val="FFFFFF"/>
                </a:solidFill>
                <a:latin typeface="Lato Light"/>
                <a:ea typeface="Lato Light"/>
                <a:cs typeface="Lato Light"/>
                <a:sym typeface="Lato Light"/>
              </a:rPr>
              <a:t>Now you can use any emoji as an icon!</a:t>
            </a:r>
            <a:endParaRPr>
              <a:solidFill>
                <a:srgbClr val="FFFFFF"/>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r>
              <a:rPr lang="en">
                <a:solidFill>
                  <a:srgbClr val="FFFFFF"/>
                </a:solidFill>
                <a:latin typeface="Lato Light"/>
                <a:ea typeface="Lato Light"/>
                <a:cs typeface="Lato Light"/>
                <a:sym typeface="Lato Light"/>
              </a:rPr>
              <a:t>And of course it resizes without losing quality and you can change the color.</a:t>
            </a: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a:p>
            <a:pPr marL="0" lvl="0" indent="0">
              <a:spcBef>
                <a:spcPts val="0"/>
              </a:spcBef>
              <a:spcAft>
                <a:spcPts val="0"/>
              </a:spcAft>
              <a:buNone/>
            </a:pPr>
            <a:r>
              <a:rPr lang="en">
                <a:solidFill>
                  <a:srgbClr val="FFFFFF"/>
                </a:solidFill>
                <a:latin typeface="Lato Light"/>
                <a:ea typeface="Lato Light"/>
                <a:cs typeface="Lato Light"/>
                <a:sym typeface="Lato Light"/>
              </a:rPr>
              <a:t>How? Follow Google instructions </a:t>
            </a:r>
            <a:r>
              <a:rPr lang="en" u="sng">
                <a:solidFill>
                  <a:srgbClr val="FFFFFF"/>
                </a:solidFill>
                <a:latin typeface="Lato Light"/>
                <a:ea typeface="Lato Light"/>
                <a:cs typeface="Lato Light"/>
                <a:sym typeface="Lato Light"/>
                <a:hlinkClick r:id="rId4"/>
              </a:rPr>
              <a:t>https://twitter.com/googledocs/status/730087240156643328</a:t>
            </a: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a:p>
            <a:pPr marL="0" lvl="0" indent="0" rtl="0">
              <a:spcBef>
                <a:spcPts val="0"/>
              </a:spcBef>
              <a:spcAft>
                <a:spcPts val="0"/>
              </a:spcAft>
              <a:buClr>
                <a:schemeClr val="dk1"/>
              </a:buClr>
              <a:buSzPts val="1100"/>
              <a:buFont typeface="Arial"/>
              <a:buNone/>
            </a:pPr>
            <a:endParaRPr>
              <a:solidFill>
                <a:srgbClr val="FFFFFF"/>
              </a:solidFill>
              <a:latin typeface="Lato Light"/>
              <a:ea typeface="Lato Light"/>
              <a:cs typeface="Lato Light"/>
              <a:sym typeface="Lato Light"/>
            </a:endParaRPr>
          </a:p>
          <a:p>
            <a:pPr marL="0" lvl="0" indent="0" rtl="0">
              <a:spcBef>
                <a:spcPts val="0"/>
              </a:spcBef>
              <a:spcAft>
                <a:spcPts val="0"/>
              </a:spcAft>
              <a:buNone/>
            </a:pPr>
            <a:endParaRPr>
              <a:solidFill>
                <a:srgbClr val="FFFFFF"/>
              </a:solidFill>
              <a:latin typeface="Lato Light"/>
              <a:ea typeface="Lato Light"/>
              <a:cs typeface="Lato Light"/>
              <a:sym typeface="Lato Light"/>
            </a:endParaRPr>
          </a:p>
        </p:txBody>
      </p:sp>
      <p:sp>
        <p:nvSpPr>
          <p:cNvPr id="363" name="Google Shape;363;p40"/>
          <p:cNvSpPr txBox="1"/>
          <p:nvPr/>
        </p:nvSpPr>
        <p:spPr>
          <a:xfrm>
            <a:off x="884300" y="23742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latin typeface="Lato Light"/>
                <a:ea typeface="Lato Light"/>
                <a:cs typeface="Lato Light"/>
                <a:sym typeface="Lato Light"/>
              </a:rPr>
              <a:t>✋👆👉👍👤👦👧👨👩👪💃🏃💑❤😂😉😋😒😭👶😸🐟🍒🍔💣📌📖🔨🎃🎈🎨🏈🏰🌏🔌🔑</a:t>
            </a:r>
            <a:r>
              <a:rPr lang="en" sz="2400">
                <a:solidFill>
                  <a:srgbClr val="FFFFFF"/>
                </a:solidFill>
                <a:highlight>
                  <a:srgbClr val="990000"/>
                </a:highlight>
                <a:latin typeface="Lato Light"/>
                <a:ea typeface="Lato Light"/>
                <a:cs typeface="Lato Light"/>
                <a:sym typeface="Lato Light"/>
              </a:rPr>
              <a:t> and many more...</a:t>
            </a:r>
            <a:endParaRPr sz="2400">
              <a:solidFill>
                <a:srgbClr val="FFFFFF"/>
              </a:solidFill>
              <a:highlight>
                <a:srgbClr val="990000"/>
              </a:highlight>
              <a:latin typeface="Lato Light"/>
              <a:ea typeface="Lato Light"/>
              <a:cs typeface="Lato Light"/>
              <a:sym typeface="Lato Light"/>
            </a:endParaRPr>
          </a:p>
        </p:txBody>
      </p:sp>
      <p:sp>
        <p:nvSpPr>
          <p:cNvPr id="364" name="Google Shape;364;p40"/>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FFFF"/>
                </a:solidFill>
              </a:rPr>
              <a:t>😉</a:t>
            </a:r>
            <a:endParaRPr sz="9600">
              <a:solidFill>
                <a:srgbClr val="FFFFFF"/>
              </a:solidFill>
            </a:endParaRPr>
          </a:p>
        </p:txBody>
      </p:sp>
      <p:sp>
        <p:nvSpPr>
          <p:cNvPr id="365" name="Google Shape;365;p40"/>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999999"/>
                </a:solidFill>
              </a:rPr>
              <a:t>41</a:t>
            </a:fld>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FE8A0-65B4-4D1B-8269-E74EBBA0DE2C}"/>
              </a:ext>
            </a:extLst>
          </p:cNvPr>
          <p:cNvSpPr>
            <a:spLocks noGrp="1"/>
          </p:cNvSpPr>
          <p:nvPr>
            <p:ph type="title"/>
          </p:nvPr>
        </p:nvSpPr>
        <p:spPr/>
        <p:txBody>
          <a:bodyPr/>
          <a:lstStyle/>
          <a:p>
            <a:r>
              <a:rPr lang="en-US" altLang="zh-CN" dirty="0"/>
              <a:t>Vector</a:t>
            </a:r>
            <a:endParaRPr lang="zh-CN" altLang="en-US" dirty="0"/>
          </a:p>
        </p:txBody>
      </p:sp>
      <p:sp>
        <p:nvSpPr>
          <p:cNvPr id="3" name="文本占位符 2">
            <a:extLst>
              <a:ext uri="{FF2B5EF4-FFF2-40B4-BE49-F238E27FC236}">
                <a16:creationId xmlns:a16="http://schemas.microsoft.com/office/drawing/2014/main" id="{CDCAC31E-A97C-4D48-A87E-36C737C6A96D}"/>
              </a:ext>
            </a:extLst>
          </p:cNvPr>
          <p:cNvSpPr>
            <a:spLocks noGrp="1"/>
          </p:cNvSpPr>
          <p:nvPr>
            <p:ph type="body" idx="1"/>
          </p:nvPr>
        </p:nvSpPr>
        <p:spPr/>
        <p:txBody>
          <a:bodyPr/>
          <a:lstStyle/>
          <a:p>
            <a:r>
              <a:rPr lang="en-US" altLang="zh-CN" dirty="0"/>
              <a:t>Vector: An element of a vector space.</a:t>
            </a:r>
          </a:p>
          <a:p>
            <a:r>
              <a:rPr lang="en-US" altLang="zh-CN" dirty="0"/>
              <a:t>The idea of “space” means a space that contains all the vector of the same dimension. For example, a 2 dimension vector space contains all the 2D vectors, like (2,3), (0,0), (0.5,2.5).</a:t>
            </a:r>
          </a:p>
          <a:p>
            <a:r>
              <a:rPr lang="en-US" altLang="zh-CN" dirty="0"/>
              <a:t>Value is a One-Dimension Vector.</a:t>
            </a:r>
          </a:p>
          <a:p>
            <a:r>
              <a:rPr lang="en-US" altLang="zh-CN" dirty="0"/>
              <a:t>(1, 9, 2.608, 17) is a 4-Dimension vector. It belongs to a 4 dimension vector space.</a:t>
            </a:r>
            <a:endParaRPr lang="zh-CN" altLang="en-US" dirty="0"/>
          </a:p>
        </p:txBody>
      </p:sp>
      <p:sp>
        <p:nvSpPr>
          <p:cNvPr id="4" name="灯片编号占位符 3">
            <a:extLst>
              <a:ext uri="{FF2B5EF4-FFF2-40B4-BE49-F238E27FC236}">
                <a16:creationId xmlns:a16="http://schemas.microsoft.com/office/drawing/2014/main" id="{202FBB12-4B99-43BF-868F-FBB0154DABF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7" name="图片 6">
            <a:extLst>
              <a:ext uri="{FF2B5EF4-FFF2-40B4-BE49-F238E27FC236}">
                <a16:creationId xmlns:a16="http://schemas.microsoft.com/office/drawing/2014/main" id="{9FEFA9EC-DF52-423C-B052-F267B3F151A3}"/>
              </a:ext>
            </a:extLst>
          </p:cNvPr>
          <p:cNvPicPr>
            <a:picLocks noChangeAspect="1"/>
          </p:cNvPicPr>
          <p:nvPr/>
        </p:nvPicPr>
        <p:blipFill>
          <a:blip r:embed="rId2"/>
          <a:stretch>
            <a:fillRect/>
          </a:stretch>
        </p:blipFill>
        <p:spPr>
          <a:xfrm>
            <a:off x="3470462" y="547687"/>
            <a:ext cx="2095500" cy="1762125"/>
          </a:xfrm>
          <a:prstGeom prst="rect">
            <a:avLst/>
          </a:prstGeom>
        </p:spPr>
      </p:pic>
    </p:spTree>
    <p:extLst>
      <p:ext uri="{BB962C8B-B14F-4D97-AF65-F5344CB8AC3E}">
        <p14:creationId xmlns:p14="http://schemas.microsoft.com/office/powerpoint/2010/main" val="293707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0D0CA-FDB6-42D1-8DC9-44EBE5BCD9A1}"/>
              </a:ext>
            </a:extLst>
          </p:cNvPr>
          <p:cNvSpPr>
            <a:spLocks noGrp="1"/>
          </p:cNvSpPr>
          <p:nvPr>
            <p:ph type="title"/>
          </p:nvPr>
        </p:nvSpPr>
        <p:spPr/>
        <p:txBody>
          <a:bodyPr/>
          <a:lstStyle/>
          <a:p>
            <a:r>
              <a:rPr lang="en-US" altLang="zh-CN" dirty="0"/>
              <a:t>Matrix</a:t>
            </a:r>
            <a:endParaRPr lang="zh-CN" altLang="en-US" dirty="0"/>
          </a:p>
        </p:txBody>
      </p:sp>
      <p:sp>
        <p:nvSpPr>
          <p:cNvPr id="3" name="文本占位符 2">
            <a:extLst>
              <a:ext uri="{FF2B5EF4-FFF2-40B4-BE49-F238E27FC236}">
                <a16:creationId xmlns:a16="http://schemas.microsoft.com/office/drawing/2014/main" id="{EC89288C-4B47-4195-A332-3A55DC1D45BB}"/>
              </a:ext>
            </a:extLst>
          </p:cNvPr>
          <p:cNvSpPr>
            <a:spLocks noGrp="1"/>
          </p:cNvSpPr>
          <p:nvPr>
            <p:ph type="body" idx="1"/>
          </p:nvPr>
        </p:nvSpPr>
        <p:spPr/>
        <p:txBody>
          <a:bodyPr/>
          <a:lstStyle/>
          <a:p>
            <a:r>
              <a:rPr lang="en-US" altLang="zh-CN" dirty="0"/>
              <a:t>Matrix is a rectangular array of numbers, constructed by vectors.</a:t>
            </a:r>
          </a:p>
          <a:p>
            <a:r>
              <a:rPr lang="en-US" altLang="zh-CN" dirty="0"/>
              <a:t>A m-by-n matrix can be viewed as a matrix constructed by m n-Dimension vectors, or as a matrix with n m-Dimension vectors, depends on how you view them.  </a:t>
            </a:r>
            <a:endParaRPr lang="zh-CN" altLang="en-US" dirty="0"/>
          </a:p>
        </p:txBody>
      </p:sp>
      <p:sp>
        <p:nvSpPr>
          <p:cNvPr id="4" name="灯片编号占位符 3">
            <a:extLst>
              <a:ext uri="{FF2B5EF4-FFF2-40B4-BE49-F238E27FC236}">
                <a16:creationId xmlns:a16="http://schemas.microsoft.com/office/drawing/2014/main" id="{39C9D089-C425-4F9F-851D-D3D638667EA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7" name="图片 6">
            <a:extLst>
              <a:ext uri="{FF2B5EF4-FFF2-40B4-BE49-F238E27FC236}">
                <a16:creationId xmlns:a16="http://schemas.microsoft.com/office/drawing/2014/main" id="{8399F80E-80BA-4D93-BCB9-00BC353C2162}"/>
              </a:ext>
            </a:extLst>
          </p:cNvPr>
          <p:cNvPicPr>
            <a:picLocks noChangeAspect="1"/>
          </p:cNvPicPr>
          <p:nvPr/>
        </p:nvPicPr>
        <p:blipFill>
          <a:blip r:embed="rId2"/>
          <a:stretch>
            <a:fillRect/>
          </a:stretch>
        </p:blipFill>
        <p:spPr>
          <a:xfrm>
            <a:off x="4036359" y="232802"/>
            <a:ext cx="2133600" cy="1800225"/>
          </a:xfrm>
          <a:prstGeom prst="rect">
            <a:avLst/>
          </a:prstGeom>
        </p:spPr>
      </p:pic>
    </p:spTree>
    <p:extLst>
      <p:ext uri="{BB962C8B-B14F-4D97-AF65-F5344CB8AC3E}">
        <p14:creationId xmlns:p14="http://schemas.microsoft.com/office/powerpoint/2010/main" val="17643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4E73E-185B-4AF8-8B36-3A9685BCDF4F}"/>
              </a:ext>
            </a:extLst>
          </p:cNvPr>
          <p:cNvSpPr>
            <a:spLocks noGrp="1"/>
          </p:cNvSpPr>
          <p:nvPr>
            <p:ph type="title"/>
          </p:nvPr>
        </p:nvSpPr>
        <p:spPr>
          <a:xfrm>
            <a:off x="295836" y="286658"/>
            <a:ext cx="5511300" cy="857400"/>
          </a:xfrm>
        </p:spPr>
        <p:txBody>
          <a:bodyPr/>
          <a:lstStyle/>
          <a:p>
            <a:r>
              <a:rPr lang="en-US" altLang="zh-CN" dirty="0"/>
              <a:t>Visualize Tensor</a:t>
            </a:r>
            <a:endParaRPr lang="zh-CN" altLang="en-US" dirty="0"/>
          </a:p>
        </p:txBody>
      </p:sp>
      <p:sp>
        <p:nvSpPr>
          <p:cNvPr id="3" name="灯片编号占位符 2">
            <a:extLst>
              <a:ext uri="{FF2B5EF4-FFF2-40B4-BE49-F238E27FC236}">
                <a16:creationId xmlns:a16="http://schemas.microsoft.com/office/drawing/2014/main" id="{1CB08D97-E10F-4394-98F6-87EAD31129F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4" name="矩形 3">
            <a:extLst>
              <a:ext uri="{FF2B5EF4-FFF2-40B4-BE49-F238E27FC236}">
                <a16:creationId xmlns:a16="http://schemas.microsoft.com/office/drawing/2014/main" id="{C2D25852-4E6F-4044-B174-CA647E292066}"/>
              </a:ext>
            </a:extLst>
          </p:cNvPr>
          <p:cNvSpPr/>
          <p:nvPr/>
        </p:nvSpPr>
        <p:spPr>
          <a:xfrm>
            <a:off x="295836" y="1144058"/>
            <a:ext cx="7416052" cy="36363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3F70401-826C-4C58-9FB3-ADB4C9FC3A8E}"/>
              </a:ext>
            </a:extLst>
          </p:cNvPr>
          <p:cNvSpPr/>
          <p:nvPr/>
        </p:nvSpPr>
        <p:spPr>
          <a:xfrm>
            <a:off x="544606" y="1532965"/>
            <a:ext cx="6938682" cy="314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833D8804-ED06-4E1B-A99F-3EEDDC687AA8}"/>
              </a:ext>
            </a:extLst>
          </p:cNvPr>
          <p:cNvSpPr/>
          <p:nvPr/>
        </p:nvSpPr>
        <p:spPr>
          <a:xfrm>
            <a:off x="857248" y="2571750"/>
            <a:ext cx="6165477" cy="19977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a:t>
            </a:r>
            <a:endParaRPr lang="zh-CN" altLang="en-US" dirty="0"/>
          </a:p>
        </p:txBody>
      </p:sp>
      <p:sp>
        <p:nvSpPr>
          <p:cNvPr id="7" name="文本框 6">
            <a:extLst>
              <a:ext uri="{FF2B5EF4-FFF2-40B4-BE49-F238E27FC236}">
                <a16:creationId xmlns:a16="http://schemas.microsoft.com/office/drawing/2014/main" id="{DE396D4B-DC59-44E5-ABA4-0DDD60F2A874}"/>
              </a:ext>
            </a:extLst>
          </p:cNvPr>
          <p:cNvSpPr txBox="1"/>
          <p:nvPr/>
        </p:nvSpPr>
        <p:spPr>
          <a:xfrm>
            <a:off x="423582" y="1171176"/>
            <a:ext cx="740908" cy="307777"/>
          </a:xfrm>
          <a:prstGeom prst="rect">
            <a:avLst/>
          </a:prstGeom>
          <a:noFill/>
        </p:spPr>
        <p:txBody>
          <a:bodyPr wrap="none" rtlCol="0">
            <a:spAutoFit/>
          </a:bodyPr>
          <a:lstStyle/>
          <a:p>
            <a:r>
              <a:rPr lang="en-US" altLang="zh-CN" dirty="0">
                <a:solidFill>
                  <a:schemeClr val="bg1"/>
                </a:solidFill>
              </a:rPr>
              <a:t>Tensor</a:t>
            </a:r>
            <a:endParaRPr lang="zh-CN" altLang="en-US" dirty="0">
              <a:solidFill>
                <a:schemeClr val="bg1"/>
              </a:solidFill>
            </a:endParaRPr>
          </a:p>
        </p:txBody>
      </p:sp>
      <p:sp>
        <p:nvSpPr>
          <p:cNvPr id="8" name="文本框 7">
            <a:extLst>
              <a:ext uri="{FF2B5EF4-FFF2-40B4-BE49-F238E27FC236}">
                <a16:creationId xmlns:a16="http://schemas.microsoft.com/office/drawing/2014/main" id="{AABFBB5C-DAE9-4FA5-A263-3A3D9CA9E3B8}"/>
              </a:ext>
            </a:extLst>
          </p:cNvPr>
          <p:cNvSpPr txBox="1"/>
          <p:nvPr/>
        </p:nvSpPr>
        <p:spPr>
          <a:xfrm>
            <a:off x="691204" y="1564790"/>
            <a:ext cx="2654894" cy="307777"/>
          </a:xfrm>
          <a:prstGeom prst="rect">
            <a:avLst/>
          </a:prstGeom>
          <a:noFill/>
        </p:spPr>
        <p:txBody>
          <a:bodyPr wrap="none" rtlCol="0">
            <a:spAutoFit/>
          </a:bodyPr>
          <a:lstStyle/>
          <a:p>
            <a:r>
              <a:rPr lang="en-US" altLang="zh-CN" dirty="0">
                <a:solidFill>
                  <a:schemeClr val="bg1"/>
                </a:solidFill>
              </a:rPr>
              <a:t>Matrix (</a:t>
            </a:r>
            <a:r>
              <a:rPr lang="en-US" altLang="zh-CN" b="1" dirty="0">
                <a:solidFill>
                  <a:schemeClr val="bg1"/>
                </a:solidFill>
              </a:rPr>
              <a:t>2+ Dimension Tensor</a:t>
            </a:r>
            <a:r>
              <a:rPr lang="en-US" altLang="zh-CN" dirty="0">
                <a:solidFill>
                  <a:schemeClr val="bg1"/>
                </a:solidFill>
              </a:rPr>
              <a:t>)</a:t>
            </a:r>
            <a:endParaRPr lang="zh-CN" altLang="en-US" dirty="0">
              <a:solidFill>
                <a:schemeClr val="bg1"/>
              </a:solidFill>
            </a:endParaRPr>
          </a:p>
        </p:txBody>
      </p:sp>
      <p:sp>
        <p:nvSpPr>
          <p:cNvPr id="9" name="文本框 8">
            <a:extLst>
              <a:ext uri="{FF2B5EF4-FFF2-40B4-BE49-F238E27FC236}">
                <a16:creationId xmlns:a16="http://schemas.microsoft.com/office/drawing/2014/main" id="{2E7CB65F-6039-4332-9ACC-3E652CBA1A54}"/>
              </a:ext>
            </a:extLst>
          </p:cNvPr>
          <p:cNvSpPr txBox="1"/>
          <p:nvPr/>
        </p:nvSpPr>
        <p:spPr>
          <a:xfrm>
            <a:off x="1154269" y="2717198"/>
            <a:ext cx="5625258" cy="307777"/>
          </a:xfrm>
          <a:prstGeom prst="rect">
            <a:avLst/>
          </a:prstGeom>
          <a:noFill/>
        </p:spPr>
        <p:txBody>
          <a:bodyPr wrap="none" rtlCol="0">
            <a:spAutoFit/>
          </a:bodyPr>
          <a:lstStyle/>
          <a:p>
            <a:r>
              <a:rPr lang="en-US" altLang="zh-CN" dirty="0">
                <a:solidFill>
                  <a:schemeClr val="bg1"/>
                </a:solidFill>
              </a:rPr>
              <a:t>Vector(</a:t>
            </a:r>
            <a:r>
              <a:rPr lang="en-US" altLang="zh-CN" b="1" dirty="0">
                <a:solidFill>
                  <a:schemeClr val="bg1"/>
                </a:solidFill>
              </a:rPr>
              <a:t>1 Dimension Tensor</a:t>
            </a:r>
            <a:r>
              <a:rPr lang="en-US" altLang="zh-CN" dirty="0">
                <a:solidFill>
                  <a:schemeClr val="bg1"/>
                </a:solidFill>
              </a:rPr>
              <a:t>, but can have n Dimension as a vector)</a:t>
            </a:r>
            <a:endParaRPr lang="zh-CN" altLang="en-US" dirty="0">
              <a:solidFill>
                <a:schemeClr val="bg1"/>
              </a:solidFill>
            </a:endParaRPr>
          </a:p>
        </p:txBody>
      </p:sp>
      <p:sp>
        <p:nvSpPr>
          <p:cNvPr id="10" name="矩形 9">
            <a:extLst>
              <a:ext uri="{FF2B5EF4-FFF2-40B4-BE49-F238E27FC236}">
                <a16:creationId xmlns:a16="http://schemas.microsoft.com/office/drawing/2014/main" id="{44569F8F-BAA8-4EB2-B6AF-B2F0288E7B3D}"/>
              </a:ext>
            </a:extLst>
          </p:cNvPr>
          <p:cNvSpPr/>
          <p:nvPr/>
        </p:nvSpPr>
        <p:spPr>
          <a:xfrm>
            <a:off x="1637178" y="3416834"/>
            <a:ext cx="4753535" cy="10768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3.1415926</a:t>
            </a:r>
            <a:endParaRPr lang="zh-CN" altLang="en-US" dirty="0"/>
          </a:p>
        </p:txBody>
      </p:sp>
      <p:sp>
        <p:nvSpPr>
          <p:cNvPr id="11" name="文本框 10">
            <a:extLst>
              <a:ext uri="{FF2B5EF4-FFF2-40B4-BE49-F238E27FC236}">
                <a16:creationId xmlns:a16="http://schemas.microsoft.com/office/drawing/2014/main" id="{C4F4EBEE-1CDD-488B-A976-9C8F1E67AC43}"/>
              </a:ext>
            </a:extLst>
          </p:cNvPr>
          <p:cNvSpPr txBox="1"/>
          <p:nvPr/>
        </p:nvSpPr>
        <p:spPr>
          <a:xfrm>
            <a:off x="1874819" y="3570722"/>
            <a:ext cx="4184159" cy="307777"/>
          </a:xfrm>
          <a:prstGeom prst="rect">
            <a:avLst/>
          </a:prstGeom>
          <a:noFill/>
        </p:spPr>
        <p:txBody>
          <a:bodyPr wrap="none" rtlCol="0">
            <a:spAutoFit/>
          </a:bodyPr>
          <a:lstStyle/>
          <a:p>
            <a:r>
              <a:rPr lang="en-US" altLang="zh-CN" dirty="0">
                <a:solidFill>
                  <a:schemeClr val="bg1"/>
                </a:solidFill>
              </a:rPr>
              <a:t>Value (</a:t>
            </a:r>
            <a:r>
              <a:rPr lang="en-US" altLang="zh-CN" b="1" dirty="0">
                <a:solidFill>
                  <a:schemeClr val="bg1"/>
                </a:solidFill>
              </a:rPr>
              <a:t>0 Dimension Tensor</a:t>
            </a:r>
            <a:r>
              <a:rPr lang="en-US" altLang="zh-CN" dirty="0">
                <a:solidFill>
                  <a:schemeClr val="bg1"/>
                </a:solidFill>
              </a:rPr>
              <a:t>, 1 Dimension Vector)</a:t>
            </a:r>
            <a:endParaRPr lang="zh-CN" altLang="en-US" dirty="0">
              <a:solidFill>
                <a:schemeClr val="bg1"/>
              </a:solidFill>
            </a:endParaRPr>
          </a:p>
        </p:txBody>
      </p:sp>
      <p:sp>
        <p:nvSpPr>
          <p:cNvPr id="12" name="文本框 11">
            <a:extLst>
              <a:ext uri="{FF2B5EF4-FFF2-40B4-BE49-F238E27FC236}">
                <a16:creationId xmlns:a16="http://schemas.microsoft.com/office/drawing/2014/main" id="{E1880075-2D8A-4316-B048-B9638D537A42}"/>
              </a:ext>
            </a:extLst>
          </p:cNvPr>
          <p:cNvSpPr txBox="1"/>
          <p:nvPr/>
        </p:nvSpPr>
        <p:spPr>
          <a:xfrm>
            <a:off x="2365001" y="3001658"/>
            <a:ext cx="4888005" cy="307777"/>
          </a:xfrm>
          <a:prstGeom prst="rect">
            <a:avLst/>
          </a:prstGeom>
          <a:noFill/>
        </p:spPr>
        <p:txBody>
          <a:bodyPr wrap="square" rtlCol="0">
            <a:spAutoFit/>
          </a:bodyPr>
          <a:lstStyle/>
          <a:p>
            <a:r>
              <a:rPr lang="en-US" altLang="zh-CN" dirty="0">
                <a:solidFill>
                  <a:schemeClr val="bg1"/>
                </a:solidFill>
              </a:rPr>
              <a:t>(1, 9, 2.608, 17) is a 4 Dimension Vector</a:t>
            </a:r>
            <a:endParaRPr lang="zh-CN" altLang="en-US" dirty="0">
              <a:solidFill>
                <a:schemeClr val="bg1"/>
              </a:solidFill>
            </a:endParaRPr>
          </a:p>
        </p:txBody>
      </p:sp>
      <p:sp>
        <p:nvSpPr>
          <p:cNvPr id="13" name="文本框 12">
            <a:extLst>
              <a:ext uri="{FF2B5EF4-FFF2-40B4-BE49-F238E27FC236}">
                <a16:creationId xmlns:a16="http://schemas.microsoft.com/office/drawing/2014/main" id="{1E0433DC-B2B4-40B8-8260-555FDBEF614D}"/>
              </a:ext>
            </a:extLst>
          </p:cNvPr>
          <p:cNvSpPr txBox="1"/>
          <p:nvPr/>
        </p:nvSpPr>
        <p:spPr>
          <a:xfrm>
            <a:off x="1637178" y="1833576"/>
            <a:ext cx="4851028" cy="738664"/>
          </a:xfrm>
          <a:prstGeom prst="rect">
            <a:avLst/>
          </a:prstGeom>
          <a:noFill/>
        </p:spPr>
        <p:txBody>
          <a:bodyPr wrap="square" rtlCol="0">
            <a:spAutoFit/>
          </a:bodyPr>
          <a:lstStyle/>
          <a:p>
            <a:r>
              <a:rPr lang="en-US" altLang="zh-CN" dirty="0">
                <a:solidFill>
                  <a:schemeClr val="bg1"/>
                </a:solidFill>
              </a:rPr>
              <a:t>[1  2  3  4]</a:t>
            </a:r>
          </a:p>
          <a:p>
            <a:r>
              <a:rPr lang="en-US" altLang="zh-CN" dirty="0">
                <a:solidFill>
                  <a:schemeClr val="bg1"/>
                </a:solidFill>
              </a:rPr>
              <a:t>[5  6  7  8]</a:t>
            </a:r>
          </a:p>
          <a:p>
            <a:r>
              <a:rPr lang="en-US" altLang="zh-CN" dirty="0">
                <a:solidFill>
                  <a:schemeClr val="bg1"/>
                </a:solidFill>
              </a:rPr>
              <a:t>[9  8  7  6] is a 3-by-4 Matrix, and a 3 Dimension Tensor.</a:t>
            </a:r>
          </a:p>
        </p:txBody>
      </p:sp>
    </p:spTree>
    <p:extLst>
      <p:ext uri="{BB962C8B-B14F-4D97-AF65-F5344CB8AC3E}">
        <p14:creationId xmlns:p14="http://schemas.microsoft.com/office/powerpoint/2010/main" val="415422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6342D-8064-4E5A-945A-FC78ECA88BF2}"/>
              </a:ext>
            </a:extLst>
          </p:cNvPr>
          <p:cNvSpPr>
            <a:spLocks noGrp="1"/>
          </p:cNvSpPr>
          <p:nvPr>
            <p:ph type="ctrTitle"/>
          </p:nvPr>
        </p:nvSpPr>
        <p:spPr/>
        <p:txBody>
          <a:bodyPr/>
          <a:lstStyle/>
          <a:p>
            <a:r>
              <a:rPr lang="en-US" altLang="zh-CN" dirty="0">
                <a:solidFill>
                  <a:schemeClr val="accent1">
                    <a:lumMod val="75000"/>
                  </a:schemeClr>
                </a:solidFill>
              </a:rPr>
              <a:t>Flow</a:t>
            </a:r>
            <a:endParaRPr lang="zh-CN" altLang="en-US" dirty="0">
              <a:solidFill>
                <a:schemeClr val="accent1">
                  <a:lumMod val="75000"/>
                </a:schemeClr>
              </a:solidFill>
            </a:endParaRPr>
          </a:p>
        </p:txBody>
      </p:sp>
      <p:sp>
        <p:nvSpPr>
          <p:cNvPr id="3" name="副标题 2">
            <a:extLst>
              <a:ext uri="{FF2B5EF4-FFF2-40B4-BE49-F238E27FC236}">
                <a16:creationId xmlns:a16="http://schemas.microsoft.com/office/drawing/2014/main" id="{12A749DD-2E98-4854-951B-8CA594CD3744}"/>
              </a:ext>
            </a:extLst>
          </p:cNvPr>
          <p:cNvSpPr>
            <a:spLocks noGrp="1"/>
          </p:cNvSpPr>
          <p:nvPr>
            <p:ph type="subTitle" idx="1"/>
          </p:nvPr>
        </p:nvSpPr>
        <p:spPr>
          <a:xfrm>
            <a:off x="685799" y="4135454"/>
            <a:ext cx="4645959" cy="784800"/>
          </a:xfrm>
        </p:spPr>
        <p:txBody>
          <a:bodyPr/>
          <a:lstStyle/>
          <a:p>
            <a:r>
              <a:rPr lang="en-US" altLang="zh-CN" dirty="0"/>
              <a:t>Now I know what a Tensor is, so what?</a:t>
            </a:r>
            <a:endParaRPr lang="zh-CN" altLang="en-US" dirty="0"/>
          </a:p>
        </p:txBody>
      </p:sp>
    </p:spTree>
    <p:extLst>
      <p:ext uri="{BB962C8B-B14F-4D97-AF65-F5344CB8AC3E}">
        <p14:creationId xmlns:p14="http://schemas.microsoft.com/office/powerpoint/2010/main" val="71300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DB9D5-E50D-4C93-ACCF-06E597F35861}"/>
              </a:ext>
            </a:extLst>
          </p:cNvPr>
          <p:cNvSpPr>
            <a:spLocks noGrp="1"/>
          </p:cNvSpPr>
          <p:nvPr>
            <p:ph type="title"/>
          </p:nvPr>
        </p:nvSpPr>
        <p:spPr/>
        <p:txBody>
          <a:bodyPr/>
          <a:lstStyle/>
          <a:p>
            <a:r>
              <a:rPr lang="en-US" altLang="zh-CN" dirty="0"/>
              <a:t>Flow like a Traveler</a:t>
            </a:r>
            <a:endParaRPr lang="zh-CN" altLang="en-US" dirty="0"/>
          </a:p>
        </p:txBody>
      </p:sp>
      <p:sp>
        <p:nvSpPr>
          <p:cNvPr id="3" name="文本占位符 2">
            <a:extLst>
              <a:ext uri="{FF2B5EF4-FFF2-40B4-BE49-F238E27FC236}">
                <a16:creationId xmlns:a16="http://schemas.microsoft.com/office/drawing/2014/main" id="{DA512204-3475-474D-8700-6107CD93AE7C}"/>
              </a:ext>
            </a:extLst>
          </p:cNvPr>
          <p:cNvSpPr>
            <a:spLocks noGrp="1"/>
          </p:cNvSpPr>
          <p:nvPr>
            <p:ph type="body" idx="1"/>
          </p:nvPr>
        </p:nvSpPr>
        <p:spPr>
          <a:xfrm>
            <a:off x="457200" y="2244400"/>
            <a:ext cx="5997388" cy="2605200"/>
          </a:xfrm>
        </p:spPr>
        <p:txBody>
          <a:bodyPr/>
          <a:lstStyle/>
          <a:p>
            <a:r>
              <a:rPr lang="en-US" altLang="zh-CN" sz="1400" dirty="0"/>
              <a:t>Imagine you are in Japan alone knowing zero Japanese.</a:t>
            </a:r>
          </a:p>
          <a:p>
            <a:r>
              <a:rPr lang="en-US" altLang="zh-CN" sz="1400" dirty="0"/>
              <a:t>Now you want to get Sushi, and you know a really good Sushi place somewhere near by, so you pull up the address from your phone.</a:t>
            </a:r>
          </a:p>
          <a:p>
            <a:r>
              <a:rPr lang="en-US" altLang="zh-CN" sz="1400" dirty="0"/>
              <a:t>You can’t speak Japanese, so you show the address to a taxi driver.</a:t>
            </a:r>
          </a:p>
          <a:p>
            <a:r>
              <a:rPr lang="en-US" altLang="zh-CN" sz="1400" dirty="0"/>
              <a:t>The taxi driver pulls out a map on his phone, and the map gives directions to the restaurant. The driver then follow that direction and you get Sushi for dinner.</a:t>
            </a:r>
            <a:endParaRPr lang="zh-CN" altLang="en-US" sz="1400" dirty="0"/>
          </a:p>
        </p:txBody>
      </p:sp>
      <p:sp>
        <p:nvSpPr>
          <p:cNvPr id="4" name="灯片编号占位符 3">
            <a:extLst>
              <a:ext uri="{FF2B5EF4-FFF2-40B4-BE49-F238E27FC236}">
                <a16:creationId xmlns:a16="http://schemas.microsoft.com/office/drawing/2014/main" id="{FC205A55-B26B-4A81-846C-6C9F112376A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740756854"/>
      </p:ext>
    </p:extLst>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1670</Words>
  <Application>Microsoft Office PowerPoint</Application>
  <PresentationFormat>全屏显示(16:9)</PresentationFormat>
  <Paragraphs>225</Paragraphs>
  <Slides>41</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Lato Hairline</vt:lpstr>
      <vt:lpstr>Lato Light</vt:lpstr>
      <vt:lpstr>宋体</vt:lpstr>
      <vt:lpstr>Arial</vt:lpstr>
      <vt:lpstr>Eglamour template</vt:lpstr>
      <vt:lpstr>Tensor and Flow</vt:lpstr>
      <vt:lpstr>Introduction</vt:lpstr>
      <vt:lpstr>Tensor</vt:lpstr>
      <vt:lpstr>What is Tensor?</vt:lpstr>
      <vt:lpstr>Vector</vt:lpstr>
      <vt:lpstr>Matrix</vt:lpstr>
      <vt:lpstr>Visualize Tensor</vt:lpstr>
      <vt:lpstr>Flow</vt:lpstr>
      <vt:lpstr>Flow like a Traveler</vt:lpstr>
      <vt:lpstr>TensorFlow  like a Traveler</vt:lpstr>
      <vt:lpstr>Travel with TensorFlow</vt:lpstr>
      <vt:lpstr>Visualize the Flow</vt:lpstr>
      <vt:lpstr>END</vt:lpstr>
      <vt:lpstr>UNUSED SLIDES</vt:lpstr>
      <vt:lpstr>Instructions for use</vt:lpstr>
      <vt:lpstr>Hello!</vt:lpstr>
      <vt:lpstr>1. Transition headline</vt:lpstr>
      <vt:lpstr>PowerPoint 演示文稿</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演示文稿</vt:lpstr>
      <vt:lpstr>PowerPoint 演示文稿</vt:lpstr>
      <vt:lpstr>PowerPoint 演示文稿</vt:lpstr>
      <vt:lpstr>PowerPoint 演示文稿</vt:lpstr>
      <vt:lpstr>PowerPoint 演示文稿</vt:lpstr>
      <vt:lpstr>Thanks!</vt:lpstr>
      <vt:lpstr>Credits</vt:lpstr>
      <vt:lpstr>Presentation design</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Hongjun Wu</cp:lastModifiedBy>
  <cp:revision>54</cp:revision>
  <dcterms:modified xsi:type="dcterms:W3CDTF">2018-09-11T20:59:13Z</dcterms:modified>
</cp:coreProperties>
</file>