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9" r:id="rId3"/>
    <p:sldId id="288" r:id="rId4"/>
    <p:sldId id="291" r:id="rId5"/>
    <p:sldId id="290" r:id="rId6"/>
    <p:sldId id="292" r:id="rId7"/>
    <p:sldId id="286" r:id="rId8"/>
    <p:sldId id="287" r:id="rId9"/>
    <p:sldId id="261" r:id="rId10"/>
    <p:sldId id="28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CBD0E9-9D84-496D-BE5E-E8B105C8D095}">
  <a:tblStyle styleId="{7BCBD0E9-9D84-496D-BE5E-E8B105C8D0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146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6492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903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74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1169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698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777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 descr="paint_transparent1.png"/>
          <p:cNvPicPr preferRelativeResize="0"/>
          <p:nvPr/>
        </p:nvPicPr>
        <p:blipFill rotWithShape="1">
          <a:blip r:embed="rId3">
            <a:alphaModFix/>
          </a:blip>
          <a:srcRect l="55211"/>
          <a:stretch/>
        </p:blipFill>
        <p:spPr>
          <a:xfrm>
            <a:off x="1" y="0"/>
            <a:ext cx="409567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208125" y="3287225"/>
            <a:ext cx="5250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Lato Light"/>
              <a:buNone/>
              <a:defRPr sz="50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×"/>
              <a:defRPr sz="2400" i="1">
                <a:solidFill>
                  <a:srgbClr val="FFFFFF"/>
                </a:solidFill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 i="1">
                <a:solidFill>
                  <a:srgbClr val="FFFFFF"/>
                </a:solidFill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○"/>
              <a:defRPr sz="2400" i="1">
                <a:solidFill>
                  <a:srgbClr val="FFFFFF"/>
                </a:solidFill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■"/>
              <a:defRPr sz="24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Font typeface="Lato Hairline"/>
              <a:buNone/>
              <a:defRPr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×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×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aint_transparen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ircle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 descr="paint_transparen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half">
  <p:cSld name="BLANK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2" descr="paint_transparent1.png"/>
          <p:cNvPicPr preferRelativeResize="0"/>
          <p:nvPr/>
        </p:nvPicPr>
        <p:blipFill rotWithShape="1">
          <a:blip r:embed="rId3">
            <a:alphaModFix/>
          </a:blip>
          <a:srcRect l="27161"/>
          <a:stretch/>
        </p:blipFill>
        <p:spPr>
          <a:xfrm>
            <a:off x="0" y="0"/>
            <a:ext cx="666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CCCC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Font typeface="Lato Hairline"/>
              <a:buNone/>
              <a:defRPr sz="4800">
                <a:solidFill>
                  <a:srgbClr val="434343"/>
                </a:solidFill>
                <a:latin typeface="Lato Hairline"/>
                <a:ea typeface="Lato Hairline"/>
                <a:cs typeface="Lato Hairline"/>
                <a:sym typeface="Lato Hairli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×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●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○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Font typeface="Lato Light"/>
              <a:buChar char="■"/>
              <a:defRPr sz="180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8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6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2723029" y="2164395"/>
            <a:ext cx="589676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Neural Networks and Neuron</a:t>
            </a:r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FB7627-BD2C-4484-87C2-BB5150BFA651}"/>
              </a:ext>
            </a:extLst>
          </p:cNvPr>
          <p:cNvSpPr txBox="1"/>
          <p:nvPr/>
        </p:nvSpPr>
        <p:spPr>
          <a:xfrm>
            <a:off x="7255314" y="4114800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Jack Wu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UNUSED SLIDES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901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ctrTitle" idx="4294967295"/>
          </p:nvPr>
        </p:nvSpPr>
        <p:spPr>
          <a:xfrm>
            <a:off x="1275150" y="2337625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Why Neural Networks?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4294967295"/>
          </p:nvPr>
        </p:nvSpPr>
        <p:spPr>
          <a:xfrm>
            <a:off x="1275150" y="3345594"/>
            <a:ext cx="65937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FFFFFF"/>
                </a:solidFill>
              </a:rPr>
              <a:t>Isn’t linear classifier good enough?</a:t>
            </a:r>
            <a:endParaRPr sz="1400" b="1" dirty="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593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Review:</a:t>
            </a:r>
            <a:br>
              <a:rPr lang="en-US" dirty="0"/>
            </a:br>
            <a:r>
              <a:rPr lang="en-US" dirty="0"/>
              <a:t>Classifier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1475" y="2513578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(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x)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87129" y="2513578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Classifier Model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797724" y="2513578"/>
            <a:ext cx="285857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Output / 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Prediction</a:t>
            </a: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 (y)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8043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58863" y="567407"/>
            <a:ext cx="6117961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Linear Classifier</a:t>
            </a:r>
            <a:br>
              <a:rPr lang="en-US" dirty="0"/>
            </a:br>
            <a:r>
              <a:rPr lang="en-US" sz="1400" dirty="0"/>
              <a:t>A </a:t>
            </a:r>
            <a:r>
              <a:rPr lang="en-US" sz="1400" b="1" dirty="0"/>
              <a:t>Linear Classifier</a:t>
            </a:r>
            <a:r>
              <a:rPr lang="en-US" sz="1400" dirty="0"/>
              <a:t> makes a classification decision based on the value of a linear combination of the </a:t>
            </a:r>
            <a:r>
              <a:rPr lang="en-US" sz="1400" b="1" dirty="0"/>
              <a:t>Features(</a:t>
            </a:r>
            <a:r>
              <a:rPr lang="el-GR" sz="1400" b="1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1400" b="1" dirty="0"/>
              <a:t>)</a:t>
            </a:r>
            <a:r>
              <a:rPr lang="en-US" sz="1400" dirty="0"/>
              <a:t>.</a:t>
            </a:r>
            <a:endParaRPr dirty="0"/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C4D08D-B91A-45EF-87FE-3BAEF00E0794}"/>
              </a:ext>
            </a:extLst>
          </p:cNvPr>
          <p:cNvSpPr txBox="1"/>
          <p:nvPr/>
        </p:nvSpPr>
        <p:spPr>
          <a:xfrm>
            <a:off x="2428499" y="271099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9463A1-601F-403E-9875-4B286B9C6430}"/>
              </a:ext>
            </a:extLst>
          </p:cNvPr>
          <p:cNvSpPr txBox="1"/>
          <p:nvPr/>
        </p:nvSpPr>
        <p:spPr>
          <a:xfrm>
            <a:off x="2849114" y="311216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4C1BE39-ADAC-4E27-B36A-3DEF3B571F0C}"/>
              </a:ext>
            </a:extLst>
          </p:cNvPr>
          <p:cNvSpPr txBox="1"/>
          <p:nvPr/>
        </p:nvSpPr>
        <p:spPr>
          <a:xfrm>
            <a:off x="2967175" y="3601796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039363-C703-4E0F-A889-04A4B596B206}"/>
              </a:ext>
            </a:extLst>
          </p:cNvPr>
          <p:cNvSpPr txBox="1"/>
          <p:nvPr/>
        </p:nvSpPr>
        <p:spPr>
          <a:xfrm>
            <a:off x="2861309" y="2692628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C8483-FFF0-4E26-8D92-25524FA148EB}"/>
              </a:ext>
            </a:extLst>
          </p:cNvPr>
          <p:cNvSpPr txBox="1"/>
          <p:nvPr/>
        </p:nvSpPr>
        <p:spPr>
          <a:xfrm>
            <a:off x="2512512" y="2103911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703AB27-534B-4EA2-A2B2-E94CA5F22707}"/>
              </a:ext>
            </a:extLst>
          </p:cNvPr>
          <p:cNvSpPr txBox="1"/>
          <p:nvPr/>
        </p:nvSpPr>
        <p:spPr>
          <a:xfrm>
            <a:off x="3748089" y="227172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06CB98-E2ED-4AC4-9455-167859CAAF80}"/>
              </a:ext>
            </a:extLst>
          </p:cNvPr>
          <p:cNvSpPr txBox="1"/>
          <p:nvPr/>
        </p:nvSpPr>
        <p:spPr>
          <a:xfrm>
            <a:off x="3900489" y="242412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501EB9-3DE0-4EB2-A12F-0FCD342DA6DA}"/>
              </a:ext>
            </a:extLst>
          </p:cNvPr>
          <p:cNvSpPr txBox="1"/>
          <p:nvPr/>
        </p:nvSpPr>
        <p:spPr>
          <a:xfrm>
            <a:off x="3739777" y="296026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F3C7DF5-B181-4631-B0DD-29BE143AA1F6}"/>
              </a:ext>
            </a:extLst>
          </p:cNvPr>
          <p:cNvSpPr txBox="1"/>
          <p:nvPr/>
        </p:nvSpPr>
        <p:spPr>
          <a:xfrm>
            <a:off x="3460420" y="249920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7D50F51-B338-4208-82BF-C6A313647EE0}"/>
              </a:ext>
            </a:extLst>
          </p:cNvPr>
          <p:cNvSpPr txBox="1"/>
          <p:nvPr/>
        </p:nvSpPr>
        <p:spPr>
          <a:xfrm>
            <a:off x="4357689" y="2881323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BDD08E-04DE-4BBB-A2DD-3A8BEECA2B14}"/>
              </a:ext>
            </a:extLst>
          </p:cNvPr>
          <p:cNvSpPr txBox="1"/>
          <p:nvPr/>
        </p:nvSpPr>
        <p:spPr>
          <a:xfrm>
            <a:off x="3503685" y="210391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AE1EABB6-1785-40D8-8F87-31E3F033E046}"/>
              </a:ext>
            </a:extLst>
          </p:cNvPr>
          <p:cNvCxnSpPr>
            <a:cxnSpLocks/>
          </p:cNvCxnSpPr>
          <p:nvPr/>
        </p:nvCxnSpPr>
        <p:spPr>
          <a:xfrm>
            <a:off x="2933143" y="2132355"/>
            <a:ext cx="1003931" cy="210893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8679666-C602-4B2C-B522-8201C2D56F8B}"/>
              </a:ext>
            </a:extLst>
          </p:cNvPr>
          <p:cNvSpPr txBox="1"/>
          <p:nvPr/>
        </p:nvSpPr>
        <p:spPr>
          <a:xfrm>
            <a:off x="3114336" y="4292260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/>
                </a:solidFill>
              </a:rPr>
              <a:t>Score(x) = 0</a:t>
            </a:r>
            <a:endParaRPr lang="zh-CN" altLang="en-US" sz="1200" dirty="0">
              <a:solidFill>
                <a:schemeClr val="accent3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1C7F12-DBA1-4E36-961A-82A5C1902467}"/>
              </a:ext>
            </a:extLst>
          </p:cNvPr>
          <p:cNvSpPr txBox="1"/>
          <p:nvPr/>
        </p:nvSpPr>
        <p:spPr>
          <a:xfrm>
            <a:off x="4174997" y="4292260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1"/>
                </a:solidFill>
              </a:rPr>
              <a:t>Score(x) &lt; 0</a:t>
            </a:r>
            <a:endParaRPr lang="zh-CN" altLang="en-US" sz="1200" dirty="0">
              <a:solidFill>
                <a:schemeClr val="accent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5E6C54-2281-4B0B-996B-1996981B89A9}"/>
              </a:ext>
            </a:extLst>
          </p:cNvPr>
          <p:cNvSpPr txBox="1"/>
          <p:nvPr/>
        </p:nvSpPr>
        <p:spPr>
          <a:xfrm>
            <a:off x="2046513" y="4299094"/>
            <a:ext cx="10262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Score(x) &gt; 0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0C78947-A787-46D0-B2E8-6DE0B866B473}"/>
              </a:ext>
            </a:extLst>
          </p:cNvPr>
          <p:cNvSpPr txBox="1"/>
          <p:nvPr/>
        </p:nvSpPr>
        <p:spPr>
          <a:xfrm>
            <a:off x="2234769" y="2355715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A6507BE-46D7-4C54-834A-B34FC843866C}"/>
              </a:ext>
            </a:extLst>
          </p:cNvPr>
          <p:cNvSpPr txBox="1"/>
          <p:nvPr/>
        </p:nvSpPr>
        <p:spPr>
          <a:xfrm>
            <a:off x="3053323" y="3338959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2D5A0A-5C50-4B84-AEDC-6CDF6A4FAD2F}"/>
              </a:ext>
            </a:extLst>
          </p:cNvPr>
          <p:cNvSpPr txBox="1"/>
          <p:nvPr/>
        </p:nvSpPr>
        <p:spPr>
          <a:xfrm>
            <a:off x="2569756" y="257316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CA80833-9D9B-4590-A360-E8067E96B9FF}"/>
              </a:ext>
            </a:extLst>
          </p:cNvPr>
          <p:cNvSpPr txBox="1"/>
          <p:nvPr/>
        </p:nvSpPr>
        <p:spPr>
          <a:xfrm>
            <a:off x="3201436" y="377613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0890EB8-9612-4ABC-9427-F573DA575744}"/>
              </a:ext>
            </a:extLst>
          </p:cNvPr>
          <p:cNvSpPr txBox="1"/>
          <p:nvPr/>
        </p:nvSpPr>
        <p:spPr>
          <a:xfrm>
            <a:off x="2293703" y="323767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8B56E6-01C6-4AE1-93C6-E55D50F2E771}"/>
              </a:ext>
            </a:extLst>
          </p:cNvPr>
          <p:cNvSpPr txBox="1"/>
          <p:nvPr/>
        </p:nvSpPr>
        <p:spPr>
          <a:xfrm>
            <a:off x="2733299" y="371567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C197C5C-DCB4-40F2-A082-75D5CC529E2D}"/>
              </a:ext>
            </a:extLst>
          </p:cNvPr>
          <p:cNvSpPr txBox="1"/>
          <p:nvPr/>
        </p:nvSpPr>
        <p:spPr>
          <a:xfrm>
            <a:off x="2120269" y="3712604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B774DD6-D2CE-4625-B50D-019D6DD3BC05}"/>
              </a:ext>
            </a:extLst>
          </p:cNvPr>
          <p:cNvSpPr txBox="1"/>
          <p:nvPr/>
        </p:nvSpPr>
        <p:spPr>
          <a:xfrm>
            <a:off x="2045158" y="2871108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+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C111125-F449-4DB7-A3E8-5D281AA489C2}"/>
              </a:ext>
            </a:extLst>
          </p:cNvPr>
          <p:cNvSpPr txBox="1"/>
          <p:nvPr/>
        </p:nvSpPr>
        <p:spPr>
          <a:xfrm>
            <a:off x="4126585" y="2017264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597344-14B6-4F31-A176-E6DCB517505E}"/>
              </a:ext>
            </a:extLst>
          </p:cNvPr>
          <p:cNvSpPr txBox="1"/>
          <p:nvPr/>
        </p:nvSpPr>
        <p:spPr>
          <a:xfrm>
            <a:off x="4246084" y="3446908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35ABE5E-864A-4433-817B-A3E3E61B2EF3}"/>
              </a:ext>
            </a:extLst>
          </p:cNvPr>
          <p:cNvSpPr txBox="1"/>
          <p:nvPr/>
        </p:nvSpPr>
        <p:spPr>
          <a:xfrm>
            <a:off x="3762514" y="339227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54C3E08-C981-49DF-94DA-174AE6DBF6C8}"/>
              </a:ext>
            </a:extLst>
          </p:cNvPr>
          <p:cNvSpPr txBox="1"/>
          <p:nvPr/>
        </p:nvSpPr>
        <p:spPr>
          <a:xfrm>
            <a:off x="4654997" y="359496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354F20-2A24-4312-A7F4-8A15BABD4A51}"/>
              </a:ext>
            </a:extLst>
          </p:cNvPr>
          <p:cNvSpPr txBox="1"/>
          <p:nvPr/>
        </p:nvSpPr>
        <p:spPr>
          <a:xfrm>
            <a:off x="4619493" y="249084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37D3B65-20F0-460F-8B54-73520BAE7CFA}"/>
              </a:ext>
            </a:extLst>
          </p:cNvPr>
          <p:cNvSpPr txBox="1"/>
          <p:nvPr/>
        </p:nvSpPr>
        <p:spPr>
          <a:xfrm>
            <a:off x="4222166" y="220180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-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7" name="图形 106">
            <a:extLst>
              <a:ext uri="{FF2B5EF4-FFF2-40B4-BE49-F238E27FC236}">
                <a16:creationId xmlns:a16="http://schemas.microsoft.com/office/drawing/2014/main" id="{B77B5636-7CFA-479D-BBB7-E41717905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2834"/>
          <a:stretch/>
        </p:blipFill>
        <p:spPr>
          <a:xfrm>
            <a:off x="589498" y="1469060"/>
            <a:ext cx="1952381" cy="513496"/>
          </a:xfrm>
          <a:prstGeom prst="rect">
            <a:avLst/>
          </a:prstGeom>
        </p:spPr>
      </p:pic>
      <p:sp>
        <p:nvSpPr>
          <p:cNvPr id="109" name="文本框 108">
            <a:extLst>
              <a:ext uri="{FF2B5EF4-FFF2-40B4-BE49-F238E27FC236}">
                <a16:creationId xmlns:a16="http://schemas.microsoft.com/office/drawing/2014/main" id="{762C4B7C-E295-4910-981B-B6C92059B8EC}"/>
              </a:ext>
            </a:extLst>
          </p:cNvPr>
          <p:cNvSpPr txBox="1"/>
          <p:nvPr/>
        </p:nvSpPr>
        <p:spPr>
          <a:xfrm>
            <a:off x="436239" y="4719345"/>
            <a:ext cx="69285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</a:rPr>
              <a:t>In 2-D, the decision boundary is a line, in more dimensions, the decision boundary is a hyper-plane.</a:t>
            </a:r>
            <a:endParaRPr lang="zh-CN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2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463924" y="374063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Image Classification</a:t>
            </a:r>
            <a:endParaRPr dirty="0"/>
          </a:p>
        </p:txBody>
      </p:sp>
      <p:sp>
        <p:nvSpPr>
          <p:cNvPr id="191" name="Google Shape;191;p29"/>
          <p:cNvSpPr/>
          <p:nvPr/>
        </p:nvSpPr>
        <p:spPr>
          <a:xfrm>
            <a:off x="618199" y="1538666"/>
            <a:ext cx="1816800" cy="1495800"/>
          </a:xfrm>
          <a:prstGeom prst="homePlate">
            <a:avLst>
              <a:gd name="adj" fmla="val 30129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Input (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x): Image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2193853" y="1538666"/>
            <a:ext cx="1851900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Classifier Model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3804448" y="1538666"/>
            <a:ext cx="3349388" cy="1495800"/>
          </a:xfrm>
          <a:prstGeom prst="chevron">
            <a:avLst>
              <a:gd name="adj" fmla="val 29853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Output (y): </a:t>
            </a:r>
            <a:r>
              <a:rPr lang="en-US" dirty="0">
                <a:solidFill>
                  <a:srgbClr val="666666"/>
                </a:solidFill>
                <a:latin typeface="Lato Light"/>
                <a:ea typeface="Lato Light"/>
                <a:cs typeface="Lato Light"/>
                <a:sym typeface="Lato Light"/>
              </a:rPr>
              <a:t>Predicted Object</a:t>
            </a:r>
            <a:endParaRPr dirty="0">
              <a:solidFill>
                <a:srgbClr val="666666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94" name="Google Shape;194;p29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8D4173-5BCA-497D-8C93-B38E9335B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66554" r="73888" b="8370"/>
          <a:stretch/>
        </p:blipFill>
        <p:spPr>
          <a:xfrm>
            <a:off x="4921022" y="2428949"/>
            <a:ext cx="988359" cy="5100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C653A4B-C9FC-42D2-9D62-1E62C7253D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58" t="74636" r="73916" b="8717"/>
          <a:stretch/>
        </p:blipFill>
        <p:spPr>
          <a:xfrm>
            <a:off x="860125" y="2535930"/>
            <a:ext cx="1091802" cy="4030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EEEF28-B359-4860-9289-E0DC977C0F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120" t="74508" r="15570" b="7887"/>
          <a:stretch/>
        </p:blipFill>
        <p:spPr>
          <a:xfrm>
            <a:off x="2193853" y="3607847"/>
            <a:ext cx="1581293" cy="14669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E46AB2-E92B-49CE-8727-46C5A9581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49" t="11289" r="38727" b="72031"/>
          <a:stretch/>
        </p:blipFill>
        <p:spPr>
          <a:xfrm>
            <a:off x="3818167" y="3607848"/>
            <a:ext cx="1427079" cy="13699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579F79F-92C6-4170-8A2B-6EAC114FD904}"/>
              </a:ext>
            </a:extLst>
          </p:cNvPr>
          <p:cNvSpPr txBox="1"/>
          <p:nvPr/>
        </p:nvSpPr>
        <p:spPr>
          <a:xfrm>
            <a:off x="514610" y="3167268"/>
            <a:ext cx="4669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 after all that learning and modeling, what are these?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DFC5783-3019-474F-B9F4-656F20C81BD0}"/>
              </a:ext>
            </a:extLst>
          </p:cNvPr>
          <p:cNvSpPr txBox="1"/>
          <p:nvPr/>
        </p:nvSpPr>
        <p:spPr>
          <a:xfrm>
            <a:off x="5368856" y="4828604"/>
            <a:ext cx="2133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Image from the CIFAR-10 dataset.</a:t>
            </a:r>
            <a:endParaRPr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426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2483350" y="836125"/>
            <a:ext cx="4177200" cy="347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800" dirty="0"/>
              <a:t>The goal for neural network is to build a MUCH more complex classifier.</a:t>
            </a:r>
            <a:endParaRPr sz="2800" dirty="0"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36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ctrTitle" idx="4294967295"/>
          </p:nvPr>
        </p:nvSpPr>
        <p:spPr>
          <a:xfrm>
            <a:off x="2578639" y="1731945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FFFFFF"/>
                </a:solidFill>
              </a:rPr>
              <a:t>Neuron</a:t>
            </a:r>
            <a:endParaRPr sz="6000" dirty="0">
              <a:solidFill>
                <a:srgbClr val="FFFFFF"/>
              </a:solidFill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4294967295"/>
          </p:nvPr>
        </p:nvSpPr>
        <p:spPr>
          <a:xfrm>
            <a:off x="2524850" y="3411555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</a:rPr>
              <a:t>Just a bit biology to explain what neuron is…</a:t>
            </a:r>
            <a:endParaRPr sz="1400" dirty="0">
              <a:solidFill>
                <a:srgbClr val="FFFFFF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5542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 idx="4294967295"/>
          </p:nvPr>
        </p:nvSpPr>
        <p:spPr>
          <a:xfrm>
            <a:off x="457200" y="2720575"/>
            <a:ext cx="32508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Neuron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4294967295"/>
          </p:nvPr>
        </p:nvSpPr>
        <p:spPr>
          <a:xfrm>
            <a:off x="457199" y="3536625"/>
            <a:ext cx="3469341" cy="11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dirty="0"/>
              <a:t>The main idea is that one single neuron does nothing more but transfer an impulse to another nerve, and many nerves connect to each other to form a network (Our lovely brain).</a:t>
            </a:r>
            <a:endParaRPr sz="1400" dirty="0"/>
          </a:p>
        </p:txBody>
      </p:sp>
      <p:sp>
        <p:nvSpPr>
          <p:cNvPr id="131" name="Google Shape;131;p22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7E24AF-0DD1-4224-8B2D-835D3B62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88" y="275481"/>
            <a:ext cx="3527612" cy="236322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C8160E8-2953-40C6-9346-54A17EFE2A21}"/>
              </a:ext>
            </a:extLst>
          </p:cNvPr>
          <p:cNvSpPr txBox="1"/>
          <p:nvPr/>
        </p:nvSpPr>
        <p:spPr>
          <a:xfrm>
            <a:off x="457200" y="4836419"/>
            <a:ext cx="55899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Image Source: https://www.wholelifechallenge.com/how-to-mobilize-your-nerves-and-why-you-might-do-it/</a:t>
            </a:r>
            <a:endParaRPr lang="zh-CN" altLang="en-US" sz="9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FC7E7C-B03B-4530-811E-C61EC0AD709C}"/>
              </a:ext>
            </a:extLst>
          </p:cNvPr>
          <p:cNvSpPr txBox="1"/>
          <p:nvPr/>
        </p:nvSpPr>
        <p:spPr>
          <a:xfrm>
            <a:off x="5325035" y="1748118"/>
            <a:ext cx="359036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Basically, the </a:t>
            </a:r>
            <a:r>
              <a:rPr lang="en-US" altLang="zh-CN" sz="1600" b="1" dirty="0">
                <a:solidFill>
                  <a:schemeClr val="bg1"/>
                </a:solidFill>
              </a:rPr>
              <a:t>Axon</a:t>
            </a:r>
            <a:r>
              <a:rPr lang="en-US" altLang="zh-CN" sz="1600" dirty="0">
                <a:solidFill>
                  <a:schemeClr val="bg1"/>
                </a:solidFill>
              </a:rPr>
              <a:t> sends out a signal (electric pulse), and the </a:t>
            </a:r>
            <a:r>
              <a:rPr lang="en-US" altLang="zh-CN" sz="1600" b="1" dirty="0">
                <a:solidFill>
                  <a:schemeClr val="bg1"/>
                </a:solidFill>
              </a:rPr>
              <a:t>Dendrites</a:t>
            </a:r>
            <a:r>
              <a:rPr lang="en-US" altLang="zh-CN" sz="1600" dirty="0">
                <a:solidFill>
                  <a:schemeClr val="bg1"/>
                </a:solidFill>
              </a:rPr>
              <a:t> receives the signal sent by another axon. The </a:t>
            </a:r>
            <a:r>
              <a:rPr lang="en-US" altLang="zh-CN" sz="1600" b="1" dirty="0">
                <a:solidFill>
                  <a:schemeClr val="bg1"/>
                </a:solidFill>
              </a:rPr>
              <a:t>Synapse</a:t>
            </a:r>
            <a:r>
              <a:rPr lang="en-US" altLang="zh-CN" sz="1600" dirty="0">
                <a:solidFill>
                  <a:schemeClr val="bg1"/>
                </a:solidFill>
              </a:rPr>
              <a:t> is what connects an input to another output.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383F424-FE8F-4DA9-8A50-D9CC9F2624A2}"/>
              </a:ext>
            </a:extLst>
          </p:cNvPr>
          <p:cNvCxnSpPr>
            <a:cxnSpLocks/>
          </p:cNvCxnSpPr>
          <p:nvPr/>
        </p:nvCxnSpPr>
        <p:spPr>
          <a:xfrm flipH="1" flipV="1">
            <a:off x="2541494" y="813547"/>
            <a:ext cx="3449171" cy="9009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B6957E-ED4A-41ED-8BA3-14DD3347A4B9}"/>
              </a:ext>
            </a:extLst>
          </p:cNvPr>
          <p:cNvCxnSpPr>
            <a:cxnSpLocks/>
          </p:cNvCxnSpPr>
          <p:nvPr/>
        </p:nvCxnSpPr>
        <p:spPr>
          <a:xfrm flipH="1" flipV="1">
            <a:off x="880783" y="1304365"/>
            <a:ext cx="4289611" cy="1118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9E1C61-3A06-4E6B-B0AF-14423FBD812C}"/>
              </a:ext>
            </a:extLst>
          </p:cNvPr>
          <p:cNvCxnSpPr/>
          <p:nvPr/>
        </p:nvCxnSpPr>
        <p:spPr>
          <a:xfrm flipH="1" flipV="1">
            <a:off x="3207124" y="2413747"/>
            <a:ext cx="2117911" cy="5109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12CAAC1A-607D-418F-9BFD-D34B2661A55A}"/>
              </a:ext>
            </a:extLst>
          </p:cNvPr>
          <p:cNvCxnSpPr>
            <a:cxnSpLocks/>
          </p:cNvCxnSpPr>
          <p:nvPr/>
        </p:nvCxnSpPr>
        <p:spPr>
          <a:xfrm>
            <a:off x="551329" y="413103"/>
            <a:ext cx="1018615" cy="474351"/>
          </a:xfrm>
          <a:prstGeom prst="curvedConnector3">
            <a:avLst>
              <a:gd name="adj1" fmla="val 40099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2DB4BD3D-77EC-40A6-8971-E41D973EE053}"/>
              </a:ext>
            </a:extLst>
          </p:cNvPr>
          <p:cNvCxnSpPr>
            <a:cxnSpLocks/>
          </p:cNvCxnSpPr>
          <p:nvPr/>
        </p:nvCxnSpPr>
        <p:spPr>
          <a:xfrm>
            <a:off x="1569944" y="911898"/>
            <a:ext cx="763121" cy="170591"/>
          </a:xfrm>
          <a:prstGeom prst="curvedConnector3">
            <a:avLst>
              <a:gd name="adj1" fmla="val 20925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EC3C7E1D-359A-4840-B919-39DBE8D253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00960" y="1214593"/>
            <a:ext cx="1183340" cy="919131"/>
          </a:xfrm>
          <a:prstGeom prst="curvedConnector3">
            <a:avLst>
              <a:gd name="adj1" fmla="val 5682"/>
            </a:avLst>
          </a:prstGeom>
          <a:ln>
            <a:prstDash val="sysDash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3B8E944-0013-458B-A8C7-1954D923E50B}"/>
              </a:ext>
            </a:extLst>
          </p:cNvPr>
          <p:cNvSpPr/>
          <p:nvPr/>
        </p:nvSpPr>
        <p:spPr>
          <a:xfrm>
            <a:off x="180388" y="1082488"/>
            <a:ext cx="491966" cy="221877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16A6830-6276-4337-B7E8-BFF692D8093F}"/>
              </a:ext>
            </a:extLst>
          </p:cNvPr>
          <p:cNvSpPr/>
          <p:nvPr/>
        </p:nvSpPr>
        <p:spPr>
          <a:xfrm>
            <a:off x="2149235" y="2319138"/>
            <a:ext cx="491966" cy="22187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4BF9614-F28E-44F9-BDB1-A48599002DA3}"/>
              </a:ext>
            </a:extLst>
          </p:cNvPr>
          <p:cNvSpPr/>
          <p:nvPr/>
        </p:nvSpPr>
        <p:spPr>
          <a:xfrm>
            <a:off x="2295511" y="615202"/>
            <a:ext cx="491966" cy="22187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45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457200" y="1348975"/>
            <a:ext cx="55113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7200" y="2244400"/>
            <a:ext cx="5511300" cy="26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×"/>
            </a:pPr>
            <a:endParaRPr dirty="0"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805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glamou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249</Words>
  <Application>Microsoft Office PowerPoint</Application>
  <PresentationFormat>全屏显示(16:9)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Lato Hairline</vt:lpstr>
      <vt:lpstr>Lato Light</vt:lpstr>
      <vt:lpstr>宋体</vt:lpstr>
      <vt:lpstr>Arial</vt:lpstr>
      <vt:lpstr>Eglamour template</vt:lpstr>
      <vt:lpstr>Neural Networks and Neuron</vt:lpstr>
      <vt:lpstr>Why Neural Networks?</vt:lpstr>
      <vt:lpstr>Review: Classifier</vt:lpstr>
      <vt:lpstr>Linear Classifier A Linear Classifier makes a classification decision based on the value of a linear combination of the Features(ωj).</vt:lpstr>
      <vt:lpstr>Image Classification</vt:lpstr>
      <vt:lpstr>PowerPoint 演示文稿</vt:lpstr>
      <vt:lpstr>Neuron</vt:lpstr>
      <vt:lpstr>Neuron</vt:lpstr>
      <vt:lpstr>END</vt:lpstr>
      <vt:lpstr>UNUSED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Hongjun Wu</cp:lastModifiedBy>
  <cp:revision>56</cp:revision>
  <dcterms:modified xsi:type="dcterms:W3CDTF">2018-09-06T21:47:53Z</dcterms:modified>
</cp:coreProperties>
</file>