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97" r:id="rId3"/>
    <p:sldId id="298" r:id="rId4"/>
    <p:sldId id="299" r:id="rId5"/>
    <p:sldId id="301" r:id="rId6"/>
    <p:sldId id="310" r:id="rId7"/>
    <p:sldId id="302" r:id="rId8"/>
    <p:sldId id="313" r:id="rId9"/>
    <p:sldId id="315" r:id="rId10"/>
    <p:sldId id="304" r:id="rId11"/>
    <p:sldId id="305" r:id="rId12"/>
    <p:sldId id="306" r:id="rId13"/>
    <p:sldId id="311" r:id="rId14"/>
    <p:sldId id="312" r:id="rId15"/>
    <p:sldId id="307" r:id="rId16"/>
    <p:sldId id="308" r:id="rId17"/>
    <p:sldId id="303" r:id="rId18"/>
    <p:sldId id="309" r:id="rId19"/>
    <p:sldId id="26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jun Wu" initials="HW" lastIdx="1" clrIdx="0">
    <p:extLst>
      <p:ext uri="{19B8F6BF-5375-455C-9EA6-DF929625EA0E}">
        <p15:presenceInfo xmlns:p15="http://schemas.microsoft.com/office/powerpoint/2012/main" userId="7501fb4600548d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BD0E9-9D84-496D-BE5E-E8B105C8D095}">
  <a:tblStyle styleId="{7BCBD0E9-9D84-496D-BE5E-E8B105C8D0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543"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04T22:47:23.764"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04T22:47:23.764" idx="1">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04T22:47:23.764" idx="1">
    <p:pos x="10" y="10"/>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04T22:47:23.764" idx="1">
    <p:pos x="10" y="10"/>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04T22:47:23.764" idx="1">
    <p:pos x="10" y="10"/>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0-04T22:47:23.764"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Google Shape;13;p3"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4" name="Google Shape;14;p3"/>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txBox="1">
            <a:spLocks noGrp="1"/>
          </p:cNvSpPr>
          <p:nvPr>
            <p:ph type="ctrTitle"/>
          </p:nvPr>
        </p:nvSpPr>
        <p:spPr>
          <a:xfrm>
            <a:off x="685800" y="2878750"/>
            <a:ext cx="39147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 name="Google Shape;16;p3"/>
          <p:cNvSpPr txBox="1">
            <a:spLocks noGrp="1"/>
          </p:cNvSpPr>
          <p:nvPr>
            <p:ph type="subTitle" idx="1"/>
          </p:nvPr>
        </p:nvSpPr>
        <p:spPr>
          <a:xfrm>
            <a:off x="685800" y="4135454"/>
            <a:ext cx="39147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400"/>
              <a:buNone/>
              <a:defRPr sz="1400">
                <a:solidFill>
                  <a:schemeClr val="dk2"/>
                </a:solidFill>
              </a:defRPr>
            </a:lvl1pPr>
            <a:lvl2pPr lvl="1" rtl="0">
              <a:spcBef>
                <a:spcPts val="0"/>
              </a:spcBef>
              <a:spcAft>
                <a:spcPts val="0"/>
              </a:spcAft>
              <a:buClr>
                <a:schemeClr val="dk2"/>
              </a:buClr>
              <a:buSzPts val="1400"/>
              <a:buNone/>
              <a:defRPr sz="1400">
                <a:solidFill>
                  <a:schemeClr val="dk2"/>
                </a:solidFill>
              </a:defRPr>
            </a:lvl2pPr>
            <a:lvl3pPr lvl="2" rtl="0">
              <a:spcBef>
                <a:spcPts val="0"/>
              </a:spcBef>
              <a:spcAft>
                <a:spcPts val="0"/>
              </a:spcAft>
              <a:buClr>
                <a:schemeClr val="dk2"/>
              </a:buClr>
              <a:buSzPts val="1400"/>
              <a:buNone/>
              <a:defRPr sz="1400">
                <a:solidFill>
                  <a:schemeClr val="dk2"/>
                </a:solidFill>
              </a:defRPr>
            </a:lvl3pPr>
            <a:lvl4pPr lvl="3" rtl="0">
              <a:spcBef>
                <a:spcPts val="0"/>
              </a:spcBef>
              <a:spcAft>
                <a:spcPts val="0"/>
              </a:spcAft>
              <a:buClr>
                <a:schemeClr val="dk2"/>
              </a:buClr>
              <a:buSzPts val="1400"/>
              <a:buNone/>
              <a:defRPr sz="1400">
                <a:solidFill>
                  <a:schemeClr val="dk2"/>
                </a:solidFill>
              </a:defRPr>
            </a:lvl4pPr>
            <a:lvl5pPr lvl="4" rtl="0">
              <a:spcBef>
                <a:spcPts val="0"/>
              </a:spcBef>
              <a:spcAft>
                <a:spcPts val="0"/>
              </a:spcAft>
              <a:buClr>
                <a:schemeClr val="dk2"/>
              </a:buClr>
              <a:buSzPts val="1400"/>
              <a:buNone/>
              <a:defRPr sz="1400">
                <a:solidFill>
                  <a:schemeClr val="dk2"/>
                </a:solidFill>
              </a:defRPr>
            </a:lvl5pPr>
            <a:lvl6pPr lvl="5" rtl="0">
              <a:spcBef>
                <a:spcPts val="0"/>
              </a:spcBef>
              <a:spcAft>
                <a:spcPts val="0"/>
              </a:spcAft>
              <a:buClr>
                <a:schemeClr val="dk2"/>
              </a:buClr>
              <a:buSzPts val="1400"/>
              <a:buNone/>
              <a:defRPr sz="1400">
                <a:solidFill>
                  <a:schemeClr val="dk2"/>
                </a:solidFill>
              </a:defRPr>
            </a:lvl6pPr>
            <a:lvl7pPr lvl="6" rtl="0">
              <a:spcBef>
                <a:spcPts val="0"/>
              </a:spcBef>
              <a:spcAft>
                <a:spcPts val="0"/>
              </a:spcAft>
              <a:buClr>
                <a:schemeClr val="dk2"/>
              </a:buClr>
              <a:buSzPts val="1400"/>
              <a:buNone/>
              <a:defRPr sz="1400">
                <a:solidFill>
                  <a:schemeClr val="dk2"/>
                </a:solidFill>
              </a:defRPr>
            </a:lvl7pPr>
            <a:lvl8pPr lvl="7" rtl="0">
              <a:spcBef>
                <a:spcPts val="0"/>
              </a:spcBef>
              <a:spcAft>
                <a:spcPts val="0"/>
              </a:spcAft>
              <a:buClr>
                <a:schemeClr val="dk2"/>
              </a:buClr>
              <a:buSzPts val="1400"/>
              <a:buNone/>
              <a:defRPr sz="1400">
                <a:solidFill>
                  <a:schemeClr val="dk2"/>
                </a:solidFill>
              </a:defRPr>
            </a:lvl8pPr>
            <a:lvl9pPr lvl="8" rtl="0">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pic>
        <p:nvPicPr>
          <p:cNvPr id="44" name="Google Shape;44;p9"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369490" y="2164395"/>
            <a:ext cx="52503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Backpropagation</a:t>
            </a:r>
            <a:endParaRPr dirty="0"/>
          </a:p>
        </p:txBody>
      </p:sp>
      <p:sp>
        <p:nvSpPr>
          <p:cNvPr id="2" name="文本框 1">
            <a:extLst>
              <a:ext uri="{FF2B5EF4-FFF2-40B4-BE49-F238E27FC236}">
                <a16:creationId xmlns:a16="http://schemas.microsoft.com/office/drawing/2014/main" id="{47FB7627-BD2C-4484-87C2-BB5150BFA651}"/>
              </a:ext>
            </a:extLst>
          </p:cNvPr>
          <p:cNvSpPr txBox="1"/>
          <p:nvPr/>
        </p:nvSpPr>
        <p:spPr>
          <a:xfrm>
            <a:off x="7255314" y="4074459"/>
            <a:ext cx="1364476" cy="461665"/>
          </a:xfrm>
          <a:prstGeom prst="rect">
            <a:avLst/>
          </a:prstGeom>
          <a:noFill/>
        </p:spPr>
        <p:txBody>
          <a:bodyPr wrap="none" rtlCol="0">
            <a:spAutoFit/>
          </a:bodyPr>
          <a:lstStyle/>
          <a:p>
            <a:r>
              <a:rPr lang="en-US" altLang="zh-CN" sz="2400" dirty="0">
                <a:solidFill>
                  <a:schemeClr val="bg1"/>
                </a:solidFill>
              </a:rPr>
              <a:t>Jack Wu</a:t>
            </a:r>
            <a:endParaRPr lang="zh-CN" alt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2BF4E-396C-4C23-92F4-572ADEC7D08D}"/>
              </a:ext>
            </a:extLst>
          </p:cNvPr>
          <p:cNvSpPr>
            <a:spLocks noGrp="1"/>
          </p:cNvSpPr>
          <p:nvPr>
            <p:ph type="title"/>
          </p:nvPr>
        </p:nvSpPr>
        <p:spPr/>
        <p:txBody>
          <a:bodyPr/>
          <a:lstStyle/>
          <a:p>
            <a:r>
              <a:rPr lang="en-US" altLang="zh-CN" dirty="0"/>
              <a:t>Loss Function</a:t>
            </a:r>
            <a:endParaRPr lang="zh-CN" altLang="en-US" dirty="0"/>
          </a:p>
        </p:txBody>
      </p:sp>
      <p:sp>
        <p:nvSpPr>
          <p:cNvPr id="3" name="文本占位符 2">
            <a:extLst>
              <a:ext uri="{FF2B5EF4-FFF2-40B4-BE49-F238E27FC236}">
                <a16:creationId xmlns:a16="http://schemas.microsoft.com/office/drawing/2014/main" id="{530B69B5-4A65-49E6-88BF-75F056CA9348}"/>
              </a:ext>
            </a:extLst>
          </p:cNvPr>
          <p:cNvSpPr>
            <a:spLocks noGrp="1"/>
          </p:cNvSpPr>
          <p:nvPr>
            <p:ph type="body" idx="1"/>
          </p:nvPr>
        </p:nvSpPr>
        <p:spPr/>
        <p:txBody>
          <a:bodyPr/>
          <a:lstStyle/>
          <a:p>
            <a:r>
              <a:rPr lang="en-US" altLang="zh-CN" sz="1500" dirty="0"/>
              <a:t>Loss function helps us to determine how different between the model’s prediction and the true label.</a:t>
            </a:r>
          </a:p>
          <a:p>
            <a:endParaRPr lang="en-US" altLang="zh-CN" sz="1500" dirty="0"/>
          </a:p>
          <a:p>
            <a:r>
              <a:rPr lang="en-US" altLang="zh-CN" sz="1500" dirty="0"/>
              <a:t>A very common loss function is </a:t>
            </a:r>
            <a:r>
              <a:rPr lang="en-US" altLang="zh-CN" sz="1500" dirty="0">
                <a:solidFill>
                  <a:schemeClr val="accent6"/>
                </a:solidFill>
              </a:rPr>
              <a:t>Cross Entropy</a:t>
            </a:r>
            <a:r>
              <a:rPr lang="en-US" altLang="zh-CN" sz="1500" dirty="0"/>
              <a:t>.</a:t>
            </a:r>
            <a:endParaRPr lang="zh-CN" altLang="en-US" sz="1500" dirty="0"/>
          </a:p>
        </p:txBody>
      </p:sp>
      <p:sp>
        <p:nvSpPr>
          <p:cNvPr id="4" name="灯片编号占位符 3">
            <a:extLst>
              <a:ext uri="{FF2B5EF4-FFF2-40B4-BE49-F238E27FC236}">
                <a16:creationId xmlns:a16="http://schemas.microsoft.com/office/drawing/2014/main" id="{B58FDA3E-1448-41ED-81B9-8B251192D4A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pic>
        <p:nvPicPr>
          <p:cNvPr id="1026" name="Picture 2" descr="Image result for cross entropy">
            <a:extLst>
              <a:ext uri="{FF2B5EF4-FFF2-40B4-BE49-F238E27FC236}">
                <a16:creationId xmlns:a16="http://schemas.microsoft.com/office/drawing/2014/main" id="{B06B9880-3415-4F87-8137-262F95503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799" y="3704285"/>
            <a:ext cx="3349408" cy="62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84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0A454-5BD0-49D8-8E16-82281D64EF69}"/>
              </a:ext>
            </a:extLst>
          </p:cNvPr>
          <p:cNvSpPr>
            <a:spLocks noGrp="1"/>
          </p:cNvSpPr>
          <p:nvPr>
            <p:ph type="title"/>
          </p:nvPr>
        </p:nvSpPr>
        <p:spPr/>
        <p:txBody>
          <a:bodyPr/>
          <a:lstStyle/>
          <a:p>
            <a:r>
              <a:rPr lang="en-US" altLang="zh-CN" dirty="0"/>
              <a:t>Cross Entropy</a:t>
            </a:r>
            <a:endParaRPr lang="zh-CN" altLang="en-US" dirty="0"/>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E188CC15-D660-4CB1-B154-A9F3BF24D9F4}"/>
                  </a:ext>
                </a:extLst>
              </p:cNvPr>
              <p:cNvSpPr>
                <a:spLocks noGrp="1"/>
              </p:cNvSpPr>
              <p:nvPr>
                <p:ph type="body" idx="1"/>
              </p:nvPr>
            </p:nvSpPr>
            <p:spPr>
              <a:xfrm>
                <a:off x="457199" y="2904186"/>
                <a:ext cx="5743977" cy="1945414"/>
              </a:xfrm>
            </p:spPr>
            <p:txBody>
              <a:bodyPr/>
              <a:lstStyle/>
              <a:p>
                <a14:m>
                  <m:oMath xmlns:m="http://schemas.openxmlformats.org/officeDocument/2006/math">
                    <m:sSub>
                      <m:sSubPr>
                        <m:ctrlPr>
                          <a:rPr lang="en-US" altLang="zh-CN" sz="1500" i="1" smtClean="0">
                            <a:latin typeface="Cambria Math" panose="02040503050406030204" pitchFamily="18" charset="0"/>
                          </a:rPr>
                        </m:ctrlPr>
                      </m:sSubPr>
                      <m:e>
                        <m:r>
                          <a:rPr lang="en-US" altLang="zh-CN" sz="1500" b="0" i="1" smtClean="0">
                            <a:latin typeface="Cambria Math" panose="02040503050406030204" pitchFamily="18" charset="0"/>
                          </a:rPr>
                          <m:t>𝑡</m:t>
                        </m:r>
                      </m:e>
                      <m:sub>
                        <m:r>
                          <a:rPr lang="en-US" altLang="zh-CN" sz="1500" b="0" i="1" smtClean="0">
                            <a:latin typeface="Cambria Math" panose="02040503050406030204" pitchFamily="18" charset="0"/>
                          </a:rPr>
                          <m:t>𝑖</m:t>
                        </m:r>
                        <m:r>
                          <a:rPr lang="en-US" altLang="zh-CN" sz="1500" b="0" i="1" smtClean="0">
                            <a:latin typeface="Cambria Math" panose="02040503050406030204" pitchFamily="18" charset="0"/>
                          </a:rPr>
                          <m:t>,</m:t>
                        </m:r>
                        <m:r>
                          <a:rPr lang="en-US" altLang="zh-CN" sz="1500" b="0" i="1" smtClean="0">
                            <a:latin typeface="Cambria Math" panose="02040503050406030204" pitchFamily="18" charset="0"/>
                          </a:rPr>
                          <m:t>𝑗</m:t>
                        </m:r>
                      </m:sub>
                    </m:sSub>
                  </m:oMath>
                </a14:m>
                <a:r>
                  <a:rPr lang="en-US" altLang="zh-CN" sz="1500" dirty="0"/>
                  <a:t>: Label (The “True” number of an image).</a:t>
                </a:r>
              </a:p>
              <a:p>
                <a14:m>
                  <m:oMath xmlns:m="http://schemas.openxmlformats.org/officeDocument/2006/math">
                    <m:sSub>
                      <m:sSubPr>
                        <m:ctrlPr>
                          <a:rPr lang="en-US" altLang="zh-CN" sz="1500" i="1" smtClean="0">
                            <a:latin typeface="Cambria Math" panose="02040503050406030204" pitchFamily="18" charset="0"/>
                          </a:rPr>
                        </m:ctrlPr>
                      </m:sSubPr>
                      <m:e>
                        <m:r>
                          <a:rPr lang="en-US" altLang="zh-CN" sz="1500" b="0" i="1" smtClean="0">
                            <a:latin typeface="Cambria Math" panose="02040503050406030204" pitchFamily="18" charset="0"/>
                          </a:rPr>
                          <m:t>𝑝</m:t>
                        </m:r>
                      </m:e>
                      <m:sub>
                        <m:r>
                          <a:rPr lang="en-US" altLang="zh-CN" sz="1500" b="0" i="1" smtClean="0">
                            <a:latin typeface="Cambria Math" panose="02040503050406030204" pitchFamily="18" charset="0"/>
                          </a:rPr>
                          <m:t>𝑖</m:t>
                        </m:r>
                        <m:r>
                          <a:rPr lang="en-US" altLang="zh-CN" sz="1500" b="0" i="1" smtClean="0">
                            <a:latin typeface="Cambria Math" panose="02040503050406030204" pitchFamily="18" charset="0"/>
                          </a:rPr>
                          <m:t>,</m:t>
                        </m:r>
                        <m:r>
                          <a:rPr lang="en-US" altLang="zh-CN" sz="1500" b="0" i="1" smtClean="0">
                            <a:latin typeface="Cambria Math" panose="02040503050406030204" pitchFamily="18" charset="0"/>
                          </a:rPr>
                          <m:t>𝑗</m:t>
                        </m:r>
                      </m:sub>
                    </m:sSub>
                  </m:oMath>
                </a14:m>
                <a:r>
                  <a:rPr lang="en-US" altLang="zh-CN" sz="1500" dirty="0"/>
                  <a:t>: Output (The prediction made by the model).</a:t>
                </a:r>
              </a:p>
              <a:p>
                <a:endParaRPr lang="en-US" altLang="zh-CN" sz="1500" dirty="0"/>
              </a:p>
              <a:p>
                <a:r>
                  <a:rPr lang="en-US" altLang="zh-CN" sz="1500" dirty="0"/>
                  <a:t>The </a:t>
                </a:r>
                <a14:m>
                  <m:oMath xmlns:m="http://schemas.openxmlformats.org/officeDocument/2006/math">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𝑡</m:t>
                        </m:r>
                      </m:e>
                      <m:sub>
                        <m:r>
                          <a:rPr lang="en-US" altLang="zh-CN" sz="1500" i="1">
                            <a:latin typeface="Cambria Math" panose="02040503050406030204" pitchFamily="18" charset="0"/>
                          </a:rPr>
                          <m:t>𝑖</m:t>
                        </m:r>
                        <m:r>
                          <a:rPr lang="en-US" altLang="zh-CN" sz="1500" i="1">
                            <a:latin typeface="Cambria Math" panose="02040503050406030204" pitchFamily="18" charset="0"/>
                          </a:rPr>
                          <m:t>,</m:t>
                        </m:r>
                        <m:r>
                          <a:rPr lang="en-US" altLang="zh-CN" sz="1500" i="1">
                            <a:latin typeface="Cambria Math" panose="02040503050406030204" pitchFamily="18" charset="0"/>
                          </a:rPr>
                          <m:t>𝑗</m:t>
                        </m:r>
                      </m:sub>
                    </m:sSub>
                  </m:oMath>
                </a14:m>
                <a:r>
                  <a:rPr lang="en-US" altLang="zh-CN" sz="1500" dirty="0"/>
                  <a:t> and </a:t>
                </a:r>
                <a14:m>
                  <m:oMath xmlns:m="http://schemas.openxmlformats.org/officeDocument/2006/math">
                    <m:sSub>
                      <m:sSubPr>
                        <m:ctrlPr>
                          <a:rPr lang="en-US" altLang="zh-CN" sz="1500" i="1">
                            <a:latin typeface="Cambria Math" panose="02040503050406030204" pitchFamily="18" charset="0"/>
                          </a:rPr>
                        </m:ctrlPr>
                      </m:sSubPr>
                      <m:e>
                        <m:r>
                          <a:rPr lang="en-US" altLang="zh-CN" sz="1500" i="1">
                            <a:latin typeface="Cambria Math" panose="02040503050406030204" pitchFamily="18" charset="0"/>
                          </a:rPr>
                          <m:t>𝑝</m:t>
                        </m:r>
                      </m:e>
                      <m:sub>
                        <m:r>
                          <a:rPr lang="en-US" altLang="zh-CN" sz="1500" i="1">
                            <a:latin typeface="Cambria Math" panose="02040503050406030204" pitchFamily="18" charset="0"/>
                          </a:rPr>
                          <m:t>𝑖</m:t>
                        </m:r>
                        <m:r>
                          <a:rPr lang="en-US" altLang="zh-CN" sz="1500" i="1">
                            <a:latin typeface="Cambria Math" panose="02040503050406030204" pitchFamily="18" charset="0"/>
                          </a:rPr>
                          <m:t>,</m:t>
                        </m:r>
                        <m:r>
                          <a:rPr lang="en-US" altLang="zh-CN" sz="1500" i="1">
                            <a:latin typeface="Cambria Math" panose="02040503050406030204" pitchFamily="18" charset="0"/>
                          </a:rPr>
                          <m:t>𝑗</m:t>
                        </m:r>
                      </m:sub>
                    </m:sSub>
                  </m:oMath>
                </a14:m>
                <a:r>
                  <a:rPr lang="en-US" altLang="zh-CN" sz="1500" dirty="0"/>
                  <a:t> are encoded using “</a:t>
                </a:r>
                <a:r>
                  <a:rPr lang="en-US" altLang="zh-CN" sz="1500" dirty="0">
                    <a:solidFill>
                      <a:schemeClr val="accent6"/>
                    </a:solidFill>
                  </a:rPr>
                  <a:t>One-Hot Encoding</a:t>
                </a:r>
                <a:r>
                  <a:rPr lang="en-US" altLang="zh-CN" sz="1500" dirty="0"/>
                  <a:t>” technique.</a:t>
                </a:r>
              </a:p>
              <a:p>
                <a:endParaRPr lang="en-US" altLang="zh-CN" sz="1500" dirty="0"/>
              </a:p>
              <a:p>
                <a:endParaRPr lang="en-US" altLang="zh-CN" sz="1500" dirty="0"/>
              </a:p>
              <a:p>
                <a:endParaRPr lang="zh-CN" altLang="en-US" sz="1500" dirty="0"/>
              </a:p>
            </p:txBody>
          </p:sp>
        </mc:Choice>
        <mc:Fallback xmlns="">
          <p:sp>
            <p:nvSpPr>
              <p:cNvPr id="3" name="文本占位符 2">
                <a:extLst>
                  <a:ext uri="{FF2B5EF4-FFF2-40B4-BE49-F238E27FC236}">
                    <a16:creationId xmlns:a16="http://schemas.microsoft.com/office/drawing/2014/main" id="{E188CC15-D660-4CB1-B154-A9F3BF24D9F4}"/>
                  </a:ext>
                </a:extLst>
              </p:cNvPr>
              <p:cNvSpPr>
                <a:spLocks noGrp="1" noRot="1" noChangeAspect="1" noMove="1" noResize="1" noEditPoints="1" noAdjustHandles="1" noChangeArrowheads="1" noChangeShapeType="1" noTextEdit="1"/>
              </p:cNvSpPr>
              <p:nvPr>
                <p:ph type="body" idx="1"/>
              </p:nvPr>
            </p:nvSpPr>
            <p:spPr>
              <a:xfrm>
                <a:off x="457199" y="2904186"/>
                <a:ext cx="5743977" cy="1945414"/>
              </a:xfrm>
              <a:blipFill>
                <a:blip r:embed="rId2"/>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9B2539F-8A96-4392-A94C-96D53174A0D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2050" name="Picture 2" descr="Image result for cross entropy">
            <a:extLst>
              <a:ext uri="{FF2B5EF4-FFF2-40B4-BE49-F238E27FC236}">
                <a16:creationId xmlns:a16="http://schemas.microsoft.com/office/drawing/2014/main" id="{68253902-B534-4052-8BDD-CD9269F40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125" y="2206375"/>
            <a:ext cx="3219095" cy="601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15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8F616-6E1C-4AA0-AB6C-CDC55E9D1E44}"/>
              </a:ext>
            </a:extLst>
          </p:cNvPr>
          <p:cNvSpPr>
            <a:spLocks noGrp="1"/>
          </p:cNvSpPr>
          <p:nvPr>
            <p:ph type="title"/>
          </p:nvPr>
        </p:nvSpPr>
        <p:spPr/>
        <p:txBody>
          <a:bodyPr/>
          <a:lstStyle/>
          <a:p>
            <a:r>
              <a:rPr lang="en-US" altLang="zh-CN" dirty="0"/>
              <a:t>One-Hot Encoding</a:t>
            </a:r>
            <a:endParaRPr lang="zh-CN" altLang="en-US" dirty="0"/>
          </a:p>
        </p:txBody>
      </p:sp>
      <p:sp>
        <p:nvSpPr>
          <p:cNvPr id="3" name="文本占位符 2">
            <a:extLst>
              <a:ext uri="{FF2B5EF4-FFF2-40B4-BE49-F238E27FC236}">
                <a16:creationId xmlns:a16="http://schemas.microsoft.com/office/drawing/2014/main" id="{1A669707-1715-4A7A-96FD-AC63060A9B0B}"/>
              </a:ext>
            </a:extLst>
          </p:cNvPr>
          <p:cNvSpPr>
            <a:spLocks noGrp="1"/>
          </p:cNvSpPr>
          <p:nvPr>
            <p:ph type="body" idx="1"/>
          </p:nvPr>
        </p:nvSpPr>
        <p:spPr>
          <a:xfrm>
            <a:off x="457199" y="2244400"/>
            <a:ext cx="7283003" cy="2605200"/>
          </a:xfrm>
        </p:spPr>
        <p:txBody>
          <a:bodyPr/>
          <a:lstStyle/>
          <a:p>
            <a:r>
              <a:rPr lang="en-US" altLang="zh-CN" sz="1500" dirty="0"/>
              <a:t>Simply means use the index of an array to mark the true label. </a:t>
            </a:r>
          </a:p>
          <a:p>
            <a:r>
              <a:rPr lang="en-US" altLang="zh-CN" sz="1500" dirty="0"/>
              <a:t>For example, to represent the number 4 in 10 possible outputs:</a:t>
            </a:r>
            <a:r>
              <a:rPr lang="zh-CN" altLang="en-US" sz="1500" dirty="0"/>
              <a:t> </a:t>
            </a:r>
            <a:endParaRPr lang="en-US" altLang="zh-CN" sz="1500" dirty="0"/>
          </a:p>
          <a:p>
            <a:r>
              <a:rPr lang="en-US" altLang="zh-CN" sz="1500" dirty="0"/>
              <a:t>[0, 0, 0, 1, 0, 0, 0, 0, 0, 0]</a:t>
            </a:r>
          </a:p>
          <a:p>
            <a:endParaRPr lang="en-US" altLang="zh-CN" sz="1500" dirty="0"/>
          </a:p>
          <a:p>
            <a:r>
              <a:rPr lang="en-US" altLang="zh-CN" sz="1500" dirty="0"/>
              <a:t>Output: [0.2, 0.1, 0.1, </a:t>
            </a:r>
            <a:r>
              <a:rPr lang="en-US" altLang="zh-CN" sz="1500" dirty="0">
                <a:solidFill>
                  <a:schemeClr val="accent6"/>
                </a:solidFill>
              </a:rPr>
              <a:t>0.9</a:t>
            </a:r>
            <a:r>
              <a:rPr lang="en-US" altLang="zh-CN" sz="1500" dirty="0"/>
              <a:t>, 0.3, 0.4, 0.2, 0.1, 0.2, 0.1] (Possibilities)</a:t>
            </a:r>
          </a:p>
          <a:p>
            <a:r>
              <a:rPr lang="en-US" altLang="zh-CN" sz="1500" dirty="0"/>
              <a:t>Label: [0, 0, 0, </a:t>
            </a:r>
            <a:r>
              <a:rPr lang="en-US" altLang="zh-CN" sz="1500" dirty="0">
                <a:solidFill>
                  <a:schemeClr val="accent6"/>
                </a:solidFill>
              </a:rPr>
              <a:t>1</a:t>
            </a:r>
            <a:r>
              <a:rPr lang="en-US" altLang="zh-CN" sz="1500" dirty="0"/>
              <a:t>, 0, 0, 0, 0, 0, 0] (Represents 4)</a:t>
            </a:r>
          </a:p>
        </p:txBody>
      </p:sp>
      <p:sp>
        <p:nvSpPr>
          <p:cNvPr id="4" name="灯片编号占位符 3">
            <a:extLst>
              <a:ext uri="{FF2B5EF4-FFF2-40B4-BE49-F238E27FC236}">
                <a16:creationId xmlns:a16="http://schemas.microsoft.com/office/drawing/2014/main" id="{1424A745-9644-4B22-9051-BF6D0BCC189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6066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A25363-B018-4B4A-8349-376D3BBBFB92}"/>
              </a:ext>
            </a:extLst>
          </p:cNvPr>
          <p:cNvSpPr>
            <a:spLocks noGrp="1"/>
          </p:cNvSpPr>
          <p:nvPr>
            <p:ph type="body" idx="1"/>
          </p:nvPr>
        </p:nvSpPr>
        <p:spPr>
          <a:xfrm>
            <a:off x="222160" y="107985"/>
            <a:ext cx="8229600" cy="519600"/>
          </a:xfrm>
        </p:spPr>
        <p:txBody>
          <a:bodyPr/>
          <a:lstStyle/>
          <a:p>
            <a:pPr algn="ctr"/>
            <a:r>
              <a:rPr lang="en-US" altLang="zh-CN" dirty="0"/>
              <a:t>Flowchart for Backpropagation.</a:t>
            </a:r>
            <a:endParaRPr lang="zh-CN" altLang="en-US" dirty="0"/>
          </a:p>
        </p:txBody>
      </p:sp>
      <p:sp>
        <p:nvSpPr>
          <p:cNvPr id="3" name="灯片编号占位符 2">
            <a:extLst>
              <a:ext uri="{FF2B5EF4-FFF2-40B4-BE49-F238E27FC236}">
                <a16:creationId xmlns:a16="http://schemas.microsoft.com/office/drawing/2014/main" id="{71DBA077-8C97-49C2-8F78-C0126C9A2CD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4" name="矩形: 圆角 3">
            <a:extLst>
              <a:ext uri="{FF2B5EF4-FFF2-40B4-BE49-F238E27FC236}">
                <a16:creationId xmlns:a16="http://schemas.microsoft.com/office/drawing/2014/main" id="{A0D1EAF9-5C71-4A53-971F-E10F26ECD5BB}"/>
              </a:ext>
            </a:extLst>
          </p:cNvPr>
          <p:cNvSpPr/>
          <p:nvPr/>
        </p:nvSpPr>
        <p:spPr>
          <a:xfrm>
            <a:off x="1049628" y="576731"/>
            <a:ext cx="1587321" cy="2382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Dataset</a:t>
            </a:r>
            <a:endParaRPr lang="zh-CN" altLang="en-US" dirty="0"/>
          </a:p>
        </p:txBody>
      </p:sp>
      <p:sp>
        <p:nvSpPr>
          <p:cNvPr id="6" name="矩形: 圆角 5">
            <a:extLst>
              <a:ext uri="{FF2B5EF4-FFF2-40B4-BE49-F238E27FC236}">
                <a16:creationId xmlns:a16="http://schemas.microsoft.com/office/drawing/2014/main" id="{5DA1E47A-57D8-4C61-AA55-141C1452D4F5}"/>
              </a:ext>
            </a:extLst>
          </p:cNvPr>
          <p:cNvSpPr/>
          <p:nvPr/>
        </p:nvSpPr>
        <p:spPr>
          <a:xfrm>
            <a:off x="1049628" y="927278"/>
            <a:ext cx="1587321"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Data </a:t>
            </a:r>
          </a:p>
          <a:p>
            <a:pPr algn="ctr"/>
            <a:r>
              <a:rPr lang="en-US" altLang="zh-CN" dirty="0"/>
              <a:t>Pre-Processing</a:t>
            </a:r>
            <a:endParaRPr lang="zh-CN" altLang="en-US" dirty="0"/>
          </a:p>
        </p:txBody>
      </p:sp>
      <p:sp>
        <p:nvSpPr>
          <p:cNvPr id="7" name="矩形: 圆角 6">
            <a:extLst>
              <a:ext uri="{FF2B5EF4-FFF2-40B4-BE49-F238E27FC236}">
                <a16:creationId xmlns:a16="http://schemas.microsoft.com/office/drawing/2014/main" id="{1645E32A-EB4C-4983-89A5-08FC9300C35F}"/>
              </a:ext>
            </a:extLst>
          </p:cNvPr>
          <p:cNvSpPr/>
          <p:nvPr/>
        </p:nvSpPr>
        <p:spPr>
          <a:xfrm>
            <a:off x="1068946" y="1790163"/>
            <a:ext cx="1548685"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Features</a:t>
            </a:r>
            <a:endParaRPr lang="zh-CN" altLang="en-US" dirty="0"/>
          </a:p>
        </p:txBody>
      </p:sp>
      <p:sp>
        <p:nvSpPr>
          <p:cNvPr id="8" name="矩形: 圆角 7">
            <a:extLst>
              <a:ext uri="{FF2B5EF4-FFF2-40B4-BE49-F238E27FC236}">
                <a16:creationId xmlns:a16="http://schemas.microsoft.com/office/drawing/2014/main" id="{33EEC33C-17D6-4E81-ACEF-13A5115E4492}"/>
              </a:ext>
            </a:extLst>
          </p:cNvPr>
          <p:cNvSpPr/>
          <p:nvPr/>
        </p:nvSpPr>
        <p:spPr>
          <a:xfrm>
            <a:off x="1088264" y="2796327"/>
            <a:ext cx="1510048" cy="1095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Predict</a:t>
            </a:r>
            <a:endParaRPr lang="zh-CN" altLang="en-US" dirty="0"/>
          </a:p>
        </p:txBody>
      </p:sp>
      <p:cxnSp>
        <p:nvCxnSpPr>
          <p:cNvPr id="10" name="直接箭头连接符 9">
            <a:extLst>
              <a:ext uri="{FF2B5EF4-FFF2-40B4-BE49-F238E27FC236}">
                <a16:creationId xmlns:a16="http://schemas.microsoft.com/office/drawing/2014/main" id="{E2F3AA84-BBA0-45AA-850C-CAE69B3C3719}"/>
              </a:ext>
            </a:extLst>
          </p:cNvPr>
          <p:cNvCxnSpPr>
            <a:cxnSpLocks/>
            <a:stCxn id="4" idx="2"/>
            <a:endCxn id="6" idx="0"/>
          </p:cNvCxnSpPr>
          <p:nvPr/>
        </p:nvCxnSpPr>
        <p:spPr>
          <a:xfrm>
            <a:off x="1843289" y="814990"/>
            <a:ext cx="0" cy="112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A87FA339-6837-4464-B19C-ECCCCEA2AD8A}"/>
              </a:ext>
            </a:extLst>
          </p:cNvPr>
          <p:cNvCxnSpPr>
            <a:cxnSpLocks/>
            <a:stCxn id="6" idx="2"/>
            <a:endCxn id="7" idx="0"/>
          </p:cNvCxnSpPr>
          <p:nvPr/>
        </p:nvCxnSpPr>
        <p:spPr>
          <a:xfrm>
            <a:off x="1843289" y="1484289"/>
            <a:ext cx="0" cy="3058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直接箭头连接符 18">
            <a:extLst>
              <a:ext uri="{FF2B5EF4-FFF2-40B4-BE49-F238E27FC236}">
                <a16:creationId xmlns:a16="http://schemas.microsoft.com/office/drawing/2014/main" id="{9B3EA2AE-0321-4E00-849F-0D98A93F92C9}"/>
              </a:ext>
            </a:extLst>
          </p:cNvPr>
          <p:cNvCxnSpPr>
            <a:stCxn id="7" idx="2"/>
            <a:endCxn id="8" idx="0"/>
          </p:cNvCxnSpPr>
          <p:nvPr/>
        </p:nvCxnSpPr>
        <p:spPr>
          <a:xfrm flipH="1">
            <a:off x="1843288" y="2347174"/>
            <a:ext cx="1" cy="449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89650DE7-254B-4319-BD8C-CDE266FB2F8C}"/>
              </a:ext>
            </a:extLst>
          </p:cNvPr>
          <p:cNvSpPr/>
          <p:nvPr/>
        </p:nvSpPr>
        <p:spPr>
          <a:xfrm>
            <a:off x="1088265" y="4095482"/>
            <a:ext cx="1510048" cy="28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Output</a:t>
            </a:r>
            <a:endParaRPr lang="zh-CN" altLang="en-US" dirty="0"/>
          </a:p>
        </p:txBody>
      </p:sp>
      <p:sp>
        <p:nvSpPr>
          <p:cNvPr id="23" name="矩形: 圆角 22">
            <a:extLst>
              <a:ext uri="{FF2B5EF4-FFF2-40B4-BE49-F238E27FC236}">
                <a16:creationId xmlns:a16="http://schemas.microsoft.com/office/drawing/2014/main" id="{5E79964F-1D28-4FE5-AD02-54D8B4679F01}"/>
              </a:ext>
            </a:extLst>
          </p:cNvPr>
          <p:cNvSpPr/>
          <p:nvPr/>
        </p:nvSpPr>
        <p:spPr>
          <a:xfrm>
            <a:off x="1088264" y="4482922"/>
            <a:ext cx="1510048" cy="2801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Label</a:t>
            </a:r>
            <a:endParaRPr lang="zh-CN" altLang="en-US" dirty="0"/>
          </a:p>
        </p:txBody>
      </p:sp>
      <p:cxnSp>
        <p:nvCxnSpPr>
          <p:cNvPr id="25" name="直接箭头连接符 24">
            <a:extLst>
              <a:ext uri="{FF2B5EF4-FFF2-40B4-BE49-F238E27FC236}">
                <a16:creationId xmlns:a16="http://schemas.microsoft.com/office/drawing/2014/main" id="{8BBEB43C-9251-4F2B-9927-F2DE5BDBFE40}"/>
              </a:ext>
            </a:extLst>
          </p:cNvPr>
          <p:cNvCxnSpPr>
            <a:stCxn id="8" idx="2"/>
            <a:endCxn id="22" idx="0"/>
          </p:cNvCxnSpPr>
          <p:nvPr/>
        </p:nvCxnSpPr>
        <p:spPr>
          <a:xfrm>
            <a:off x="1843288" y="3891836"/>
            <a:ext cx="1" cy="203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连接符: 肘形 28">
            <a:extLst>
              <a:ext uri="{FF2B5EF4-FFF2-40B4-BE49-F238E27FC236}">
                <a16:creationId xmlns:a16="http://schemas.microsoft.com/office/drawing/2014/main" id="{09664799-473E-46F2-87B9-B024FD56B53D}"/>
              </a:ext>
            </a:extLst>
          </p:cNvPr>
          <p:cNvCxnSpPr>
            <a:cxnSpLocks/>
            <a:stCxn id="4" idx="1"/>
            <a:endCxn id="23" idx="1"/>
          </p:cNvCxnSpPr>
          <p:nvPr/>
        </p:nvCxnSpPr>
        <p:spPr>
          <a:xfrm rot="10800000" flipH="1" flipV="1">
            <a:off x="1049628" y="695860"/>
            <a:ext cx="38636" cy="3927119"/>
          </a:xfrm>
          <a:prstGeom prst="bentConnector3">
            <a:avLst>
              <a:gd name="adj1" fmla="val -591676"/>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矩形: 圆角 31">
            <a:extLst>
              <a:ext uri="{FF2B5EF4-FFF2-40B4-BE49-F238E27FC236}">
                <a16:creationId xmlns:a16="http://schemas.microsoft.com/office/drawing/2014/main" id="{9C957A70-DCC6-420A-B5E1-D1F9F47C8692}"/>
              </a:ext>
            </a:extLst>
          </p:cNvPr>
          <p:cNvSpPr/>
          <p:nvPr/>
        </p:nvSpPr>
        <p:spPr>
          <a:xfrm>
            <a:off x="3036194" y="4235539"/>
            <a:ext cx="1915732" cy="387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 Function</a:t>
            </a:r>
            <a:endParaRPr lang="zh-CN" altLang="en-US" dirty="0"/>
          </a:p>
        </p:txBody>
      </p:sp>
      <p:cxnSp>
        <p:nvCxnSpPr>
          <p:cNvPr id="34" name="直接箭头连接符 33">
            <a:extLst>
              <a:ext uri="{FF2B5EF4-FFF2-40B4-BE49-F238E27FC236}">
                <a16:creationId xmlns:a16="http://schemas.microsoft.com/office/drawing/2014/main" id="{240E0513-9B06-477C-843F-B7F78AC22BAF}"/>
              </a:ext>
            </a:extLst>
          </p:cNvPr>
          <p:cNvCxnSpPr>
            <a:stCxn id="22" idx="3"/>
            <a:endCxn id="32" idx="1"/>
          </p:cNvCxnSpPr>
          <p:nvPr/>
        </p:nvCxnSpPr>
        <p:spPr>
          <a:xfrm>
            <a:off x="2598313" y="4235540"/>
            <a:ext cx="437881" cy="193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1AC12398-B282-4374-B51A-CC4D2DA9D76D}"/>
              </a:ext>
            </a:extLst>
          </p:cNvPr>
          <p:cNvCxnSpPr>
            <a:stCxn id="23" idx="3"/>
            <a:endCxn id="32" idx="1"/>
          </p:cNvCxnSpPr>
          <p:nvPr/>
        </p:nvCxnSpPr>
        <p:spPr>
          <a:xfrm flipV="1">
            <a:off x="2598312" y="4429259"/>
            <a:ext cx="437882" cy="1937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7" name="矩形: 圆角 36">
            <a:extLst>
              <a:ext uri="{FF2B5EF4-FFF2-40B4-BE49-F238E27FC236}">
                <a16:creationId xmlns:a16="http://schemas.microsoft.com/office/drawing/2014/main" id="{208D2468-5863-4C74-B3AD-21E6F831F4A8}"/>
              </a:ext>
            </a:extLst>
          </p:cNvPr>
          <p:cNvSpPr/>
          <p:nvPr/>
        </p:nvSpPr>
        <p:spPr>
          <a:xfrm>
            <a:off x="3635865" y="3728838"/>
            <a:ext cx="701095" cy="2768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a:t>
            </a:r>
            <a:endParaRPr lang="zh-CN" altLang="en-US" dirty="0"/>
          </a:p>
        </p:txBody>
      </p:sp>
      <p:cxnSp>
        <p:nvCxnSpPr>
          <p:cNvPr id="39" name="直接箭头连接符 38">
            <a:extLst>
              <a:ext uri="{FF2B5EF4-FFF2-40B4-BE49-F238E27FC236}">
                <a16:creationId xmlns:a16="http://schemas.microsoft.com/office/drawing/2014/main" id="{CF8022EE-397F-491A-9BA0-7849EB5123CC}"/>
              </a:ext>
            </a:extLst>
          </p:cNvPr>
          <p:cNvCxnSpPr>
            <a:cxnSpLocks/>
            <a:stCxn id="32" idx="0"/>
            <a:endCxn id="37" idx="2"/>
          </p:cNvCxnSpPr>
          <p:nvPr/>
        </p:nvCxnSpPr>
        <p:spPr>
          <a:xfrm flipH="1" flipV="1">
            <a:off x="3986413" y="4005733"/>
            <a:ext cx="7647" cy="22980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7" name="文本框 66">
            <a:extLst>
              <a:ext uri="{FF2B5EF4-FFF2-40B4-BE49-F238E27FC236}">
                <a16:creationId xmlns:a16="http://schemas.microsoft.com/office/drawing/2014/main" id="{3DE7D688-2E60-4FCF-ADEF-47DDA5348B7E}"/>
              </a:ext>
            </a:extLst>
          </p:cNvPr>
          <p:cNvSpPr txBox="1"/>
          <p:nvPr/>
        </p:nvSpPr>
        <p:spPr>
          <a:xfrm>
            <a:off x="1014222" y="2459510"/>
            <a:ext cx="2621643" cy="246221"/>
          </a:xfrm>
          <a:prstGeom prst="rect">
            <a:avLst/>
          </a:prstGeom>
          <a:noFill/>
        </p:spPr>
        <p:txBody>
          <a:bodyPr wrap="square" rtlCol="0">
            <a:spAutoFit/>
          </a:bodyPr>
          <a:lstStyle/>
          <a:p>
            <a:r>
              <a:rPr lang="en-US" altLang="zh-CN" sz="1000" dirty="0">
                <a:solidFill>
                  <a:schemeClr val="tx1">
                    <a:lumMod val="85000"/>
                    <a:lumOff val="15000"/>
                  </a:schemeClr>
                </a:solidFill>
              </a:rPr>
              <a:t>1. The model receives input from features.</a:t>
            </a:r>
            <a:endParaRPr lang="zh-CN" altLang="en-US" sz="1000" dirty="0">
              <a:solidFill>
                <a:schemeClr val="tx1">
                  <a:lumMod val="85000"/>
                  <a:lumOff val="15000"/>
                </a:schemeClr>
              </a:solidFill>
            </a:endParaRPr>
          </a:p>
        </p:txBody>
      </p:sp>
      <p:sp>
        <p:nvSpPr>
          <p:cNvPr id="68" name="文本框 67">
            <a:extLst>
              <a:ext uri="{FF2B5EF4-FFF2-40B4-BE49-F238E27FC236}">
                <a16:creationId xmlns:a16="http://schemas.microsoft.com/office/drawing/2014/main" id="{B65AA34E-9FA2-4D10-88C2-03BC9CFFC5EB}"/>
              </a:ext>
            </a:extLst>
          </p:cNvPr>
          <p:cNvSpPr txBox="1"/>
          <p:nvPr/>
        </p:nvSpPr>
        <p:spPr>
          <a:xfrm>
            <a:off x="2892840" y="3977865"/>
            <a:ext cx="2331555" cy="246221"/>
          </a:xfrm>
          <a:prstGeom prst="rect">
            <a:avLst/>
          </a:prstGeom>
          <a:noFill/>
        </p:spPr>
        <p:txBody>
          <a:bodyPr wrap="square" rtlCol="0">
            <a:spAutoFit/>
          </a:bodyPr>
          <a:lstStyle/>
          <a:p>
            <a:r>
              <a:rPr lang="en-US" altLang="zh-CN" sz="1000" dirty="0">
                <a:solidFill>
                  <a:schemeClr val="tx1">
                    <a:lumMod val="85000"/>
                    <a:lumOff val="15000"/>
                  </a:schemeClr>
                </a:solidFill>
              </a:rPr>
              <a:t>3. Calculate Loss using Loss Function.</a:t>
            </a:r>
            <a:endParaRPr lang="zh-CN" altLang="en-US" sz="1000" dirty="0">
              <a:solidFill>
                <a:schemeClr val="tx1">
                  <a:lumMod val="85000"/>
                  <a:lumOff val="15000"/>
                </a:schemeClr>
              </a:solidFill>
            </a:endParaRPr>
          </a:p>
        </p:txBody>
      </p:sp>
      <p:sp>
        <p:nvSpPr>
          <p:cNvPr id="69" name="文本框 68">
            <a:extLst>
              <a:ext uri="{FF2B5EF4-FFF2-40B4-BE49-F238E27FC236}">
                <a16:creationId xmlns:a16="http://schemas.microsoft.com/office/drawing/2014/main" id="{A6DDF167-F8B1-4CC5-9AA5-CD475B4F1FE3}"/>
              </a:ext>
            </a:extLst>
          </p:cNvPr>
          <p:cNvSpPr txBox="1"/>
          <p:nvPr/>
        </p:nvSpPr>
        <p:spPr>
          <a:xfrm>
            <a:off x="994692" y="3860481"/>
            <a:ext cx="2166064" cy="246221"/>
          </a:xfrm>
          <a:prstGeom prst="rect">
            <a:avLst/>
          </a:prstGeom>
          <a:noFill/>
        </p:spPr>
        <p:txBody>
          <a:bodyPr wrap="square" rtlCol="0">
            <a:spAutoFit/>
          </a:bodyPr>
          <a:lstStyle/>
          <a:p>
            <a:r>
              <a:rPr lang="en-US" altLang="zh-CN" sz="1000" dirty="0">
                <a:solidFill>
                  <a:schemeClr val="tx1">
                    <a:lumMod val="85000"/>
                    <a:lumOff val="15000"/>
                  </a:schemeClr>
                </a:solidFill>
              </a:rPr>
              <a:t>2. The model makes a prediction.</a:t>
            </a:r>
            <a:endParaRPr lang="zh-CN" altLang="en-US" sz="1000" dirty="0">
              <a:solidFill>
                <a:schemeClr val="tx1">
                  <a:lumMod val="85000"/>
                  <a:lumOff val="15000"/>
                </a:schemeClr>
              </a:solidFill>
            </a:endParaRPr>
          </a:p>
        </p:txBody>
      </p:sp>
    </p:spTree>
    <p:extLst>
      <p:ext uri="{BB962C8B-B14F-4D97-AF65-F5344CB8AC3E}">
        <p14:creationId xmlns:p14="http://schemas.microsoft.com/office/powerpoint/2010/main" val="367555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A25363-B018-4B4A-8349-376D3BBBFB92}"/>
              </a:ext>
            </a:extLst>
          </p:cNvPr>
          <p:cNvSpPr>
            <a:spLocks noGrp="1"/>
          </p:cNvSpPr>
          <p:nvPr>
            <p:ph type="body" idx="1"/>
          </p:nvPr>
        </p:nvSpPr>
        <p:spPr>
          <a:xfrm>
            <a:off x="222160" y="107985"/>
            <a:ext cx="8229600" cy="519600"/>
          </a:xfrm>
        </p:spPr>
        <p:txBody>
          <a:bodyPr/>
          <a:lstStyle/>
          <a:p>
            <a:pPr algn="ctr"/>
            <a:r>
              <a:rPr lang="en-US" altLang="zh-CN" dirty="0"/>
              <a:t>Flowchart for Backpropagation.</a:t>
            </a:r>
            <a:endParaRPr lang="zh-CN" altLang="en-US" dirty="0"/>
          </a:p>
        </p:txBody>
      </p:sp>
      <p:sp>
        <p:nvSpPr>
          <p:cNvPr id="3" name="灯片编号占位符 2">
            <a:extLst>
              <a:ext uri="{FF2B5EF4-FFF2-40B4-BE49-F238E27FC236}">
                <a16:creationId xmlns:a16="http://schemas.microsoft.com/office/drawing/2014/main" id="{71DBA077-8C97-49C2-8F78-C0126C9A2CD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
        <p:nvSpPr>
          <p:cNvPr id="4" name="矩形: 圆角 3">
            <a:extLst>
              <a:ext uri="{FF2B5EF4-FFF2-40B4-BE49-F238E27FC236}">
                <a16:creationId xmlns:a16="http://schemas.microsoft.com/office/drawing/2014/main" id="{A0D1EAF9-5C71-4A53-971F-E10F26ECD5BB}"/>
              </a:ext>
            </a:extLst>
          </p:cNvPr>
          <p:cNvSpPr/>
          <p:nvPr/>
        </p:nvSpPr>
        <p:spPr>
          <a:xfrm>
            <a:off x="1049628" y="576731"/>
            <a:ext cx="1587321" cy="2382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Dataset</a:t>
            </a:r>
            <a:endParaRPr lang="zh-CN" altLang="en-US" dirty="0"/>
          </a:p>
        </p:txBody>
      </p:sp>
      <p:sp>
        <p:nvSpPr>
          <p:cNvPr id="6" name="矩形: 圆角 5">
            <a:extLst>
              <a:ext uri="{FF2B5EF4-FFF2-40B4-BE49-F238E27FC236}">
                <a16:creationId xmlns:a16="http://schemas.microsoft.com/office/drawing/2014/main" id="{5DA1E47A-57D8-4C61-AA55-141C1452D4F5}"/>
              </a:ext>
            </a:extLst>
          </p:cNvPr>
          <p:cNvSpPr/>
          <p:nvPr/>
        </p:nvSpPr>
        <p:spPr>
          <a:xfrm>
            <a:off x="1049628" y="927278"/>
            <a:ext cx="1587321"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Data </a:t>
            </a:r>
          </a:p>
          <a:p>
            <a:pPr algn="ctr"/>
            <a:r>
              <a:rPr lang="en-US" altLang="zh-CN" dirty="0"/>
              <a:t>Pre-Processing</a:t>
            </a:r>
            <a:endParaRPr lang="zh-CN" altLang="en-US" dirty="0"/>
          </a:p>
        </p:txBody>
      </p:sp>
      <p:sp>
        <p:nvSpPr>
          <p:cNvPr id="7" name="矩形: 圆角 6">
            <a:extLst>
              <a:ext uri="{FF2B5EF4-FFF2-40B4-BE49-F238E27FC236}">
                <a16:creationId xmlns:a16="http://schemas.microsoft.com/office/drawing/2014/main" id="{1645E32A-EB4C-4983-89A5-08FC9300C35F}"/>
              </a:ext>
            </a:extLst>
          </p:cNvPr>
          <p:cNvSpPr/>
          <p:nvPr/>
        </p:nvSpPr>
        <p:spPr>
          <a:xfrm>
            <a:off x="1068946" y="1790163"/>
            <a:ext cx="1548685"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Features</a:t>
            </a:r>
            <a:endParaRPr lang="zh-CN" altLang="en-US" dirty="0"/>
          </a:p>
        </p:txBody>
      </p:sp>
      <p:sp>
        <p:nvSpPr>
          <p:cNvPr id="8" name="矩形: 圆角 7">
            <a:extLst>
              <a:ext uri="{FF2B5EF4-FFF2-40B4-BE49-F238E27FC236}">
                <a16:creationId xmlns:a16="http://schemas.microsoft.com/office/drawing/2014/main" id="{33EEC33C-17D6-4E81-ACEF-13A5115E4492}"/>
              </a:ext>
            </a:extLst>
          </p:cNvPr>
          <p:cNvSpPr/>
          <p:nvPr/>
        </p:nvSpPr>
        <p:spPr>
          <a:xfrm>
            <a:off x="1088264" y="2796327"/>
            <a:ext cx="1510048" cy="1095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Predict</a:t>
            </a:r>
            <a:endParaRPr lang="zh-CN" altLang="en-US" dirty="0"/>
          </a:p>
        </p:txBody>
      </p:sp>
      <p:cxnSp>
        <p:nvCxnSpPr>
          <p:cNvPr id="10" name="直接箭头连接符 9">
            <a:extLst>
              <a:ext uri="{FF2B5EF4-FFF2-40B4-BE49-F238E27FC236}">
                <a16:creationId xmlns:a16="http://schemas.microsoft.com/office/drawing/2014/main" id="{E2F3AA84-BBA0-45AA-850C-CAE69B3C3719}"/>
              </a:ext>
            </a:extLst>
          </p:cNvPr>
          <p:cNvCxnSpPr>
            <a:cxnSpLocks/>
            <a:stCxn id="4" idx="2"/>
            <a:endCxn id="6" idx="0"/>
          </p:cNvCxnSpPr>
          <p:nvPr/>
        </p:nvCxnSpPr>
        <p:spPr>
          <a:xfrm>
            <a:off x="1843289" y="814990"/>
            <a:ext cx="0" cy="112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A87FA339-6837-4464-B19C-ECCCCEA2AD8A}"/>
              </a:ext>
            </a:extLst>
          </p:cNvPr>
          <p:cNvCxnSpPr>
            <a:cxnSpLocks/>
            <a:stCxn id="6" idx="2"/>
            <a:endCxn id="7" idx="0"/>
          </p:cNvCxnSpPr>
          <p:nvPr/>
        </p:nvCxnSpPr>
        <p:spPr>
          <a:xfrm>
            <a:off x="1843289" y="1484289"/>
            <a:ext cx="0" cy="3058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直接箭头连接符 18">
            <a:extLst>
              <a:ext uri="{FF2B5EF4-FFF2-40B4-BE49-F238E27FC236}">
                <a16:creationId xmlns:a16="http://schemas.microsoft.com/office/drawing/2014/main" id="{9B3EA2AE-0321-4E00-849F-0D98A93F92C9}"/>
              </a:ext>
            </a:extLst>
          </p:cNvPr>
          <p:cNvCxnSpPr>
            <a:stCxn id="7" idx="2"/>
            <a:endCxn id="8" idx="0"/>
          </p:cNvCxnSpPr>
          <p:nvPr/>
        </p:nvCxnSpPr>
        <p:spPr>
          <a:xfrm flipH="1">
            <a:off x="1843288" y="2347174"/>
            <a:ext cx="1" cy="449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89650DE7-254B-4319-BD8C-CDE266FB2F8C}"/>
              </a:ext>
            </a:extLst>
          </p:cNvPr>
          <p:cNvSpPr/>
          <p:nvPr/>
        </p:nvSpPr>
        <p:spPr>
          <a:xfrm>
            <a:off x="1088265" y="4095482"/>
            <a:ext cx="1510048" cy="28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Output</a:t>
            </a:r>
            <a:endParaRPr lang="zh-CN" altLang="en-US" dirty="0"/>
          </a:p>
        </p:txBody>
      </p:sp>
      <p:sp>
        <p:nvSpPr>
          <p:cNvPr id="23" name="矩形: 圆角 22">
            <a:extLst>
              <a:ext uri="{FF2B5EF4-FFF2-40B4-BE49-F238E27FC236}">
                <a16:creationId xmlns:a16="http://schemas.microsoft.com/office/drawing/2014/main" id="{5E79964F-1D28-4FE5-AD02-54D8B4679F01}"/>
              </a:ext>
            </a:extLst>
          </p:cNvPr>
          <p:cNvSpPr/>
          <p:nvPr/>
        </p:nvSpPr>
        <p:spPr>
          <a:xfrm>
            <a:off x="1088264" y="4482922"/>
            <a:ext cx="1510048" cy="2801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Label</a:t>
            </a:r>
            <a:endParaRPr lang="zh-CN" altLang="en-US" dirty="0"/>
          </a:p>
        </p:txBody>
      </p:sp>
      <p:cxnSp>
        <p:nvCxnSpPr>
          <p:cNvPr id="25" name="直接箭头连接符 24">
            <a:extLst>
              <a:ext uri="{FF2B5EF4-FFF2-40B4-BE49-F238E27FC236}">
                <a16:creationId xmlns:a16="http://schemas.microsoft.com/office/drawing/2014/main" id="{8BBEB43C-9251-4F2B-9927-F2DE5BDBFE40}"/>
              </a:ext>
            </a:extLst>
          </p:cNvPr>
          <p:cNvCxnSpPr>
            <a:stCxn id="8" idx="2"/>
            <a:endCxn id="22" idx="0"/>
          </p:cNvCxnSpPr>
          <p:nvPr/>
        </p:nvCxnSpPr>
        <p:spPr>
          <a:xfrm>
            <a:off x="1843288" y="3891836"/>
            <a:ext cx="1" cy="203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连接符: 肘形 28">
            <a:extLst>
              <a:ext uri="{FF2B5EF4-FFF2-40B4-BE49-F238E27FC236}">
                <a16:creationId xmlns:a16="http://schemas.microsoft.com/office/drawing/2014/main" id="{09664799-473E-46F2-87B9-B024FD56B53D}"/>
              </a:ext>
            </a:extLst>
          </p:cNvPr>
          <p:cNvCxnSpPr>
            <a:cxnSpLocks/>
            <a:stCxn id="4" idx="1"/>
            <a:endCxn id="23" idx="1"/>
          </p:cNvCxnSpPr>
          <p:nvPr/>
        </p:nvCxnSpPr>
        <p:spPr>
          <a:xfrm rot="10800000" flipH="1" flipV="1">
            <a:off x="1049628" y="695860"/>
            <a:ext cx="38636" cy="3927119"/>
          </a:xfrm>
          <a:prstGeom prst="bentConnector3">
            <a:avLst>
              <a:gd name="adj1" fmla="val -591676"/>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矩形: 圆角 31">
            <a:extLst>
              <a:ext uri="{FF2B5EF4-FFF2-40B4-BE49-F238E27FC236}">
                <a16:creationId xmlns:a16="http://schemas.microsoft.com/office/drawing/2014/main" id="{9C957A70-DCC6-420A-B5E1-D1F9F47C8692}"/>
              </a:ext>
            </a:extLst>
          </p:cNvPr>
          <p:cNvSpPr/>
          <p:nvPr/>
        </p:nvSpPr>
        <p:spPr>
          <a:xfrm>
            <a:off x="3036194" y="4235539"/>
            <a:ext cx="1915732" cy="387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 Function</a:t>
            </a:r>
            <a:endParaRPr lang="zh-CN" altLang="en-US" dirty="0"/>
          </a:p>
        </p:txBody>
      </p:sp>
      <p:cxnSp>
        <p:nvCxnSpPr>
          <p:cNvPr id="34" name="直接箭头连接符 33">
            <a:extLst>
              <a:ext uri="{FF2B5EF4-FFF2-40B4-BE49-F238E27FC236}">
                <a16:creationId xmlns:a16="http://schemas.microsoft.com/office/drawing/2014/main" id="{240E0513-9B06-477C-843F-B7F78AC22BAF}"/>
              </a:ext>
            </a:extLst>
          </p:cNvPr>
          <p:cNvCxnSpPr>
            <a:stCxn id="22" idx="3"/>
            <a:endCxn id="32" idx="1"/>
          </p:cNvCxnSpPr>
          <p:nvPr/>
        </p:nvCxnSpPr>
        <p:spPr>
          <a:xfrm>
            <a:off x="2598313" y="4235540"/>
            <a:ext cx="437881" cy="193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1AC12398-B282-4374-B51A-CC4D2DA9D76D}"/>
              </a:ext>
            </a:extLst>
          </p:cNvPr>
          <p:cNvCxnSpPr>
            <a:stCxn id="23" idx="3"/>
            <a:endCxn id="32" idx="1"/>
          </p:cNvCxnSpPr>
          <p:nvPr/>
        </p:nvCxnSpPr>
        <p:spPr>
          <a:xfrm flipV="1">
            <a:off x="2598312" y="4429259"/>
            <a:ext cx="437882" cy="1937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7" name="矩形: 圆角 36">
            <a:extLst>
              <a:ext uri="{FF2B5EF4-FFF2-40B4-BE49-F238E27FC236}">
                <a16:creationId xmlns:a16="http://schemas.microsoft.com/office/drawing/2014/main" id="{208D2468-5863-4C74-B3AD-21E6F831F4A8}"/>
              </a:ext>
            </a:extLst>
          </p:cNvPr>
          <p:cNvSpPr/>
          <p:nvPr/>
        </p:nvSpPr>
        <p:spPr>
          <a:xfrm>
            <a:off x="3635865" y="3728838"/>
            <a:ext cx="701095" cy="2768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a:t>
            </a:r>
            <a:endParaRPr lang="zh-CN" altLang="en-US" dirty="0"/>
          </a:p>
        </p:txBody>
      </p:sp>
      <p:cxnSp>
        <p:nvCxnSpPr>
          <p:cNvPr id="39" name="直接箭头连接符 38">
            <a:extLst>
              <a:ext uri="{FF2B5EF4-FFF2-40B4-BE49-F238E27FC236}">
                <a16:creationId xmlns:a16="http://schemas.microsoft.com/office/drawing/2014/main" id="{CF8022EE-397F-491A-9BA0-7849EB5123CC}"/>
              </a:ext>
            </a:extLst>
          </p:cNvPr>
          <p:cNvCxnSpPr>
            <a:cxnSpLocks/>
            <a:stCxn id="32" idx="0"/>
            <a:endCxn id="37" idx="2"/>
          </p:cNvCxnSpPr>
          <p:nvPr/>
        </p:nvCxnSpPr>
        <p:spPr>
          <a:xfrm flipH="1" flipV="1">
            <a:off x="3986413" y="4005733"/>
            <a:ext cx="7647" cy="22980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3" name="矩形: 圆角 42">
            <a:extLst>
              <a:ext uri="{FF2B5EF4-FFF2-40B4-BE49-F238E27FC236}">
                <a16:creationId xmlns:a16="http://schemas.microsoft.com/office/drawing/2014/main" id="{623F63CF-B01D-4C65-8193-DAAADBF43C9A}"/>
              </a:ext>
            </a:extLst>
          </p:cNvPr>
          <p:cNvSpPr/>
          <p:nvPr/>
        </p:nvSpPr>
        <p:spPr>
          <a:xfrm>
            <a:off x="3107027" y="3163777"/>
            <a:ext cx="1774064" cy="3606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Optimizer</a:t>
            </a:r>
            <a:endParaRPr lang="zh-CN" altLang="en-US" dirty="0"/>
          </a:p>
        </p:txBody>
      </p:sp>
      <p:cxnSp>
        <p:nvCxnSpPr>
          <p:cNvPr id="45" name="直接箭头连接符 44">
            <a:extLst>
              <a:ext uri="{FF2B5EF4-FFF2-40B4-BE49-F238E27FC236}">
                <a16:creationId xmlns:a16="http://schemas.microsoft.com/office/drawing/2014/main" id="{CE5CF7FC-5E1E-406A-8787-2A1505CCD86B}"/>
              </a:ext>
            </a:extLst>
          </p:cNvPr>
          <p:cNvCxnSpPr>
            <a:cxnSpLocks/>
            <a:stCxn id="37" idx="0"/>
            <a:endCxn id="43" idx="2"/>
          </p:cNvCxnSpPr>
          <p:nvPr/>
        </p:nvCxnSpPr>
        <p:spPr>
          <a:xfrm flipV="1">
            <a:off x="3986413" y="3524386"/>
            <a:ext cx="7646" cy="20445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8" name="直接箭头连接符 47">
            <a:extLst>
              <a:ext uri="{FF2B5EF4-FFF2-40B4-BE49-F238E27FC236}">
                <a16:creationId xmlns:a16="http://schemas.microsoft.com/office/drawing/2014/main" id="{8E25FC3E-83A1-455A-8F32-14247DCF435B}"/>
              </a:ext>
            </a:extLst>
          </p:cNvPr>
          <p:cNvCxnSpPr>
            <a:stCxn id="43" idx="1"/>
            <a:endCxn id="8" idx="3"/>
          </p:cNvCxnSpPr>
          <p:nvPr/>
        </p:nvCxnSpPr>
        <p:spPr>
          <a:xfrm flipH="1">
            <a:off x="2598312" y="3344082"/>
            <a:ext cx="50871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67" name="文本框 66">
            <a:extLst>
              <a:ext uri="{FF2B5EF4-FFF2-40B4-BE49-F238E27FC236}">
                <a16:creationId xmlns:a16="http://schemas.microsoft.com/office/drawing/2014/main" id="{3DE7D688-2E60-4FCF-ADEF-47DDA5348B7E}"/>
              </a:ext>
            </a:extLst>
          </p:cNvPr>
          <p:cNvSpPr txBox="1"/>
          <p:nvPr/>
        </p:nvSpPr>
        <p:spPr>
          <a:xfrm>
            <a:off x="1014222" y="2459510"/>
            <a:ext cx="2621643" cy="246221"/>
          </a:xfrm>
          <a:prstGeom prst="rect">
            <a:avLst/>
          </a:prstGeom>
          <a:noFill/>
        </p:spPr>
        <p:txBody>
          <a:bodyPr wrap="square" rtlCol="0">
            <a:spAutoFit/>
          </a:bodyPr>
          <a:lstStyle/>
          <a:p>
            <a:r>
              <a:rPr lang="en-US" altLang="zh-CN" sz="1000" dirty="0">
                <a:solidFill>
                  <a:schemeClr val="tx1">
                    <a:lumMod val="85000"/>
                    <a:lumOff val="15000"/>
                  </a:schemeClr>
                </a:solidFill>
              </a:rPr>
              <a:t>1. The model receives input from features.</a:t>
            </a:r>
            <a:endParaRPr lang="zh-CN" altLang="en-US" sz="1000" dirty="0">
              <a:solidFill>
                <a:schemeClr val="tx1">
                  <a:lumMod val="85000"/>
                  <a:lumOff val="15000"/>
                </a:schemeClr>
              </a:solidFill>
            </a:endParaRPr>
          </a:p>
        </p:txBody>
      </p:sp>
      <p:sp>
        <p:nvSpPr>
          <p:cNvPr id="68" name="文本框 67">
            <a:extLst>
              <a:ext uri="{FF2B5EF4-FFF2-40B4-BE49-F238E27FC236}">
                <a16:creationId xmlns:a16="http://schemas.microsoft.com/office/drawing/2014/main" id="{B65AA34E-9FA2-4D10-88C2-03BC9CFFC5EB}"/>
              </a:ext>
            </a:extLst>
          </p:cNvPr>
          <p:cNvSpPr txBox="1"/>
          <p:nvPr/>
        </p:nvSpPr>
        <p:spPr>
          <a:xfrm>
            <a:off x="2892840" y="3977865"/>
            <a:ext cx="2331555" cy="246221"/>
          </a:xfrm>
          <a:prstGeom prst="rect">
            <a:avLst/>
          </a:prstGeom>
          <a:noFill/>
        </p:spPr>
        <p:txBody>
          <a:bodyPr wrap="square" rtlCol="0">
            <a:spAutoFit/>
          </a:bodyPr>
          <a:lstStyle/>
          <a:p>
            <a:r>
              <a:rPr lang="en-US" altLang="zh-CN" sz="1000" dirty="0">
                <a:solidFill>
                  <a:schemeClr val="tx1">
                    <a:lumMod val="85000"/>
                    <a:lumOff val="15000"/>
                  </a:schemeClr>
                </a:solidFill>
              </a:rPr>
              <a:t>3. Calculate Loss using Loss Function.</a:t>
            </a:r>
            <a:endParaRPr lang="zh-CN" altLang="en-US" sz="1000" dirty="0">
              <a:solidFill>
                <a:schemeClr val="tx1">
                  <a:lumMod val="85000"/>
                  <a:lumOff val="15000"/>
                </a:schemeClr>
              </a:solidFill>
            </a:endParaRPr>
          </a:p>
        </p:txBody>
      </p:sp>
      <p:sp>
        <p:nvSpPr>
          <p:cNvPr id="69" name="文本框 68">
            <a:extLst>
              <a:ext uri="{FF2B5EF4-FFF2-40B4-BE49-F238E27FC236}">
                <a16:creationId xmlns:a16="http://schemas.microsoft.com/office/drawing/2014/main" id="{A6DDF167-F8B1-4CC5-9AA5-CD475B4F1FE3}"/>
              </a:ext>
            </a:extLst>
          </p:cNvPr>
          <p:cNvSpPr txBox="1"/>
          <p:nvPr/>
        </p:nvSpPr>
        <p:spPr>
          <a:xfrm>
            <a:off x="994692" y="3860481"/>
            <a:ext cx="2166064" cy="246221"/>
          </a:xfrm>
          <a:prstGeom prst="rect">
            <a:avLst/>
          </a:prstGeom>
          <a:noFill/>
        </p:spPr>
        <p:txBody>
          <a:bodyPr wrap="square" rtlCol="0">
            <a:spAutoFit/>
          </a:bodyPr>
          <a:lstStyle/>
          <a:p>
            <a:r>
              <a:rPr lang="en-US" altLang="zh-CN" sz="1000" dirty="0">
                <a:solidFill>
                  <a:schemeClr val="tx1">
                    <a:lumMod val="85000"/>
                    <a:lumOff val="15000"/>
                  </a:schemeClr>
                </a:solidFill>
              </a:rPr>
              <a:t>2. The model makes a prediction.</a:t>
            </a:r>
            <a:endParaRPr lang="zh-CN" altLang="en-US" sz="1000" dirty="0">
              <a:solidFill>
                <a:schemeClr val="tx1">
                  <a:lumMod val="85000"/>
                  <a:lumOff val="15000"/>
                </a:schemeClr>
              </a:solidFill>
            </a:endParaRPr>
          </a:p>
        </p:txBody>
      </p:sp>
      <p:sp>
        <p:nvSpPr>
          <p:cNvPr id="70" name="文本框 69">
            <a:extLst>
              <a:ext uri="{FF2B5EF4-FFF2-40B4-BE49-F238E27FC236}">
                <a16:creationId xmlns:a16="http://schemas.microsoft.com/office/drawing/2014/main" id="{55A6873E-1519-46ED-8625-CA66E4567056}"/>
              </a:ext>
            </a:extLst>
          </p:cNvPr>
          <p:cNvSpPr txBox="1"/>
          <p:nvPr/>
        </p:nvSpPr>
        <p:spPr>
          <a:xfrm>
            <a:off x="2852669" y="2890506"/>
            <a:ext cx="2331555" cy="246221"/>
          </a:xfrm>
          <a:prstGeom prst="rect">
            <a:avLst/>
          </a:prstGeom>
          <a:noFill/>
        </p:spPr>
        <p:txBody>
          <a:bodyPr wrap="square" rtlCol="0">
            <a:spAutoFit/>
          </a:bodyPr>
          <a:lstStyle/>
          <a:p>
            <a:r>
              <a:rPr lang="en-US" altLang="zh-CN" sz="1000" dirty="0">
                <a:solidFill>
                  <a:schemeClr val="tx1">
                    <a:lumMod val="85000"/>
                    <a:lumOff val="15000"/>
                  </a:schemeClr>
                </a:solidFill>
              </a:rPr>
              <a:t>4. Optimizer updates weight and bias.</a:t>
            </a:r>
            <a:endParaRPr lang="zh-CN" altLang="en-US" sz="1000" dirty="0">
              <a:solidFill>
                <a:schemeClr val="tx1">
                  <a:lumMod val="85000"/>
                  <a:lumOff val="15000"/>
                </a:schemeClr>
              </a:solidFill>
            </a:endParaRPr>
          </a:p>
        </p:txBody>
      </p:sp>
    </p:spTree>
    <p:extLst>
      <p:ext uri="{BB962C8B-B14F-4D97-AF65-F5344CB8AC3E}">
        <p14:creationId xmlns:p14="http://schemas.microsoft.com/office/powerpoint/2010/main" val="355388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117A1-AF66-40DE-8BFE-BFB4C8C04BA3}"/>
              </a:ext>
            </a:extLst>
          </p:cNvPr>
          <p:cNvSpPr>
            <a:spLocks noGrp="1"/>
          </p:cNvSpPr>
          <p:nvPr>
            <p:ph type="title"/>
          </p:nvPr>
        </p:nvSpPr>
        <p:spPr/>
        <p:txBody>
          <a:bodyPr/>
          <a:lstStyle/>
          <a:p>
            <a:r>
              <a:rPr lang="en-US" altLang="zh-CN" dirty="0"/>
              <a:t>Optimizer</a:t>
            </a:r>
            <a:endParaRPr lang="zh-CN" altLang="en-US" dirty="0"/>
          </a:p>
        </p:txBody>
      </p:sp>
      <p:sp>
        <p:nvSpPr>
          <p:cNvPr id="3" name="文本占位符 2">
            <a:extLst>
              <a:ext uri="{FF2B5EF4-FFF2-40B4-BE49-F238E27FC236}">
                <a16:creationId xmlns:a16="http://schemas.microsoft.com/office/drawing/2014/main" id="{AA55827F-D5E3-45E5-BBA5-6B71A941D4D6}"/>
              </a:ext>
            </a:extLst>
          </p:cNvPr>
          <p:cNvSpPr>
            <a:spLocks noGrp="1"/>
          </p:cNvSpPr>
          <p:nvPr>
            <p:ph type="body" idx="1"/>
          </p:nvPr>
        </p:nvSpPr>
        <p:spPr/>
        <p:txBody>
          <a:bodyPr/>
          <a:lstStyle/>
          <a:p>
            <a:r>
              <a:rPr lang="en-US" altLang="zh-CN" dirty="0"/>
              <a:t>Basically an optimizer uses a algorism to find out a combination between weight and bias that minimizes the loss. </a:t>
            </a:r>
          </a:p>
          <a:p>
            <a:r>
              <a:rPr lang="en-US" altLang="zh-CN" dirty="0"/>
              <a:t>We usually use a method called </a:t>
            </a:r>
            <a:r>
              <a:rPr lang="en-US" altLang="zh-CN" dirty="0">
                <a:solidFill>
                  <a:schemeClr val="accent6"/>
                </a:solidFill>
              </a:rPr>
              <a:t>SGD(Stochastic Gradient Descent)</a:t>
            </a:r>
            <a:r>
              <a:rPr lang="en-US" altLang="zh-CN" dirty="0"/>
              <a:t> to minimize loss.</a:t>
            </a:r>
            <a:endParaRPr lang="zh-CN" altLang="en-US" dirty="0"/>
          </a:p>
        </p:txBody>
      </p:sp>
      <p:sp>
        <p:nvSpPr>
          <p:cNvPr id="4" name="灯片编号占位符 3">
            <a:extLst>
              <a:ext uri="{FF2B5EF4-FFF2-40B4-BE49-F238E27FC236}">
                <a16:creationId xmlns:a16="http://schemas.microsoft.com/office/drawing/2014/main" id="{5941B012-E838-490E-9114-BD8479D2564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17291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050DD-C376-493A-9881-FAC927D6F6A5}"/>
              </a:ext>
            </a:extLst>
          </p:cNvPr>
          <p:cNvSpPr>
            <a:spLocks noGrp="1"/>
          </p:cNvSpPr>
          <p:nvPr>
            <p:ph type="title"/>
          </p:nvPr>
        </p:nvSpPr>
        <p:spPr/>
        <p:txBody>
          <a:bodyPr/>
          <a:lstStyle/>
          <a:p>
            <a:r>
              <a:rPr lang="en-US" altLang="zh-CN" dirty="0"/>
              <a:t>Stochastic </a:t>
            </a:r>
            <a:br>
              <a:rPr lang="en-US" altLang="zh-CN" dirty="0"/>
            </a:br>
            <a:r>
              <a:rPr lang="en-US" altLang="zh-CN" dirty="0"/>
              <a:t>Gradient Descent</a:t>
            </a:r>
            <a:endParaRPr lang="zh-CN" altLang="en-US" dirty="0"/>
          </a:p>
        </p:txBody>
      </p:sp>
      <p:sp>
        <p:nvSpPr>
          <p:cNvPr id="3" name="文本占位符 2">
            <a:extLst>
              <a:ext uri="{FF2B5EF4-FFF2-40B4-BE49-F238E27FC236}">
                <a16:creationId xmlns:a16="http://schemas.microsoft.com/office/drawing/2014/main" id="{09BB06C4-B97E-424A-B156-B6EC3DCBFDBF}"/>
              </a:ext>
            </a:extLst>
          </p:cNvPr>
          <p:cNvSpPr>
            <a:spLocks noGrp="1"/>
          </p:cNvSpPr>
          <p:nvPr>
            <p:ph type="body" idx="1"/>
          </p:nvPr>
        </p:nvSpPr>
        <p:spPr/>
        <p:txBody>
          <a:bodyPr/>
          <a:lstStyle/>
          <a:p>
            <a:r>
              <a:rPr lang="en-US" altLang="zh-CN" sz="1500" dirty="0"/>
              <a:t>Goal: Minimize Loss.</a:t>
            </a:r>
          </a:p>
          <a:p>
            <a:r>
              <a:rPr lang="en-US" altLang="zh-CN" sz="1500" dirty="0"/>
              <a:t>SGD simply means that descent one step on the direction with the largest slope at that point, until reach a minimum of loss.</a:t>
            </a:r>
          </a:p>
          <a:p>
            <a:r>
              <a:rPr lang="en-US" altLang="zh-CN" sz="1500" dirty="0"/>
              <a:t>Think of it like a hiker that tries to descent from the top of the mountain to the bottom in a heavy fog. He cannot see far away, so every step he simply follows the direction that looks like has the largest downward slope, and he will eventually reach the bottom of the hill.</a:t>
            </a:r>
            <a:endParaRPr lang="zh-CN" altLang="en-US" sz="1500" dirty="0"/>
          </a:p>
        </p:txBody>
      </p:sp>
      <p:sp>
        <p:nvSpPr>
          <p:cNvPr id="4" name="灯片编号占位符 3">
            <a:extLst>
              <a:ext uri="{FF2B5EF4-FFF2-40B4-BE49-F238E27FC236}">
                <a16:creationId xmlns:a16="http://schemas.microsoft.com/office/drawing/2014/main" id="{2B58D04B-18A8-41B0-AEFE-7AE7D71D3C7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1026" name="Picture 2" descr="Image result for Stochastic Gradient Descent">
            <a:extLst>
              <a:ext uri="{FF2B5EF4-FFF2-40B4-BE49-F238E27FC236}">
                <a16:creationId xmlns:a16="http://schemas.microsoft.com/office/drawing/2014/main" id="{1D840CE3-D6B4-4B44-BEA6-468DF0619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295" y="0"/>
            <a:ext cx="3343705" cy="279793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5DCC226-F8B1-4312-8C09-4EAB98E4D2C3}"/>
              </a:ext>
            </a:extLst>
          </p:cNvPr>
          <p:cNvSpPr txBox="1"/>
          <p:nvPr/>
        </p:nvSpPr>
        <p:spPr>
          <a:xfrm>
            <a:off x="682580" y="4919730"/>
            <a:ext cx="7228261" cy="246221"/>
          </a:xfrm>
          <a:prstGeom prst="rect">
            <a:avLst/>
          </a:prstGeom>
          <a:noFill/>
        </p:spPr>
        <p:txBody>
          <a:bodyPr wrap="none" rtlCol="0">
            <a:spAutoFit/>
          </a:bodyPr>
          <a:lstStyle/>
          <a:p>
            <a:r>
              <a:rPr lang="en-US" altLang="zh-CN" sz="1000" dirty="0"/>
              <a:t>Image Credit: https://medium.com/38th-street-studios/exploring-stochastic-gradient-descent-with-restarts-sgdr-fa206c38a74e</a:t>
            </a:r>
            <a:endParaRPr lang="zh-CN" altLang="en-US" sz="1000" dirty="0"/>
          </a:p>
        </p:txBody>
      </p:sp>
    </p:spTree>
    <p:extLst>
      <p:ext uri="{BB962C8B-B14F-4D97-AF65-F5344CB8AC3E}">
        <p14:creationId xmlns:p14="http://schemas.microsoft.com/office/powerpoint/2010/main" val="305086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31D2E-E751-4D83-837E-5D94E443DCB4}"/>
              </a:ext>
            </a:extLst>
          </p:cNvPr>
          <p:cNvSpPr>
            <a:spLocks noGrp="1"/>
          </p:cNvSpPr>
          <p:nvPr>
            <p:ph type="title"/>
          </p:nvPr>
        </p:nvSpPr>
        <p:spPr/>
        <p:txBody>
          <a:bodyPr/>
          <a:lstStyle/>
          <a:p>
            <a:r>
              <a:rPr lang="en-US" altLang="zh-CN" dirty="0"/>
              <a:t>Weight Update</a:t>
            </a:r>
            <a:endParaRPr lang="zh-CN" altLang="en-US" dirty="0"/>
          </a:p>
        </p:txBody>
      </p:sp>
      <p:sp>
        <p:nvSpPr>
          <p:cNvPr id="3" name="文本占位符 2">
            <a:extLst>
              <a:ext uri="{FF2B5EF4-FFF2-40B4-BE49-F238E27FC236}">
                <a16:creationId xmlns:a16="http://schemas.microsoft.com/office/drawing/2014/main" id="{B10CCA60-06F8-4498-BBC0-3CE404E39F00}"/>
              </a:ext>
            </a:extLst>
          </p:cNvPr>
          <p:cNvSpPr>
            <a:spLocks noGrp="1"/>
          </p:cNvSpPr>
          <p:nvPr>
            <p:ph type="body" idx="1"/>
          </p:nvPr>
        </p:nvSpPr>
        <p:spPr/>
        <p:txBody>
          <a:bodyPr/>
          <a:lstStyle/>
          <a:p>
            <a:r>
              <a:rPr lang="en-US" altLang="zh-CN" dirty="0"/>
              <a:t>Simply means to learn from mistakes.</a:t>
            </a:r>
          </a:p>
          <a:p>
            <a:endParaRPr lang="en-US" altLang="zh-CN" dirty="0"/>
          </a:p>
          <a:p>
            <a:r>
              <a:rPr lang="en-US" altLang="zh-CN" dirty="0"/>
              <a:t>Step 1: Use </a:t>
            </a:r>
            <a:r>
              <a:rPr lang="en-US" altLang="zh-CN" dirty="0">
                <a:solidFill>
                  <a:schemeClr val="accent6"/>
                </a:solidFill>
              </a:rPr>
              <a:t>loss function</a:t>
            </a:r>
            <a:r>
              <a:rPr lang="en-US" altLang="zh-CN" dirty="0"/>
              <a:t> to calculate the difference between the prediction(output) and the label. i.e. calculate the loss.</a:t>
            </a:r>
          </a:p>
          <a:p>
            <a:r>
              <a:rPr lang="en-US" altLang="zh-CN" dirty="0"/>
              <a:t>Step 2: Update the weight and bias. Goal: Minimize the loss.</a:t>
            </a:r>
            <a:endParaRPr lang="zh-CN" altLang="en-US" dirty="0"/>
          </a:p>
        </p:txBody>
      </p:sp>
      <p:sp>
        <p:nvSpPr>
          <p:cNvPr id="4" name="灯片编号占位符 3">
            <a:extLst>
              <a:ext uri="{FF2B5EF4-FFF2-40B4-BE49-F238E27FC236}">
                <a16:creationId xmlns:a16="http://schemas.microsoft.com/office/drawing/2014/main" id="{F691512F-DA7C-484F-AA0E-C50536B83C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405389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A25363-B018-4B4A-8349-376D3BBBFB92}"/>
              </a:ext>
            </a:extLst>
          </p:cNvPr>
          <p:cNvSpPr>
            <a:spLocks noGrp="1"/>
          </p:cNvSpPr>
          <p:nvPr>
            <p:ph type="body" idx="1"/>
          </p:nvPr>
        </p:nvSpPr>
        <p:spPr>
          <a:xfrm>
            <a:off x="222160" y="107985"/>
            <a:ext cx="8229600" cy="519600"/>
          </a:xfrm>
        </p:spPr>
        <p:txBody>
          <a:bodyPr/>
          <a:lstStyle/>
          <a:p>
            <a:pPr algn="ctr"/>
            <a:r>
              <a:rPr lang="en-US" altLang="zh-CN" dirty="0"/>
              <a:t>Flowchart for Backpropagation.</a:t>
            </a:r>
            <a:endParaRPr lang="zh-CN" altLang="en-US" dirty="0"/>
          </a:p>
        </p:txBody>
      </p:sp>
      <p:sp>
        <p:nvSpPr>
          <p:cNvPr id="3" name="灯片编号占位符 2">
            <a:extLst>
              <a:ext uri="{FF2B5EF4-FFF2-40B4-BE49-F238E27FC236}">
                <a16:creationId xmlns:a16="http://schemas.microsoft.com/office/drawing/2014/main" id="{71DBA077-8C97-49C2-8F78-C0126C9A2CD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
        <p:nvSpPr>
          <p:cNvPr id="4" name="矩形: 圆角 3">
            <a:extLst>
              <a:ext uri="{FF2B5EF4-FFF2-40B4-BE49-F238E27FC236}">
                <a16:creationId xmlns:a16="http://schemas.microsoft.com/office/drawing/2014/main" id="{A0D1EAF9-5C71-4A53-971F-E10F26ECD5BB}"/>
              </a:ext>
            </a:extLst>
          </p:cNvPr>
          <p:cNvSpPr/>
          <p:nvPr/>
        </p:nvSpPr>
        <p:spPr>
          <a:xfrm>
            <a:off x="1049628" y="576731"/>
            <a:ext cx="1587321" cy="2382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Dataset</a:t>
            </a:r>
            <a:endParaRPr lang="zh-CN" altLang="en-US" dirty="0"/>
          </a:p>
        </p:txBody>
      </p:sp>
      <p:sp>
        <p:nvSpPr>
          <p:cNvPr id="6" name="矩形: 圆角 5">
            <a:extLst>
              <a:ext uri="{FF2B5EF4-FFF2-40B4-BE49-F238E27FC236}">
                <a16:creationId xmlns:a16="http://schemas.microsoft.com/office/drawing/2014/main" id="{5DA1E47A-57D8-4C61-AA55-141C1452D4F5}"/>
              </a:ext>
            </a:extLst>
          </p:cNvPr>
          <p:cNvSpPr/>
          <p:nvPr/>
        </p:nvSpPr>
        <p:spPr>
          <a:xfrm>
            <a:off x="1049628" y="927278"/>
            <a:ext cx="1587321"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Data </a:t>
            </a:r>
          </a:p>
          <a:p>
            <a:pPr algn="ctr"/>
            <a:r>
              <a:rPr lang="en-US" altLang="zh-CN" dirty="0"/>
              <a:t>Pre-Processing</a:t>
            </a:r>
            <a:endParaRPr lang="zh-CN" altLang="en-US" dirty="0"/>
          </a:p>
        </p:txBody>
      </p:sp>
      <p:sp>
        <p:nvSpPr>
          <p:cNvPr id="7" name="矩形: 圆角 6">
            <a:extLst>
              <a:ext uri="{FF2B5EF4-FFF2-40B4-BE49-F238E27FC236}">
                <a16:creationId xmlns:a16="http://schemas.microsoft.com/office/drawing/2014/main" id="{1645E32A-EB4C-4983-89A5-08FC9300C35F}"/>
              </a:ext>
            </a:extLst>
          </p:cNvPr>
          <p:cNvSpPr/>
          <p:nvPr/>
        </p:nvSpPr>
        <p:spPr>
          <a:xfrm>
            <a:off x="1068946" y="1790163"/>
            <a:ext cx="1548685"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Features</a:t>
            </a:r>
            <a:endParaRPr lang="zh-CN" altLang="en-US" dirty="0"/>
          </a:p>
        </p:txBody>
      </p:sp>
      <p:sp>
        <p:nvSpPr>
          <p:cNvPr id="8" name="矩形: 圆角 7">
            <a:extLst>
              <a:ext uri="{FF2B5EF4-FFF2-40B4-BE49-F238E27FC236}">
                <a16:creationId xmlns:a16="http://schemas.microsoft.com/office/drawing/2014/main" id="{33EEC33C-17D6-4E81-ACEF-13A5115E4492}"/>
              </a:ext>
            </a:extLst>
          </p:cNvPr>
          <p:cNvSpPr/>
          <p:nvPr/>
        </p:nvSpPr>
        <p:spPr>
          <a:xfrm>
            <a:off x="1088264" y="2796327"/>
            <a:ext cx="1510048" cy="1095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Predict</a:t>
            </a:r>
            <a:endParaRPr lang="zh-CN" altLang="en-US" dirty="0"/>
          </a:p>
        </p:txBody>
      </p:sp>
      <p:cxnSp>
        <p:nvCxnSpPr>
          <p:cNvPr id="10" name="直接箭头连接符 9">
            <a:extLst>
              <a:ext uri="{FF2B5EF4-FFF2-40B4-BE49-F238E27FC236}">
                <a16:creationId xmlns:a16="http://schemas.microsoft.com/office/drawing/2014/main" id="{E2F3AA84-BBA0-45AA-850C-CAE69B3C3719}"/>
              </a:ext>
            </a:extLst>
          </p:cNvPr>
          <p:cNvCxnSpPr>
            <a:cxnSpLocks/>
            <a:stCxn id="4" idx="2"/>
            <a:endCxn id="6" idx="0"/>
          </p:cNvCxnSpPr>
          <p:nvPr/>
        </p:nvCxnSpPr>
        <p:spPr>
          <a:xfrm>
            <a:off x="1843289" y="814990"/>
            <a:ext cx="0" cy="112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A87FA339-6837-4464-B19C-ECCCCEA2AD8A}"/>
              </a:ext>
            </a:extLst>
          </p:cNvPr>
          <p:cNvCxnSpPr>
            <a:cxnSpLocks/>
            <a:stCxn id="6" idx="2"/>
            <a:endCxn id="7" idx="0"/>
          </p:cNvCxnSpPr>
          <p:nvPr/>
        </p:nvCxnSpPr>
        <p:spPr>
          <a:xfrm>
            <a:off x="1843289" y="1484289"/>
            <a:ext cx="0" cy="3058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直接箭头连接符 18">
            <a:extLst>
              <a:ext uri="{FF2B5EF4-FFF2-40B4-BE49-F238E27FC236}">
                <a16:creationId xmlns:a16="http://schemas.microsoft.com/office/drawing/2014/main" id="{9B3EA2AE-0321-4E00-849F-0D98A93F92C9}"/>
              </a:ext>
            </a:extLst>
          </p:cNvPr>
          <p:cNvCxnSpPr>
            <a:stCxn id="7" idx="2"/>
            <a:endCxn id="8" idx="0"/>
          </p:cNvCxnSpPr>
          <p:nvPr/>
        </p:nvCxnSpPr>
        <p:spPr>
          <a:xfrm flipH="1">
            <a:off x="1843288" y="2347174"/>
            <a:ext cx="1" cy="449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89650DE7-254B-4319-BD8C-CDE266FB2F8C}"/>
              </a:ext>
            </a:extLst>
          </p:cNvPr>
          <p:cNvSpPr/>
          <p:nvPr/>
        </p:nvSpPr>
        <p:spPr>
          <a:xfrm>
            <a:off x="1088265" y="4095482"/>
            <a:ext cx="1510048" cy="28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Output</a:t>
            </a:r>
            <a:endParaRPr lang="zh-CN" altLang="en-US" dirty="0"/>
          </a:p>
        </p:txBody>
      </p:sp>
      <p:sp>
        <p:nvSpPr>
          <p:cNvPr id="23" name="矩形: 圆角 22">
            <a:extLst>
              <a:ext uri="{FF2B5EF4-FFF2-40B4-BE49-F238E27FC236}">
                <a16:creationId xmlns:a16="http://schemas.microsoft.com/office/drawing/2014/main" id="{5E79964F-1D28-4FE5-AD02-54D8B4679F01}"/>
              </a:ext>
            </a:extLst>
          </p:cNvPr>
          <p:cNvSpPr/>
          <p:nvPr/>
        </p:nvSpPr>
        <p:spPr>
          <a:xfrm>
            <a:off x="1088264" y="4482922"/>
            <a:ext cx="1510048" cy="2801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Label</a:t>
            </a:r>
            <a:endParaRPr lang="zh-CN" altLang="en-US" dirty="0"/>
          </a:p>
        </p:txBody>
      </p:sp>
      <p:cxnSp>
        <p:nvCxnSpPr>
          <p:cNvPr id="25" name="直接箭头连接符 24">
            <a:extLst>
              <a:ext uri="{FF2B5EF4-FFF2-40B4-BE49-F238E27FC236}">
                <a16:creationId xmlns:a16="http://schemas.microsoft.com/office/drawing/2014/main" id="{8BBEB43C-9251-4F2B-9927-F2DE5BDBFE40}"/>
              </a:ext>
            </a:extLst>
          </p:cNvPr>
          <p:cNvCxnSpPr>
            <a:stCxn id="8" idx="2"/>
            <a:endCxn id="22" idx="0"/>
          </p:cNvCxnSpPr>
          <p:nvPr/>
        </p:nvCxnSpPr>
        <p:spPr>
          <a:xfrm>
            <a:off x="1843288" y="3891836"/>
            <a:ext cx="1" cy="203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连接符: 肘形 28">
            <a:extLst>
              <a:ext uri="{FF2B5EF4-FFF2-40B4-BE49-F238E27FC236}">
                <a16:creationId xmlns:a16="http://schemas.microsoft.com/office/drawing/2014/main" id="{09664799-473E-46F2-87B9-B024FD56B53D}"/>
              </a:ext>
            </a:extLst>
          </p:cNvPr>
          <p:cNvCxnSpPr>
            <a:cxnSpLocks/>
            <a:stCxn id="4" idx="1"/>
            <a:endCxn id="23" idx="1"/>
          </p:cNvCxnSpPr>
          <p:nvPr/>
        </p:nvCxnSpPr>
        <p:spPr>
          <a:xfrm rot="10800000" flipH="1" flipV="1">
            <a:off x="1049628" y="695860"/>
            <a:ext cx="38636" cy="3927119"/>
          </a:xfrm>
          <a:prstGeom prst="bentConnector3">
            <a:avLst>
              <a:gd name="adj1" fmla="val -591676"/>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矩形: 圆角 31">
            <a:extLst>
              <a:ext uri="{FF2B5EF4-FFF2-40B4-BE49-F238E27FC236}">
                <a16:creationId xmlns:a16="http://schemas.microsoft.com/office/drawing/2014/main" id="{9C957A70-DCC6-420A-B5E1-D1F9F47C8692}"/>
              </a:ext>
            </a:extLst>
          </p:cNvPr>
          <p:cNvSpPr/>
          <p:nvPr/>
        </p:nvSpPr>
        <p:spPr>
          <a:xfrm>
            <a:off x="3036194" y="4235539"/>
            <a:ext cx="1915732" cy="387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 Function</a:t>
            </a:r>
            <a:endParaRPr lang="zh-CN" altLang="en-US" dirty="0"/>
          </a:p>
        </p:txBody>
      </p:sp>
      <p:cxnSp>
        <p:nvCxnSpPr>
          <p:cNvPr id="34" name="直接箭头连接符 33">
            <a:extLst>
              <a:ext uri="{FF2B5EF4-FFF2-40B4-BE49-F238E27FC236}">
                <a16:creationId xmlns:a16="http://schemas.microsoft.com/office/drawing/2014/main" id="{240E0513-9B06-477C-843F-B7F78AC22BAF}"/>
              </a:ext>
            </a:extLst>
          </p:cNvPr>
          <p:cNvCxnSpPr>
            <a:stCxn id="22" idx="3"/>
            <a:endCxn id="32" idx="1"/>
          </p:cNvCxnSpPr>
          <p:nvPr/>
        </p:nvCxnSpPr>
        <p:spPr>
          <a:xfrm>
            <a:off x="2598313" y="4235540"/>
            <a:ext cx="437881" cy="193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1AC12398-B282-4374-B51A-CC4D2DA9D76D}"/>
              </a:ext>
            </a:extLst>
          </p:cNvPr>
          <p:cNvCxnSpPr>
            <a:stCxn id="23" idx="3"/>
            <a:endCxn id="32" idx="1"/>
          </p:cNvCxnSpPr>
          <p:nvPr/>
        </p:nvCxnSpPr>
        <p:spPr>
          <a:xfrm flipV="1">
            <a:off x="2598312" y="4429259"/>
            <a:ext cx="437882" cy="1937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7" name="矩形: 圆角 36">
            <a:extLst>
              <a:ext uri="{FF2B5EF4-FFF2-40B4-BE49-F238E27FC236}">
                <a16:creationId xmlns:a16="http://schemas.microsoft.com/office/drawing/2014/main" id="{208D2468-5863-4C74-B3AD-21E6F831F4A8}"/>
              </a:ext>
            </a:extLst>
          </p:cNvPr>
          <p:cNvSpPr/>
          <p:nvPr/>
        </p:nvSpPr>
        <p:spPr>
          <a:xfrm>
            <a:off x="3635865" y="3728838"/>
            <a:ext cx="701095" cy="2768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a:t>
            </a:r>
            <a:endParaRPr lang="zh-CN" altLang="en-US" dirty="0"/>
          </a:p>
        </p:txBody>
      </p:sp>
      <p:cxnSp>
        <p:nvCxnSpPr>
          <p:cNvPr id="39" name="直接箭头连接符 38">
            <a:extLst>
              <a:ext uri="{FF2B5EF4-FFF2-40B4-BE49-F238E27FC236}">
                <a16:creationId xmlns:a16="http://schemas.microsoft.com/office/drawing/2014/main" id="{CF8022EE-397F-491A-9BA0-7849EB5123CC}"/>
              </a:ext>
            </a:extLst>
          </p:cNvPr>
          <p:cNvCxnSpPr>
            <a:cxnSpLocks/>
            <a:stCxn id="32" idx="0"/>
            <a:endCxn id="37" idx="2"/>
          </p:cNvCxnSpPr>
          <p:nvPr/>
        </p:nvCxnSpPr>
        <p:spPr>
          <a:xfrm flipH="1" flipV="1">
            <a:off x="3986413" y="4005733"/>
            <a:ext cx="7647" cy="22980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3" name="矩形: 圆角 42">
            <a:extLst>
              <a:ext uri="{FF2B5EF4-FFF2-40B4-BE49-F238E27FC236}">
                <a16:creationId xmlns:a16="http://schemas.microsoft.com/office/drawing/2014/main" id="{623F63CF-B01D-4C65-8193-DAAADBF43C9A}"/>
              </a:ext>
            </a:extLst>
          </p:cNvPr>
          <p:cNvSpPr/>
          <p:nvPr/>
        </p:nvSpPr>
        <p:spPr>
          <a:xfrm>
            <a:off x="3107027" y="3163777"/>
            <a:ext cx="1774064" cy="3606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Optimizer</a:t>
            </a:r>
            <a:endParaRPr lang="zh-CN" altLang="en-US" dirty="0"/>
          </a:p>
        </p:txBody>
      </p:sp>
      <p:cxnSp>
        <p:nvCxnSpPr>
          <p:cNvPr id="45" name="直接箭头连接符 44">
            <a:extLst>
              <a:ext uri="{FF2B5EF4-FFF2-40B4-BE49-F238E27FC236}">
                <a16:creationId xmlns:a16="http://schemas.microsoft.com/office/drawing/2014/main" id="{CE5CF7FC-5E1E-406A-8787-2A1505CCD86B}"/>
              </a:ext>
            </a:extLst>
          </p:cNvPr>
          <p:cNvCxnSpPr>
            <a:cxnSpLocks/>
            <a:stCxn id="37" idx="0"/>
            <a:endCxn id="43" idx="2"/>
          </p:cNvCxnSpPr>
          <p:nvPr/>
        </p:nvCxnSpPr>
        <p:spPr>
          <a:xfrm flipV="1">
            <a:off x="3986413" y="3524386"/>
            <a:ext cx="7646" cy="20445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8" name="直接箭头连接符 47">
            <a:extLst>
              <a:ext uri="{FF2B5EF4-FFF2-40B4-BE49-F238E27FC236}">
                <a16:creationId xmlns:a16="http://schemas.microsoft.com/office/drawing/2014/main" id="{8E25FC3E-83A1-455A-8F32-14247DCF435B}"/>
              </a:ext>
            </a:extLst>
          </p:cNvPr>
          <p:cNvCxnSpPr>
            <a:stCxn id="43" idx="1"/>
            <a:endCxn id="8" idx="3"/>
          </p:cNvCxnSpPr>
          <p:nvPr/>
        </p:nvCxnSpPr>
        <p:spPr>
          <a:xfrm flipH="1">
            <a:off x="2598312" y="3344082"/>
            <a:ext cx="508715"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67" name="文本框 66">
            <a:extLst>
              <a:ext uri="{FF2B5EF4-FFF2-40B4-BE49-F238E27FC236}">
                <a16:creationId xmlns:a16="http://schemas.microsoft.com/office/drawing/2014/main" id="{3DE7D688-2E60-4FCF-ADEF-47DDA5348B7E}"/>
              </a:ext>
            </a:extLst>
          </p:cNvPr>
          <p:cNvSpPr txBox="1"/>
          <p:nvPr/>
        </p:nvSpPr>
        <p:spPr>
          <a:xfrm>
            <a:off x="1014222" y="2459510"/>
            <a:ext cx="2621643" cy="246221"/>
          </a:xfrm>
          <a:prstGeom prst="rect">
            <a:avLst/>
          </a:prstGeom>
          <a:noFill/>
        </p:spPr>
        <p:txBody>
          <a:bodyPr wrap="square" rtlCol="0">
            <a:spAutoFit/>
          </a:bodyPr>
          <a:lstStyle/>
          <a:p>
            <a:r>
              <a:rPr lang="en-US" altLang="zh-CN" sz="1000" dirty="0">
                <a:solidFill>
                  <a:schemeClr val="tx1">
                    <a:lumMod val="85000"/>
                    <a:lumOff val="15000"/>
                  </a:schemeClr>
                </a:solidFill>
              </a:rPr>
              <a:t>1. The model receives input from features.</a:t>
            </a:r>
            <a:endParaRPr lang="zh-CN" altLang="en-US" sz="1000" dirty="0">
              <a:solidFill>
                <a:schemeClr val="tx1">
                  <a:lumMod val="85000"/>
                  <a:lumOff val="15000"/>
                </a:schemeClr>
              </a:solidFill>
            </a:endParaRPr>
          </a:p>
        </p:txBody>
      </p:sp>
      <p:sp>
        <p:nvSpPr>
          <p:cNvPr id="68" name="文本框 67">
            <a:extLst>
              <a:ext uri="{FF2B5EF4-FFF2-40B4-BE49-F238E27FC236}">
                <a16:creationId xmlns:a16="http://schemas.microsoft.com/office/drawing/2014/main" id="{B65AA34E-9FA2-4D10-88C2-03BC9CFFC5EB}"/>
              </a:ext>
            </a:extLst>
          </p:cNvPr>
          <p:cNvSpPr txBox="1"/>
          <p:nvPr/>
        </p:nvSpPr>
        <p:spPr>
          <a:xfrm>
            <a:off x="2892840" y="3977865"/>
            <a:ext cx="2331555" cy="246221"/>
          </a:xfrm>
          <a:prstGeom prst="rect">
            <a:avLst/>
          </a:prstGeom>
          <a:noFill/>
        </p:spPr>
        <p:txBody>
          <a:bodyPr wrap="square" rtlCol="0">
            <a:spAutoFit/>
          </a:bodyPr>
          <a:lstStyle/>
          <a:p>
            <a:r>
              <a:rPr lang="en-US" altLang="zh-CN" sz="1000" dirty="0">
                <a:solidFill>
                  <a:schemeClr val="tx1">
                    <a:lumMod val="85000"/>
                    <a:lumOff val="15000"/>
                  </a:schemeClr>
                </a:solidFill>
              </a:rPr>
              <a:t>3. Calculate Loss using Loss Function.</a:t>
            </a:r>
            <a:endParaRPr lang="zh-CN" altLang="en-US" sz="1000" dirty="0">
              <a:solidFill>
                <a:schemeClr val="tx1">
                  <a:lumMod val="85000"/>
                  <a:lumOff val="15000"/>
                </a:schemeClr>
              </a:solidFill>
            </a:endParaRPr>
          </a:p>
        </p:txBody>
      </p:sp>
      <p:sp>
        <p:nvSpPr>
          <p:cNvPr id="69" name="文本框 68">
            <a:extLst>
              <a:ext uri="{FF2B5EF4-FFF2-40B4-BE49-F238E27FC236}">
                <a16:creationId xmlns:a16="http://schemas.microsoft.com/office/drawing/2014/main" id="{A6DDF167-F8B1-4CC5-9AA5-CD475B4F1FE3}"/>
              </a:ext>
            </a:extLst>
          </p:cNvPr>
          <p:cNvSpPr txBox="1"/>
          <p:nvPr/>
        </p:nvSpPr>
        <p:spPr>
          <a:xfrm>
            <a:off x="994692" y="3860481"/>
            <a:ext cx="2166064" cy="246221"/>
          </a:xfrm>
          <a:prstGeom prst="rect">
            <a:avLst/>
          </a:prstGeom>
          <a:noFill/>
        </p:spPr>
        <p:txBody>
          <a:bodyPr wrap="square" rtlCol="0">
            <a:spAutoFit/>
          </a:bodyPr>
          <a:lstStyle/>
          <a:p>
            <a:r>
              <a:rPr lang="en-US" altLang="zh-CN" sz="1000" dirty="0">
                <a:solidFill>
                  <a:schemeClr val="tx1">
                    <a:lumMod val="85000"/>
                    <a:lumOff val="15000"/>
                  </a:schemeClr>
                </a:solidFill>
              </a:rPr>
              <a:t>2. The model makes a prediction.</a:t>
            </a:r>
            <a:endParaRPr lang="zh-CN" altLang="en-US" sz="1000" dirty="0">
              <a:solidFill>
                <a:schemeClr val="tx1">
                  <a:lumMod val="85000"/>
                  <a:lumOff val="15000"/>
                </a:schemeClr>
              </a:solidFill>
            </a:endParaRPr>
          </a:p>
        </p:txBody>
      </p:sp>
      <p:sp>
        <p:nvSpPr>
          <p:cNvPr id="70" name="文本框 69">
            <a:extLst>
              <a:ext uri="{FF2B5EF4-FFF2-40B4-BE49-F238E27FC236}">
                <a16:creationId xmlns:a16="http://schemas.microsoft.com/office/drawing/2014/main" id="{55A6873E-1519-46ED-8625-CA66E4567056}"/>
              </a:ext>
            </a:extLst>
          </p:cNvPr>
          <p:cNvSpPr txBox="1"/>
          <p:nvPr/>
        </p:nvSpPr>
        <p:spPr>
          <a:xfrm>
            <a:off x="2852669" y="2890506"/>
            <a:ext cx="2331555" cy="246221"/>
          </a:xfrm>
          <a:prstGeom prst="rect">
            <a:avLst/>
          </a:prstGeom>
          <a:noFill/>
        </p:spPr>
        <p:txBody>
          <a:bodyPr wrap="square" rtlCol="0">
            <a:spAutoFit/>
          </a:bodyPr>
          <a:lstStyle/>
          <a:p>
            <a:r>
              <a:rPr lang="en-US" altLang="zh-CN" sz="1000" dirty="0">
                <a:solidFill>
                  <a:schemeClr val="tx1">
                    <a:lumMod val="85000"/>
                    <a:lumOff val="15000"/>
                  </a:schemeClr>
                </a:solidFill>
              </a:rPr>
              <a:t>4. Optimizer updates weight and bias.</a:t>
            </a:r>
            <a:endParaRPr lang="zh-CN" altLang="en-US" sz="1000" dirty="0">
              <a:solidFill>
                <a:schemeClr val="tx1">
                  <a:lumMod val="85000"/>
                  <a:lumOff val="15000"/>
                </a:schemeClr>
              </a:solidFill>
            </a:endParaRPr>
          </a:p>
        </p:txBody>
      </p:sp>
    </p:spTree>
    <p:extLst>
      <p:ext uri="{BB962C8B-B14F-4D97-AF65-F5344CB8AC3E}">
        <p14:creationId xmlns:p14="http://schemas.microsoft.com/office/powerpoint/2010/main" val="760123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END</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endParaRPr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6E2D8-5123-429F-94D5-F6EBFB8C1809}"/>
              </a:ext>
            </a:extLst>
          </p:cNvPr>
          <p:cNvSpPr>
            <a:spLocks noGrp="1"/>
          </p:cNvSpPr>
          <p:nvPr>
            <p:ph type="ctrTitle"/>
          </p:nvPr>
        </p:nvSpPr>
        <p:spPr>
          <a:xfrm>
            <a:off x="685800" y="2878750"/>
            <a:ext cx="5306096" cy="1159800"/>
          </a:xfrm>
        </p:spPr>
        <p:txBody>
          <a:bodyPr/>
          <a:lstStyle/>
          <a:p>
            <a:r>
              <a:rPr lang="en-US" altLang="zh-CN" sz="3200" dirty="0"/>
              <a:t>Now. </a:t>
            </a:r>
            <a:br>
              <a:rPr lang="en-US" altLang="zh-CN" sz="3200" dirty="0"/>
            </a:br>
            <a:r>
              <a:rPr lang="en-US" altLang="zh-CN" sz="3200" dirty="0"/>
              <a:t>How to train a MLP model?</a:t>
            </a:r>
            <a:endParaRPr lang="zh-CN" altLang="en-US" sz="3200" dirty="0"/>
          </a:p>
        </p:txBody>
      </p:sp>
      <p:sp>
        <p:nvSpPr>
          <p:cNvPr id="3" name="副标题 2">
            <a:extLst>
              <a:ext uri="{FF2B5EF4-FFF2-40B4-BE49-F238E27FC236}">
                <a16:creationId xmlns:a16="http://schemas.microsoft.com/office/drawing/2014/main" id="{CE2BAB41-15F7-418F-8F47-5A6D6CBA54B0}"/>
              </a:ext>
            </a:extLst>
          </p:cNvPr>
          <p:cNvSpPr>
            <a:spLocks noGrp="1"/>
          </p:cNvSpPr>
          <p:nvPr>
            <p:ph type="subTitle" idx="1"/>
          </p:nvPr>
        </p:nvSpPr>
        <p:spPr>
          <a:xfrm>
            <a:off x="685800" y="4135454"/>
            <a:ext cx="5331854" cy="784800"/>
          </a:xfrm>
        </p:spPr>
        <p:txBody>
          <a:bodyPr/>
          <a:lstStyle/>
          <a:p>
            <a:r>
              <a:rPr lang="en-US" altLang="zh-CN" sz="1600" dirty="0"/>
              <a:t>MLP utilizes a </a:t>
            </a:r>
            <a:r>
              <a:rPr lang="en-US" altLang="zh-CN" sz="1600" dirty="0">
                <a:solidFill>
                  <a:schemeClr val="accent6"/>
                </a:solidFill>
              </a:rPr>
              <a:t>supervised learning technique </a:t>
            </a:r>
            <a:r>
              <a:rPr lang="en-US" altLang="zh-CN" sz="1600" dirty="0"/>
              <a:t>called </a:t>
            </a:r>
            <a:r>
              <a:rPr lang="en-US" altLang="zh-CN" sz="1600" dirty="0">
                <a:solidFill>
                  <a:schemeClr val="accent6"/>
                </a:solidFill>
              </a:rPr>
              <a:t>Backpropagation</a:t>
            </a:r>
            <a:r>
              <a:rPr lang="en-US" altLang="zh-CN" sz="1600" dirty="0"/>
              <a:t> for training.</a:t>
            </a:r>
            <a:endParaRPr lang="zh-CN" altLang="en-US" sz="1600" dirty="0"/>
          </a:p>
        </p:txBody>
      </p:sp>
    </p:spTree>
    <p:extLst>
      <p:ext uri="{BB962C8B-B14F-4D97-AF65-F5344CB8AC3E}">
        <p14:creationId xmlns:p14="http://schemas.microsoft.com/office/powerpoint/2010/main" val="395438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CB4AE-A06B-48FE-A74D-ACE08AB58FA9}"/>
              </a:ext>
            </a:extLst>
          </p:cNvPr>
          <p:cNvSpPr>
            <a:spLocks noGrp="1"/>
          </p:cNvSpPr>
          <p:nvPr>
            <p:ph type="title"/>
          </p:nvPr>
        </p:nvSpPr>
        <p:spPr>
          <a:xfrm>
            <a:off x="457200" y="1348975"/>
            <a:ext cx="5921062" cy="857400"/>
          </a:xfrm>
        </p:spPr>
        <p:txBody>
          <a:bodyPr/>
          <a:lstStyle/>
          <a:p>
            <a:r>
              <a:rPr lang="en-US" altLang="zh-CN" dirty="0"/>
              <a:t>Supervised Learning</a:t>
            </a:r>
            <a:endParaRPr lang="zh-CN" altLang="en-US" dirty="0"/>
          </a:p>
        </p:txBody>
      </p:sp>
      <p:sp>
        <p:nvSpPr>
          <p:cNvPr id="3" name="文本占位符 2">
            <a:extLst>
              <a:ext uri="{FF2B5EF4-FFF2-40B4-BE49-F238E27FC236}">
                <a16:creationId xmlns:a16="http://schemas.microsoft.com/office/drawing/2014/main" id="{91E6A0B2-5424-46F3-BF7E-DCD0D79AE225}"/>
              </a:ext>
            </a:extLst>
          </p:cNvPr>
          <p:cNvSpPr>
            <a:spLocks noGrp="1"/>
          </p:cNvSpPr>
          <p:nvPr>
            <p:ph type="body" idx="1"/>
          </p:nvPr>
        </p:nvSpPr>
        <p:spPr>
          <a:xfrm>
            <a:off x="457199" y="2244400"/>
            <a:ext cx="5795493" cy="2605200"/>
          </a:xfrm>
        </p:spPr>
        <p:txBody>
          <a:bodyPr/>
          <a:lstStyle/>
          <a:p>
            <a:r>
              <a:rPr lang="en-US" altLang="zh-CN" dirty="0"/>
              <a:t>We will distinguish the differences between supervised and unsupervised learning.</a:t>
            </a:r>
          </a:p>
          <a:p>
            <a:r>
              <a:rPr lang="en-US" altLang="zh-CN" dirty="0">
                <a:solidFill>
                  <a:schemeClr val="accent6"/>
                </a:solidFill>
              </a:rPr>
              <a:t>Supervised Learning</a:t>
            </a:r>
            <a:r>
              <a:rPr lang="en-US" altLang="zh-CN" dirty="0"/>
              <a:t> uses </a:t>
            </a:r>
            <a:r>
              <a:rPr lang="en-US" altLang="zh-CN" dirty="0">
                <a:highlight>
                  <a:srgbClr val="FFFF00"/>
                </a:highlight>
              </a:rPr>
              <a:t>pre-labeled</a:t>
            </a:r>
            <a:r>
              <a:rPr lang="en-US" altLang="zh-CN" dirty="0"/>
              <a:t> data. We can understand it as “</a:t>
            </a:r>
            <a:r>
              <a:rPr lang="en-US" altLang="zh-CN" dirty="0">
                <a:solidFill>
                  <a:schemeClr val="accent6"/>
                </a:solidFill>
              </a:rPr>
              <a:t>Learning from mistake</a:t>
            </a:r>
            <a:r>
              <a:rPr lang="en-US" altLang="zh-CN" dirty="0"/>
              <a:t>”.</a:t>
            </a:r>
          </a:p>
          <a:p>
            <a:r>
              <a:rPr lang="en-US" altLang="zh-CN" dirty="0">
                <a:solidFill>
                  <a:schemeClr val="accent1"/>
                </a:solidFill>
              </a:rPr>
              <a:t>Unsupervised Learning</a:t>
            </a:r>
            <a:r>
              <a:rPr lang="en-US" altLang="zh-CN" dirty="0"/>
              <a:t> uses data </a:t>
            </a:r>
            <a:r>
              <a:rPr lang="en-US" altLang="zh-CN" dirty="0">
                <a:highlight>
                  <a:srgbClr val="FFFF00"/>
                </a:highlight>
              </a:rPr>
              <a:t>without labels</a:t>
            </a:r>
            <a:r>
              <a:rPr lang="en-US" altLang="zh-CN" dirty="0"/>
              <a:t>, and we can think of it as “</a:t>
            </a:r>
            <a:r>
              <a:rPr lang="en-US" altLang="zh-CN" dirty="0">
                <a:solidFill>
                  <a:schemeClr val="accent1"/>
                </a:solidFill>
              </a:rPr>
              <a:t>Figure out the pattern</a:t>
            </a:r>
            <a:r>
              <a:rPr lang="en-US" altLang="zh-CN" dirty="0"/>
              <a:t>”.</a:t>
            </a:r>
            <a:endParaRPr lang="zh-CN" altLang="en-US" dirty="0"/>
          </a:p>
        </p:txBody>
      </p:sp>
      <p:sp>
        <p:nvSpPr>
          <p:cNvPr id="4" name="灯片编号占位符 3">
            <a:extLst>
              <a:ext uri="{FF2B5EF4-FFF2-40B4-BE49-F238E27FC236}">
                <a16:creationId xmlns:a16="http://schemas.microsoft.com/office/drawing/2014/main" id="{125B8693-DC97-432C-8651-7D395D4C3C8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80371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45C6B-D2B5-455C-83FB-78DE08ED3370}"/>
              </a:ext>
            </a:extLst>
          </p:cNvPr>
          <p:cNvSpPr>
            <a:spLocks noGrp="1"/>
          </p:cNvSpPr>
          <p:nvPr>
            <p:ph type="title"/>
          </p:nvPr>
        </p:nvSpPr>
        <p:spPr/>
        <p:txBody>
          <a:bodyPr/>
          <a:lstStyle/>
          <a:p>
            <a:r>
              <a:rPr lang="en-US" altLang="zh-CN" dirty="0"/>
              <a:t>Backpropagation</a:t>
            </a:r>
            <a:endParaRPr lang="zh-CN" altLang="en-US" dirty="0"/>
          </a:p>
        </p:txBody>
      </p:sp>
      <p:sp>
        <p:nvSpPr>
          <p:cNvPr id="3" name="文本占位符 2">
            <a:extLst>
              <a:ext uri="{FF2B5EF4-FFF2-40B4-BE49-F238E27FC236}">
                <a16:creationId xmlns:a16="http://schemas.microsoft.com/office/drawing/2014/main" id="{AAA306D8-B1EF-41CB-AF17-339B3C06BD23}"/>
              </a:ext>
            </a:extLst>
          </p:cNvPr>
          <p:cNvSpPr>
            <a:spLocks noGrp="1"/>
          </p:cNvSpPr>
          <p:nvPr>
            <p:ph type="body" idx="1"/>
          </p:nvPr>
        </p:nvSpPr>
        <p:spPr/>
        <p:txBody>
          <a:bodyPr/>
          <a:lstStyle/>
          <a:p>
            <a:r>
              <a:rPr lang="en-US" altLang="zh-CN" sz="1600" dirty="0"/>
              <a:t>Backpropagation is a common practice in modern machine learning model training.</a:t>
            </a:r>
          </a:p>
          <a:p>
            <a:r>
              <a:rPr lang="en-US" altLang="zh-CN" sz="1600" dirty="0"/>
              <a:t>We use backpropagation along with optimizers, like the most famous gradient decent optimizer.</a:t>
            </a:r>
          </a:p>
          <a:p>
            <a:r>
              <a:rPr lang="en-US" altLang="zh-CN" sz="1600" dirty="0"/>
              <a:t>Backpropagation is supervised learning, which means the data we input needs to have a “feature” and a “label”.</a:t>
            </a:r>
          </a:p>
          <a:p>
            <a:r>
              <a:rPr lang="en-US" altLang="zh-CN" sz="1600" dirty="0"/>
              <a:t>Like we stated before, backpropagation is basically “learning from mistakes”.</a:t>
            </a:r>
            <a:endParaRPr lang="zh-CN" altLang="en-US" sz="1600" dirty="0"/>
          </a:p>
        </p:txBody>
      </p:sp>
      <p:sp>
        <p:nvSpPr>
          <p:cNvPr id="4" name="灯片编号占位符 3">
            <a:extLst>
              <a:ext uri="{FF2B5EF4-FFF2-40B4-BE49-F238E27FC236}">
                <a16:creationId xmlns:a16="http://schemas.microsoft.com/office/drawing/2014/main" id="{A7CF30FF-9E58-433D-A599-A98848D56AD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79437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92722-696C-428E-B3D7-648369DECE22}"/>
              </a:ext>
            </a:extLst>
          </p:cNvPr>
          <p:cNvSpPr>
            <a:spLocks noGrp="1"/>
          </p:cNvSpPr>
          <p:nvPr>
            <p:ph type="title"/>
          </p:nvPr>
        </p:nvSpPr>
        <p:spPr/>
        <p:txBody>
          <a:bodyPr/>
          <a:lstStyle/>
          <a:p>
            <a:r>
              <a:rPr lang="en-US" altLang="zh-CN" dirty="0"/>
              <a:t>How it Works</a:t>
            </a:r>
            <a:endParaRPr lang="zh-CN" altLang="en-US" dirty="0"/>
          </a:p>
        </p:txBody>
      </p:sp>
      <p:sp>
        <p:nvSpPr>
          <p:cNvPr id="3" name="文本占位符 2">
            <a:extLst>
              <a:ext uri="{FF2B5EF4-FFF2-40B4-BE49-F238E27FC236}">
                <a16:creationId xmlns:a16="http://schemas.microsoft.com/office/drawing/2014/main" id="{72173ED9-05FB-402D-8B7E-E325E85B2D47}"/>
              </a:ext>
            </a:extLst>
          </p:cNvPr>
          <p:cNvSpPr>
            <a:spLocks noGrp="1"/>
          </p:cNvSpPr>
          <p:nvPr>
            <p:ph type="body" idx="1"/>
          </p:nvPr>
        </p:nvSpPr>
        <p:spPr/>
        <p:txBody>
          <a:bodyPr/>
          <a:lstStyle/>
          <a:p>
            <a:r>
              <a:rPr lang="en-US" altLang="zh-CN" sz="1400" dirty="0"/>
              <a:t>When training, we split the dataset into smaller training sets.</a:t>
            </a:r>
          </a:p>
          <a:p>
            <a:r>
              <a:rPr lang="en-US" altLang="zh-CN" sz="1400" dirty="0"/>
              <a:t>We use backpropagation to train on each set of data.</a:t>
            </a:r>
          </a:p>
          <a:p>
            <a:endParaRPr lang="en-US" altLang="zh-CN" sz="1600" dirty="0"/>
          </a:p>
          <a:p>
            <a:r>
              <a:rPr lang="en-US" altLang="zh-CN" dirty="0"/>
              <a:t>Goal: Repeat </a:t>
            </a:r>
            <a:r>
              <a:rPr lang="en-US" altLang="zh-CN" dirty="0">
                <a:solidFill>
                  <a:schemeClr val="accent6"/>
                </a:solidFill>
              </a:rPr>
              <a:t>propagate</a:t>
            </a:r>
            <a:r>
              <a:rPr lang="en-US" altLang="zh-CN" dirty="0"/>
              <a:t> and </a:t>
            </a:r>
            <a:r>
              <a:rPr lang="en-US" altLang="zh-CN" dirty="0">
                <a:solidFill>
                  <a:schemeClr val="accent6"/>
                </a:solidFill>
              </a:rPr>
              <a:t>weight update </a:t>
            </a:r>
            <a:r>
              <a:rPr lang="en-US" altLang="zh-CN" dirty="0"/>
              <a:t>process until loss converges.</a:t>
            </a:r>
            <a:endParaRPr lang="zh-CN" altLang="en-US" dirty="0"/>
          </a:p>
        </p:txBody>
      </p:sp>
      <p:sp>
        <p:nvSpPr>
          <p:cNvPr id="4" name="灯片编号占位符 3">
            <a:extLst>
              <a:ext uri="{FF2B5EF4-FFF2-40B4-BE49-F238E27FC236}">
                <a16:creationId xmlns:a16="http://schemas.microsoft.com/office/drawing/2014/main" id="{004C1E38-4840-45BF-AE59-6006574F37C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03466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A25363-B018-4B4A-8349-376D3BBBFB92}"/>
              </a:ext>
            </a:extLst>
          </p:cNvPr>
          <p:cNvSpPr>
            <a:spLocks noGrp="1"/>
          </p:cNvSpPr>
          <p:nvPr>
            <p:ph type="body" idx="1"/>
          </p:nvPr>
        </p:nvSpPr>
        <p:spPr>
          <a:xfrm>
            <a:off x="222160" y="107985"/>
            <a:ext cx="8229600" cy="519600"/>
          </a:xfrm>
        </p:spPr>
        <p:txBody>
          <a:bodyPr/>
          <a:lstStyle/>
          <a:p>
            <a:pPr algn="ctr"/>
            <a:r>
              <a:rPr lang="en-US" altLang="zh-CN" dirty="0"/>
              <a:t>Flowchart for Backpropagation.</a:t>
            </a:r>
            <a:endParaRPr lang="zh-CN" altLang="en-US" dirty="0"/>
          </a:p>
        </p:txBody>
      </p:sp>
      <p:sp>
        <p:nvSpPr>
          <p:cNvPr id="3" name="灯片编号占位符 2">
            <a:extLst>
              <a:ext uri="{FF2B5EF4-FFF2-40B4-BE49-F238E27FC236}">
                <a16:creationId xmlns:a16="http://schemas.microsoft.com/office/drawing/2014/main" id="{71DBA077-8C97-49C2-8F78-C0126C9A2CD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4" name="矩形: 圆角 3">
            <a:extLst>
              <a:ext uri="{FF2B5EF4-FFF2-40B4-BE49-F238E27FC236}">
                <a16:creationId xmlns:a16="http://schemas.microsoft.com/office/drawing/2014/main" id="{A0D1EAF9-5C71-4A53-971F-E10F26ECD5BB}"/>
              </a:ext>
            </a:extLst>
          </p:cNvPr>
          <p:cNvSpPr/>
          <p:nvPr/>
        </p:nvSpPr>
        <p:spPr>
          <a:xfrm>
            <a:off x="1049628" y="576731"/>
            <a:ext cx="1587321" cy="2382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Dataset</a:t>
            </a:r>
            <a:endParaRPr lang="zh-CN" altLang="en-US" dirty="0"/>
          </a:p>
        </p:txBody>
      </p:sp>
      <p:sp>
        <p:nvSpPr>
          <p:cNvPr id="6" name="矩形: 圆角 5">
            <a:extLst>
              <a:ext uri="{FF2B5EF4-FFF2-40B4-BE49-F238E27FC236}">
                <a16:creationId xmlns:a16="http://schemas.microsoft.com/office/drawing/2014/main" id="{5DA1E47A-57D8-4C61-AA55-141C1452D4F5}"/>
              </a:ext>
            </a:extLst>
          </p:cNvPr>
          <p:cNvSpPr/>
          <p:nvPr/>
        </p:nvSpPr>
        <p:spPr>
          <a:xfrm>
            <a:off x="1049628" y="927278"/>
            <a:ext cx="1587321"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Data </a:t>
            </a:r>
          </a:p>
          <a:p>
            <a:pPr algn="ctr"/>
            <a:r>
              <a:rPr lang="en-US" altLang="zh-CN" dirty="0"/>
              <a:t>Pre-Processing</a:t>
            </a:r>
            <a:endParaRPr lang="zh-CN" altLang="en-US" dirty="0"/>
          </a:p>
        </p:txBody>
      </p:sp>
      <p:cxnSp>
        <p:nvCxnSpPr>
          <p:cNvPr id="10" name="直接箭头连接符 9">
            <a:extLst>
              <a:ext uri="{FF2B5EF4-FFF2-40B4-BE49-F238E27FC236}">
                <a16:creationId xmlns:a16="http://schemas.microsoft.com/office/drawing/2014/main" id="{E2F3AA84-BBA0-45AA-850C-CAE69B3C3719}"/>
              </a:ext>
            </a:extLst>
          </p:cNvPr>
          <p:cNvCxnSpPr>
            <a:cxnSpLocks/>
            <a:stCxn id="4" idx="2"/>
            <a:endCxn id="6" idx="0"/>
          </p:cNvCxnSpPr>
          <p:nvPr/>
        </p:nvCxnSpPr>
        <p:spPr>
          <a:xfrm>
            <a:off x="1843289" y="814990"/>
            <a:ext cx="0" cy="112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2531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5DC38-8715-4F39-B82B-4E1DEA262944}"/>
              </a:ext>
            </a:extLst>
          </p:cNvPr>
          <p:cNvSpPr>
            <a:spLocks noGrp="1"/>
          </p:cNvSpPr>
          <p:nvPr>
            <p:ph type="title"/>
          </p:nvPr>
        </p:nvSpPr>
        <p:spPr/>
        <p:txBody>
          <a:bodyPr/>
          <a:lstStyle/>
          <a:p>
            <a:r>
              <a:rPr lang="en-US" altLang="zh-CN" dirty="0"/>
              <a:t>Propagate</a:t>
            </a:r>
            <a:endParaRPr lang="zh-CN" altLang="en-US" dirty="0"/>
          </a:p>
        </p:txBody>
      </p:sp>
      <p:sp>
        <p:nvSpPr>
          <p:cNvPr id="3" name="文本占位符 2">
            <a:extLst>
              <a:ext uri="{FF2B5EF4-FFF2-40B4-BE49-F238E27FC236}">
                <a16:creationId xmlns:a16="http://schemas.microsoft.com/office/drawing/2014/main" id="{06E8CE85-3B3E-446D-B106-BA9ABF4FE94E}"/>
              </a:ext>
            </a:extLst>
          </p:cNvPr>
          <p:cNvSpPr>
            <a:spLocks noGrp="1"/>
          </p:cNvSpPr>
          <p:nvPr>
            <p:ph type="body" idx="1"/>
          </p:nvPr>
        </p:nvSpPr>
        <p:spPr/>
        <p:txBody>
          <a:bodyPr/>
          <a:lstStyle/>
          <a:p>
            <a:r>
              <a:rPr lang="en-US" altLang="zh-CN" dirty="0"/>
              <a:t>It simply means input data into the ML model and the model splits out a prediction.</a:t>
            </a:r>
          </a:p>
          <a:p>
            <a:endParaRPr lang="en-US" altLang="zh-CN" dirty="0"/>
          </a:p>
          <a:p>
            <a:r>
              <a:rPr lang="en-US" altLang="zh-CN" dirty="0"/>
              <a:t>Step 1: Input features into ML model.</a:t>
            </a:r>
          </a:p>
          <a:p>
            <a:r>
              <a:rPr lang="en-US" altLang="zh-CN" dirty="0"/>
              <a:t>Step 2: After the model finishes its calculating, it splits out an output.</a:t>
            </a:r>
            <a:endParaRPr lang="zh-CN" altLang="en-US" dirty="0"/>
          </a:p>
        </p:txBody>
      </p:sp>
      <p:sp>
        <p:nvSpPr>
          <p:cNvPr id="4" name="灯片编号占位符 3">
            <a:extLst>
              <a:ext uri="{FF2B5EF4-FFF2-40B4-BE49-F238E27FC236}">
                <a16:creationId xmlns:a16="http://schemas.microsoft.com/office/drawing/2014/main" id="{0ABA8C41-95EB-49A6-BE06-4BE4D96572A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13545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A25363-B018-4B4A-8349-376D3BBBFB92}"/>
              </a:ext>
            </a:extLst>
          </p:cNvPr>
          <p:cNvSpPr>
            <a:spLocks noGrp="1"/>
          </p:cNvSpPr>
          <p:nvPr>
            <p:ph type="body" idx="1"/>
          </p:nvPr>
        </p:nvSpPr>
        <p:spPr>
          <a:xfrm>
            <a:off x="222160" y="107985"/>
            <a:ext cx="8229600" cy="519600"/>
          </a:xfrm>
        </p:spPr>
        <p:txBody>
          <a:bodyPr/>
          <a:lstStyle/>
          <a:p>
            <a:pPr algn="ctr"/>
            <a:r>
              <a:rPr lang="en-US" altLang="zh-CN" dirty="0"/>
              <a:t>Flowchart for Backpropagation.</a:t>
            </a:r>
            <a:endParaRPr lang="zh-CN" altLang="en-US" dirty="0"/>
          </a:p>
        </p:txBody>
      </p:sp>
      <p:sp>
        <p:nvSpPr>
          <p:cNvPr id="3" name="灯片编号占位符 2">
            <a:extLst>
              <a:ext uri="{FF2B5EF4-FFF2-40B4-BE49-F238E27FC236}">
                <a16:creationId xmlns:a16="http://schemas.microsoft.com/office/drawing/2014/main" id="{71DBA077-8C97-49C2-8F78-C0126C9A2CD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4" name="矩形: 圆角 3">
            <a:extLst>
              <a:ext uri="{FF2B5EF4-FFF2-40B4-BE49-F238E27FC236}">
                <a16:creationId xmlns:a16="http://schemas.microsoft.com/office/drawing/2014/main" id="{A0D1EAF9-5C71-4A53-971F-E10F26ECD5BB}"/>
              </a:ext>
            </a:extLst>
          </p:cNvPr>
          <p:cNvSpPr/>
          <p:nvPr/>
        </p:nvSpPr>
        <p:spPr>
          <a:xfrm>
            <a:off x="1049628" y="576731"/>
            <a:ext cx="1587321" cy="2382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Dataset</a:t>
            </a:r>
            <a:endParaRPr lang="zh-CN" altLang="en-US" dirty="0"/>
          </a:p>
        </p:txBody>
      </p:sp>
      <p:sp>
        <p:nvSpPr>
          <p:cNvPr id="6" name="矩形: 圆角 5">
            <a:extLst>
              <a:ext uri="{FF2B5EF4-FFF2-40B4-BE49-F238E27FC236}">
                <a16:creationId xmlns:a16="http://schemas.microsoft.com/office/drawing/2014/main" id="{5DA1E47A-57D8-4C61-AA55-141C1452D4F5}"/>
              </a:ext>
            </a:extLst>
          </p:cNvPr>
          <p:cNvSpPr/>
          <p:nvPr/>
        </p:nvSpPr>
        <p:spPr>
          <a:xfrm>
            <a:off x="1049628" y="927278"/>
            <a:ext cx="1587321"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Data </a:t>
            </a:r>
          </a:p>
          <a:p>
            <a:pPr algn="ctr"/>
            <a:r>
              <a:rPr lang="en-US" altLang="zh-CN" dirty="0"/>
              <a:t>Pre-Processing</a:t>
            </a:r>
            <a:endParaRPr lang="zh-CN" altLang="en-US" dirty="0"/>
          </a:p>
        </p:txBody>
      </p:sp>
      <p:sp>
        <p:nvSpPr>
          <p:cNvPr id="7" name="矩形: 圆角 6">
            <a:extLst>
              <a:ext uri="{FF2B5EF4-FFF2-40B4-BE49-F238E27FC236}">
                <a16:creationId xmlns:a16="http://schemas.microsoft.com/office/drawing/2014/main" id="{1645E32A-EB4C-4983-89A5-08FC9300C35F}"/>
              </a:ext>
            </a:extLst>
          </p:cNvPr>
          <p:cNvSpPr/>
          <p:nvPr/>
        </p:nvSpPr>
        <p:spPr>
          <a:xfrm>
            <a:off x="1068946" y="1790163"/>
            <a:ext cx="1548685"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Features</a:t>
            </a:r>
            <a:endParaRPr lang="zh-CN" altLang="en-US" dirty="0"/>
          </a:p>
        </p:txBody>
      </p:sp>
      <p:sp>
        <p:nvSpPr>
          <p:cNvPr id="8" name="矩形: 圆角 7">
            <a:extLst>
              <a:ext uri="{FF2B5EF4-FFF2-40B4-BE49-F238E27FC236}">
                <a16:creationId xmlns:a16="http://schemas.microsoft.com/office/drawing/2014/main" id="{33EEC33C-17D6-4E81-ACEF-13A5115E4492}"/>
              </a:ext>
            </a:extLst>
          </p:cNvPr>
          <p:cNvSpPr/>
          <p:nvPr/>
        </p:nvSpPr>
        <p:spPr>
          <a:xfrm>
            <a:off x="1088264" y="2796327"/>
            <a:ext cx="1510048" cy="1095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Predict</a:t>
            </a:r>
            <a:endParaRPr lang="zh-CN" altLang="en-US" dirty="0"/>
          </a:p>
        </p:txBody>
      </p:sp>
      <p:cxnSp>
        <p:nvCxnSpPr>
          <p:cNvPr id="10" name="直接箭头连接符 9">
            <a:extLst>
              <a:ext uri="{FF2B5EF4-FFF2-40B4-BE49-F238E27FC236}">
                <a16:creationId xmlns:a16="http://schemas.microsoft.com/office/drawing/2014/main" id="{E2F3AA84-BBA0-45AA-850C-CAE69B3C3719}"/>
              </a:ext>
            </a:extLst>
          </p:cNvPr>
          <p:cNvCxnSpPr>
            <a:cxnSpLocks/>
            <a:stCxn id="4" idx="2"/>
            <a:endCxn id="6" idx="0"/>
          </p:cNvCxnSpPr>
          <p:nvPr/>
        </p:nvCxnSpPr>
        <p:spPr>
          <a:xfrm>
            <a:off x="1843289" y="814990"/>
            <a:ext cx="0" cy="112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A87FA339-6837-4464-B19C-ECCCCEA2AD8A}"/>
              </a:ext>
            </a:extLst>
          </p:cNvPr>
          <p:cNvCxnSpPr>
            <a:cxnSpLocks/>
            <a:stCxn id="6" idx="2"/>
            <a:endCxn id="7" idx="0"/>
          </p:cNvCxnSpPr>
          <p:nvPr/>
        </p:nvCxnSpPr>
        <p:spPr>
          <a:xfrm>
            <a:off x="1843289" y="1484289"/>
            <a:ext cx="0" cy="3058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直接箭头连接符 18">
            <a:extLst>
              <a:ext uri="{FF2B5EF4-FFF2-40B4-BE49-F238E27FC236}">
                <a16:creationId xmlns:a16="http://schemas.microsoft.com/office/drawing/2014/main" id="{9B3EA2AE-0321-4E00-849F-0D98A93F92C9}"/>
              </a:ext>
            </a:extLst>
          </p:cNvPr>
          <p:cNvCxnSpPr>
            <a:stCxn id="7" idx="2"/>
            <a:endCxn id="8" idx="0"/>
          </p:cNvCxnSpPr>
          <p:nvPr/>
        </p:nvCxnSpPr>
        <p:spPr>
          <a:xfrm flipH="1">
            <a:off x="1843288" y="2347174"/>
            <a:ext cx="1" cy="449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89650DE7-254B-4319-BD8C-CDE266FB2F8C}"/>
              </a:ext>
            </a:extLst>
          </p:cNvPr>
          <p:cNvSpPr/>
          <p:nvPr/>
        </p:nvSpPr>
        <p:spPr>
          <a:xfrm>
            <a:off x="1088265" y="4095482"/>
            <a:ext cx="1510048" cy="28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Output</a:t>
            </a:r>
            <a:endParaRPr lang="zh-CN" altLang="en-US" dirty="0"/>
          </a:p>
        </p:txBody>
      </p:sp>
      <p:cxnSp>
        <p:nvCxnSpPr>
          <p:cNvPr id="25" name="直接箭头连接符 24">
            <a:extLst>
              <a:ext uri="{FF2B5EF4-FFF2-40B4-BE49-F238E27FC236}">
                <a16:creationId xmlns:a16="http://schemas.microsoft.com/office/drawing/2014/main" id="{8BBEB43C-9251-4F2B-9927-F2DE5BDBFE40}"/>
              </a:ext>
            </a:extLst>
          </p:cNvPr>
          <p:cNvCxnSpPr>
            <a:stCxn id="8" idx="2"/>
            <a:endCxn id="22" idx="0"/>
          </p:cNvCxnSpPr>
          <p:nvPr/>
        </p:nvCxnSpPr>
        <p:spPr>
          <a:xfrm>
            <a:off x="1843288" y="3891836"/>
            <a:ext cx="1" cy="203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文本框 66">
            <a:extLst>
              <a:ext uri="{FF2B5EF4-FFF2-40B4-BE49-F238E27FC236}">
                <a16:creationId xmlns:a16="http://schemas.microsoft.com/office/drawing/2014/main" id="{3DE7D688-2E60-4FCF-ADEF-47DDA5348B7E}"/>
              </a:ext>
            </a:extLst>
          </p:cNvPr>
          <p:cNvSpPr txBox="1"/>
          <p:nvPr/>
        </p:nvSpPr>
        <p:spPr>
          <a:xfrm>
            <a:off x="1014222" y="2459510"/>
            <a:ext cx="2621643" cy="246221"/>
          </a:xfrm>
          <a:prstGeom prst="rect">
            <a:avLst/>
          </a:prstGeom>
          <a:noFill/>
        </p:spPr>
        <p:txBody>
          <a:bodyPr wrap="square" rtlCol="0">
            <a:spAutoFit/>
          </a:bodyPr>
          <a:lstStyle/>
          <a:p>
            <a:r>
              <a:rPr lang="en-US" altLang="zh-CN" sz="1000" dirty="0">
                <a:solidFill>
                  <a:schemeClr val="tx1">
                    <a:lumMod val="85000"/>
                    <a:lumOff val="15000"/>
                  </a:schemeClr>
                </a:solidFill>
              </a:rPr>
              <a:t>1. The model receives input from features.</a:t>
            </a:r>
            <a:endParaRPr lang="zh-CN" altLang="en-US" sz="1000" dirty="0">
              <a:solidFill>
                <a:schemeClr val="tx1">
                  <a:lumMod val="85000"/>
                  <a:lumOff val="15000"/>
                </a:schemeClr>
              </a:solidFill>
            </a:endParaRPr>
          </a:p>
        </p:txBody>
      </p:sp>
      <p:sp>
        <p:nvSpPr>
          <p:cNvPr id="69" name="文本框 68">
            <a:extLst>
              <a:ext uri="{FF2B5EF4-FFF2-40B4-BE49-F238E27FC236}">
                <a16:creationId xmlns:a16="http://schemas.microsoft.com/office/drawing/2014/main" id="{A6DDF167-F8B1-4CC5-9AA5-CD475B4F1FE3}"/>
              </a:ext>
            </a:extLst>
          </p:cNvPr>
          <p:cNvSpPr txBox="1"/>
          <p:nvPr/>
        </p:nvSpPr>
        <p:spPr>
          <a:xfrm>
            <a:off x="994692" y="3860481"/>
            <a:ext cx="2166064" cy="246221"/>
          </a:xfrm>
          <a:prstGeom prst="rect">
            <a:avLst/>
          </a:prstGeom>
          <a:noFill/>
        </p:spPr>
        <p:txBody>
          <a:bodyPr wrap="square" rtlCol="0">
            <a:spAutoFit/>
          </a:bodyPr>
          <a:lstStyle/>
          <a:p>
            <a:r>
              <a:rPr lang="en-US" altLang="zh-CN" sz="1000" dirty="0">
                <a:solidFill>
                  <a:schemeClr val="tx1">
                    <a:lumMod val="85000"/>
                    <a:lumOff val="15000"/>
                  </a:schemeClr>
                </a:solidFill>
              </a:rPr>
              <a:t>2. The model makes a prediction.</a:t>
            </a:r>
            <a:endParaRPr lang="zh-CN" altLang="en-US" sz="1000" dirty="0">
              <a:solidFill>
                <a:schemeClr val="tx1">
                  <a:lumMod val="85000"/>
                  <a:lumOff val="15000"/>
                </a:schemeClr>
              </a:solidFill>
            </a:endParaRPr>
          </a:p>
        </p:txBody>
      </p:sp>
    </p:spTree>
    <p:extLst>
      <p:ext uri="{BB962C8B-B14F-4D97-AF65-F5344CB8AC3E}">
        <p14:creationId xmlns:p14="http://schemas.microsoft.com/office/powerpoint/2010/main" val="267942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A25363-B018-4B4A-8349-376D3BBBFB92}"/>
              </a:ext>
            </a:extLst>
          </p:cNvPr>
          <p:cNvSpPr>
            <a:spLocks noGrp="1"/>
          </p:cNvSpPr>
          <p:nvPr>
            <p:ph type="body" idx="1"/>
          </p:nvPr>
        </p:nvSpPr>
        <p:spPr>
          <a:xfrm>
            <a:off x="222160" y="107985"/>
            <a:ext cx="8229600" cy="519600"/>
          </a:xfrm>
        </p:spPr>
        <p:txBody>
          <a:bodyPr/>
          <a:lstStyle/>
          <a:p>
            <a:pPr algn="ctr"/>
            <a:r>
              <a:rPr lang="en-US" altLang="zh-CN" dirty="0"/>
              <a:t>Flowchart for Backpropagation.</a:t>
            </a:r>
            <a:endParaRPr lang="zh-CN" altLang="en-US" dirty="0"/>
          </a:p>
        </p:txBody>
      </p:sp>
      <p:sp>
        <p:nvSpPr>
          <p:cNvPr id="3" name="灯片编号占位符 2">
            <a:extLst>
              <a:ext uri="{FF2B5EF4-FFF2-40B4-BE49-F238E27FC236}">
                <a16:creationId xmlns:a16="http://schemas.microsoft.com/office/drawing/2014/main" id="{71DBA077-8C97-49C2-8F78-C0126C9A2CD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
        <p:nvSpPr>
          <p:cNvPr id="4" name="矩形: 圆角 3">
            <a:extLst>
              <a:ext uri="{FF2B5EF4-FFF2-40B4-BE49-F238E27FC236}">
                <a16:creationId xmlns:a16="http://schemas.microsoft.com/office/drawing/2014/main" id="{A0D1EAF9-5C71-4A53-971F-E10F26ECD5BB}"/>
              </a:ext>
            </a:extLst>
          </p:cNvPr>
          <p:cNvSpPr/>
          <p:nvPr/>
        </p:nvSpPr>
        <p:spPr>
          <a:xfrm>
            <a:off x="1049628" y="576731"/>
            <a:ext cx="1587321" cy="23825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Dataset</a:t>
            </a:r>
            <a:endParaRPr lang="zh-CN" altLang="en-US" dirty="0"/>
          </a:p>
        </p:txBody>
      </p:sp>
      <p:sp>
        <p:nvSpPr>
          <p:cNvPr id="6" name="矩形: 圆角 5">
            <a:extLst>
              <a:ext uri="{FF2B5EF4-FFF2-40B4-BE49-F238E27FC236}">
                <a16:creationId xmlns:a16="http://schemas.microsoft.com/office/drawing/2014/main" id="{5DA1E47A-57D8-4C61-AA55-141C1452D4F5}"/>
              </a:ext>
            </a:extLst>
          </p:cNvPr>
          <p:cNvSpPr/>
          <p:nvPr/>
        </p:nvSpPr>
        <p:spPr>
          <a:xfrm>
            <a:off x="1049628" y="927278"/>
            <a:ext cx="1587321"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Data </a:t>
            </a:r>
          </a:p>
          <a:p>
            <a:pPr algn="ctr"/>
            <a:r>
              <a:rPr lang="en-US" altLang="zh-CN" dirty="0"/>
              <a:t>Pre-Processing</a:t>
            </a:r>
            <a:endParaRPr lang="zh-CN" altLang="en-US" dirty="0"/>
          </a:p>
        </p:txBody>
      </p:sp>
      <p:sp>
        <p:nvSpPr>
          <p:cNvPr id="7" name="矩形: 圆角 6">
            <a:extLst>
              <a:ext uri="{FF2B5EF4-FFF2-40B4-BE49-F238E27FC236}">
                <a16:creationId xmlns:a16="http://schemas.microsoft.com/office/drawing/2014/main" id="{1645E32A-EB4C-4983-89A5-08FC9300C35F}"/>
              </a:ext>
            </a:extLst>
          </p:cNvPr>
          <p:cNvSpPr/>
          <p:nvPr/>
        </p:nvSpPr>
        <p:spPr>
          <a:xfrm>
            <a:off x="1068946" y="1790163"/>
            <a:ext cx="1548685" cy="5570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Features</a:t>
            </a:r>
            <a:endParaRPr lang="zh-CN" altLang="en-US" dirty="0"/>
          </a:p>
        </p:txBody>
      </p:sp>
      <p:sp>
        <p:nvSpPr>
          <p:cNvPr id="8" name="矩形: 圆角 7">
            <a:extLst>
              <a:ext uri="{FF2B5EF4-FFF2-40B4-BE49-F238E27FC236}">
                <a16:creationId xmlns:a16="http://schemas.microsoft.com/office/drawing/2014/main" id="{33EEC33C-17D6-4E81-ACEF-13A5115E4492}"/>
              </a:ext>
            </a:extLst>
          </p:cNvPr>
          <p:cNvSpPr/>
          <p:nvPr/>
        </p:nvSpPr>
        <p:spPr>
          <a:xfrm>
            <a:off x="1088264" y="2796327"/>
            <a:ext cx="1510048" cy="1095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Predict</a:t>
            </a:r>
            <a:endParaRPr lang="zh-CN" altLang="en-US" dirty="0"/>
          </a:p>
        </p:txBody>
      </p:sp>
      <p:cxnSp>
        <p:nvCxnSpPr>
          <p:cNvPr id="10" name="直接箭头连接符 9">
            <a:extLst>
              <a:ext uri="{FF2B5EF4-FFF2-40B4-BE49-F238E27FC236}">
                <a16:creationId xmlns:a16="http://schemas.microsoft.com/office/drawing/2014/main" id="{E2F3AA84-BBA0-45AA-850C-CAE69B3C3719}"/>
              </a:ext>
            </a:extLst>
          </p:cNvPr>
          <p:cNvCxnSpPr>
            <a:cxnSpLocks/>
            <a:stCxn id="4" idx="2"/>
            <a:endCxn id="6" idx="0"/>
          </p:cNvCxnSpPr>
          <p:nvPr/>
        </p:nvCxnSpPr>
        <p:spPr>
          <a:xfrm>
            <a:off x="1843289" y="814990"/>
            <a:ext cx="0" cy="112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A87FA339-6837-4464-B19C-ECCCCEA2AD8A}"/>
              </a:ext>
            </a:extLst>
          </p:cNvPr>
          <p:cNvCxnSpPr>
            <a:cxnSpLocks/>
            <a:stCxn id="6" idx="2"/>
            <a:endCxn id="7" idx="0"/>
          </p:cNvCxnSpPr>
          <p:nvPr/>
        </p:nvCxnSpPr>
        <p:spPr>
          <a:xfrm>
            <a:off x="1843289" y="1484289"/>
            <a:ext cx="0" cy="30587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9" name="直接箭头连接符 18">
            <a:extLst>
              <a:ext uri="{FF2B5EF4-FFF2-40B4-BE49-F238E27FC236}">
                <a16:creationId xmlns:a16="http://schemas.microsoft.com/office/drawing/2014/main" id="{9B3EA2AE-0321-4E00-849F-0D98A93F92C9}"/>
              </a:ext>
            </a:extLst>
          </p:cNvPr>
          <p:cNvCxnSpPr>
            <a:stCxn id="7" idx="2"/>
            <a:endCxn id="8" idx="0"/>
          </p:cNvCxnSpPr>
          <p:nvPr/>
        </p:nvCxnSpPr>
        <p:spPr>
          <a:xfrm flipH="1">
            <a:off x="1843288" y="2347174"/>
            <a:ext cx="1" cy="449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89650DE7-254B-4319-BD8C-CDE266FB2F8C}"/>
              </a:ext>
            </a:extLst>
          </p:cNvPr>
          <p:cNvSpPr/>
          <p:nvPr/>
        </p:nvSpPr>
        <p:spPr>
          <a:xfrm>
            <a:off x="1088265" y="4095482"/>
            <a:ext cx="1510048" cy="280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Output</a:t>
            </a:r>
            <a:endParaRPr lang="zh-CN" altLang="en-US" dirty="0"/>
          </a:p>
        </p:txBody>
      </p:sp>
      <p:sp>
        <p:nvSpPr>
          <p:cNvPr id="23" name="矩形: 圆角 22">
            <a:extLst>
              <a:ext uri="{FF2B5EF4-FFF2-40B4-BE49-F238E27FC236}">
                <a16:creationId xmlns:a16="http://schemas.microsoft.com/office/drawing/2014/main" id="{5E79964F-1D28-4FE5-AD02-54D8B4679F01}"/>
              </a:ext>
            </a:extLst>
          </p:cNvPr>
          <p:cNvSpPr/>
          <p:nvPr/>
        </p:nvSpPr>
        <p:spPr>
          <a:xfrm>
            <a:off x="1088264" y="4482922"/>
            <a:ext cx="1510048" cy="28011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Label</a:t>
            </a:r>
            <a:endParaRPr lang="zh-CN" altLang="en-US" dirty="0"/>
          </a:p>
        </p:txBody>
      </p:sp>
      <p:cxnSp>
        <p:nvCxnSpPr>
          <p:cNvPr id="25" name="直接箭头连接符 24">
            <a:extLst>
              <a:ext uri="{FF2B5EF4-FFF2-40B4-BE49-F238E27FC236}">
                <a16:creationId xmlns:a16="http://schemas.microsoft.com/office/drawing/2014/main" id="{8BBEB43C-9251-4F2B-9927-F2DE5BDBFE40}"/>
              </a:ext>
            </a:extLst>
          </p:cNvPr>
          <p:cNvCxnSpPr>
            <a:stCxn id="8" idx="2"/>
            <a:endCxn id="22" idx="0"/>
          </p:cNvCxnSpPr>
          <p:nvPr/>
        </p:nvCxnSpPr>
        <p:spPr>
          <a:xfrm>
            <a:off x="1843288" y="3891836"/>
            <a:ext cx="1" cy="2036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连接符: 肘形 28">
            <a:extLst>
              <a:ext uri="{FF2B5EF4-FFF2-40B4-BE49-F238E27FC236}">
                <a16:creationId xmlns:a16="http://schemas.microsoft.com/office/drawing/2014/main" id="{09664799-473E-46F2-87B9-B024FD56B53D}"/>
              </a:ext>
            </a:extLst>
          </p:cNvPr>
          <p:cNvCxnSpPr>
            <a:cxnSpLocks/>
            <a:stCxn id="4" idx="1"/>
            <a:endCxn id="23" idx="1"/>
          </p:cNvCxnSpPr>
          <p:nvPr/>
        </p:nvCxnSpPr>
        <p:spPr>
          <a:xfrm rot="10800000" flipH="1" flipV="1">
            <a:off x="1049628" y="695860"/>
            <a:ext cx="38636" cy="3927119"/>
          </a:xfrm>
          <a:prstGeom prst="bentConnector3">
            <a:avLst>
              <a:gd name="adj1" fmla="val -591676"/>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矩形: 圆角 31">
            <a:extLst>
              <a:ext uri="{FF2B5EF4-FFF2-40B4-BE49-F238E27FC236}">
                <a16:creationId xmlns:a16="http://schemas.microsoft.com/office/drawing/2014/main" id="{9C957A70-DCC6-420A-B5E1-D1F9F47C8692}"/>
              </a:ext>
            </a:extLst>
          </p:cNvPr>
          <p:cNvSpPr/>
          <p:nvPr/>
        </p:nvSpPr>
        <p:spPr>
          <a:xfrm>
            <a:off x="3036194" y="4235539"/>
            <a:ext cx="1915732" cy="387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 Function</a:t>
            </a:r>
            <a:endParaRPr lang="zh-CN" altLang="en-US" dirty="0"/>
          </a:p>
        </p:txBody>
      </p:sp>
      <p:cxnSp>
        <p:nvCxnSpPr>
          <p:cNvPr id="34" name="直接箭头连接符 33">
            <a:extLst>
              <a:ext uri="{FF2B5EF4-FFF2-40B4-BE49-F238E27FC236}">
                <a16:creationId xmlns:a16="http://schemas.microsoft.com/office/drawing/2014/main" id="{240E0513-9B06-477C-843F-B7F78AC22BAF}"/>
              </a:ext>
            </a:extLst>
          </p:cNvPr>
          <p:cNvCxnSpPr>
            <a:stCxn id="22" idx="3"/>
            <a:endCxn id="32" idx="1"/>
          </p:cNvCxnSpPr>
          <p:nvPr/>
        </p:nvCxnSpPr>
        <p:spPr>
          <a:xfrm>
            <a:off x="2598313" y="4235540"/>
            <a:ext cx="437881" cy="193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1AC12398-B282-4374-B51A-CC4D2DA9D76D}"/>
              </a:ext>
            </a:extLst>
          </p:cNvPr>
          <p:cNvCxnSpPr>
            <a:stCxn id="23" idx="3"/>
            <a:endCxn id="32" idx="1"/>
          </p:cNvCxnSpPr>
          <p:nvPr/>
        </p:nvCxnSpPr>
        <p:spPr>
          <a:xfrm flipV="1">
            <a:off x="2598312" y="4429259"/>
            <a:ext cx="437882" cy="1937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7" name="矩形: 圆角 36">
            <a:extLst>
              <a:ext uri="{FF2B5EF4-FFF2-40B4-BE49-F238E27FC236}">
                <a16:creationId xmlns:a16="http://schemas.microsoft.com/office/drawing/2014/main" id="{208D2468-5863-4C74-B3AD-21E6F831F4A8}"/>
              </a:ext>
            </a:extLst>
          </p:cNvPr>
          <p:cNvSpPr/>
          <p:nvPr/>
        </p:nvSpPr>
        <p:spPr>
          <a:xfrm>
            <a:off x="3635865" y="3728838"/>
            <a:ext cx="701095" cy="2768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Loss</a:t>
            </a:r>
            <a:endParaRPr lang="zh-CN" altLang="en-US" dirty="0"/>
          </a:p>
        </p:txBody>
      </p:sp>
      <p:cxnSp>
        <p:nvCxnSpPr>
          <p:cNvPr id="39" name="直接箭头连接符 38">
            <a:extLst>
              <a:ext uri="{FF2B5EF4-FFF2-40B4-BE49-F238E27FC236}">
                <a16:creationId xmlns:a16="http://schemas.microsoft.com/office/drawing/2014/main" id="{CF8022EE-397F-491A-9BA0-7849EB5123CC}"/>
              </a:ext>
            </a:extLst>
          </p:cNvPr>
          <p:cNvCxnSpPr>
            <a:cxnSpLocks/>
            <a:stCxn id="32" idx="0"/>
            <a:endCxn id="37" idx="2"/>
          </p:cNvCxnSpPr>
          <p:nvPr/>
        </p:nvCxnSpPr>
        <p:spPr>
          <a:xfrm flipH="1" flipV="1">
            <a:off x="3986413" y="4005733"/>
            <a:ext cx="7647" cy="22980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7" name="文本框 66">
            <a:extLst>
              <a:ext uri="{FF2B5EF4-FFF2-40B4-BE49-F238E27FC236}">
                <a16:creationId xmlns:a16="http://schemas.microsoft.com/office/drawing/2014/main" id="{3DE7D688-2E60-4FCF-ADEF-47DDA5348B7E}"/>
              </a:ext>
            </a:extLst>
          </p:cNvPr>
          <p:cNvSpPr txBox="1"/>
          <p:nvPr/>
        </p:nvSpPr>
        <p:spPr>
          <a:xfrm>
            <a:off x="1014222" y="2459510"/>
            <a:ext cx="2621643" cy="246221"/>
          </a:xfrm>
          <a:prstGeom prst="rect">
            <a:avLst/>
          </a:prstGeom>
          <a:noFill/>
        </p:spPr>
        <p:txBody>
          <a:bodyPr wrap="square" rtlCol="0">
            <a:spAutoFit/>
          </a:bodyPr>
          <a:lstStyle/>
          <a:p>
            <a:r>
              <a:rPr lang="en-US" altLang="zh-CN" sz="1000" dirty="0">
                <a:solidFill>
                  <a:schemeClr val="tx1">
                    <a:lumMod val="85000"/>
                    <a:lumOff val="15000"/>
                  </a:schemeClr>
                </a:solidFill>
              </a:rPr>
              <a:t>1. The model receives input from features.</a:t>
            </a:r>
            <a:endParaRPr lang="zh-CN" altLang="en-US" sz="1000" dirty="0">
              <a:solidFill>
                <a:schemeClr val="tx1">
                  <a:lumMod val="85000"/>
                  <a:lumOff val="15000"/>
                </a:schemeClr>
              </a:solidFill>
            </a:endParaRPr>
          </a:p>
        </p:txBody>
      </p:sp>
      <p:sp>
        <p:nvSpPr>
          <p:cNvPr id="68" name="文本框 67">
            <a:extLst>
              <a:ext uri="{FF2B5EF4-FFF2-40B4-BE49-F238E27FC236}">
                <a16:creationId xmlns:a16="http://schemas.microsoft.com/office/drawing/2014/main" id="{B65AA34E-9FA2-4D10-88C2-03BC9CFFC5EB}"/>
              </a:ext>
            </a:extLst>
          </p:cNvPr>
          <p:cNvSpPr txBox="1"/>
          <p:nvPr/>
        </p:nvSpPr>
        <p:spPr>
          <a:xfrm>
            <a:off x="2892840" y="3977865"/>
            <a:ext cx="2331555" cy="246221"/>
          </a:xfrm>
          <a:prstGeom prst="rect">
            <a:avLst/>
          </a:prstGeom>
          <a:noFill/>
        </p:spPr>
        <p:txBody>
          <a:bodyPr wrap="square" rtlCol="0">
            <a:spAutoFit/>
          </a:bodyPr>
          <a:lstStyle/>
          <a:p>
            <a:r>
              <a:rPr lang="en-US" altLang="zh-CN" sz="1000" dirty="0">
                <a:solidFill>
                  <a:schemeClr val="tx1">
                    <a:lumMod val="85000"/>
                    <a:lumOff val="15000"/>
                  </a:schemeClr>
                </a:solidFill>
              </a:rPr>
              <a:t>3. Calculate Loss using Loss Function.</a:t>
            </a:r>
            <a:endParaRPr lang="zh-CN" altLang="en-US" sz="1000" dirty="0">
              <a:solidFill>
                <a:schemeClr val="tx1">
                  <a:lumMod val="85000"/>
                  <a:lumOff val="15000"/>
                </a:schemeClr>
              </a:solidFill>
            </a:endParaRPr>
          </a:p>
        </p:txBody>
      </p:sp>
      <p:sp>
        <p:nvSpPr>
          <p:cNvPr id="69" name="文本框 68">
            <a:extLst>
              <a:ext uri="{FF2B5EF4-FFF2-40B4-BE49-F238E27FC236}">
                <a16:creationId xmlns:a16="http://schemas.microsoft.com/office/drawing/2014/main" id="{A6DDF167-F8B1-4CC5-9AA5-CD475B4F1FE3}"/>
              </a:ext>
            </a:extLst>
          </p:cNvPr>
          <p:cNvSpPr txBox="1"/>
          <p:nvPr/>
        </p:nvSpPr>
        <p:spPr>
          <a:xfrm>
            <a:off x="994692" y="3860481"/>
            <a:ext cx="2166064" cy="246221"/>
          </a:xfrm>
          <a:prstGeom prst="rect">
            <a:avLst/>
          </a:prstGeom>
          <a:noFill/>
        </p:spPr>
        <p:txBody>
          <a:bodyPr wrap="square" rtlCol="0">
            <a:spAutoFit/>
          </a:bodyPr>
          <a:lstStyle/>
          <a:p>
            <a:r>
              <a:rPr lang="en-US" altLang="zh-CN" sz="1000" dirty="0">
                <a:solidFill>
                  <a:schemeClr val="tx1">
                    <a:lumMod val="85000"/>
                    <a:lumOff val="15000"/>
                  </a:schemeClr>
                </a:solidFill>
              </a:rPr>
              <a:t>2. The model makes a prediction.</a:t>
            </a:r>
            <a:endParaRPr lang="zh-CN" altLang="en-US" sz="1000" dirty="0">
              <a:solidFill>
                <a:schemeClr val="tx1">
                  <a:lumMod val="85000"/>
                  <a:lumOff val="15000"/>
                </a:schemeClr>
              </a:solidFill>
            </a:endParaRPr>
          </a:p>
        </p:txBody>
      </p:sp>
    </p:spTree>
    <p:extLst>
      <p:ext uri="{BB962C8B-B14F-4D97-AF65-F5344CB8AC3E}">
        <p14:creationId xmlns:p14="http://schemas.microsoft.com/office/powerpoint/2010/main" val="1876564322"/>
      </p:ext>
    </p:extLst>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796</Words>
  <Application>Microsoft Office PowerPoint</Application>
  <PresentationFormat>全屏显示(16:9)</PresentationFormat>
  <Paragraphs>140</Paragraphs>
  <Slides>19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Lato Hairline</vt:lpstr>
      <vt:lpstr>Lato Light</vt:lpstr>
      <vt:lpstr>宋体</vt:lpstr>
      <vt:lpstr>Arial</vt:lpstr>
      <vt:lpstr>Cambria Math</vt:lpstr>
      <vt:lpstr>Eglamour template</vt:lpstr>
      <vt:lpstr>Backpropagation</vt:lpstr>
      <vt:lpstr>Now.  How to train a MLP model?</vt:lpstr>
      <vt:lpstr>Supervised Learning</vt:lpstr>
      <vt:lpstr>Backpropagation</vt:lpstr>
      <vt:lpstr>How it Works</vt:lpstr>
      <vt:lpstr>PowerPoint 演示文稿</vt:lpstr>
      <vt:lpstr>Propagate</vt:lpstr>
      <vt:lpstr>PowerPoint 演示文稿</vt:lpstr>
      <vt:lpstr>PowerPoint 演示文稿</vt:lpstr>
      <vt:lpstr>Loss Function</vt:lpstr>
      <vt:lpstr>Cross Entropy</vt:lpstr>
      <vt:lpstr>One-Hot Encoding</vt:lpstr>
      <vt:lpstr>PowerPoint 演示文稿</vt:lpstr>
      <vt:lpstr>PowerPoint 演示文稿</vt:lpstr>
      <vt:lpstr>Optimizer</vt:lpstr>
      <vt:lpstr>Stochastic  Gradient Descent</vt:lpstr>
      <vt:lpstr>Weight Update</vt:lpstr>
      <vt:lpstr>PowerPoint 演示文稿</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Hongjun Wu</cp:lastModifiedBy>
  <cp:revision>31</cp:revision>
  <dcterms:modified xsi:type="dcterms:W3CDTF">2018-10-05T19:32:35Z</dcterms:modified>
</cp:coreProperties>
</file>