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8" r:id="rId3"/>
    <p:sldId id="289" r:id="rId4"/>
    <p:sldId id="286" r:id="rId5"/>
    <p:sldId id="290" r:id="rId6"/>
    <p:sldId id="291" r:id="rId7"/>
    <p:sldId id="287" r:id="rId8"/>
    <p:sldId id="285" r:id="rId9"/>
    <p:sldId id="259" r:id="rId10"/>
    <p:sldId id="284" r:id="rId11"/>
    <p:sldId id="292" r:id="rId12"/>
    <p:sldId id="280" r:id="rId13"/>
    <p:sldId id="257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3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79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564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11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8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0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7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551025" y="1991850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Categorizing Machine Learning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20097F-A9B8-44C7-9E1F-85F634B77E22}"/>
              </a:ext>
            </a:extLst>
          </p:cNvPr>
          <p:cNvSpPr txBox="1"/>
          <p:nvPr/>
        </p:nvSpPr>
        <p:spPr>
          <a:xfrm>
            <a:off x="6017559" y="3677771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Types of Machine Learning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Supervised Learning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 that we get has BOTH features and label. We train a model on the data and predict the labels of a new set of data using our model.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Unsupervised Learning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have no label. (The machine is just given a bunch of data) Then the machine tries to figure out “patterns” and make groups of the data. A process we called “Clustering”.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6" y="2312475"/>
            <a:ext cx="2033409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Reinforcement Learning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Train the machine to complete some task (like playing overwatch) by defining stuff like ‘Actions’, ‘States’, ‘Rewards’ to “teach” the machine what to do.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Basically, it is like a teacher telling a student what is right and what is wrong!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2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2524" y="181570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99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36718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Three Types of Machine Learning</a:t>
            </a:r>
            <a:r>
              <a:rPr lang="en" altLang="zh-CN" dirty="0">
                <a:latin typeface="Lato Light"/>
                <a:ea typeface="Lato Light"/>
                <a:cs typeface="Lato Light"/>
                <a:sym typeface="Lato Light"/>
              </a:rPr>
              <a:t>👦</a:t>
            </a:r>
            <a:br>
              <a:rPr lang="en" altLang="zh-CN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altLang="zh-CN" sz="1800" dirty="0">
                <a:latin typeface="Lato Light"/>
                <a:ea typeface="Lato Light"/>
                <a:cs typeface="Lato Light"/>
                <a:sym typeface="Lato Light"/>
              </a:rPr>
              <a:t>I’m </a:t>
            </a:r>
            <a:r>
              <a:rPr lang="en-US" altLang="zh-CN" sz="1800" dirty="0">
                <a:latin typeface="Lato Light"/>
                <a:ea typeface="Lato Light"/>
                <a:cs typeface="Lato Light"/>
                <a:sym typeface="Lato Light"/>
              </a:rPr>
              <a:t>about</a:t>
            </a:r>
            <a:r>
              <a:rPr lang="en" altLang="zh-CN" sz="1800" dirty="0">
                <a:latin typeface="Lato Light"/>
                <a:ea typeface="Lato Light"/>
                <a:cs typeface="Lato Light"/>
                <a:sym typeface="Lato Light"/>
              </a:rPr>
              <a:t> to talk </a:t>
            </a:r>
            <a:r>
              <a:rPr lang="en-US" altLang="zh-CN" sz="1800" dirty="0">
                <a:latin typeface="Lato Light"/>
                <a:ea typeface="Lato Light"/>
                <a:cs typeface="Lato Light"/>
                <a:sym typeface="Lato Light"/>
              </a:rPr>
              <a:t>about them one by one.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Supervised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8" y="2513578"/>
            <a:ext cx="2149547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Unsupervised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030822" y="2513578"/>
            <a:ext cx="2302743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Reinforcement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7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25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1155CC"/>
                </a:solidFill>
              </a:rPr>
              <a:t>Supervised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8"/>
            <a:ext cx="625288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Step 1: Data that we get has BOTH features and label. </a:t>
            </a:r>
          </a:p>
          <a:p>
            <a:pPr marL="0" lvl="0" indent="0"/>
            <a:r>
              <a:rPr lang="en-US" dirty="0"/>
              <a:t>Step 2: We train a model on the data </a:t>
            </a:r>
          </a:p>
          <a:p>
            <a:pPr marL="0" lvl="0" indent="0"/>
            <a:r>
              <a:rPr lang="en-US" dirty="0"/>
              <a:t>Step 3: And predict the labels of a new set of data using our model.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0E485D-1DE4-475B-ACB0-1C551D186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90606"/>
              </p:ext>
            </p:extLst>
          </p:nvPr>
        </p:nvGraphicFramePr>
        <p:xfrm>
          <a:off x="685799" y="2039097"/>
          <a:ext cx="3886200" cy="370840"/>
        </p:xfrm>
        <a:graphic>
          <a:graphicData uri="http://schemas.openxmlformats.org/drawingml/2006/table">
            <a:tbl>
              <a:tblPr firstRow="1" bandRow="1">
                <a:tableStyleId>{7BCBD0E9-9D84-496D-BE5E-E8B105C8D095}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0113061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795837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9168032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6747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455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E06B67-87F1-44BA-BBB9-CCA9DD841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94255"/>
              </p:ext>
            </p:extLst>
          </p:nvPr>
        </p:nvGraphicFramePr>
        <p:xfrm>
          <a:off x="685800" y="2473686"/>
          <a:ext cx="4874560" cy="1112520"/>
        </p:xfrm>
        <a:graphic>
          <a:graphicData uri="http://schemas.openxmlformats.org/drawingml/2006/table">
            <a:tbl>
              <a:tblPr firstRow="1" bandRow="1">
                <a:tableStyleId>{7BCBD0E9-9D84-496D-BE5E-E8B105C8D095}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1344295179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184299116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67778625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095092323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70693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7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9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95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3208" y="864881"/>
            <a:ext cx="58561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Supervised Learning</a:t>
            </a:r>
            <a:br>
              <a:rPr lang="en-US" dirty="0"/>
            </a:br>
            <a:r>
              <a:rPr lang="en-US" sz="2000" dirty="0"/>
              <a:t>Like a student taking an exam…</a:t>
            </a:r>
            <a:endParaRPr sz="20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Binary Classification</a:t>
            </a:r>
          </a:p>
          <a:p>
            <a:pPr marL="0" lvl="0" indent="0">
              <a:buNone/>
            </a:pPr>
            <a:r>
              <a:rPr lang="en-US" altLang="zh-CN" dirty="0"/>
              <a:t>True or False:</a:t>
            </a:r>
          </a:p>
          <a:p>
            <a:pPr marL="0" lvl="0" indent="0">
              <a:buNone/>
            </a:pPr>
            <a:r>
              <a:rPr lang="en-US" dirty="0"/>
              <a:t>There are only two choices (0 or 1) for the label. </a:t>
            </a:r>
          </a:p>
          <a:p>
            <a:pPr marL="0" lvl="0" indent="0">
              <a:buNone/>
            </a:pPr>
            <a:r>
              <a:rPr lang="en-US" dirty="0"/>
              <a:t>Given the personal information (education status, years of experience, field of interest, etc.), predict if this guy will be employed.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932338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Multiclass Classification</a:t>
            </a:r>
          </a:p>
          <a:p>
            <a:pPr marL="0" lvl="0" indent="0">
              <a:buNone/>
            </a:pPr>
            <a:r>
              <a:rPr lang="en-US" dirty="0"/>
              <a:t>Multiple choice:</a:t>
            </a:r>
          </a:p>
          <a:p>
            <a:pPr marL="0" lvl="0" indent="0">
              <a:buNone/>
            </a:pPr>
            <a:r>
              <a:rPr lang="en-US" dirty="0"/>
              <a:t>There are many choices (0, 1, 2, 3, …) for the label.</a:t>
            </a:r>
          </a:p>
          <a:p>
            <a:pPr marL="0" lvl="0" indent="0">
              <a:buNone/>
            </a:pPr>
            <a:r>
              <a:rPr lang="en-US" dirty="0"/>
              <a:t>Given the weather information (moisture, current season, etc.), and predict weather for tomorrow. (rain, sunny, snow…)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62288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R</a:t>
            </a:r>
            <a:r>
              <a:rPr lang="en-US" b="1" dirty="0"/>
              <a:t>egression Analysis</a:t>
            </a:r>
          </a:p>
          <a:p>
            <a:pPr marL="0" lvl="0" indent="0">
              <a:buNone/>
            </a:pPr>
            <a:r>
              <a:rPr lang="en-US" dirty="0"/>
              <a:t>Calculation problem: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We are predicting a value</a:t>
            </a:r>
            <a:r>
              <a:rPr lang="en-US" altLang="zh-CN"/>
              <a:t>(1.926</a:t>
            </a:r>
            <a:r>
              <a:rPr lang="en-US" altLang="zh-CN" dirty="0"/>
              <a:t>, 817, …).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Given information of a house, predict the value of the house in million dollars..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39;p39">
            <a:extLst>
              <a:ext uri="{FF2B5EF4-FFF2-40B4-BE49-F238E27FC236}">
                <a16:creationId xmlns:a16="http://schemas.microsoft.com/office/drawing/2014/main" id="{ECBEBF59-02FC-40E3-A8E3-BB88F8931AD0}"/>
              </a:ext>
            </a:extLst>
          </p:cNvPr>
          <p:cNvSpPr/>
          <p:nvPr/>
        </p:nvSpPr>
        <p:spPr>
          <a:xfrm>
            <a:off x="693449" y="2001266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0;p39">
            <a:extLst>
              <a:ext uri="{FF2B5EF4-FFF2-40B4-BE49-F238E27FC236}">
                <a16:creationId xmlns:a16="http://schemas.microsoft.com/office/drawing/2014/main" id="{061C59A6-074E-40B5-BA30-BEA9479FF011}"/>
              </a:ext>
            </a:extLst>
          </p:cNvPr>
          <p:cNvSpPr/>
          <p:nvPr/>
        </p:nvSpPr>
        <p:spPr>
          <a:xfrm>
            <a:off x="1371355" y="2001266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2;p39">
            <a:extLst>
              <a:ext uri="{FF2B5EF4-FFF2-40B4-BE49-F238E27FC236}">
                <a16:creationId xmlns:a16="http://schemas.microsoft.com/office/drawing/2014/main" id="{F4D066E0-DD6E-4BAA-BBB5-FC47ADCBEF6C}"/>
              </a:ext>
            </a:extLst>
          </p:cNvPr>
          <p:cNvSpPr/>
          <p:nvPr/>
        </p:nvSpPr>
        <p:spPr>
          <a:xfrm>
            <a:off x="2596686" y="196271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3;p39">
            <a:extLst>
              <a:ext uri="{FF2B5EF4-FFF2-40B4-BE49-F238E27FC236}">
                <a16:creationId xmlns:a16="http://schemas.microsoft.com/office/drawing/2014/main" id="{1E02D1F7-C632-479F-A4B7-B750796166BB}"/>
              </a:ext>
            </a:extLst>
          </p:cNvPr>
          <p:cNvSpPr/>
          <p:nvPr/>
        </p:nvSpPr>
        <p:spPr>
          <a:xfrm>
            <a:off x="3330506" y="2003648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0;p39">
            <a:extLst>
              <a:ext uri="{FF2B5EF4-FFF2-40B4-BE49-F238E27FC236}">
                <a16:creationId xmlns:a16="http://schemas.microsoft.com/office/drawing/2014/main" id="{FA9994B4-DE3D-4EA2-BDE3-0D0D3CB43F66}"/>
              </a:ext>
            </a:extLst>
          </p:cNvPr>
          <p:cNvSpPr/>
          <p:nvPr/>
        </p:nvSpPr>
        <p:spPr>
          <a:xfrm>
            <a:off x="5141901" y="2019968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C6B47-07D5-4622-8933-5E84608F524D}"/>
              </a:ext>
            </a:extLst>
          </p:cNvPr>
          <p:cNvSpPr txBox="1"/>
          <p:nvPr/>
        </p:nvSpPr>
        <p:spPr>
          <a:xfrm>
            <a:off x="6822727" y="4912668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Icon Credit: </a:t>
            </a:r>
            <a:r>
              <a:rPr lang="en-US" altLang="zh-CN" sz="900" dirty="0" err="1"/>
              <a:t>SlidesCarnival</a:t>
            </a:r>
            <a:r>
              <a:rPr lang="en-US" altLang="zh-CN" sz="900" dirty="0"/>
              <a:t> icons 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85179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Unsupervised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8"/>
            <a:ext cx="508971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have no label. (The machine is just given a bunch of data) Then the machine tries to figure out “patterns” and make groups of the data. A process we called “Clustering”.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adult, beard, boy">
            <a:extLst>
              <a:ext uri="{FF2B5EF4-FFF2-40B4-BE49-F238E27FC236}">
                <a16:creationId xmlns:a16="http://schemas.microsoft.com/office/drawing/2014/main" id="{241E789D-2984-429D-9C62-1F2A43C50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r="1916" b="24314"/>
          <a:stretch/>
        </p:blipFill>
        <p:spPr bwMode="auto">
          <a:xfrm>
            <a:off x="773207" y="2083523"/>
            <a:ext cx="1600200" cy="16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, facial hair, fine-looking">
            <a:extLst>
              <a:ext uri="{FF2B5EF4-FFF2-40B4-BE49-F238E27FC236}">
                <a16:creationId xmlns:a16="http://schemas.microsoft.com/office/drawing/2014/main" id="{2B0B3B4F-3267-483F-805C-C434BD30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7" y="2083523"/>
            <a:ext cx="1604389" cy="13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graphy of a Guy Wearing Green Shirt">
            <a:extLst>
              <a:ext uri="{FF2B5EF4-FFF2-40B4-BE49-F238E27FC236}">
                <a16:creationId xmlns:a16="http://schemas.microsoft.com/office/drawing/2014/main" id="{40230CC4-70F3-4546-AF9B-3B61F38D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7" y="3878221"/>
            <a:ext cx="969471" cy="6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man Wearing Pink Top">
            <a:extLst>
              <a:ext uri="{FF2B5EF4-FFF2-40B4-BE49-F238E27FC236}">
                <a16:creationId xmlns:a16="http://schemas.microsoft.com/office/drawing/2014/main" id="{2161EFDE-85D3-4C05-BC1E-91C371213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t="1482" r="19505" b="2772"/>
          <a:stretch/>
        </p:blipFill>
        <p:spPr bwMode="auto">
          <a:xfrm>
            <a:off x="3973607" y="2083523"/>
            <a:ext cx="1938942" cy="17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rtrait of Man">
            <a:extLst>
              <a:ext uri="{FF2B5EF4-FFF2-40B4-BE49-F238E27FC236}">
                <a16:creationId xmlns:a16="http://schemas.microsoft.com/office/drawing/2014/main" id="{9AA5363A-B608-4704-8ACE-01D6B477A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2534" r="7603" b="2534"/>
          <a:stretch/>
        </p:blipFill>
        <p:spPr bwMode="auto">
          <a:xfrm>
            <a:off x="767997" y="3454001"/>
            <a:ext cx="1605410" cy="10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olescence, attractive, beautiful">
            <a:extLst>
              <a:ext uri="{FF2B5EF4-FFF2-40B4-BE49-F238E27FC236}">
                <a16:creationId xmlns:a16="http://schemas.microsoft.com/office/drawing/2014/main" id="{58A3321B-D93A-45F0-BD80-71390CE4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07" y="3878222"/>
            <a:ext cx="969470" cy="6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 Standing Near Building White Black Turtleneck Shirt">
            <a:extLst>
              <a:ext uri="{FF2B5EF4-FFF2-40B4-BE49-F238E27FC236}">
                <a16:creationId xmlns:a16="http://schemas.microsoft.com/office/drawing/2014/main" id="{FA8EDE1B-A097-48A6-BE4A-5C12C23D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6" y="3454001"/>
            <a:ext cx="1600199" cy="10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28;p39">
            <a:extLst>
              <a:ext uri="{FF2B5EF4-FFF2-40B4-BE49-F238E27FC236}">
                <a16:creationId xmlns:a16="http://schemas.microsoft.com/office/drawing/2014/main" id="{BEA5554D-94B6-479C-8CE5-AA02E6198C0D}"/>
              </a:ext>
            </a:extLst>
          </p:cNvPr>
          <p:cNvSpPr/>
          <p:nvPr/>
        </p:nvSpPr>
        <p:spPr>
          <a:xfrm>
            <a:off x="5775513" y="1343451"/>
            <a:ext cx="692522" cy="646713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8A5F55-A882-45A2-B492-D02078381688}"/>
              </a:ext>
            </a:extLst>
          </p:cNvPr>
          <p:cNvSpPr txBox="1"/>
          <p:nvPr/>
        </p:nvSpPr>
        <p:spPr>
          <a:xfrm>
            <a:off x="685800" y="4866459"/>
            <a:ext cx="6910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Photo Credit: Simon Robben, Justin </a:t>
            </a:r>
            <a:r>
              <a:rPr lang="en-US" altLang="zh-CN" sz="900" dirty="0" err="1"/>
              <a:t>Shaifer</a:t>
            </a:r>
            <a:r>
              <a:rPr lang="en-US" altLang="zh-CN" sz="900" dirty="0"/>
              <a:t>, Moose Photos, Lennart </a:t>
            </a:r>
            <a:r>
              <a:rPr lang="en-US" altLang="zh-CN" sz="900" dirty="0" err="1"/>
              <a:t>Kcotsttiw</a:t>
            </a:r>
            <a:r>
              <a:rPr lang="en-US" altLang="zh-CN" sz="900" dirty="0"/>
              <a:t>, Matheus </a:t>
            </a:r>
            <a:r>
              <a:rPr lang="en-US" altLang="zh-CN" sz="900" dirty="0" err="1"/>
              <a:t>Bertelli</a:t>
            </a:r>
            <a:r>
              <a:rPr lang="en-US" altLang="zh-CN" sz="900" dirty="0"/>
              <a:t>, Bruce Mars, under </a:t>
            </a:r>
            <a:r>
              <a:rPr lang="en-US" altLang="zh-CN" sz="900" dirty="0" err="1"/>
              <a:t>Pexels</a:t>
            </a:r>
            <a:r>
              <a:rPr lang="en-US" altLang="zh-CN" sz="900" dirty="0"/>
              <a:t> License.</a:t>
            </a:r>
            <a:endParaRPr lang="zh-CN" altLang="en-US" sz="9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A3BC41-DCE3-45ED-A30D-C9647A68875B}"/>
              </a:ext>
            </a:extLst>
          </p:cNvPr>
          <p:cNvSpPr txBox="1"/>
          <p:nvPr/>
        </p:nvSpPr>
        <p:spPr>
          <a:xfrm>
            <a:off x="685800" y="467177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Icon Credit: </a:t>
            </a:r>
            <a:r>
              <a:rPr lang="en-US" altLang="zh-CN" sz="900" dirty="0" err="1"/>
              <a:t>SlidesCarnival</a:t>
            </a:r>
            <a:r>
              <a:rPr lang="en-US" altLang="zh-CN" sz="900" dirty="0"/>
              <a:t> icons 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644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Reinforcement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7"/>
            <a:ext cx="3523129" cy="2446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en-US" altLang="zh-CN" dirty="0"/>
              <a:t>Train the machine to complete some task (like playing overwatch) by defining stuff like ‘Actions’, ‘States’, ‘Rewards’ to “teach” the machine what to do.</a:t>
            </a:r>
          </a:p>
          <a:p>
            <a:pPr marL="0" lvl="0" indent="0">
              <a:spcBef>
                <a:spcPts val="600"/>
              </a:spcBef>
            </a:pPr>
            <a:endParaRPr lang="en-US" altLang="zh-CN" dirty="0"/>
          </a:p>
          <a:p>
            <a:pPr marL="0" lvl="0" indent="0">
              <a:spcBef>
                <a:spcPts val="600"/>
              </a:spcBef>
            </a:pPr>
            <a:r>
              <a:rPr lang="en-US" altLang="zh-CN" dirty="0"/>
              <a:t>Basically, it is like a teacher telling a student what is right and what is wrong!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Six Woman Standing and Siting Inside the Room">
            <a:extLst>
              <a:ext uri="{FF2B5EF4-FFF2-40B4-BE49-F238E27FC236}">
                <a16:creationId xmlns:a16="http://schemas.microsoft.com/office/drawing/2014/main" id="{2FC88D90-9BA7-4718-A594-255D285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94" y="3061229"/>
            <a:ext cx="2669665" cy="17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EB7F1A80-7C4C-4EA3-9B79-9CA6C24BF313}"/>
              </a:ext>
            </a:extLst>
          </p:cNvPr>
          <p:cNvSpPr/>
          <p:nvPr/>
        </p:nvSpPr>
        <p:spPr>
          <a:xfrm>
            <a:off x="188259" y="3169315"/>
            <a:ext cx="1532965" cy="685318"/>
          </a:xfrm>
          <a:prstGeom prst="wedgeEllipseCallout">
            <a:avLst>
              <a:gd name="adj1" fmla="val 72794"/>
              <a:gd name="adj2" fmla="val 5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+ 1 = 3</a:t>
            </a:r>
            <a:endParaRPr lang="zh-CN" altLang="en-US" dirty="0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613FC3F-2824-467E-B8D2-1060DE96F995}"/>
              </a:ext>
            </a:extLst>
          </p:cNvPr>
          <p:cNvSpPr/>
          <p:nvPr/>
        </p:nvSpPr>
        <p:spPr>
          <a:xfrm>
            <a:off x="4545105" y="2602602"/>
            <a:ext cx="1573305" cy="665033"/>
          </a:xfrm>
          <a:prstGeom prst="wedgeRectCallout">
            <a:avLst>
              <a:gd name="adj1" fmla="val -53312"/>
              <a:gd name="adj2" fmla="val 827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Nope it is 2.</a:t>
            </a:r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6B49181C-2DC2-4AB9-83B2-FE4EE44995C1}"/>
              </a:ext>
            </a:extLst>
          </p:cNvPr>
          <p:cNvSpPr/>
          <p:nvPr/>
        </p:nvSpPr>
        <p:spPr>
          <a:xfrm>
            <a:off x="141194" y="4066592"/>
            <a:ext cx="1889312" cy="605181"/>
          </a:xfrm>
          <a:prstGeom prst="wedgeEllipseCallout">
            <a:avLst>
              <a:gd name="adj1" fmla="val 54886"/>
              <a:gd name="adj2" fmla="val -630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Ok. </a:t>
            </a:r>
          </a:p>
          <a:p>
            <a:pPr algn="ctr"/>
            <a:r>
              <a:rPr lang="en-US" altLang="zh-CN" dirty="0"/>
              <a:t>1 + 1 is now 2.</a:t>
            </a:r>
            <a:endParaRPr lang="zh-CN" altLang="en-US" dirty="0"/>
          </a:p>
        </p:txBody>
      </p:sp>
      <p:sp>
        <p:nvSpPr>
          <p:cNvPr id="9" name="Google Shape;312;p39">
            <a:extLst>
              <a:ext uri="{FF2B5EF4-FFF2-40B4-BE49-F238E27FC236}">
                <a16:creationId xmlns:a16="http://schemas.microsoft.com/office/drawing/2014/main" id="{B05F33A1-7BEE-494F-97AF-D55D93187F30}"/>
              </a:ext>
            </a:extLst>
          </p:cNvPr>
          <p:cNvSpPr/>
          <p:nvPr/>
        </p:nvSpPr>
        <p:spPr>
          <a:xfrm>
            <a:off x="5493321" y="1122066"/>
            <a:ext cx="914203" cy="928609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B535DB-AB73-41BD-BA2A-2287D90C94B2}"/>
              </a:ext>
            </a:extLst>
          </p:cNvPr>
          <p:cNvSpPr txBox="1"/>
          <p:nvPr/>
        </p:nvSpPr>
        <p:spPr>
          <a:xfrm>
            <a:off x="558902" y="4844579"/>
            <a:ext cx="2916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Photo Credit: Christina </a:t>
            </a:r>
            <a:r>
              <a:rPr lang="en-US" altLang="zh-CN" sz="900" dirty="0" err="1"/>
              <a:t>Morillo</a:t>
            </a:r>
            <a:r>
              <a:rPr lang="en-US" altLang="zh-CN" sz="900" dirty="0"/>
              <a:t>, under </a:t>
            </a:r>
            <a:r>
              <a:rPr lang="en-US" altLang="zh-CN" sz="900" dirty="0" err="1"/>
              <a:t>Pexels</a:t>
            </a:r>
            <a:r>
              <a:rPr lang="en-US" altLang="zh-CN" sz="900" dirty="0"/>
              <a:t> License.</a:t>
            </a:r>
            <a:endParaRPr lang="zh-CN" altLang="en-US" sz="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B1470-3997-4061-82B9-746EC3DA7890}"/>
              </a:ext>
            </a:extLst>
          </p:cNvPr>
          <p:cNvSpPr txBox="1"/>
          <p:nvPr/>
        </p:nvSpPr>
        <p:spPr>
          <a:xfrm>
            <a:off x="3633281" y="4836298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Icon Credit: </a:t>
            </a:r>
            <a:r>
              <a:rPr lang="en-US" altLang="zh-CN" sz="900" dirty="0" err="1"/>
              <a:t>SlidesCarnival</a:t>
            </a:r>
            <a:r>
              <a:rPr lang="en-US" altLang="zh-CN" sz="900" dirty="0"/>
              <a:t> icons 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943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6043890" y="444300"/>
            <a:ext cx="2985394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Again, I hope this makes it easier to understand what is Machine Learning.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462AFF-3AB0-4F61-8E7F-7706C8EB663C}"/>
              </a:ext>
            </a:extLst>
          </p:cNvPr>
          <p:cNvSpPr/>
          <p:nvPr/>
        </p:nvSpPr>
        <p:spPr>
          <a:xfrm>
            <a:off x="87406" y="94129"/>
            <a:ext cx="5801843" cy="492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6C467-81C5-4D9D-A607-34FED9F623E3}"/>
              </a:ext>
            </a:extLst>
          </p:cNvPr>
          <p:cNvSpPr txBox="1"/>
          <p:nvPr/>
        </p:nvSpPr>
        <p:spPr>
          <a:xfrm>
            <a:off x="1112653" y="195215"/>
            <a:ext cx="3908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Machine Learning Category Visualization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39CE2D-DE4B-4EDC-8FA0-422A2E1C3C14}"/>
              </a:ext>
            </a:extLst>
          </p:cNvPr>
          <p:cNvSpPr/>
          <p:nvPr/>
        </p:nvSpPr>
        <p:spPr>
          <a:xfrm>
            <a:off x="242047" y="632012"/>
            <a:ext cx="3055867" cy="4188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3C449-44F7-4CA2-8DCA-BA85061EEBE4}"/>
              </a:ext>
            </a:extLst>
          </p:cNvPr>
          <p:cNvSpPr txBox="1"/>
          <p:nvPr/>
        </p:nvSpPr>
        <p:spPr>
          <a:xfrm>
            <a:off x="268942" y="710401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Supervised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399DA9-7B92-499E-88C8-28C9204A4339}"/>
              </a:ext>
            </a:extLst>
          </p:cNvPr>
          <p:cNvSpPr/>
          <p:nvPr/>
        </p:nvSpPr>
        <p:spPr>
          <a:xfrm>
            <a:off x="450476" y="1163171"/>
            <a:ext cx="2628900" cy="2588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1AC4D-3C1B-4D2F-9397-6FF29BF1066B}"/>
              </a:ext>
            </a:extLst>
          </p:cNvPr>
          <p:cNvSpPr txBox="1"/>
          <p:nvPr/>
        </p:nvSpPr>
        <p:spPr>
          <a:xfrm>
            <a:off x="523881" y="124828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Classification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D1E111-9EFD-4E48-AAB0-06EF26982837}"/>
              </a:ext>
            </a:extLst>
          </p:cNvPr>
          <p:cNvSpPr/>
          <p:nvPr/>
        </p:nvSpPr>
        <p:spPr>
          <a:xfrm>
            <a:off x="739588" y="1674159"/>
            <a:ext cx="2097741" cy="8471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Binary Classification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C8ED7-90E8-46F0-81B1-30928AEA642C}"/>
              </a:ext>
            </a:extLst>
          </p:cNvPr>
          <p:cNvSpPr/>
          <p:nvPr/>
        </p:nvSpPr>
        <p:spPr>
          <a:xfrm>
            <a:off x="737762" y="2673724"/>
            <a:ext cx="2097741" cy="847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52852-A03A-427D-B69D-15DF8AC5CBDF}"/>
              </a:ext>
            </a:extLst>
          </p:cNvPr>
          <p:cNvSpPr/>
          <p:nvPr/>
        </p:nvSpPr>
        <p:spPr>
          <a:xfrm>
            <a:off x="450476" y="3913094"/>
            <a:ext cx="2628900" cy="760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Regression Analysis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59FE6-34EC-44A9-885A-BB99E4B21C19}"/>
              </a:ext>
            </a:extLst>
          </p:cNvPr>
          <p:cNvSpPr/>
          <p:nvPr/>
        </p:nvSpPr>
        <p:spPr>
          <a:xfrm>
            <a:off x="3462618" y="632012"/>
            <a:ext cx="2208093" cy="2386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323934-E282-445B-ACF3-9DF3E604614F}"/>
              </a:ext>
            </a:extLst>
          </p:cNvPr>
          <p:cNvSpPr txBox="1"/>
          <p:nvPr/>
        </p:nvSpPr>
        <p:spPr>
          <a:xfrm>
            <a:off x="3554207" y="7104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Unsupervised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909A9E-BAD9-4478-A029-EE4220D23202}"/>
              </a:ext>
            </a:extLst>
          </p:cNvPr>
          <p:cNvSpPr/>
          <p:nvPr/>
        </p:nvSpPr>
        <p:spPr>
          <a:xfrm>
            <a:off x="3655625" y="1411505"/>
            <a:ext cx="1822076" cy="104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250ABE-AF02-40AB-A282-61997891C495}"/>
              </a:ext>
            </a:extLst>
          </p:cNvPr>
          <p:cNvSpPr/>
          <p:nvPr/>
        </p:nvSpPr>
        <p:spPr>
          <a:xfrm>
            <a:off x="3462618" y="3166782"/>
            <a:ext cx="2208093" cy="1653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8B13ED-8B8D-4A5C-ABC1-23FCC1C4C23F}"/>
              </a:ext>
            </a:extLst>
          </p:cNvPr>
          <p:cNvSpPr txBox="1"/>
          <p:nvPr/>
        </p:nvSpPr>
        <p:spPr>
          <a:xfrm>
            <a:off x="3546660" y="3258304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Reinforcement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47A34A-36EF-4F21-9C47-A1BEB7F8E2CC}"/>
              </a:ext>
            </a:extLst>
          </p:cNvPr>
          <p:cNvSpPr/>
          <p:nvPr/>
        </p:nvSpPr>
        <p:spPr>
          <a:xfrm>
            <a:off x="3655625" y="3671047"/>
            <a:ext cx="1822076" cy="941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Algorisms (Temporal Difference, </a:t>
            </a:r>
            <a:r>
              <a:rPr lang="en-US" altLang="zh-CN" dirty="0" err="1"/>
              <a:t>Sarsa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Google Shape;330;p39">
            <a:extLst>
              <a:ext uri="{FF2B5EF4-FFF2-40B4-BE49-F238E27FC236}">
                <a16:creationId xmlns:a16="http://schemas.microsoft.com/office/drawing/2014/main" id="{623CB3E3-C43D-43DD-B949-EE8B14047D81}"/>
              </a:ext>
            </a:extLst>
          </p:cNvPr>
          <p:cNvSpPr/>
          <p:nvPr/>
        </p:nvSpPr>
        <p:spPr>
          <a:xfrm>
            <a:off x="2668632" y="4156822"/>
            <a:ext cx="319695" cy="252131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4F8CB84F-F0F3-4228-9520-92242B9AF1AF}"/>
              </a:ext>
            </a:extLst>
          </p:cNvPr>
          <p:cNvSpPr/>
          <p:nvPr/>
        </p:nvSpPr>
        <p:spPr>
          <a:xfrm>
            <a:off x="2093544" y="2218764"/>
            <a:ext cx="258141" cy="24802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92;p39">
            <a:extLst>
              <a:ext uri="{FF2B5EF4-FFF2-40B4-BE49-F238E27FC236}">
                <a16:creationId xmlns:a16="http://schemas.microsoft.com/office/drawing/2014/main" id="{A5F36942-8A50-41EA-9A10-4772E8147B8B}"/>
              </a:ext>
            </a:extLst>
          </p:cNvPr>
          <p:cNvSpPr/>
          <p:nvPr/>
        </p:nvSpPr>
        <p:spPr>
          <a:xfrm>
            <a:off x="2093544" y="3182487"/>
            <a:ext cx="316947" cy="307777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3;p39">
            <a:extLst>
              <a:ext uri="{FF2B5EF4-FFF2-40B4-BE49-F238E27FC236}">
                <a16:creationId xmlns:a16="http://schemas.microsoft.com/office/drawing/2014/main" id="{4CC8B6AE-1AFC-4876-83E7-3EC3D5DD30A5}"/>
              </a:ext>
            </a:extLst>
          </p:cNvPr>
          <p:cNvSpPr/>
          <p:nvPr/>
        </p:nvSpPr>
        <p:spPr>
          <a:xfrm>
            <a:off x="2459045" y="3206407"/>
            <a:ext cx="238732" cy="24763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28;p39">
            <a:extLst>
              <a:ext uri="{FF2B5EF4-FFF2-40B4-BE49-F238E27FC236}">
                <a16:creationId xmlns:a16="http://schemas.microsoft.com/office/drawing/2014/main" id="{20947120-5299-4F39-8080-40D1947E2B9B}"/>
              </a:ext>
            </a:extLst>
          </p:cNvPr>
          <p:cNvSpPr/>
          <p:nvPr/>
        </p:nvSpPr>
        <p:spPr>
          <a:xfrm>
            <a:off x="4417823" y="2041411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40;p39">
            <a:extLst>
              <a:ext uri="{FF2B5EF4-FFF2-40B4-BE49-F238E27FC236}">
                <a16:creationId xmlns:a16="http://schemas.microsoft.com/office/drawing/2014/main" id="{E709E7A8-F009-450B-A83D-149A7A11D8B9}"/>
              </a:ext>
            </a:extLst>
          </p:cNvPr>
          <p:cNvSpPr/>
          <p:nvPr/>
        </p:nvSpPr>
        <p:spPr>
          <a:xfrm>
            <a:off x="2410491" y="2219851"/>
            <a:ext cx="258141" cy="24693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2;p39">
            <a:extLst>
              <a:ext uri="{FF2B5EF4-FFF2-40B4-BE49-F238E27FC236}">
                <a16:creationId xmlns:a16="http://schemas.microsoft.com/office/drawing/2014/main" id="{8F410A45-5634-4725-996C-EE04E90EAB66}"/>
              </a:ext>
            </a:extLst>
          </p:cNvPr>
          <p:cNvSpPr/>
          <p:nvPr/>
        </p:nvSpPr>
        <p:spPr>
          <a:xfrm>
            <a:off x="5012588" y="4235210"/>
            <a:ext cx="284944" cy="27627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E5AD8F-8E10-4100-A2DD-84E1D6C13722}"/>
              </a:ext>
            </a:extLst>
          </p:cNvPr>
          <p:cNvSpPr txBox="1"/>
          <p:nvPr/>
        </p:nvSpPr>
        <p:spPr>
          <a:xfrm>
            <a:off x="6795833" y="4755035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Icon Credit: </a:t>
            </a:r>
            <a:r>
              <a:rPr lang="en-US" altLang="zh-CN" sz="900" dirty="0" err="1">
                <a:solidFill>
                  <a:schemeClr val="bg1"/>
                </a:solidFill>
              </a:rPr>
              <a:t>SlidesCarnival</a:t>
            </a:r>
            <a:r>
              <a:rPr lang="en-US" altLang="zh-CN" sz="900" dirty="0">
                <a:solidFill>
                  <a:schemeClr val="bg1"/>
                </a:solidFill>
              </a:rPr>
              <a:t> icons 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2524" y="181570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55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82564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482749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multiple categories of supervised learning!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1574</Words>
  <Application>Microsoft Office PowerPoint</Application>
  <PresentationFormat>全屏显示(16:9)</PresentationFormat>
  <Paragraphs>250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Lato Hairline</vt:lpstr>
      <vt:lpstr>Lato Light</vt:lpstr>
      <vt:lpstr>宋体</vt:lpstr>
      <vt:lpstr>Arial</vt:lpstr>
      <vt:lpstr>Eglamour template</vt:lpstr>
      <vt:lpstr>Categorizing Machine Learning</vt:lpstr>
      <vt:lpstr>Three Types of Machine Learning👦 I’m about to talk about them one by one.</vt:lpstr>
      <vt:lpstr>Supervised Learning </vt:lpstr>
      <vt:lpstr>Supervised Learning Like a student taking an exam…</vt:lpstr>
      <vt:lpstr>Unsupervised Learning </vt:lpstr>
      <vt:lpstr>Reinforcement Learning </vt:lpstr>
      <vt:lpstr>PowerPoint 演示文稿</vt:lpstr>
      <vt:lpstr>Unused Slides</vt:lpstr>
      <vt:lpstr>Supervised Learning</vt:lpstr>
      <vt:lpstr>Three Types of Machine Learning</vt:lpstr>
      <vt:lpstr>END</vt:lpstr>
      <vt:lpstr>Credits</vt:lpstr>
      <vt:lpstr>Instructions for use</vt:lpstr>
      <vt:lpstr>Hello!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Machine Learning</dc:title>
  <cp:lastModifiedBy>Hongjun Wu</cp:lastModifiedBy>
  <cp:revision>28</cp:revision>
  <dcterms:modified xsi:type="dcterms:W3CDTF">2018-08-29T22:26:19Z</dcterms:modified>
</cp:coreProperties>
</file>