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7"/>
  </p:notesMasterIdLst>
  <p:sldIdLst>
    <p:sldId id="301" r:id="rId2"/>
    <p:sldId id="294" r:id="rId3"/>
    <p:sldId id="295" r:id="rId4"/>
    <p:sldId id="296" r:id="rId5"/>
    <p:sldId id="261" r:id="rId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BCBD0E9-9D84-496D-BE5E-E8B105C8D095}">
  <a:tblStyle styleId="{7BCBD0E9-9D84-496D-BE5E-E8B105C8D09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8" d="100"/>
          <a:sy n="148" d="100"/>
        </p:scale>
        <p:origin x="543" y="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55624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pic>
        <p:nvPicPr>
          <p:cNvPr id="10" name="Google Shape;10;p2" descr="paint_transparent1.png"/>
          <p:cNvPicPr preferRelativeResize="0"/>
          <p:nvPr/>
        </p:nvPicPr>
        <p:blipFill rotWithShape="1">
          <a:blip r:embed="rId3">
            <a:alphaModFix/>
          </a:blip>
          <a:srcRect l="55211"/>
          <a:stretch/>
        </p:blipFill>
        <p:spPr>
          <a:xfrm>
            <a:off x="1" y="0"/>
            <a:ext cx="4095677" cy="5143500"/>
          </a:xfrm>
          <a:prstGeom prst="rect">
            <a:avLst/>
          </a:prstGeom>
          <a:noFill/>
          <a:ln>
            <a:noFill/>
          </a:ln>
        </p:spPr>
      </p:pic>
      <p:sp>
        <p:nvSpPr>
          <p:cNvPr id="11" name="Google Shape;11;p2"/>
          <p:cNvSpPr txBox="1">
            <a:spLocks noGrp="1"/>
          </p:cNvSpPr>
          <p:nvPr>
            <p:ph type="ctrTitle"/>
          </p:nvPr>
        </p:nvSpPr>
        <p:spPr>
          <a:xfrm>
            <a:off x="3208125" y="3287225"/>
            <a:ext cx="5250300" cy="1159800"/>
          </a:xfrm>
          <a:prstGeom prst="rect">
            <a:avLst/>
          </a:prstGeom>
        </p:spPr>
        <p:txBody>
          <a:bodyPr spcFirstLastPara="1" wrap="square" lIns="91425" tIns="91425" rIns="91425" bIns="91425" anchor="b" anchorCtr="0"/>
          <a:lstStyle>
            <a:lvl1pPr lvl="0"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1pPr>
            <a:lvl2pPr lvl="1"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2pPr>
            <a:lvl3pPr lvl="2"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3pPr>
            <a:lvl4pPr lvl="3"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4pPr>
            <a:lvl5pPr lvl="4"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5pPr>
            <a:lvl6pPr lvl="5"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6pPr>
            <a:lvl7pPr lvl="6"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7pPr>
            <a:lvl8pPr lvl="7"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8pPr>
            <a:lvl9pPr lvl="8" algn="r">
              <a:spcBef>
                <a:spcPts val="0"/>
              </a:spcBef>
              <a:spcAft>
                <a:spcPts val="0"/>
              </a:spcAft>
              <a:buClr>
                <a:srgbClr val="FFFFFF"/>
              </a:buClr>
              <a:buSzPts val="5000"/>
              <a:buFont typeface="Lato Light"/>
              <a:buNone/>
              <a:defRPr sz="5000">
                <a:solidFill>
                  <a:srgbClr val="FFFFFF"/>
                </a:solidFill>
                <a:latin typeface="Lato Light"/>
                <a:ea typeface="Lato Light"/>
                <a:cs typeface="Lato Light"/>
                <a:sym typeface="Lato Ligh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a:blip r:embed="rId2">
            <a:alphaModFix/>
          </a:blip>
          <a:stretch>
            <a:fillRect/>
          </a:stretch>
        </a:blipFill>
        <a:effectLst/>
      </p:bgPr>
    </p:bg>
    <p:spTree>
      <p:nvGrpSpPr>
        <p:cNvPr id="1" name="Shape 21"/>
        <p:cNvGrpSpPr/>
        <p:nvPr/>
      </p:nvGrpSpPr>
      <p:grpSpPr>
        <a:xfrm>
          <a:off x="0" y="0"/>
          <a:ext cx="0" cy="0"/>
          <a:chOff x="0" y="0"/>
          <a:chExt cx="0" cy="0"/>
        </a:xfrm>
      </p:grpSpPr>
      <p:pic>
        <p:nvPicPr>
          <p:cNvPr id="22" name="Google Shape;22;p5"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lstStyle>
            <a:lvl1pPr lvl="0">
              <a:spcBef>
                <a:spcPts val="0"/>
              </a:spcBef>
              <a:spcAft>
                <a:spcPts val="0"/>
              </a:spcAft>
              <a:buSzPts val="4800"/>
              <a:buFont typeface="Lato Hairline"/>
              <a:buNone/>
              <a:defRPr>
                <a:latin typeface="Lato Hairline"/>
                <a:ea typeface="Lato Hairline"/>
                <a:cs typeface="Lato Hairline"/>
                <a:sym typeface="Lato Hairline"/>
              </a:defRPr>
            </a:lvl1pPr>
            <a:lvl2pPr lvl="1">
              <a:spcBef>
                <a:spcPts val="0"/>
              </a:spcBef>
              <a:spcAft>
                <a:spcPts val="0"/>
              </a:spcAft>
              <a:buSzPts val="4800"/>
              <a:buFont typeface="Lato Hairline"/>
              <a:buNone/>
              <a:defRPr>
                <a:latin typeface="Lato Hairline"/>
                <a:ea typeface="Lato Hairline"/>
                <a:cs typeface="Lato Hairline"/>
                <a:sym typeface="Lato Hairline"/>
              </a:defRPr>
            </a:lvl2pPr>
            <a:lvl3pPr lvl="2">
              <a:spcBef>
                <a:spcPts val="0"/>
              </a:spcBef>
              <a:spcAft>
                <a:spcPts val="0"/>
              </a:spcAft>
              <a:buSzPts val="4800"/>
              <a:buFont typeface="Lato Hairline"/>
              <a:buNone/>
              <a:defRPr>
                <a:latin typeface="Lato Hairline"/>
                <a:ea typeface="Lato Hairline"/>
                <a:cs typeface="Lato Hairline"/>
                <a:sym typeface="Lato Hairline"/>
              </a:defRPr>
            </a:lvl3pPr>
            <a:lvl4pPr lvl="3">
              <a:spcBef>
                <a:spcPts val="0"/>
              </a:spcBef>
              <a:spcAft>
                <a:spcPts val="0"/>
              </a:spcAft>
              <a:buSzPts val="4800"/>
              <a:buFont typeface="Lato Hairline"/>
              <a:buNone/>
              <a:defRPr>
                <a:latin typeface="Lato Hairline"/>
                <a:ea typeface="Lato Hairline"/>
                <a:cs typeface="Lato Hairline"/>
                <a:sym typeface="Lato Hairline"/>
              </a:defRPr>
            </a:lvl4pPr>
            <a:lvl5pPr lvl="4">
              <a:spcBef>
                <a:spcPts val="0"/>
              </a:spcBef>
              <a:spcAft>
                <a:spcPts val="0"/>
              </a:spcAft>
              <a:buSzPts val="4800"/>
              <a:buFont typeface="Lato Hairline"/>
              <a:buNone/>
              <a:defRPr>
                <a:latin typeface="Lato Hairline"/>
                <a:ea typeface="Lato Hairline"/>
                <a:cs typeface="Lato Hairline"/>
                <a:sym typeface="Lato Hairline"/>
              </a:defRPr>
            </a:lvl5pPr>
            <a:lvl6pPr lvl="5">
              <a:spcBef>
                <a:spcPts val="0"/>
              </a:spcBef>
              <a:spcAft>
                <a:spcPts val="0"/>
              </a:spcAft>
              <a:buSzPts val="4800"/>
              <a:buFont typeface="Lato Hairline"/>
              <a:buNone/>
              <a:defRPr>
                <a:latin typeface="Lato Hairline"/>
                <a:ea typeface="Lato Hairline"/>
                <a:cs typeface="Lato Hairline"/>
                <a:sym typeface="Lato Hairline"/>
              </a:defRPr>
            </a:lvl6pPr>
            <a:lvl7pPr lvl="6">
              <a:spcBef>
                <a:spcPts val="0"/>
              </a:spcBef>
              <a:spcAft>
                <a:spcPts val="0"/>
              </a:spcAft>
              <a:buSzPts val="4800"/>
              <a:buFont typeface="Lato Hairline"/>
              <a:buNone/>
              <a:defRPr>
                <a:latin typeface="Lato Hairline"/>
                <a:ea typeface="Lato Hairline"/>
                <a:cs typeface="Lato Hairline"/>
                <a:sym typeface="Lato Hairline"/>
              </a:defRPr>
            </a:lvl7pPr>
            <a:lvl8pPr lvl="7">
              <a:spcBef>
                <a:spcPts val="0"/>
              </a:spcBef>
              <a:spcAft>
                <a:spcPts val="0"/>
              </a:spcAft>
              <a:buSzPts val="4800"/>
              <a:buFont typeface="Lato Hairline"/>
              <a:buNone/>
              <a:defRPr>
                <a:latin typeface="Lato Hairline"/>
                <a:ea typeface="Lato Hairline"/>
                <a:cs typeface="Lato Hairline"/>
                <a:sym typeface="Lato Hairline"/>
              </a:defRPr>
            </a:lvl8pPr>
            <a:lvl9pPr lvl="8">
              <a:spcBef>
                <a:spcPts val="0"/>
              </a:spcBef>
              <a:spcAft>
                <a:spcPts val="0"/>
              </a:spcAft>
              <a:buSzPts val="4800"/>
              <a:buFont typeface="Lato Hairline"/>
              <a:buNone/>
              <a:defRPr>
                <a:latin typeface="Lato Hairline"/>
                <a:ea typeface="Lato Hairline"/>
                <a:cs typeface="Lato Hairline"/>
                <a:sym typeface="Lato Hairline"/>
              </a:defRPr>
            </a:lvl9pPr>
          </a:lstStyle>
          <a:p>
            <a:endParaRPr/>
          </a:p>
        </p:txBody>
      </p:sp>
      <p:sp>
        <p:nvSpPr>
          <p:cNvPr id="24" name="Google Shape;24;p5"/>
          <p:cNvSpPr txBox="1">
            <a:spLocks noGrp="1"/>
          </p:cNvSpPr>
          <p:nvPr>
            <p:ph type="body" idx="1"/>
          </p:nvPr>
        </p:nvSpPr>
        <p:spPr>
          <a:xfrm>
            <a:off x="457200" y="2244400"/>
            <a:ext cx="5511300" cy="26052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CCCCC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1pPr>
            <a:lvl2pPr lvl="1">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2pPr>
            <a:lvl3pPr lvl="2">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3pPr>
            <a:lvl4pPr lvl="3">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4pPr>
            <a:lvl5pPr lvl="4">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5pPr>
            <a:lvl6pPr lvl="5">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6pPr>
            <a:lvl7pPr lvl="6">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7pPr>
            <a:lvl8pPr lvl="7">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8pPr>
            <a:lvl9pPr lvl="8">
              <a:spcBef>
                <a:spcPts val="0"/>
              </a:spcBef>
              <a:spcAft>
                <a:spcPts val="0"/>
              </a:spcAft>
              <a:buClr>
                <a:srgbClr val="434343"/>
              </a:buClr>
              <a:buSzPts val="4800"/>
              <a:buFont typeface="Lato Hairline"/>
              <a:buNone/>
              <a:defRPr sz="4800">
                <a:solidFill>
                  <a:srgbClr val="434343"/>
                </a:solidFill>
                <a:latin typeface="Lato Hairline"/>
                <a:ea typeface="Lato Hairline"/>
                <a:cs typeface="Lato Hairline"/>
                <a:sym typeface="Lato Hairline"/>
              </a:defRPr>
            </a:lvl9pPr>
          </a:lstStyle>
          <a:p>
            <a:endParaRPr/>
          </a:p>
        </p:txBody>
      </p:sp>
      <p:sp>
        <p:nvSpPr>
          <p:cNvPr id="7" name="Google Shape;7;p1"/>
          <p:cNvSpPr txBox="1">
            <a:spLocks noGrp="1"/>
          </p:cNvSpPr>
          <p:nvPr>
            <p:ph type="body" idx="1"/>
          </p:nvPr>
        </p:nvSpPr>
        <p:spPr>
          <a:xfrm>
            <a:off x="457200" y="2244400"/>
            <a:ext cx="5511300" cy="2605200"/>
          </a:xfrm>
          <a:prstGeom prst="rect">
            <a:avLst/>
          </a:prstGeom>
          <a:noFill/>
          <a:ln>
            <a:noFill/>
          </a:ln>
        </p:spPr>
        <p:txBody>
          <a:bodyPr spcFirstLastPara="1" wrap="square" lIns="91425" tIns="91425" rIns="91425" bIns="91425" anchor="t" anchorCtr="0"/>
          <a:lstStyle>
            <a:lvl1pPr marL="457200" lvl="0" indent="-342900">
              <a:spcBef>
                <a:spcPts val="60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1pPr>
            <a:lvl2pPr marL="914400" lvl="1"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2pPr>
            <a:lvl3pPr marL="1371600" lvl="2"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3pPr>
            <a:lvl4pPr marL="1828800" lvl="3"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4pPr>
            <a:lvl5pPr marL="2286000" lvl="4"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5pPr>
            <a:lvl6pPr marL="2743200" lvl="5"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6pPr>
            <a:lvl7pPr marL="3200400" lvl="6"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7pPr>
            <a:lvl8pPr marL="3657600" lvl="7"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8pPr>
            <a:lvl9pPr marL="4114800" lvl="8" indent="-342900">
              <a:spcBef>
                <a:spcPts val="0"/>
              </a:spcBef>
              <a:spcAft>
                <a:spcPts val="0"/>
              </a:spcAft>
              <a:buClr>
                <a:srgbClr val="B7B7B7"/>
              </a:buClr>
              <a:buSzPts val="1800"/>
              <a:buFont typeface="Lato Light"/>
              <a:buChar char="■"/>
              <a:defRPr sz="1800">
                <a:solidFill>
                  <a:srgbClr val="666666"/>
                </a:solidFill>
                <a:latin typeface="Lato Light"/>
                <a:ea typeface="Lato Light"/>
                <a:cs typeface="Lato Light"/>
                <a:sym typeface="Lato Light"/>
              </a:defRPr>
            </a:lvl9pPr>
          </a:lstStyle>
          <a:p>
            <a:endParaRPr/>
          </a:p>
        </p:txBody>
      </p:sp>
      <p:sp>
        <p:nvSpPr>
          <p:cNvPr id="8" name="Google Shape;8;p1"/>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lvl="0" algn="r">
              <a:buNone/>
              <a:defRPr sz="1800">
                <a:solidFill>
                  <a:srgbClr val="FFFFFF"/>
                </a:solidFill>
                <a:latin typeface="Lato Light"/>
                <a:ea typeface="Lato Light"/>
                <a:cs typeface="Lato Light"/>
                <a:sym typeface="Lato Light"/>
              </a:defRPr>
            </a:lvl1pPr>
            <a:lvl2pPr lvl="1" algn="r">
              <a:buNone/>
              <a:defRPr sz="1800">
                <a:solidFill>
                  <a:srgbClr val="FFFFFF"/>
                </a:solidFill>
                <a:latin typeface="Lato Light"/>
                <a:ea typeface="Lato Light"/>
                <a:cs typeface="Lato Light"/>
                <a:sym typeface="Lato Light"/>
              </a:defRPr>
            </a:lvl2pPr>
            <a:lvl3pPr lvl="2" algn="r">
              <a:buNone/>
              <a:defRPr sz="1800">
                <a:solidFill>
                  <a:srgbClr val="FFFFFF"/>
                </a:solidFill>
                <a:latin typeface="Lato Light"/>
                <a:ea typeface="Lato Light"/>
                <a:cs typeface="Lato Light"/>
                <a:sym typeface="Lato Light"/>
              </a:defRPr>
            </a:lvl3pPr>
            <a:lvl4pPr lvl="3" algn="r">
              <a:buNone/>
              <a:defRPr sz="1800">
                <a:solidFill>
                  <a:srgbClr val="FFFFFF"/>
                </a:solidFill>
                <a:latin typeface="Lato Light"/>
                <a:ea typeface="Lato Light"/>
                <a:cs typeface="Lato Light"/>
                <a:sym typeface="Lato Light"/>
              </a:defRPr>
            </a:lvl4pPr>
            <a:lvl5pPr lvl="4" algn="r">
              <a:buNone/>
              <a:defRPr sz="1800">
                <a:solidFill>
                  <a:srgbClr val="FFFFFF"/>
                </a:solidFill>
                <a:latin typeface="Lato Light"/>
                <a:ea typeface="Lato Light"/>
                <a:cs typeface="Lato Light"/>
                <a:sym typeface="Lato Light"/>
              </a:defRPr>
            </a:lvl5pPr>
            <a:lvl6pPr lvl="5" algn="r">
              <a:buNone/>
              <a:defRPr sz="1800">
                <a:solidFill>
                  <a:srgbClr val="FFFFFF"/>
                </a:solidFill>
                <a:latin typeface="Lato Light"/>
                <a:ea typeface="Lato Light"/>
                <a:cs typeface="Lato Light"/>
                <a:sym typeface="Lato Light"/>
              </a:defRPr>
            </a:lvl6pPr>
            <a:lvl7pPr lvl="6" algn="r">
              <a:buNone/>
              <a:defRPr sz="1800">
                <a:solidFill>
                  <a:srgbClr val="FFFFFF"/>
                </a:solidFill>
                <a:latin typeface="Lato Light"/>
                <a:ea typeface="Lato Light"/>
                <a:cs typeface="Lato Light"/>
                <a:sym typeface="Lato Light"/>
              </a:defRPr>
            </a:lvl7pPr>
            <a:lvl8pPr lvl="7" algn="r">
              <a:buNone/>
              <a:defRPr sz="1800">
                <a:solidFill>
                  <a:srgbClr val="FFFFFF"/>
                </a:solidFill>
                <a:latin typeface="Lato Light"/>
                <a:ea typeface="Lato Light"/>
                <a:cs typeface="Lato Light"/>
                <a:sym typeface="Lato Light"/>
              </a:defRPr>
            </a:lvl8pPr>
            <a:lvl9pPr lvl="8" algn="r">
              <a:buNone/>
              <a:defRPr sz="1800">
                <a:solidFill>
                  <a:srgbClr val="FFFFFF"/>
                </a:solidFill>
                <a:latin typeface="Lato Light"/>
                <a:ea typeface="Lato Light"/>
                <a:cs typeface="Lato Light"/>
                <a:sym typeface="Lato Light"/>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2749639" y="2164395"/>
            <a:ext cx="5870151" cy="1159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dirty="0"/>
              <a:t>Activation Function</a:t>
            </a:r>
            <a:endParaRPr dirty="0"/>
          </a:p>
        </p:txBody>
      </p:sp>
      <p:sp>
        <p:nvSpPr>
          <p:cNvPr id="2" name="文本框 1">
            <a:extLst>
              <a:ext uri="{FF2B5EF4-FFF2-40B4-BE49-F238E27FC236}">
                <a16:creationId xmlns:a16="http://schemas.microsoft.com/office/drawing/2014/main" id="{47FB7627-BD2C-4484-87C2-BB5150BFA651}"/>
              </a:ext>
            </a:extLst>
          </p:cNvPr>
          <p:cNvSpPr txBox="1"/>
          <p:nvPr/>
        </p:nvSpPr>
        <p:spPr>
          <a:xfrm>
            <a:off x="7255314" y="4074459"/>
            <a:ext cx="1364476" cy="461665"/>
          </a:xfrm>
          <a:prstGeom prst="rect">
            <a:avLst/>
          </a:prstGeom>
          <a:noFill/>
        </p:spPr>
        <p:txBody>
          <a:bodyPr wrap="none" rtlCol="0">
            <a:spAutoFit/>
          </a:bodyPr>
          <a:lstStyle/>
          <a:p>
            <a:r>
              <a:rPr lang="en-US" altLang="zh-CN" sz="2400" dirty="0">
                <a:solidFill>
                  <a:schemeClr val="bg1"/>
                </a:solidFill>
              </a:rPr>
              <a:t>Jack Wu</a:t>
            </a:r>
            <a:endParaRPr lang="zh-CN" altLang="en-US" sz="2400" dirty="0">
              <a:solidFill>
                <a:schemeClr val="bg1"/>
              </a:solidFill>
            </a:endParaRPr>
          </a:p>
        </p:txBody>
      </p:sp>
      <p:sp>
        <p:nvSpPr>
          <p:cNvPr id="3" name="文本框 2">
            <a:extLst>
              <a:ext uri="{FF2B5EF4-FFF2-40B4-BE49-F238E27FC236}">
                <a16:creationId xmlns:a16="http://schemas.microsoft.com/office/drawing/2014/main" id="{6BFF2E9A-B5BE-492A-8D54-E797E84E6056}"/>
              </a:ext>
            </a:extLst>
          </p:cNvPr>
          <p:cNvSpPr txBox="1"/>
          <p:nvPr/>
        </p:nvSpPr>
        <p:spPr>
          <a:xfrm>
            <a:off x="2803711" y="3520461"/>
            <a:ext cx="4940776" cy="584775"/>
          </a:xfrm>
          <a:prstGeom prst="rect">
            <a:avLst/>
          </a:prstGeom>
          <a:noFill/>
        </p:spPr>
        <p:txBody>
          <a:bodyPr wrap="none" rtlCol="0">
            <a:spAutoFit/>
          </a:bodyPr>
          <a:lstStyle/>
          <a:p>
            <a:r>
              <a:rPr lang="en-US" altLang="zh-CN" sz="1600" dirty="0">
                <a:solidFill>
                  <a:schemeClr val="bg1"/>
                </a:solidFill>
              </a:rPr>
              <a:t>- Intro to ReLU and SoftMax.</a:t>
            </a:r>
          </a:p>
          <a:p>
            <a:r>
              <a:rPr lang="en-US" altLang="zh-CN" sz="1600" dirty="0">
                <a:solidFill>
                  <a:schemeClr val="bg1"/>
                </a:solidFill>
              </a:rPr>
              <a:t>- Intro to Supervised Learning and Backpropagation.</a:t>
            </a:r>
          </a:p>
        </p:txBody>
      </p:sp>
    </p:spTree>
    <p:extLst>
      <p:ext uri="{BB962C8B-B14F-4D97-AF65-F5344CB8AC3E}">
        <p14:creationId xmlns:p14="http://schemas.microsoft.com/office/powerpoint/2010/main" val="2227834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233771D-3F08-4793-9D4C-ED37A5BE268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a:t>
            </a:fld>
            <a:endParaRPr lang="en"/>
          </a:p>
        </p:txBody>
      </p:sp>
      <p:sp>
        <p:nvSpPr>
          <p:cNvPr id="5" name="椭圆 4">
            <a:extLst>
              <a:ext uri="{FF2B5EF4-FFF2-40B4-BE49-F238E27FC236}">
                <a16:creationId xmlns:a16="http://schemas.microsoft.com/office/drawing/2014/main" id="{25BD6AC1-2842-4D3B-B6FA-6CE48E52C920}"/>
              </a:ext>
            </a:extLst>
          </p:cNvPr>
          <p:cNvSpPr/>
          <p:nvPr/>
        </p:nvSpPr>
        <p:spPr>
          <a:xfrm>
            <a:off x="589208" y="1259779"/>
            <a:ext cx="602088" cy="61409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100" dirty="0"/>
              <a:t>x0</a:t>
            </a:r>
            <a:endParaRPr lang="zh-CN" altLang="en-US" sz="1100" dirty="0"/>
          </a:p>
        </p:txBody>
      </p:sp>
      <p:sp>
        <p:nvSpPr>
          <p:cNvPr id="2" name="标题 1">
            <a:extLst>
              <a:ext uri="{FF2B5EF4-FFF2-40B4-BE49-F238E27FC236}">
                <a16:creationId xmlns:a16="http://schemas.microsoft.com/office/drawing/2014/main" id="{3B384F68-5E31-414B-90A4-4FEB9452B6F2}"/>
              </a:ext>
            </a:extLst>
          </p:cNvPr>
          <p:cNvSpPr>
            <a:spLocks noGrp="1"/>
          </p:cNvSpPr>
          <p:nvPr>
            <p:ph type="title"/>
          </p:nvPr>
        </p:nvSpPr>
        <p:spPr>
          <a:xfrm>
            <a:off x="457200" y="402378"/>
            <a:ext cx="7273344" cy="857400"/>
          </a:xfrm>
        </p:spPr>
        <p:txBody>
          <a:bodyPr/>
          <a:lstStyle/>
          <a:p>
            <a:r>
              <a:rPr lang="en-US" altLang="zh-CN" dirty="0"/>
              <a:t>Activation Function</a:t>
            </a:r>
            <a:endParaRPr lang="zh-CN" altLang="en-US" dirty="0"/>
          </a:p>
        </p:txBody>
      </p:sp>
      <p:sp>
        <p:nvSpPr>
          <p:cNvPr id="9" name="椭圆 8">
            <a:extLst>
              <a:ext uri="{FF2B5EF4-FFF2-40B4-BE49-F238E27FC236}">
                <a16:creationId xmlns:a16="http://schemas.microsoft.com/office/drawing/2014/main" id="{A33C9428-E44C-44E0-911F-0AEAA7017E40}"/>
              </a:ext>
            </a:extLst>
          </p:cNvPr>
          <p:cNvSpPr/>
          <p:nvPr/>
        </p:nvSpPr>
        <p:spPr>
          <a:xfrm>
            <a:off x="1833092" y="1259779"/>
            <a:ext cx="602088" cy="61409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100" dirty="0"/>
              <a:t>x1</a:t>
            </a:r>
            <a:endParaRPr lang="zh-CN" altLang="en-US" sz="1100" dirty="0"/>
          </a:p>
        </p:txBody>
      </p:sp>
      <p:sp>
        <p:nvSpPr>
          <p:cNvPr id="10" name="椭圆 9">
            <a:extLst>
              <a:ext uri="{FF2B5EF4-FFF2-40B4-BE49-F238E27FC236}">
                <a16:creationId xmlns:a16="http://schemas.microsoft.com/office/drawing/2014/main" id="{8BBFA63F-F7EB-43BD-B2DC-8196431DC110}"/>
              </a:ext>
            </a:extLst>
          </p:cNvPr>
          <p:cNvSpPr/>
          <p:nvPr/>
        </p:nvSpPr>
        <p:spPr>
          <a:xfrm>
            <a:off x="3117760" y="1259778"/>
            <a:ext cx="602088" cy="61409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t>
            </a:r>
            <a:endParaRPr lang="zh-CN" altLang="en-US" dirty="0"/>
          </a:p>
        </p:txBody>
      </p:sp>
      <p:sp>
        <p:nvSpPr>
          <p:cNvPr id="11" name="椭圆 10">
            <a:extLst>
              <a:ext uri="{FF2B5EF4-FFF2-40B4-BE49-F238E27FC236}">
                <a16:creationId xmlns:a16="http://schemas.microsoft.com/office/drawing/2014/main" id="{FE26B132-EC23-4FAD-A5E5-435EDA2FFD2D}"/>
              </a:ext>
            </a:extLst>
          </p:cNvPr>
          <p:cNvSpPr/>
          <p:nvPr/>
        </p:nvSpPr>
        <p:spPr>
          <a:xfrm>
            <a:off x="4367546" y="1261822"/>
            <a:ext cx="602088" cy="61409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800" dirty="0"/>
              <a:t>x784</a:t>
            </a:r>
            <a:endParaRPr lang="zh-CN" altLang="en-US" sz="800" dirty="0"/>
          </a:p>
        </p:txBody>
      </p:sp>
      <p:sp>
        <p:nvSpPr>
          <p:cNvPr id="12" name="椭圆 11">
            <a:extLst>
              <a:ext uri="{FF2B5EF4-FFF2-40B4-BE49-F238E27FC236}">
                <a16:creationId xmlns:a16="http://schemas.microsoft.com/office/drawing/2014/main" id="{25804976-B2E5-4312-A145-3D4003987A81}"/>
              </a:ext>
            </a:extLst>
          </p:cNvPr>
          <p:cNvSpPr/>
          <p:nvPr/>
        </p:nvSpPr>
        <p:spPr>
          <a:xfrm>
            <a:off x="582232" y="2571750"/>
            <a:ext cx="602088" cy="6140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h0</a:t>
            </a:r>
            <a:endParaRPr lang="zh-CN" altLang="en-US" sz="1100" dirty="0"/>
          </a:p>
        </p:txBody>
      </p:sp>
      <p:sp>
        <p:nvSpPr>
          <p:cNvPr id="13" name="椭圆 12">
            <a:extLst>
              <a:ext uri="{FF2B5EF4-FFF2-40B4-BE49-F238E27FC236}">
                <a16:creationId xmlns:a16="http://schemas.microsoft.com/office/drawing/2014/main" id="{3D89E815-0A46-4B16-B126-41002AC6B7D4}"/>
              </a:ext>
            </a:extLst>
          </p:cNvPr>
          <p:cNvSpPr/>
          <p:nvPr/>
        </p:nvSpPr>
        <p:spPr>
          <a:xfrm>
            <a:off x="1863681" y="2571750"/>
            <a:ext cx="602088" cy="6140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h1</a:t>
            </a:r>
            <a:endParaRPr lang="zh-CN" altLang="en-US" sz="1100" dirty="0"/>
          </a:p>
        </p:txBody>
      </p:sp>
      <p:sp>
        <p:nvSpPr>
          <p:cNvPr id="14" name="椭圆 13">
            <a:extLst>
              <a:ext uri="{FF2B5EF4-FFF2-40B4-BE49-F238E27FC236}">
                <a16:creationId xmlns:a16="http://schemas.microsoft.com/office/drawing/2014/main" id="{4A3DCEE8-C264-463F-8A79-2457DE47BA8E}"/>
              </a:ext>
            </a:extLst>
          </p:cNvPr>
          <p:cNvSpPr/>
          <p:nvPr/>
        </p:nvSpPr>
        <p:spPr>
          <a:xfrm>
            <a:off x="3144594" y="2571750"/>
            <a:ext cx="602088" cy="6140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t>
            </a:r>
            <a:endParaRPr lang="zh-CN" altLang="en-US" sz="1100" dirty="0"/>
          </a:p>
        </p:txBody>
      </p:sp>
      <p:sp>
        <p:nvSpPr>
          <p:cNvPr id="15" name="椭圆 14">
            <a:extLst>
              <a:ext uri="{FF2B5EF4-FFF2-40B4-BE49-F238E27FC236}">
                <a16:creationId xmlns:a16="http://schemas.microsoft.com/office/drawing/2014/main" id="{D0C34BD7-3296-426C-BD08-A38266472F94}"/>
              </a:ext>
            </a:extLst>
          </p:cNvPr>
          <p:cNvSpPr/>
          <p:nvPr/>
        </p:nvSpPr>
        <p:spPr>
          <a:xfrm>
            <a:off x="4426577" y="2571750"/>
            <a:ext cx="602088" cy="6140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t>h256</a:t>
            </a:r>
            <a:endParaRPr lang="zh-CN" altLang="en-US" sz="800" dirty="0"/>
          </a:p>
        </p:txBody>
      </p:sp>
      <p:sp>
        <p:nvSpPr>
          <p:cNvPr id="16" name="椭圆 15">
            <a:extLst>
              <a:ext uri="{FF2B5EF4-FFF2-40B4-BE49-F238E27FC236}">
                <a16:creationId xmlns:a16="http://schemas.microsoft.com/office/drawing/2014/main" id="{AA3442A7-F0E0-43CA-A985-C0FD5AF4FF06}"/>
              </a:ext>
            </a:extLst>
          </p:cNvPr>
          <p:cNvSpPr/>
          <p:nvPr/>
        </p:nvSpPr>
        <p:spPr>
          <a:xfrm>
            <a:off x="582232" y="3776224"/>
            <a:ext cx="602088" cy="61409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100" dirty="0"/>
              <a:t>y0</a:t>
            </a:r>
            <a:endParaRPr lang="zh-CN" altLang="en-US" sz="1100" dirty="0"/>
          </a:p>
        </p:txBody>
      </p:sp>
      <p:sp>
        <p:nvSpPr>
          <p:cNvPr id="17" name="椭圆 16">
            <a:extLst>
              <a:ext uri="{FF2B5EF4-FFF2-40B4-BE49-F238E27FC236}">
                <a16:creationId xmlns:a16="http://schemas.microsoft.com/office/drawing/2014/main" id="{071C3F10-54D1-4424-A150-1ACD98FBB77E}"/>
              </a:ext>
            </a:extLst>
          </p:cNvPr>
          <p:cNvSpPr/>
          <p:nvPr/>
        </p:nvSpPr>
        <p:spPr>
          <a:xfrm>
            <a:off x="1863681" y="3776224"/>
            <a:ext cx="602088" cy="61409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100" dirty="0"/>
              <a:t>y1</a:t>
            </a:r>
            <a:endParaRPr lang="zh-CN" altLang="en-US" sz="1100" dirty="0"/>
          </a:p>
        </p:txBody>
      </p:sp>
      <p:sp>
        <p:nvSpPr>
          <p:cNvPr id="18" name="椭圆 17">
            <a:extLst>
              <a:ext uri="{FF2B5EF4-FFF2-40B4-BE49-F238E27FC236}">
                <a16:creationId xmlns:a16="http://schemas.microsoft.com/office/drawing/2014/main" id="{70FF19EA-6006-4C0B-90B5-195317C975C6}"/>
              </a:ext>
            </a:extLst>
          </p:cNvPr>
          <p:cNvSpPr/>
          <p:nvPr/>
        </p:nvSpPr>
        <p:spPr>
          <a:xfrm>
            <a:off x="3144594" y="3776224"/>
            <a:ext cx="602088" cy="61409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100" dirty="0"/>
              <a:t>…</a:t>
            </a:r>
            <a:endParaRPr lang="zh-CN" altLang="en-US" sz="1100" dirty="0"/>
          </a:p>
        </p:txBody>
      </p:sp>
      <p:sp>
        <p:nvSpPr>
          <p:cNvPr id="19" name="椭圆 18">
            <a:extLst>
              <a:ext uri="{FF2B5EF4-FFF2-40B4-BE49-F238E27FC236}">
                <a16:creationId xmlns:a16="http://schemas.microsoft.com/office/drawing/2014/main" id="{999BB280-8EE2-492F-AE63-FD5785683054}"/>
              </a:ext>
            </a:extLst>
          </p:cNvPr>
          <p:cNvSpPr/>
          <p:nvPr/>
        </p:nvSpPr>
        <p:spPr>
          <a:xfrm>
            <a:off x="4426577" y="3776224"/>
            <a:ext cx="602088" cy="61409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800" dirty="0"/>
              <a:t>y9</a:t>
            </a:r>
            <a:endParaRPr lang="zh-CN" altLang="en-US" sz="800" dirty="0"/>
          </a:p>
        </p:txBody>
      </p:sp>
      <p:cxnSp>
        <p:nvCxnSpPr>
          <p:cNvPr id="21" name="直接连接符 20">
            <a:extLst>
              <a:ext uri="{FF2B5EF4-FFF2-40B4-BE49-F238E27FC236}">
                <a16:creationId xmlns:a16="http://schemas.microsoft.com/office/drawing/2014/main" id="{C7BDCE94-BB67-4197-B85C-D77573F03AC3}"/>
              </a:ext>
            </a:extLst>
          </p:cNvPr>
          <p:cNvCxnSpPr/>
          <p:nvPr/>
        </p:nvCxnSpPr>
        <p:spPr>
          <a:xfrm>
            <a:off x="858056" y="2180184"/>
            <a:ext cx="0" cy="276895"/>
          </a:xfrm>
          <a:prstGeom prst="line">
            <a:avLst/>
          </a:prstGeom>
        </p:spPr>
        <p:style>
          <a:lnRef idx="1">
            <a:schemeClr val="accent3"/>
          </a:lnRef>
          <a:fillRef idx="0">
            <a:schemeClr val="accent3"/>
          </a:fillRef>
          <a:effectRef idx="0">
            <a:schemeClr val="accent3"/>
          </a:effectRef>
          <a:fontRef idx="minor">
            <a:schemeClr val="tx1"/>
          </a:fontRef>
        </p:style>
      </p:cxnSp>
      <p:cxnSp>
        <p:nvCxnSpPr>
          <p:cNvPr id="22" name="直接连接符 21">
            <a:extLst>
              <a:ext uri="{FF2B5EF4-FFF2-40B4-BE49-F238E27FC236}">
                <a16:creationId xmlns:a16="http://schemas.microsoft.com/office/drawing/2014/main" id="{2F7484C8-57E0-40E0-8F38-9CF95D6141BF}"/>
              </a:ext>
            </a:extLst>
          </p:cNvPr>
          <p:cNvCxnSpPr>
            <a:cxnSpLocks/>
          </p:cNvCxnSpPr>
          <p:nvPr/>
        </p:nvCxnSpPr>
        <p:spPr>
          <a:xfrm>
            <a:off x="858056" y="2180184"/>
            <a:ext cx="1268569" cy="238259"/>
          </a:xfrm>
          <a:prstGeom prst="line">
            <a:avLst/>
          </a:prstGeom>
        </p:spPr>
        <p:style>
          <a:lnRef idx="1">
            <a:schemeClr val="accent3"/>
          </a:lnRef>
          <a:fillRef idx="0">
            <a:schemeClr val="accent3"/>
          </a:fillRef>
          <a:effectRef idx="0">
            <a:schemeClr val="accent3"/>
          </a:effectRef>
          <a:fontRef idx="minor">
            <a:schemeClr val="tx1"/>
          </a:fontRef>
        </p:style>
      </p:cxnSp>
      <p:cxnSp>
        <p:nvCxnSpPr>
          <p:cNvPr id="25" name="直接连接符 24">
            <a:extLst>
              <a:ext uri="{FF2B5EF4-FFF2-40B4-BE49-F238E27FC236}">
                <a16:creationId xmlns:a16="http://schemas.microsoft.com/office/drawing/2014/main" id="{84589983-2389-4C82-A532-65FC9C474235}"/>
              </a:ext>
            </a:extLst>
          </p:cNvPr>
          <p:cNvCxnSpPr>
            <a:cxnSpLocks/>
          </p:cNvCxnSpPr>
          <p:nvPr/>
        </p:nvCxnSpPr>
        <p:spPr>
          <a:xfrm>
            <a:off x="858056" y="2180184"/>
            <a:ext cx="2617631" cy="214778"/>
          </a:xfrm>
          <a:prstGeom prst="line">
            <a:avLst/>
          </a:prstGeom>
        </p:spPr>
        <p:style>
          <a:lnRef idx="1">
            <a:schemeClr val="accent3"/>
          </a:lnRef>
          <a:fillRef idx="0">
            <a:schemeClr val="accent3"/>
          </a:fillRef>
          <a:effectRef idx="0">
            <a:schemeClr val="accent3"/>
          </a:effectRef>
          <a:fontRef idx="minor">
            <a:schemeClr val="tx1"/>
          </a:fontRef>
        </p:style>
      </p:cxnSp>
      <p:cxnSp>
        <p:nvCxnSpPr>
          <p:cNvPr id="28" name="直接连接符 27">
            <a:extLst>
              <a:ext uri="{FF2B5EF4-FFF2-40B4-BE49-F238E27FC236}">
                <a16:creationId xmlns:a16="http://schemas.microsoft.com/office/drawing/2014/main" id="{09F131F5-7CCD-4DE8-A014-C8E80A1A7D86}"/>
              </a:ext>
            </a:extLst>
          </p:cNvPr>
          <p:cNvCxnSpPr>
            <a:cxnSpLocks/>
          </p:cNvCxnSpPr>
          <p:nvPr/>
        </p:nvCxnSpPr>
        <p:spPr>
          <a:xfrm>
            <a:off x="858056" y="2180184"/>
            <a:ext cx="3831465" cy="238259"/>
          </a:xfrm>
          <a:prstGeom prst="line">
            <a:avLst/>
          </a:prstGeom>
        </p:spPr>
        <p:style>
          <a:lnRef idx="1">
            <a:schemeClr val="accent3"/>
          </a:lnRef>
          <a:fillRef idx="0">
            <a:schemeClr val="accent3"/>
          </a:fillRef>
          <a:effectRef idx="0">
            <a:schemeClr val="accent3"/>
          </a:effectRef>
          <a:fontRef idx="minor">
            <a:schemeClr val="tx1"/>
          </a:fontRef>
        </p:style>
      </p:cxnSp>
      <p:cxnSp>
        <p:nvCxnSpPr>
          <p:cNvPr id="31" name="直接连接符 30">
            <a:extLst>
              <a:ext uri="{FF2B5EF4-FFF2-40B4-BE49-F238E27FC236}">
                <a16:creationId xmlns:a16="http://schemas.microsoft.com/office/drawing/2014/main" id="{CAD99488-281F-4979-AFE3-14591B7C7A20}"/>
              </a:ext>
            </a:extLst>
          </p:cNvPr>
          <p:cNvCxnSpPr>
            <a:cxnSpLocks/>
          </p:cNvCxnSpPr>
          <p:nvPr/>
        </p:nvCxnSpPr>
        <p:spPr>
          <a:xfrm>
            <a:off x="2126624" y="2179813"/>
            <a:ext cx="1" cy="238630"/>
          </a:xfrm>
          <a:prstGeom prst="line">
            <a:avLst/>
          </a:prstGeom>
        </p:spPr>
        <p:style>
          <a:lnRef idx="1">
            <a:schemeClr val="accent3"/>
          </a:lnRef>
          <a:fillRef idx="0">
            <a:schemeClr val="accent3"/>
          </a:fillRef>
          <a:effectRef idx="0">
            <a:schemeClr val="accent3"/>
          </a:effectRef>
          <a:fontRef idx="minor">
            <a:schemeClr val="tx1"/>
          </a:fontRef>
        </p:style>
      </p:cxnSp>
      <p:cxnSp>
        <p:nvCxnSpPr>
          <p:cNvPr id="32" name="直接连接符 31">
            <a:extLst>
              <a:ext uri="{FF2B5EF4-FFF2-40B4-BE49-F238E27FC236}">
                <a16:creationId xmlns:a16="http://schemas.microsoft.com/office/drawing/2014/main" id="{A448EAA3-519B-47E2-837E-6BB60E965F2E}"/>
              </a:ext>
            </a:extLst>
          </p:cNvPr>
          <p:cNvCxnSpPr>
            <a:cxnSpLocks/>
          </p:cNvCxnSpPr>
          <p:nvPr/>
        </p:nvCxnSpPr>
        <p:spPr>
          <a:xfrm flipH="1">
            <a:off x="858056" y="2179814"/>
            <a:ext cx="1268568" cy="261167"/>
          </a:xfrm>
          <a:prstGeom prst="line">
            <a:avLst/>
          </a:prstGeom>
        </p:spPr>
        <p:style>
          <a:lnRef idx="1">
            <a:schemeClr val="accent3"/>
          </a:lnRef>
          <a:fillRef idx="0">
            <a:schemeClr val="accent3"/>
          </a:fillRef>
          <a:effectRef idx="0">
            <a:schemeClr val="accent3"/>
          </a:effectRef>
          <a:fontRef idx="minor">
            <a:schemeClr val="tx1"/>
          </a:fontRef>
        </p:style>
      </p:cxnSp>
      <p:cxnSp>
        <p:nvCxnSpPr>
          <p:cNvPr id="37" name="直接连接符 36">
            <a:extLst>
              <a:ext uri="{FF2B5EF4-FFF2-40B4-BE49-F238E27FC236}">
                <a16:creationId xmlns:a16="http://schemas.microsoft.com/office/drawing/2014/main" id="{5E190F68-C66C-47A9-999E-6E3D90752F44}"/>
              </a:ext>
            </a:extLst>
          </p:cNvPr>
          <p:cNvCxnSpPr>
            <a:cxnSpLocks/>
          </p:cNvCxnSpPr>
          <p:nvPr/>
        </p:nvCxnSpPr>
        <p:spPr>
          <a:xfrm>
            <a:off x="2126625" y="2180184"/>
            <a:ext cx="1349062" cy="214778"/>
          </a:xfrm>
          <a:prstGeom prst="line">
            <a:avLst/>
          </a:prstGeom>
        </p:spPr>
        <p:style>
          <a:lnRef idx="1">
            <a:schemeClr val="accent3"/>
          </a:lnRef>
          <a:fillRef idx="0">
            <a:schemeClr val="accent3"/>
          </a:fillRef>
          <a:effectRef idx="0">
            <a:schemeClr val="accent3"/>
          </a:effectRef>
          <a:fontRef idx="minor">
            <a:schemeClr val="tx1"/>
          </a:fontRef>
        </p:style>
      </p:cxnSp>
      <p:cxnSp>
        <p:nvCxnSpPr>
          <p:cNvPr id="43" name="直接连接符 42">
            <a:extLst>
              <a:ext uri="{FF2B5EF4-FFF2-40B4-BE49-F238E27FC236}">
                <a16:creationId xmlns:a16="http://schemas.microsoft.com/office/drawing/2014/main" id="{096E1312-75CB-41D6-8FBF-5C9886B4492E}"/>
              </a:ext>
            </a:extLst>
          </p:cNvPr>
          <p:cNvCxnSpPr>
            <a:cxnSpLocks/>
          </p:cNvCxnSpPr>
          <p:nvPr/>
        </p:nvCxnSpPr>
        <p:spPr>
          <a:xfrm flipH="1">
            <a:off x="3473540" y="2180184"/>
            <a:ext cx="2147" cy="215720"/>
          </a:xfrm>
          <a:prstGeom prst="line">
            <a:avLst/>
          </a:prstGeom>
        </p:spPr>
        <p:style>
          <a:lnRef idx="1">
            <a:schemeClr val="accent3"/>
          </a:lnRef>
          <a:fillRef idx="0">
            <a:schemeClr val="accent3"/>
          </a:fillRef>
          <a:effectRef idx="0">
            <a:schemeClr val="accent3"/>
          </a:effectRef>
          <a:fontRef idx="minor">
            <a:schemeClr val="tx1"/>
          </a:fontRef>
        </p:style>
      </p:cxnSp>
      <p:cxnSp>
        <p:nvCxnSpPr>
          <p:cNvPr id="48" name="直接连接符 47">
            <a:extLst>
              <a:ext uri="{FF2B5EF4-FFF2-40B4-BE49-F238E27FC236}">
                <a16:creationId xmlns:a16="http://schemas.microsoft.com/office/drawing/2014/main" id="{5158A2D1-87D1-496D-8127-0363C509BD69}"/>
              </a:ext>
            </a:extLst>
          </p:cNvPr>
          <p:cNvCxnSpPr>
            <a:cxnSpLocks/>
          </p:cNvCxnSpPr>
          <p:nvPr/>
        </p:nvCxnSpPr>
        <p:spPr>
          <a:xfrm flipH="1">
            <a:off x="858055" y="2179813"/>
            <a:ext cx="2615485" cy="261168"/>
          </a:xfrm>
          <a:prstGeom prst="line">
            <a:avLst/>
          </a:prstGeom>
        </p:spPr>
        <p:style>
          <a:lnRef idx="1">
            <a:schemeClr val="accent3"/>
          </a:lnRef>
          <a:fillRef idx="0">
            <a:schemeClr val="accent3"/>
          </a:fillRef>
          <a:effectRef idx="0">
            <a:schemeClr val="accent3"/>
          </a:effectRef>
          <a:fontRef idx="minor">
            <a:schemeClr val="tx1"/>
          </a:fontRef>
        </p:style>
      </p:cxnSp>
      <p:cxnSp>
        <p:nvCxnSpPr>
          <p:cNvPr id="51" name="直接连接符 50">
            <a:extLst>
              <a:ext uri="{FF2B5EF4-FFF2-40B4-BE49-F238E27FC236}">
                <a16:creationId xmlns:a16="http://schemas.microsoft.com/office/drawing/2014/main" id="{713041D4-1E1E-4011-BD21-3DF3A58FF82D}"/>
              </a:ext>
            </a:extLst>
          </p:cNvPr>
          <p:cNvCxnSpPr>
            <a:cxnSpLocks/>
          </p:cNvCxnSpPr>
          <p:nvPr/>
        </p:nvCxnSpPr>
        <p:spPr>
          <a:xfrm flipH="1">
            <a:off x="2126623" y="2179813"/>
            <a:ext cx="1346917" cy="238630"/>
          </a:xfrm>
          <a:prstGeom prst="line">
            <a:avLst/>
          </a:prstGeom>
        </p:spPr>
        <p:style>
          <a:lnRef idx="1">
            <a:schemeClr val="accent3"/>
          </a:lnRef>
          <a:fillRef idx="0">
            <a:schemeClr val="accent3"/>
          </a:fillRef>
          <a:effectRef idx="0">
            <a:schemeClr val="accent3"/>
          </a:effectRef>
          <a:fontRef idx="minor">
            <a:schemeClr val="tx1"/>
          </a:fontRef>
        </p:style>
      </p:cxnSp>
      <p:cxnSp>
        <p:nvCxnSpPr>
          <p:cNvPr id="54" name="直接连接符 53">
            <a:extLst>
              <a:ext uri="{FF2B5EF4-FFF2-40B4-BE49-F238E27FC236}">
                <a16:creationId xmlns:a16="http://schemas.microsoft.com/office/drawing/2014/main" id="{45BA65E1-AF67-4A30-A344-C11EA8A27A54}"/>
              </a:ext>
            </a:extLst>
          </p:cNvPr>
          <p:cNvCxnSpPr>
            <a:cxnSpLocks/>
          </p:cNvCxnSpPr>
          <p:nvPr/>
        </p:nvCxnSpPr>
        <p:spPr>
          <a:xfrm>
            <a:off x="3473540" y="2179813"/>
            <a:ext cx="1215445" cy="238630"/>
          </a:xfrm>
          <a:prstGeom prst="line">
            <a:avLst/>
          </a:prstGeom>
        </p:spPr>
        <p:style>
          <a:lnRef idx="1">
            <a:schemeClr val="accent3"/>
          </a:lnRef>
          <a:fillRef idx="0">
            <a:schemeClr val="accent3"/>
          </a:fillRef>
          <a:effectRef idx="0">
            <a:schemeClr val="accent3"/>
          </a:effectRef>
          <a:fontRef idx="minor">
            <a:schemeClr val="tx1"/>
          </a:fontRef>
        </p:style>
      </p:cxnSp>
      <p:cxnSp>
        <p:nvCxnSpPr>
          <p:cNvPr id="57" name="直接连接符 56">
            <a:extLst>
              <a:ext uri="{FF2B5EF4-FFF2-40B4-BE49-F238E27FC236}">
                <a16:creationId xmlns:a16="http://schemas.microsoft.com/office/drawing/2014/main" id="{51C3FEE9-A8F5-405C-9D97-D93BB074FACC}"/>
              </a:ext>
            </a:extLst>
          </p:cNvPr>
          <p:cNvCxnSpPr>
            <a:cxnSpLocks/>
          </p:cNvCxnSpPr>
          <p:nvPr/>
        </p:nvCxnSpPr>
        <p:spPr>
          <a:xfrm>
            <a:off x="4688985" y="2179813"/>
            <a:ext cx="0" cy="238630"/>
          </a:xfrm>
          <a:prstGeom prst="line">
            <a:avLst/>
          </a:prstGeom>
        </p:spPr>
        <p:style>
          <a:lnRef idx="1">
            <a:schemeClr val="accent3"/>
          </a:lnRef>
          <a:fillRef idx="0">
            <a:schemeClr val="accent3"/>
          </a:fillRef>
          <a:effectRef idx="0">
            <a:schemeClr val="accent3"/>
          </a:effectRef>
          <a:fontRef idx="minor">
            <a:schemeClr val="tx1"/>
          </a:fontRef>
        </p:style>
      </p:cxnSp>
      <p:cxnSp>
        <p:nvCxnSpPr>
          <p:cNvPr id="60" name="直接连接符 59">
            <a:extLst>
              <a:ext uri="{FF2B5EF4-FFF2-40B4-BE49-F238E27FC236}">
                <a16:creationId xmlns:a16="http://schemas.microsoft.com/office/drawing/2014/main" id="{73EEC4DB-D054-4132-9191-9E9A4E7DBE32}"/>
              </a:ext>
            </a:extLst>
          </p:cNvPr>
          <p:cNvCxnSpPr>
            <a:cxnSpLocks/>
          </p:cNvCxnSpPr>
          <p:nvPr/>
        </p:nvCxnSpPr>
        <p:spPr>
          <a:xfrm flipH="1">
            <a:off x="894010" y="2179813"/>
            <a:ext cx="3794976" cy="261168"/>
          </a:xfrm>
          <a:prstGeom prst="line">
            <a:avLst/>
          </a:prstGeom>
        </p:spPr>
        <p:style>
          <a:lnRef idx="1">
            <a:schemeClr val="accent3"/>
          </a:lnRef>
          <a:fillRef idx="0">
            <a:schemeClr val="accent3"/>
          </a:fillRef>
          <a:effectRef idx="0">
            <a:schemeClr val="accent3"/>
          </a:effectRef>
          <a:fontRef idx="minor">
            <a:schemeClr val="tx1"/>
          </a:fontRef>
        </p:style>
      </p:cxnSp>
      <p:cxnSp>
        <p:nvCxnSpPr>
          <p:cNvPr id="63" name="直接连接符 62">
            <a:extLst>
              <a:ext uri="{FF2B5EF4-FFF2-40B4-BE49-F238E27FC236}">
                <a16:creationId xmlns:a16="http://schemas.microsoft.com/office/drawing/2014/main" id="{535E75EE-B968-425F-A566-7D8B933C1B60}"/>
              </a:ext>
            </a:extLst>
          </p:cNvPr>
          <p:cNvCxnSpPr>
            <a:cxnSpLocks/>
          </p:cNvCxnSpPr>
          <p:nvPr/>
        </p:nvCxnSpPr>
        <p:spPr>
          <a:xfrm flipH="1">
            <a:off x="2126623" y="2179813"/>
            <a:ext cx="2562363" cy="238630"/>
          </a:xfrm>
          <a:prstGeom prst="line">
            <a:avLst/>
          </a:prstGeom>
        </p:spPr>
        <p:style>
          <a:lnRef idx="1">
            <a:schemeClr val="accent3"/>
          </a:lnRef>
          <a:fillRef idx="0">
            <a:schemeClr val="accent3"/>
          </a:fillRef>
          <a:effectRef idx="0">
            <a:schemeClr val="accent3"/>
          </a:effectRef>
          <a:fontRef idx="minor">
            <a:schemeClr val="tx1"/>
          </a:fontRef>
        </p:style>
      </p:cxnSp>
      <p:cxnSp>
        <p:nvCxnSpPr>
          <p:cNvPr id="66" name="直接连接符 65">
            <a:extLst>
              <a:ext uri="{FF2B5EF4-FFF2-40B4-BE49-F238E27FC236}">
                <a16:creationId xmlns:a16="http://schemas.microsoft.com/office/drawing/2014/main" id="{828BE3D6-D621-401A-9DDD-AB15846BE1C4}"/>
              </a:ext>
            </a:extLst>
          </p:cNvPr>
          <p:cNvCxnSpPr>
            <a:cxnSpLocks/>
          </p:cNvCxnSpPr>
          <p:nvPr/>
        </p:nvCxnSpPr>
        <p:spPr>
          <a:xfrm flipH="1">
            <a:off x="3473540" y="2179813"/>
            <a:ext cx="1215446" cy="214963"/>
          </a:xfrm>
          <a:prstGeom prst="line">
            <a:avLst/>
          </a:prstGeom>
        </p:spPr>
        <p:style>
          <a:lnRef idx="1">
            <a:schemeClr val="accent3"/>
          </a:lnRef>
          <a:fillRef idx="0">
            <a:schemeClr val="accent3"/>
          </a:fillRef>
          <a:effectRef idx="0">
            <a:schemeClr val="accent3"/>
          </a:effectRef>
          <a:fontRef idx="minor">
            <a:schemeClr val="tx1"/>
          </a:fontRef>
        </p:style>
      </p:cxnSp>
      <p:cxnSp>
        <p:nvCxnSpPr>
          <p:cNvPr id="69" name="直接连接符 68">
            <a:extLst>
              <a:ext uri="{FF2B5EF4-FFF2-40B4-BE49-F238E27FC236}">
                <a16:creationId xmlns:a16="http://schemas.microsoft.com/office/drawing/2014/main" id="{AA000A69-69B0-4B15-A886-5BF01B391529}"/>
              </a:ext>
            </a:extLst>
          </p:cNvPr>
          <p:cNvCxnSpPr/>
          <p:nvPr/>
        </p:nvCxnSpPr>
        <p:spPr>
          <a:xfrm>
            <a:off x="858056" y="3462356"/>
            <a:ext cx="0" cy="276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D143EF71-5791-4C56-804D-F8E30DB5486B}"/>
              </a:ext>
            </a:extLst>
          </p:cNvPr>
          <p:cNvCxnSpPr>
            <a:cxnSpLocks/>
          </p:cNvCxnSpPr>
          <p:nvPr/>
        </p:nvCxnSpPr>
        <p:spPr>
          <a:xfrm>
            <a:off x="858056" y="3462356"/>
            <a:ext cx="1268569" cy="238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D38AA1A4-7831-4508-9CBE-408076CE63FD}"/>
              </a:ext>
            </a:extLst>
          </p:cNvPr>
          <p:cNvCxnSpPr>
            <a:cxnSpLocks/>
          </p:cNvCxnSpPr>
          <p:nvPr/>
        </p:nvCxnSpPr>
        <p:spPr>
          <a:xfrm>
            <a:off x="858056" y="3462356"/>
            <a:ext cx="2617631" cy="214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C7F5307B-CE20-47AD-8CE5-3C283C62BF83}"/>
              </a:ext>
            </a:extLst>
          </p:cNvPr>
          <p:cNvCxnSpPr>
            <a:cxnSpLocks/>
          </p:cNvCxnSpPr>
          <p:nvPr/>
        </p:nvCxnSpPr>
        <p:spPr>
          <a:xfrm>
            <a:off x="858056" y="3462356"/>
            <a:ext cx="3831465" cy="238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EDBBF8A2-CA1F-411C-8802-3AE43849E6C4}"/>
              </a:ext>
            </a:extLst>
          </p:cNvPr>
          <p:cNvCxnSpPr>
            <a:cxnSpLocks/>
          </p:cNvCxnSpPr>
          <p:nvPr/>
        </p:nvCxnSpPr>
        <p:spPr>
          <a:xfrm>
            <a:off x="2126624" y="3461985"/>
            <a:ext cx="1" cy="238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EC447C06-913A-4102-80EF-6C12BC1B3AC9}"/>
              </a:ext>
            </a:extLst>
          </p:cNvPr>
          <p:cNvCxnSpPr>
            <a:cxnSpLocks/>
          </p:cNvCxnSpPr>
          <p:nvPr/>
        </p:nvCxnSpPr>
        <p:spPr>
          <a:xfrm flipH="1">
            <a:off x="858056" y="3461986"/>
            <a:ext cx="1268568" cy="261167"/>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B088CF38-91EC-4D4B-868F-B360B9E09492}"/>
              </a:ext>
            </a:extLst>
          </p:cNvPr>
          <p:cNvCxnSpPr>
            <a:cxnSpLocks/>
          </p:cNvCxnSpPr>
          <p:nvPr/>
        </p:nvCxnSpPr>
        <p:spPr>
          <a:xfrm>
            <a:off x="2126625" y="3462356"/>
            <a:ext cx="1349062" cy="214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040533A1-5B7C-475E-882D-3058FE7FEC29}"/>
              </a:ext>
            </a:extLst>
          </p:cNvPr>
          <p:cNvCxnSpPr>
            <a:cxnSpLocks/>
          </p:cNvCxnSpPr>
          <p:nvPr/>
        </p:nvCxnSpPr>
        <p:spPr>
          <a:xfrm flipH="1">
            <a:off x="3473540" y="3462356"/>
            <a:ext cx="2147" cy="215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099D5F96-8530-4DB5-8609-EE98E4EFE8D6}"/>
              </a:ext>
            </a:extLst>
          </p:cNvPr>
          <p:cNvCxnSpPr>
            <a:cxnSpLocks/>
          </p:cNvCxnSpPr>
          <p:nvPr/>
        </p:nvCxnSpPr>
        <p:spPr>
          <a:xfrm flipH="1">
            <a:off x="858055" y="3461985"/>
            <a:ext cx="2615485" cy="261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F783E28C-5ED7-4097-84F6-90C98D83DFFB}"/>
              </a:ext>
            </a:extLst>
          </p:cNvPr>
          <p:cNvCxnSpPr>
            <a:cxnSpLocks/>
          </p:cNvCxnSpPr>
          <p:nvPr/>
        </p:nvCxnSpPr>
        <p:spPr>
          <a:xfrm flipH="1">
            <a:off x="2126623" y="3461985"/>
            <a:ext cx="1346917" cy="238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16DFA932-C6A1-4A25-8DFA-FAD78C2C4C3C}"/>
              </a:ext>
            </a:extLst>
          </p:cNvPr>
          <p:cNvCxnSpPr>
            <a:cxnSpLocks/>
          </p:cNvCxnSpPr>
          <p:nvPr/>
        </p:nvCxnSpPr>
        <p:spPr>
          <a:xfrm>
            <a:off x="3473540" y="3461985"/>
            <a:ext cx="1215445" cy="238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BBE9308B-EAED-48DA-B209-A3ACE3865E35}"/>
              </a:ext>
            </a:extLst>
          </p:cNvPr>
          <p:cNvCxnSpPr>
            <a:cxnSpLocks/>
          </p:cNvCxnSpPr>
          <p:nvPr/>
        </p:nvCxnSpPr>
        <p:spPr>
          <a:xfrm>
            <a:off x="4688985" y="3461985"/>
            <a:ext cx="0" cy="238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F24A6B66-854F-4E66-8F02-5234769D98CB}"/>
              </a:ext>
            </a:extLst>
          </p:cNvPr>
          <p:cNvCxnSpPr>
            <a:cxnSpLocks/>
          </p:cNvCxnSpPr>
          <p:nvPr/>
        </p:nvCxnSpPr>
        <p:spPr>
          <a:xfrm flipH="1">
            <a:off x="894010" y="3461985"/>
            <a:ext cx="3794976" cy="261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5CFF1A9B-C2DE-4F9B-B0D8-5FEEAD47B820}"/>
              </a:ext>
            </a:extLst>
          </p:cNvPr>
          <p:cNvCxnSpPr>
            <a:cxnSpLocks/>
          </p:cNvCxnSpPr>
          <p:nvPr/>
        </p:nvCxnSpPr>
        <p:spPr>
          <a:xfrm flipH="1">
            <a:off x="2126623" y="3461985"/>
            <a:ext cx="2562363" cy="238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a16="http://schemas.microsoft.com/office/drawing/2014/main" id="{B961561D-7E2D-46C6-A763-A022D8BF0677}"/>
              </a:ext>
            </a:extLst>
          </p:cNvPr>
          <p:cNvCxnSpPr>
            <a:cxnSpLocks/>
          </p:cNvCxnSpPr>
          <p:nvPr/>
        </p:nvCxnSpPr>
        <p:spPr>
          <a:xfrm flipH="1">
            <a:off x="3473540" y="3461985"/>
            <a:ext cx="1215446" cy="214963"/>
          </a:xfrm>
          <a:prstGeom prst="line">
            <a:avLst/>
          </a:prstGeom>
        </p:spPr>
        <p:style>
          <a:lnRef idx="1">
            <a:schemeClr val="accent1"/>
          </a:lnRef>
          <a:fillRef idx="0">
            <a:schemeClr val="accent1"/>
          </a:fillRef>
          <a:effectRef idx="0">
            <a:schemeClr val="accent1"/>
          </a:effectRef>
          <a:fontRef idx="minor">
            <a:schemeClr val="tx1"/>
          </a:fontRef>
        </p:style>
      </p:cxnSp>
      <p:sp>
        <p:nvSpPr>
          <p:cNvPr id="85" name="文本框 84">
            <a:extLst>
              <a:ext uri="{FF2B5EF4-FFF2-40B4-BE49-F238E27FC236}">
                <a16:creationId xmlns:a16="http://schemas.microsoft.com/office/drawing/2014/main" id="{4A7D4752-4F8D-4F9B-93E8-1E15F1F1120D}"/>
              </a:ext>
            </a:extLst>
          </p:cNvPr>
          <p:cNvSpPr txBox="1"/>
          <p:nvPr/>
        </p:nvSpPr>
        <p:spPr>
          <a:xfrm>
            <a:off x="1698676" y="1855938"/>
            <a:ext cx="2844083" cy="307777"/>
          </a:xfrm>
          <a:prstGeom prst="rect">
            <a:avLst/>
          </a:prstGeom>
          <a:noFill/>
        </p:spPr>
        <p:txBody>
          <a:bodyPr wrap="square" rtlCol="0">
            <a:spAutoFit/>
          </a:bodyPr>
          <a:lstStyle/>
          <a:p>
            <a:r>
              <a:rPr lang="en-US" altLang="zh-CN" dirty="0">
                <a:latin typeface="Consolas" panose="020B0609020204030204" pitchFamily="49" charset="0"/>
              </a:rPr>
              <a:t>h1 = ReLU(x*w1 + b1)</a:t>
            </a:r>
            <a:endParaRPr lang="zh-CN" altLang="en-US" dirty="0">
              <a:latin typeface="Consolas" panose="020B0609020204030204" pitchFamily="49" charset="0"/>
            </a:endParaRPr>
          </a:p>
        </p:txBody>
      </p:sp>
      <p:sp>
        <p:nvSpPr>
          <p:cNvPr id="86" name="文本框 85">
            <a:extLst>
              <a:ext uri="{FF2B5EF4-FFF2-40B4-BE49-F238E27FC236}">
                <a16:creationId xmlns:a16="http://schemas.microsoft.com/office/drawing/2014/main" id="{3A815175-9FDF-4FAD-8FB8-DCA533CC4DE9}"/>
              </a:ext>
            </a:extLst>
          </p:cNvPr>
          <p:cNvSpPr txBox="1"/>
          <p:nvPr/>
        </p:nvSpPr>
        <p:spPr>
          <a:xfrm>
            <a:off x="5151548" y="2725120"/>
            <a:ext cx="2492062" cy="246221"/>
          </a:xfrm>
          <a:prstGeom prst="rect">
            <a:avLst/>
          </a:prstGeom>
          <a:noFill/>
        </p:spPr>
        <p:txBody>
          <a:bodyPr wrap="square" rtlCol="0">
            <a:spAutoFit/>
          </a:bodyPr>
          <a:lstStyle/>
          <a:p>
            <a:r>
              <a:rPr lang="en-US" altLang="zh-CN" sz="1000" dirty="0">
                <a:latin typeface="Consolas" panose="020B0609020204030204" pitchFamily="49" charset="0"/>
              </a:rPr>
              <a:t>Hidden Layer(h)</a:t>
            </a:r>
            <a:endParaRPr lang="zh-CN" altLang="en-US" sz="1000" dirty="0">
              <a:latin typeface="Consolas" panose="020B0609020204030204" pitchFamily="49" charset="0"/>
            </a:endParaRPr>
          </a:p>
        </p:txBody>
      </p:sp>
      <p:sp>
        <p:nvSpPr>
          <p:cNvPr id="87" name="文本框 86">
            <a:extLst>
              <a:ext uri="{FF2B5EF4-FFF2-40B4-BE49-F238E27FC236}">
                <a16:creationId xmlns:a16="http://schemas.microsoft.com/office/drawing/2014/main" id="{FFB314E3-10F6-419A-AC1B-B38B1F3F91A6}"/>
              </a:ext>
            </a:extLst>
          </p:cNvPr>
          <p:cNvSpPr txBox="1"/>
          <p:nvPr/>
        </p:nvSpPr>
        <p:spPr>
          <a:xfrm>
            <a:off x="5151548" y="4006524"/>
            <a:ext cx="2492062" cy="246221"/>
          </a:xfrm>
          <a:prstGeom prst="rect">
            <a:avLst/>
          </a:prstGeom>
          <a:noFill/>
        </p:spPr>
        <p:txBody>
          <a:bodyPr wrap="square" rtlCol="0">
            <a:spAutoFit/>
          </a:bodyPr>
          <a:lstStyle/>
          <a:p>
            <a:r>
              <a:rPr lang="en-US" altLang="zh-CN" sz="1000" dirty="0">
                <a:latin typeface="Consolas" panose="020B0609020204030204" pitchFamily="49" charset="0"/>
              </a:rPr>
              <a:t>Output Layer(y)</a:t>
            </a:r>
            <a:endParaRPr lang="zh-CN" altLang="en-US" sz="1000" dirty="0">
              <a:latin typeface="Consolas" panose="020B0609020204030204" pitchFamily="49" charset="0"/>
            </a:endParaRPr>
          </a:p>
        </p:txBody>
      </p:sp>
      <p:sp>
        <p:nvSpPr>
          <p:cNvPr id="49" name="文本框 48">
            <a:extLst>
              <a:ext uri="{FF2B5EF4-FFF2-40B4-BE49-F238E27FC236}">
                <a16:creationId xmlns:a16="http://schemas.microsoft.com/office/drawing/2014/main" id="{CE9B4B13-82B7-4C21-B2F0-703813C7A8B8}"/>
              </a:ext>
            </a:extLst>
          </p:cNvPr>
          <p:cNvSpPr txBox="1"/>
          <p:nvPr/>
        </p:nvSpPr>
        <p:spPr>
          <a:xfrm>
            <a:off x="1698676" y="3177505"/>
            <a:ext cx="3221058" cy="307777"/>
          </a:xfrm>
          <a:prstGeom prst="rect">
            <a:avLst/>
          </a:prstGeom>
          <a:noFill/>
        </p:spPr>
        <p:txBody>
          <a:bodyPr wrap="square" rtlCol="0">
            <a:spAutoFit/>
          </a:bodyPr>
          <a:lstStyle/>
          <a:p>
            <a:r>
              <a:rPr lang="en-US" altLang="zh-CN" dirty="0">
                <a:solidFill>
                  <a:schemeClr val="tx2">
                    <a:lumMod val="10000"/>
                  </a:schemeClr>
                </a:solidFill>
                <a:latin typeface="Consolas" panose="020B0609020204030204" pitchFamily="49" charset="0"/>
              </a:rPr>
              <a:t>y = SoftMax(h1*w2 + b2)</a:t>
            </a:r>
            <a:endParaRPr lang="zh-CN" altLang="en-US" dirty="0">
              <a:solidFill>
                <a:schemeClr val="tx2">
                  <a:lumMod val="10000"/>
                </a:schemeClr>
              </a:solidFill>
              <a:latin typeface="Consolas" panose="020B0609020204030204" pitchFamily="49" charset="0"/>
            </a:endParaRPr>
          </a:p>
        </p:txBody>
      </p:sp>
      <p:sp>
        <p:nvSpPr>
          <p:cNvPr id="50" name="文本框 49">
            <a:extLst>
              <a:ext uri="{FF2B5EF4-FFF2-40B4-BE49-F238E27FC236}">
                <a16:creationId xmlns:a16="http://schemas.microsoft.com/office/drawing/2014/main" id="{A47E639A-E29B-429E-B4FD-72316812D4E9}"/>
              </a:ext>
            </a:extLst>
          </p:cNvPr>
          <p:cNvSpPr txBox="1"/>
          <p:nvPr/>
        </p:nvSpPr>
        <p:spPr>
          <a:xfrm>
            <a:off x="5104050" y="1443716"/>
            <a:ext cx="2492062" cy="246221"/>
          </a:xfrm>
          <a:prstGeom prst="rect">
            <a:avLst/>
          </a:prstGeom>
          <a:noFill/>
        </p:spPr>
        <p:txBody>
          <a:bodyPr wrap="square" rtlCol="0">
            <a:spAutoFit/>
          </a:bodyPr>
          <a:lstStyle/>
          <a:p>
            <a:r>
              <a:rPr lang="en-US" altLang="zh-CN" sz="1000" dirty="0">
                <a:latin typeface="Consolas" panose="020B0609020204030204" pitchFamily="49" charset="0"/>
              </a:rPr>
              <a:t>Input Layer(x)</a:t>
            </a:r>
            <a:endParaRPr lang="zh-CN" altLang="en-US" sz="1000" dirty="0">
              <a:latin typeface="Consolas" panose="020B0609020204030204" pitchFamily="49" charset="0"/>
            </a:endParaRPr>
          </a:p>
        </p:txBody>
      </p:sp>
    </p:spTree>
    <p:extLst>
      <p:ext uri="{BB962C8B-B14F-4D97-AF65-F5344CB8AC3E}">
        <p14:creationId xmlns:p14="http://schemas.microsoft.com/office/powerpoint/2010/main" val="508207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DEDB8F-87F1-4359-B348-1DD67F72D35C}"/>
              </a:ext>
            </a:extLst>
          </p:cNvPr>
          <p:cNvSpPr>
            <a:spLocks noGrp="1"/>
          </p:cNvSpPr>
          <p:nvPr>
            <p:ph type="title"/>
          </p:nvPr>
        </p:nvSpPr>
        <p:spPr>
          <a:xfrm>
            <a:off x="457200" y="466772"/>
            <a:ext cx="5511300" cy="857400"/>
          </a:xfrm>
        </p:spPr>
        <p:txBody>
          <a:bodyPr/>
          <a:lstStyle/>
          <a:p>
            <a:br>
              <a:rPr lang="en-US" altLang="zh-CN" sz="2000" dirty="0">
                <a:latin typeface="Consolas" panose="020B0609020204030204" pitchFamily="49" charset="0"/>
              </a:rPr>
            </a:br>
            <a:r>
              <a:rPr lang="en-US" altLang="zh-CN" sz="2000" dirty="0">
                <a:solidFill>
                  <a:schemeClr val="accent3"/>
                </a:solidFill>
                <a:latin typeface="Consolas" panose="020B0609020204030204" pitchFamily="49" charset="0"/>
              </a:rPr>
              <a:t>The ReLU Activation Function</a:t>
            </a:r>
            <a:br>
              <a:rPr lang="en-US" altLang="zh-CN" sz="2000" dirty="0">
                <a:latin typeface="Consolas" panose="020B0609020204030204" pitchFamily="49" charset="0"/>
              </a:rPr>
            </a:br>
            <a:r>
              <a:rPr lang="en-US" altLang="zh-CN" sz="2000" dirty="0">
                <a:solidFill>
                  <a:schemeClr val="accent3"/>
                </a:solidFill>
                <a:latin typeface="Consolas" panose="020B0609020204030204" pitchFamily="49" charset="0"/>
              </a:rPr>
              <a:t>h1</a:t>
            </a:r>
            <a:r>
              <a:rPr lang="en-US" altLang="zh-CN" sz="2000" dirty="0">
                <a:latin typeface="Consolas" panose="020B0609020204030204" pitchFamily="49" charset="0"/>
              </a:rPr>
              <a:t> = </a:t>
            </a:r>
            <a:r>
              <a:rPr lang="en-US" altLang="zh-CN" sz="2000" dirty="0">
                <a:solidFill>
                  <a:schemeClr val="accent6"/>
                </a:solidFill>
                <a:latin typeface="Consolas" panose="020B0609020204030204" pitchFamily="49" charset="0"/>
              </a:rPr>
              <a:t>ReLU</a:t>
            </a:r>
            <a:r>
              <a:rPr lang="en-US" altLang="zh-CN" sz="2000" dirty="0">
                <a:latin typeface="Consolas" panose="020B0609020204030204" pitchFamily="49" charset="0"/>
              </a:rPr>
              <a:t>(</a:t>
            </a:r>
            <a:r>
              <a:rPr lang="en-US" altLang="zh-CN" sz="2000" dirty="0">
                <a:solidFill>
                  <a:schemeClr val="accent1"/>
                </a:solidFill>
                <a:latin typeface="Consolas" panose="020B0609020204030204" pitchFamily="49" charset="0"/>
              </a:rPr>
              <a:t>x</a:t>
            </a:r>
            <a:r>
              <a:rPr lang="en-US" altLang="zh-CN" sz="2000" dirty="0">
                <a:latin typeface="Consolas" panose="020B0609020204030204" pitchFamily="49" charset="0"/>
              </a:rPr>
              <a:t>*</a:t>
            </a:r>
            <a:r>
              <a:rPr lang="en-US" altLang="zh-CN" sz="2000" dirty="0">
                <a:solidFill>
                  <a:schemeClr val="accent5"/>
                </a:solidFill>
                <a:latin typeface="Consolas" panose="020B0609020204030204" pitchFamily="49" charset="0"/>
              </a:rPr>
              <a:t>w1</a:t>
            </a:r>
            <a:r>
              <a:rPr lang="en-US" altLang="zh-CN" sz="2000" dirty="0">
                <a:latin typeface="Consolas" panose="020B0609020204030204" pitchFamily="49" charset="0"/>
              </a:rPr>
              <a:t> + </a:t>
            </a:r>
            <a:r>
              <a:rPr lang="en-US" altLang="zh-CN" sz="2000" dirty="0">
                <a:solidFill>
                  <a:schemeClr val="tx1"/>
                </a:solidFill>
                <a:latin typeface="Consolas" panose="020B0609020204030204" pitchFamily="49" charset="0"/>
              </a:rPr>
              <a:t>b1</a:t>
            </a:r>
            <a:r>
              <a:rPr lang="en-US" altLang="zh-CN" sz="2000" dirty="0">
                <a:latin typeface="Consolas" panose="020B0609020204030204" pitchFamily="49" charset="0"/>
              </a:rPr>
              <a:t>)</a:t>
            </a:r>
            <a:endParaRPr lang="zh-CN" altLang="en-US" sz="2000" dirty="0"/>
          </a:p>
        </p:txBody>
      </p:sp>
      <p:sp>
        <p:nvSpPr>
          <p:cNvPr id="3" name="文本占位符 2">
            <a:extLst>
              <a:ext uri="{FF2B5EF4-FFF2-40B4-BE49-F238E27FC236}">
                <a16:creationId xmlns:a16="http://schemas.microsoft.com/office/drawing/2014/main" id="{38128ED8-A355-4C2F-A43D-C42E3DB16D6C}"/>
              </a:ext>
            </a:extLst>
          </p:cNvPr>
          <p:cNvSpPr>
            <a:spLocks noGrp="1"/>
          </p:cNvSpPr>
          <p:nvPr>
            <p:ph type="body" idx="1"/>
          </p:nvPr>
        </p:nvSpPr>
        <p:spPr>
          <a:xfrm>
            <a:off x="434662" y="1429810"/>
            <a:ext cx="5511300" cy="3303175"/>
          </a:xfrm>
        </p:spPr>
        <p:txBody>
          <a:bodyPr/>
          <a:lstStyle/>
          <a:p>
            <a:r>
              <a:rPr lang="en-US" altLang="zh-CN" sz="1100" dirty="0">
                <a:solidFill>
                  <a:schemeClr val="accent1"/>
                </a:solidFill>
                <a:latin typeface="Consolas" panose="020B0609020204030204" pitchFamily="49" charset="0"/>
              </a:rPr>
              <a:t>x</a:t>
            </a:r>
            <a:r>
              <a:rPr lang="en-US" altLang="zh-CN" sz="1100" dirty="0">
                <a:latin typeface="Consolas" panose="020B0609020204030204" pitchFamily="49" charset="0"/>
              </a:rPr>
              <a:t>: x is the </a:t>
            </a:r>
            <a:r>
              <a:rPr lang="en-US" altLang="zh-CN" sz="1100" dirty="0">
                <a:solidFill>
                  <a:schemeClr val="accent1"/>
                </a:solidFill>
                <a:latin typeface="Consolas" panose="020B0609020204030204" pitchFamily="49" charset="0"/>
              </a:rPr>
              <a:t>input</a:t>
            </a:r>
            <a:r>
              <a:rPr lang="en-US" altLang="zh-CN" sz="1100" dirty="0">
                <a:latin typeface="Consolas" panose="020B0609020204030204" pitchFamily="49" charset="0"/>
              </a:rPr>
              <a:t> that receives data. There are 784 inputs that receives data.</a:t>
            </a:r>
          </a:p>
          <a:p>
            <a:r>
              <a:rPr lang="en-US" altLang="zh-CN" sz="1100" dirty="0">
                <a:solidFill>
                  <a:schemeClr val="accent3"/>
                </a:solidFill>
                <a:latin typeface="Consolas" panose="020B0609020204030204" pitchFamily="49" charset="0"/>
              </a:rPr>
              <a:t>h1</a:t>
            </a:r>
            <a:r>
              <a:rPr lang="en-US" altLang="zh-CN" sz="1100" dirty="0">
                <a:latin typeface="Consolas" panose="020B0609020204030204" pitchFamily="49" charset="0"/>
              </a:rPr>
              <a:t>: h1 is the </a:t>
            </a:r>
            <a:r>
              <a:rPr lang="en-US" altLang="zh-CN" sz="1100" dirty="0">
                <a:solidFill>
                  <a:schemeClr val="accent3"/>
                </a:solidFill>
                <a:latin typeface="Consolas" panose="020B0609020204030204" pitchFamily="49" charset="0"/>
              </a:rPr>
              <a:t>hidden layer</a:t>
            </a:r>
            <a:r>
              <a:rPr lang="en-US" altLang="zh-CN" sz="1100" dirty="0">
                <a:latin typeface="Consolas" panose="020B0609020204030204" pitchFamily="49" charset="0"/>
              </a:rPr>
              <a:t> (hidden layer 1) and it contains 256 hidden nodes selected by human.</a:t>
            </a:r>
          </a:p>
          <a:p>
            <a:r>
              <a:rPr lang="en-US" altLang="zh-CN" sz="1100" dirty="0">
                <a:solidFill>
                  <a:schemeClr val="accent5"/>
                </a:solidFill>
                <a:latin typeface="Consolas" panose="020B0609020204030204" pitchFamily="49" charset="0"/>
              </a:rPr>
              <a:t>w1</a:t>
            </a:r>
            <a:r>
              <a:rPr lang="en-US" altLang="zh-CN" sz="1100" dirty="0">
                <a:latin typeface="Consolas" panose="020B0609020204030204" pitchFamily="49" charset="0"/>
              </a:rPr>
              <a:t>: w1 is the </a:t>
            </a:r>
            <a:r>
              <a:rPr lang="en-US" altLang="zh-CN" sz="1100" dirty="0">
                <a:solidFill>
                  <a:schemeClr val="accent5"/>
                </a:solidFill>
                <a:latin typeface="Consolas" panose="020B0609020204030204" pitchFamily="49" charset="0"/>
              </a:rPr>
              <a:t>weight</a:t>
            </a:r>
            <a:r>
              <a:rPr lang="en-US" altLang="zh-CN" sz="1100" dirty="0">
                <a:latin typeface="Consolas" panose="020B0609020204030204" pitchFamily="49" charset="0"/>
              </a:rPr>
              <a:t>. It simulates the axon that connects the input nodes to the hidden nodes. Basically, it defines how important one node is in respect to other nodes. In order to connect all the nodes between the two layers, w1 must be a 784x256 matrix to simulate all 784*256=200704 connections.</a:t>
            </a:r>
          </a:p>
          <a:p>
            <a:r>
              <a:rPr lang="en-US" altLang="zh-CN" sz="1100" dirty="0">
                <a:solidFill>
                  <a:schemeClr val="tx1"/>
                </a:solidFill>
                <a:latin typeface="Consolas" panose="020B0609020204030204" pitchFamily="49" charset="0"/>
              </a:rPr>
              <a:t>b1</a:t>
            </a:r>
            <a:r>
              <a:rPr lang="en-US" altLang="zh-CN" sz="1100" dirty="0">
                <a:latin typeface="Consolas" panose="020B0609020204030204" pitchFamily="49" charset="0"/>
              </a:rPr>
              <a:t>: b1 is the </a:t>
            </a:r>
            <a:r>
              <a:rPr lang="en-US" altLang="zh-CN" sz="1100" dirty="0">
                <a:solidFill>
                  <a:schemeClr val="tx1"/>
                </a:solidFill>
                <a:latin typeface="Consolas" panose="020B0609020204030204" pitchFamily="49" charset="0"/>
              </a:rPr>
              <a:t>bias</a:t>
            </a:r>
            <a:r>
              <a:rPr lang="en-US" altLang="zh-CN" sz="1100" dirty="0">
                <a:latin typeface="Consolas" panose="020B0609020204030204" pitchFamily="49" charset="0"/>
              </a:rPr>
              <a:t>. It simulates the synapsis and it represents how active the neuron is to transmit signal. In this case because there are 256 nodes in the hidden layer, the bias is an array of size 256.</a:t>
            </a:r>
          </a:p>
          <a:p>
            <a:r>
              <a:rPr lang="en-US" altLang="zh-CN" sz="1100" dirty="0">
                <a:solidFill>
                  <a:schemeClr val="accent6"/>
                </a:solidFill>
                <a:latin typeface="Consolas" panose="020B0609020204030204" pitchFamily="49" charset="0"/>
              </a:rPr>
              <a:t>ReLU</a:t>
            </a:r>
            <a:r>
              <a:rPr lang="en-US" altLang="zh-CN" sz="1100" dirty="0">
                <a:latin typeface="Consolas" panose="020B0609020204030204" pitchFamily="49" charset="0"/>
              </a:rPr>
              <a:t>: </a:t>
            </a:r>
            <a:r>
              <a:rPr lang="en-US" altLang="zh-CN" sz="1100" dirty="0">
                <a:solidFill>
                  <a:schemeClr val="accent6"/>
                </a:solidFill>
                <a:latin typeface="Consolas" panose="020B0609020204030204" pitchFamily="49" charset="0"/>
              </a:rPr>
              <a:t>Activation function</a:t>
            </a:r>
            <a:r>
              <a:rPr lang="en-US" altLang="zh-CN" sz="1100" dirty="0">
                <a:latin typeface="Consolas" panose="020B0609020204030204" pitchFamily="49" charset="0"/>
              </a:rPr>
              <a:t>. When the value of h1 is above threshold, the node activates and transmits data to the next node.</a:t>
            </a:r>
            <a:endParaRPr lang="zh-CN" altLang="en-US" sz="1100" dirty="0">
              <a:latin typeface="Consolas" panose="020B0609020204030204" pitchFamily="49" charset="0"/>
            </a:endParaRPr>
          </a:p>
        </p:txBody>
      </p:sp>
      <p:sp>
        <p:nvSpPr>
          <p:cNvPr id="4" name="灯片编号占位符 3">
            <a:extLst>
              <a:ext uri="{FF2B5EF4-FFF2-40B4-BE49-F238E27FC236}">
                <a16:creationId xmlns:a16="http://schemas.microsoft.com/office/drawing/2014/main" id="{EDAF2DAB-F060-44FC-A128-A88D47037FDB}"/>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105139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DEDB8F-87F1-4359-B348-1DD67F72D35C}"/>
              </a:ext>
            </a:extLst>
          </p:cNvPr>
          <p:cNvSpPr>
            <a:spLocks noGrp="1"/>
          </p:cNvSpPr>
          <p:nvPr>
            <p:ph type="title"/>
          </p:nvPr>
        </p:nvSpPr>
        <p:spPr>
          <a:xfrm>
            <a:off x="457200" y="466772"/>
            <a:ext cx="5511300" cy="857400"/>
          </a:xfrm>
        </p:spPr>
        <p:txBody>
          <a:bodyPr/>
          <a:lstStyle/>
          <a:p>
            <a:br>
              <a:rPr lang="en-US" altLang="zh-CN" sz="2000" dirty="0">
                <a:latin typeface="Consolas" panose="020B0609020204030204" pitchFamily="49" charset="0"/>
              </a:rPr>
            </a:br>
            <a:r>
              <a:rPr lang="en-US" altLang="zh-CN" sz="2000" dirty="0">
                <a:solidFill>
                  <a:schemeClr val="accent3"/>
                </a:solidFill>
                <a:latin typeface="Consolas" panose="020B0609020204030204" pitchFamily="49" charset="0"/>
              </a:rPr>
              <a:t>The SoftMax Activation Function</a:t>
            </a:r>
            <a:br>
              <a:rPr lang="en-US" altLang="zh-CN" sz="2000" dirty="0">
                <a:latin typeface="Consolas" panose="020B0609020204030204" pitchFamily="49" charset="0"/>
              </a:rPr>
            </a:br>
            <a:r>
              <a:rPr lang="en-US" altLang="zh-CN" sz="2000" dirty="0">
                <a:solidFill>
                  <a:schemeClr val="accent3"/>
                </a:solidFill>
                <a:latin typeface="Consolas" panose="020B0609020204030204" pitchFamily="49" charset="0"/>
              </a:rPr>
              <a:t>y</a:t>
            </a:r>
            <a:r>
              <a:rPr lang="en-US" altLang="zh-CN" sz="2000" dirty="0">
                <a:latin typeface="Consolas" panose="020B0609020204030204" pitchFamily="49" charset="0"/>
              </a:rPr>
              <a:t> = </a:t>
            </a:r>
            <a:r>
              <a:rPr lang="en-US" altLang="zh-CN" sz="2000" dirty="0">
                <a:solidFill>
                  <a:schemeClr val="accent6"/>
                </a:solidFill>
                <a:latin typeface="Consolas" panose="020B0609020204030204" pitchFamily="49" charset="0"/>
              </a:rPr>
              <a:t>SoftMax</a:t>
            </a:r>
            <a:r>
              <a:rPr lang="en-US" altLang="zh-CN" sz="2000" dirty="0">
                <a:latin typeface="Consolas" panose="020B0609020204030204" pitchFamily="49" charset="0"/>
              </a:rPr>
              <a:t>(</a:t>
            </a:r>
            <a:r>
              <a:rPr lang="en-US" altLang="zh-CN" sz="2000" dirty="0">
                <a:solidFill>
                  <a:schemeClr val="accent1"/>
                </a:solidFill>
                <a:latin typeface="Consolas" panose="020B0609020204030204" pitchFamily="49" charset="0"/>
              </a:rPr>
              <a:t>h1</a:t>
            </a:r>
            <a:r>
              <a:rPr lang="en-US" altLang="zh-CN" sz="2000" dirty="0">
                <a:latin typeface="Consolas" panose="020B0609020204030204" pitchFamily="49" charset="0"/>
              </a:rPr>
              <a:t>*</a:t>
            </a:r>
            <a:r>
              <a:rPr lang="en-US" altLang="zh-CN" sz="2000" dirty="0">
                <a:solidFill>
                  <a:schemeClr val="accent5"/>
                </a:solidFill>
                <a:latin typeface="Consolas" panose="020B0609020204030204" pitchFamily="49" charset="0"/>
              </a:rPr>
              <a:t>w2</a:t>
            </a:r>
            <a:r>
              <a:rPr lang="en-US" altLang="zh-CN" sz="2000" dirty="0">
                <a:latin typeface="Consolas" panose="020B0609020204030204" pitchFamily="49" charset="0"/>
              </a:rPr>
              <a:t> + </a:t>
            </a:r>
            <a:r>
              <a:rPr lang="en-US" altLang="zh-CN" sz="2000" dirty="0">
                <a:solidFill>
                  <a:schemeClr val="tx1"/>
                </a:solidFill>
                <a:latin typeface="Consolas" panose="020B0609020204030204" pitchFamily="49" charset="0"/>
              </a:rPr>
              <a:t>b2</a:t>
            </a:r>
            <a:r>
              <a:rPr lang="en-US" altLang="zh-CN" sz="2000" dirty="0">
                <a:latin typeface="Consolas" panose="020B0609020204030204" pitchFamily="49" charset="0"/>
              </a:rPr>
              <a:t>)</a:t>
            </a:r>
            <a:endParaRPr lang="zh-CN" altLang="en-US" sz="2000" dirty="0"/>
          </a:p>
        </p:txBody>
      </p:sp>
      <p:sp>
        <p:nvSpPr>
          <p:cNvPr id="3" name="文本占位符 2">
            <a:extLst>
              <a:ext uri="{FF2B5EF4-FFF2-40B4-BE49-F238E27FC236}">
                <a16:creationId xmlns:a16="http://schemas.microsoft.com/office/drawing/2014/main" id="{38128ED8-A355-4C2F-A43D-C42E3DB16D6C}"/>
              </a:ext>
            </a:extLst>
          </p:cNvPr>
          <p:cNvSpPr>
            <a:spLocks noGrp="1"/>
          </p:cNvSpPr>
          <p:nvPr>
            <p:ph type="body" idx="1"/>
          </p:nvPr>
        </p:nvSpPr>
        <p:spPr>
          <a:xfrm>
            <a:off x="434662" y="1429810"/>
            <a:ext cx="5511300" cy="3303175"/>
          </a:xfrm>
        </p:spPr>
        <p:txBody>
          <a:bodyPr/>
          <a:lstStyle/>
          <a:p>
            <a:r>
              <a:rPr lang="en-US" altLang="zh-CN" sz="1100" dirty="0">
                <a:solidFill>
                  <a:schemeClr val="accent1"/>
                </a:solidFill>
                <a:latin typeface="Consolas" panose="020B0609020204030204" pitchFamily="49" charset="0"/>
              </a:rPr>
              <a:t>h1</a:t>
            </a:r>
            <a:r>
              <a:rPr lang="en-US" altLang="zh-CN" sz="1100" dirty="0">
                <a:latin typeface="Consolas" panose="020B0609020204030204" pitchFamily="49" charset="0"/>
              </a:rPr>
              <a:t>: h1 is the </a:t>
            </a:r>
            <a:r>
              <a:rPr lang="en-US" altLang="zh-CN" sz="1100" dirty="0">
                <a:solidFill>
                  <a:schemeClr val="accent1"/>
                </a:solidFill>
                <a:latin typeface="Consolas" panose="020B0609020204030204" pitchFamily="49" charset="0"/>
              </a:rPr>
              <a:t>hidden nodes</a:t>
            </a:r>
            <a:r>
              <a:rPr lang="en-US" altLang="zh-CN" sz="1100" dirty="0">
                <a:latin typeface="Consolas" panose="020B0609020204030204" pitchFamily="49" charset="0"/>
              </a:rPr>
              <a:t> from the hidden layers. There are 256 hidden nodes.</a:t>
            </a:r>
          </a:p>
          <a:p>
            <a:r>
              <a:rPr lang="en-US" altLang="zh-CN" sz="1100" dirty="0">
                <a:solidFill>
                  <a:schemeClr val="accent3"/>
                </a:solidFill>
                <a:latin typeface="Consolas" panose="020B0609020204030204" pitchFamily="49" charset="0"/>
              </a:rPr>
              <a:t>y</a:t>
            </a:r>
            <a:r>
              <a:rPr lang="en-US" altLang="zh-CN" sz="1100" dirty="0">
                <a:latin typeface="Consolas" panose="020B0609020204030204" pitchFamily="49" charset="0"/>
              </a:rPr>
              <a:t>: y is the </a:t>
            </a:r>
            <a:r>
              <a:rPr lang="en-US" altLang="zh-CN" sz="1100" dirty="0">
                <a:solidFill>
                  <a:schemeClr val="accent3"/>
                </a:solidFill>
                <a:latin typeface="Consolas" panose="020B0609020204030204" pitchFamily="49" charset="0"/>
              </a:rPr>
              <a:t>output </a:t>
            </a:r>
            <a:r>
              <a:rPr lang="en-US" altLang="zh-CN" sz="1100" dirty="0">
                <a:latin typeface="Consolas" panose="020B0609020204030204" pitchFamily="49" charset="0"/>
              </a:rPr>
              <a:t>and it contains 10 nodes representing 0-9.</a:t>
            </a:r>
          </a:p>
          <a:p>
            <a:r>
              <a:rPr lang="en-US" altLang="zh-CN" sz="1100" dirty="0">
                <a:solidFill>
                  <a:schemeClr val="accent5"/>
                </a:solidFill>
                <a:latin typeface="Consolas" panose="020B0609020204030204" pitchFamily="49" charset="0"/>
              </a:rPr>
              <a:t>w2</a:t>
            </a:r>
            <a:r>
              <a:rPr lang="en-US" altLang="zh-CN" sz="1100" dirty="0">
                <a:latin typeface="Consolas" panose="020B0609020204030204" pitchFamily="49" charset="0"/>
              </a:rPr>
              <a:t>: w2 is the </a:t>
            </a:r>
            <a:r>
              <a:rPr lang="en-US" altLang="zh-CN" sz="1100" dirty="0">
                <a:solidFill>
                  <a:schemeClr val="accent5"/>
                </a:solidFill>
                <a:latin typeface="Consolas" panose="020B0609020204030204" pitchFamily="49" charset="0"/>
              </a:rPr>
              <a:t>weight</a:t>
            </a:r>
            <a:r>
              <a:rPr lang="en-US" altLang="zh-CN" sz="1100" dirty="0">
                <a:latin typeface="Consolas" panose="020B0609020204030204" pitchFamily="49" charset="0"/>
              </a:rPr>
              <a:t>. It simulates the axon that connects the hidden nodes to the output nodes. Basically, it defines how important one node is in respect to other nodes. In order to connect all the nodes between the two layers, w2 must be a 256x10 matrix to simulate all 256x10=2560 connections.</a:t>
            </a:r>
          </a:p>
          <a:p>
            <a:r>
              <a:rPr lang="en-US" altLang="zh-CN" sz="1100" dirty="0">
                <a:solidFill>
                  <a:schemeClr val="tx1"/>
                </a:solidFill>
                <a:latin typeface="Consolas" panose="020B0609020204030204" pitchFamily="49" charset="0"/>
              </a:rPr>
              <a:t>b2</a:t>
            </a:r>
            <a:r>
              <a:rPr lang="en-US" altLang="zh-CN" sz="1100" dirty="0">
                <a:latin typeface="Consolas" panose="020B0609020204030204" pitchFamily="49" charset="0"/>
              </a:rPr>
              <a:t>: b2 is the </a:t>
            </a:r>
            <a:r>
              <a:rPr lang="en-US" altLang="zh-CN" sz="1100" dirty="0">
                <a:solidFill>
                  <a:schemeClr val="tx1"/>
                </a:solidFill>
                <a:latin typeface="Consolas" panose="020B0609020204030204" pitchFamily="49" charset="0"/>
              </a:rPr>
              <a:t>bias</a:t>
            </a:r>
            <a:r>
              <a:rPr lang="en-US" altLang="zh-CN" sz="1100" dirty="0">
                <a:latin typeface="Consolas" panose="020B0609020204030204" pitchFamily="49" charset="0"/>
              </a:rPr>
              <a:t>. It simulates the synapsis and it represents how active the neuron is to transmit signal. In this case because there are 10 nodes in the output layer, the bias is an array of size 10.</a:t>
            </a:r>
          </a:p>
          <a:p>
            <a:r>
              <a:rPr lang="en-US" altLang="zh-CN" sz="1100" dirty="0">
                <a:solidFill>
                  <a:schemeClr val="accent6"/>
                </a:solidFill>
                <a:latin typeface="Consolas" panose="020B0609020204030204" pitchFamily="49" charset="0"/>
              </a:rPr>
              <a:t>SoftMax</a:t>
            </a:r>
            <a:r>
              <a:rPr lang="en-US" altLang="zh-CN" sz="1100" dirty="0">
                <a:latin typeface="Consolas" panose="020B0609020204030204" pitchFamily="49" charset="0"/>
              </a:rPr>
              <a:t>: </a:t>
            </a:r>
            <a:r>
              <a:rPr lang="en-US" altLang="zh-CN" sz="1100" dirty="0">
                <a:solidFill>
                  <a:schemeClr val="accent6"/>
                </a:solidFill>
                <a:latin typeface="Consolas" panose="020B0609020204030204" pitchFamily="49" charset="0"/>
              </a:rPr>
              <a:t>Activation function</a:t>
            </a:r>
            <a:r>
              <a:rPr lang="en-US" altLang="zh-CN" sz="1100" dirty="0">
                <a:latin typeface="Consolas" panose="020B0609020204030204" pitchFamily="49" charset="0"/>
              </a:rPr>
              <a:t>. When the value of y is above threshold, the node activates and makes a prediction.</a:t>
            </a:r>
            <a:endParaRPr lang="zh-CN" altLang="en-US" sz="1100" dirty="0">
              <a:latin typeface="Consolas" panose="020B0609020204030204" pitchFamily="49" charset="0"/>
            </a:endParaRPr>
          </a:p>
        </p:txBody>
      </p:sp>
      <p:sp>
        <p:nvSpPr>
          <p:cNvPr id="4" name="灯片编号占位符 3">
            <a:extLst>
              <a:ext uri="{FF2B5EF4-FFF2-40B4-BE49-F238E27FC236}">
                <a16:creationId xmlns:a16="http://schemas.microsoft.com/office/drawing/2014/main" id="{EDAF2DAB-F060-44FC-A128-A88D47037FDB}"/>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4261109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457200" y="1348975"/>
            <a:ext cx="5511300" cy="8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dirty="0"/>
              <a:t>END</a:t>
            </a:r>
            <a:endParaRPr dirty="0"/>
          </a:p>
        </p:txBody>
      </p:sp>
      <p:sp>
        <p:nvSpPr>
          <p:cNvPr id="95" name="Google Shape;95;p18"/>
          <p:cNvSpPr txBox="1">
            <a:spLocks noGrp="1"/>
          </p:cNvSpPr>
          <p:nvPr>
            <p:ph type="body" idx="1"/>
          </p:nvPr>
        </p:nvSpPr>
        <p:spPr>
          <a:xfrm>
            <a:off x="457200" y="2244400"/>
            <a:ext cx="5511300" cy="2605200"/>
          </a:xfrm>
          <a:prstGeom prst="rect">
            <a:avLst/>
          </a:prstGeom>
        </p:spPr>
        <p:txBody>
          <a:bodyPr spcFirstLastPara="1" wrap="square" lIns="91425" tIns="91425" rIns="91425" bIns="91425" anchor="t" anchorCtr="0">
            <a:noAutofit/>
          </a:bodyPr>
          <a:lstStyle/>
          <a:p>
            <a:pPr marL="457200" lvl="0" indent="-342900" rtl="0">
              <a:spcBef>
                <a:spcPts val="600"/>
              </a:spcBef>
              <a:spcAft>
                <a:spcPts val="0"/>
              </a:spcAft>
              <a:buSzPts val="1800"/>
              <a:buChar char="×"/>
            </a:pPr>
            <a:endParaRPr dirty="0"/>
          </a:p>
        </p:txBody>
      </p:sp>
      <p:sp>
        <p:nvSpPr>
          <p:cNvPr id="96" name="Google Shape;96;p18"/>
          <p:cNvSpPr txBox="1">
            <a:spLocks noGrp="1"/>
          </p:cNvSpPr>
          <p:nvPr>
            <p:ph type="sldNum" idx="12"/>
          </p:nvPr>
        </p:nvSpPr>
        <p:spPr>
          <a:xfrm>
            <a:off x="8480584" y="46736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5</a:t>
            </a:fld>
            <a:endParaRPr/>
          </a:p>
        </p:txBody>
      </p:sp>
    </p:spTree>
  </p:cSld>
  <p:clrMapOvr>
    <a:masterClrMapping/>
  </p:clrMapOvr>
</p:sld>
</file>

<file path=ppt/theme/theme1.xml><?xml version="1.0" encoding="utf-8"?>
<a:theme xmlns:a="http://schemas.openxmlformats.org/drawingml/2006/main" name="Eglamou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402</Words>
  <Application>Microsoft Office PowerPoint</Application>
  <PresentationFormat>全屏显示(16:9)</PresentationFormat>
  <Paragraphs>39</Paragraphs>
  <Slides>5</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vt:i4>
      </vt:variant>
    </vt:vector>
  </HeadingPairs>
  <TitlesOfParts>
    <vt:vector size="11" baseType="lpstr">
      <vt:lpstr>Lato Hairline</vt:lpstr>
      <vt:lpstr>Lato Light</vt:lpstr>
      <vt:lpstr>宋体</vt:lpstr>
      <vt:lpstr>Arial</vt:lpstr>
      <vt:lpstr>Consolas</vt:lpstr>
      <vt:lpstr>Eglamour template</vt:lpstr>
      <vt:lpstr>Activation Function</vt:lpstr>
      <vt:lpstr>Activation Function</vt:lpstr>
      <vt:lpstr> The ReLU Activation Function h1 = ReLU(x*w1 + b1)</vt:lpstr>
      <vt:lpstr> The SoftMax Activation Function y = SoftMax(h1*w2 + b2)</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Hongjun Wu</cp:lastModifiedBy>
  <cp:revision>8</cp:revision>
  <dcterms:modified xsi:type="dcterms:W3CDTF">2018-10-05T05:32:01Z</dcterms:modified>
</cp:coreProperties>
</file>