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86" r:id="rId3"/>
    <p:sldId id="287" r:id="rId4"/>
    <p:sldId id="288" r:id="rId5"/>
    <p:sldId id="291" r:id="rId6"/>
    <p:sldId id="290" r:id="rId7"/>
    <p:sldId id="292" r:id="rId8"/>
    <p:sldId id="293"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095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7227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111189" y="2164395"/>
            <a:ext cx="6669966"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Keras Code Structure</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
        <p:nvSpPr>
          <p:cNvPr id="3" name="文本框 2">
            <a:extLst>
              <a:ext uri="{FF2B5EF4-FFF2-40B4-BE49-F238E27FC236}">
                <a16:creationId xmlns:a16="http://schemas.microsoft.com/office/drawing/2014/main" id="{6BFF2E9A-B5BE-492A-8D54-E797E84E6056}"/>
              </a:ext>
            </a:extLst>
          </p:cNvPr>
          <p:cNvSpPr txBox="1"/>
          <p:nvPr/>
        </p:nvSpPr>
        <p:spPr>
          <a:xfrm>
            <a:off x="2803711" y="3520461"/>
            <a:ext cx="2712602" cy="1323439"/>
          </a:xfrm>
          <a:prstGeom prst="rect">
            <a:avLst/>
          </a:prstGeom>
          <a:noFill/>
        </p:spPr>
        <p:txBody>
          <a:bodyPr wrap="none" rtlCol="0">
            <a:spAutoFit/>
          </a:bodyPr>
          <a:lstStyle/>
          <a:p>
            <a:r>
              <a:rPr lang="en-US" altLang="zh-CN" sz="1600" dirty="0">
                <a:solidFill>
                  <a:schemeClr val="bg1"/>
                </a:solidFill>
              </a:rPr>
              <a:t>-Visualize a Neural Network</a:t>
            </a:r>
          </a:p>
          <a:p>
            <a:r>
              <a:rPr lang="en-US" altLang="zh-CN" sz="1600" dirty="0">
                <a:solidFill>
                  <a:schemeClr val="bg1"/>
                </a:solidFill>
              </a:rPr>
              <a:t>-Burrito Metaphor</a:t>
            </a:r>
          </a:p>
          <a:p>
            <a:r>
              <a:rPr lang="en-US" altLang="zh-CN" sz="1600" dirty="0">
                <a:solidFill>
                  <a:schemeClr val="bg1"/>
                </a:solidFill>
              </a:rPr>
              <a:t>-Building a model</a:t>
            </a:r>
          </a:p>
          <a:p>
            <a:r>
              <a:rPr lang="en-US" altLang="zh-CN" sz="1600" dirty="0">
                <a:solidFill>
                  <a:schemeClr val="bg1"/>
                </a:solidFill>
              </a:rPr>
              <a:t>-TensorFlow vs. Keras</a:t>
            </a:r>
          </a:p>
          <a:p>
            <a:r>
              <a:rPr lang="en-US" altLang="zh-CN" sz="1600" dirty="0">
                <a:solidFill>
                  <a:schemeClr val="bg1"/>
                </a:solidFill>
              </a:rPr>
              <a:t>-Conclusion</a:t>
            </a:r>
            <a:endParaRPr lang="zh-CN" altLang="en-US"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63653-0051-42BA-A625-5636E6BD7970}"/>
              </a:ext>
            </a:extLst>
          </p:cNvPr>
          <p:cNvSpPr>
            <a:spLocks noGrp="1"/>
          </p:cNvSpPr>
          <p:nvPr>
            <p:ph type="title"/>
          </p:nvPr>
        </p:nvSpPr>
        <p:spPr/>
        <p:txBody>
          <a:bodyPr/>
          <a:lstStyle/>
          <a:p>
            <a:r>
              <a:rPr lang="en-US" altLang="zh-CN" dirty="0"/>
              <a:t>Visualize a </a:t>
            </a:r>
            <a:br>
              <a:rPr lang="en-US" altLang="zh-CN" dirty="0"/>
            </a:br>
            <a:r>
              <a:rPr lang="en-US" altLang="zh-CN" dirty="0"/>
              <a:t>Neural Network</a:t>
            </a:r>
            <a:endParaRPr lang="zh-CN" altLang="en-US" dirty="0"/>
          </a:p>
        </p:txBody>
      </p:sp>
      <p:sp>
        <p:nvSpPr>
          <p:cNvPr id="3" name="文本占位符 2">
            <a:extLst>
              <a:ext uri="{FF2B5EF4-FFF2-40B4-BE49-F238E27FC236}">
                <a16:creationId xmlns:a16="http://schemas.microsoft.com/office/drawing/2014/main" id="{226580FB-B287-4344-B54C-484FAC1DEBE4}"/>
              </a:ext>
            </a:extLst>
          </p:cNvPr>
          <p:cNvSpPr>
            <a:spLocks noGrp="1"/>
          </p:cNvSpPr>
          <p:nvPr>
            <p:ph type="body" idx="1"/>
          </p:nvPr>
        </p:nvSpPr>
        <p:spPr/>
        <p:txBody>
          <a:bodyPr/>
          <a:lstStyle/>
          <a:p>
            <a:r>
              <a:rPr lang="en-US" altLang="zh-CN" sz="1400" dirty="0"/>
              <a:t>Review: Multilayer Perception model is layers of nodes stack on top of each other, it has at least three layers: input layer, hidden layer, and output layer.</a:t>
            </a:r>
          </a:p>
          <a:p>
            <a:r>
              <a:rPr lang="en-US" altLang="zh-CN" sz="1400" dirty="0"/>
              <a:t>A lot of people think of building a Keras model is like making a cake or wrap a burrito, by adding layers of stuff and wrap them into a big piece.</a:t>
            </a:r>
          </a:p>
          <a:p>
            <a:r>
              <a:rPr lang="en-US" altLang="zh-CN" sz="1400" dirty="0"/>
              <a:t>We will talk about the burrito metaphor.</a:t>
            </a:r>
            <a:endParaRPr lang="zh-CN" altLang="en-US" sz="1400" dirty="0"/>
          </a:p>
        </p:txBody>
      </p:sp>
      <p:sp>
        <p:nvSpPr>
          <p:cNvPr id="4" name="灯片编号占位符 3">
            <a:extLst>
              <a:ext uri="{FF2B5EF4-FFF2-40B4-BE49-F238E27FC236}">
                <a16:creationId xmlns:a16="http://schemas.microsoft.com/office/drawing/2014/main" id="{36F1A376-68DD-4F56-9A75-585A0C72404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pic>
        <p:nvPicPr>
          <p:cNvPr id="1026" name="Picture 2" descr="Image result for Neural network">
            <a:extLst>
              <a:ext uri="{FF2B5EF4-FFF2-40B4-BE49-F238E27FC236}">
                <a16:creationId xmlns:a16="http://schemas.microsoft.com/office/drawing/2014/main" id="{A92AC278-8185-4EB0-83AA-567052FB4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535" y="2206375"/>
            <a:ext cx="3244298" cy="159138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14DA91F-2B89-4DAD-ACC4-18453E92EE62}"/>
              </a:ext>
            </a:extLst>
          </p:cNvPr>
          <p:cNvSpPr txBox="1"/>
          <p:nvPr/>
        </p:nvSpPr>
        <p:spPr>
          <a:xfrm>
            <a:off x="726141" y="4726641"/>
            <a:ext cx="4540025" cy="246221"/>
          </a:xfrm>
          <a:prstGeom prst="rect">
            <a:avLst/>
          </a:prstGeom>
          <a:noFill/>
        </p:spPr>
        <p:txBody>
          <a:bodyPr wrap="none" rtlCol="0">
            <a:spAutoFit/>
          </a:bodyPr>
          <a:lstStyle/>
          <a:p>
            <a:r>
              <a:rPr lang="en-US" altLang="zh-CN" sz="1000" dirty="0"/>
              <a:t>Image Credit: https://miro.medium.com/max/978/0*0mia7BQKjUAuXeqZ.jpeg</a:t>
            </a:r>
            <a:endParaRPr lang="zh-CN" altLang="en-US" sz="1000" dirty="0"/>
          </a:p>
        </p:txBody>
      </p:sp>
    </p:spTree>
    <p:extLst>
      <p:ext uri="{BB962C8B-B14F-4D97-AF65-F5344CB8AC3E}">
        <p14:creationId xmlns:p14="http://schemas.microsoft.com/office/powerpoint/2010/main" val="172444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57711-E4A5-4722-92E9-8329E5D18483}"/>
              </a:ext>
            </a:extLst>
          </p:cNvPr>
          <p:cNvSpPr>
            <a:spLocks noGrp="1"/>
          </p:cNvSpPr>
          <p:nvPr>
            <p:ph type="title"/>
          </p:nvPr>
        </p:nvSpPr>
        <p:spPr/>
        <p:txBody>
          <a:bodyPr/>
          <a:lstStyle/>
          <a:p>
            <a:r>
              <a:rPr lang="en-US" altLang="zh-CN" dirty="0"/>
              <a:t>Neural Network: </a:t>
            </a:r>
            <a:br>
              <a:rPr lang="en-US" altLang="zh-CN" dirty="0"/>
            </a:br>
            <a:r>
              <a:rPr lang="en-US" altLang="zh-CN" dirty="0"/>
              <a:t>A Burrito</a:t>
            </a:r>
            <a:endParaRPr lang="zh-CN" altLang="en-US" dirty="0"/>
          </a:p>
        </p:txBody>
      </p:sp>
      <p:sp>
        <p:nvSpPr>
          <p:cNvPr id="3" name="文本占位符 2">
            <a:extLst>
              <a:ext uri="{FF2B5EF4-FFF2-40B4-BE49-F238E27FC236}">
                <a16:creationId xmlns:a16="http://schemas.microsoft.com/office/drawing/2014/main" id="{2BA7F927-4A50-48E3-9BA7-363CFED66D2C}"/>
              </a:ext>
            </a:extLst>
          </p:cNvPr>
          <p:cNvSpPr>
            <a:spLocks noGrp="1"/>
          </p:cNvSpPr>
          <p:nvPr>
            <p:ph type="body" idx="1"/>
          </p:nvPr>
        </p:nvSpPr>
        <p:spPr>
          <a:xfrm>
            <a:off x="457200" y="2244400"/>
            <a:ext cx="5634318" cy="2605200"/>
          </a:xfrm>
        </p:spPr>
        <p:txBody>
          <a:bodyPr/>
          <a:lstStyle/>
          <a:p>
            <a:r>
              <a:rPr lang="en-US" altLang="zh-CN" sz="1400" dirty="0"/>
              <a:t>Imagine you walk into a Mexican restaurant.</a:t>
            </a:r>
          </a:p>
          <a:p>
            <a:r>
              <a:rPr lang="en-US" altLang="zh-CN" sz="1400" dirty="0"/>
              <a:t>You ordered a burrito, and you want a steak burrito with cheese on it.</a:t>
            </a:r>
          </a:p>
          <a:p>
            <a:r>
              <a:rPr lang="en-US" altLang="zh-CN" sz="1400" dirty="0"/>
              <a:t>Your burrito starts with a big tortilla. The chef first put a layer of rice, and a layer of steak, then a layer of beans, then a layer of cheese, and finally a layer of salsa.</a:t>
            </a:r>
          </a:p>
          <a:p>
            <a:r>
              <a:rPr lang="en-US" altLang="zh-CN" sz="1400" dirty="0"/>
              <a:t>The chef wraps everything into a single burrito, and you are happy.</a:t>
            </a:r>
            <a:endParaRPr lang="zh-CN" altLang="en-US" sz="1400" dirty="0"/>
          </a:p>
        </p:txBody>
      </p:sp>
      <p:sp>
        <p:nvSpPr>
          <p:cNvPr id="4" name="灯片编号占位符 3">
            <a:extLst>
              <a:ext uri="{FF2B5EF4-FFF2-40B4-BE49-F238E27FC236}">
                <a16:creationId xmlns:a16="http://schemas.microsoft.com/office/drawing/2014/main" id="{07630BB5-857B-4C32-97EB-6C65384A32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50721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57711-E4A5-4722-92E9-8329E5D18483}"/>
              </a:ext>
            </a:extLst>
          </p:cNvPr>
          <p:cNvSpPr>
            <a:spLocks noGrp="1"/>
          </p:cNvSpPr>
          <p:nvPr>
            <p:ph type="title"/>
          </p:nvPr>
        </p:nvSpPr>
        <p:spPr/>
        <p:txBody>
          <a:bodyPr/>
          <a:lstStyle/>
          <a:p>
            <a:r>
              <a:rPr lang="en-US" altLang="zh-CN" dirty="0"/>
              <a:t>Burrito:</a:t>
            </a:r>
            <a:br>
              <a:rPr lang="en-US" altLang="zh-CN" dirty="0"/>
            </a:br>
            <a:r>
              <a:rPr lang="en-US" altLang="zh-CN" dirty="0"/>
              <a:t>A Neural Network</a:t>
            </a:r>
            <a:endParaRPr lang="zh-CN" altLang="en-US" dirty="0"/>
          </a:p>
        </p:txBody>
      </p:sp>
      <p:sp>
        <p:nvSpPr>
          <p:cNvPr id="3" name="文本占位符 2">
            <a:extLst>
              <a:ext uri="{FF2B5EF4-FFF2-40B4-BE49-F238E27FC236}">
                <a16:creationId xmlns:a16="http://schemas.microsoft.com/office/drawing/2014/main" id="{2BA7F927-4A50-48E3-9BA7-363CFED66D2C}"/>
              </a:ext>
            </a:extLst>
          </p:cNvPr>
          <p:cNvSpPr>
            <a:spLocks noGrp="1"/>
          </p:cNvSpPr>
          <p:nvPr>
            <p:ph type="body" idx="1"/>
          </p:nvPr>
        </p:nvSpPr>
        <p:spPr/>
        <p:txBody>
          <a:bodyPr/>
          <a:lstStyle/>
          <a:p>
            <a:r>
              <a:rPr lang="en-US" altLang="zh-CN" sz="1400" dirty="0"/>
              <a:t>Suppose you want to construct a neural network.</a:t>
            </a:r>
          </a:p>
          <a:p>
            <a:r>
              <a:rPr lang="en-US" altLang="zh-CN" sz="1400" dirty="0"/>
              <a:t>You think you need a ML model, and you want to build Multilayer Perception model, for example.</a:t>
            </a:r>
          </a:p>
          <a:p>
            <a:r>
              <a:rPr lang="en-US" altLang="zh-CN" sz="1400" dirty="0"/>
              <a:t>You give a name to your model. Then you tell Keras what layers to add. Keras first adds a layer of input nodes, then several layers of hidden nodes in your will, and finally a layer of output nodes.</a:t>
            </a:r>
          </a:p>
          <a:p>
            <a:r>
              <a:rPr lang="en-US" altLang="zh-CN" sz="1400" dirty="0"/>
              <a:t>Keras wraps everything into a single ML model and hand it to you, and you are done and you can now go and grab a real burrito.</a:t>
            </a:r>
            <a:endParaRPr lang="zh-CN" altLang="en-US" sz="1400" dirty="0"/>
          </a:p>
        </p:txBody>
      </p:sp>
      <p:sp>
        <p:nvSpPr>
          <p:cNvPr id="4" name="灯片编号占位符 3">
            <a:extLst>
              <a:ext uri="{FF2B5EF4-FFF2-40B4-BE49-F238E27FC236}">
                <a16:creationId xmlns:a16="http://schemas.microsoft.com/office/drawing/2014/main" id="{07630BB5-857B-4C32-97EB-6C65384A32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8943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C3940D8-FFE0-4351-B9AD-1E0AD4D5ED5E}"/>
              </a:ext>
            </a:extLst>
          </p:cNvPr>
          <p:cNvSpPr/>
          <p:nvPr/>
        </p:nvSpPr>
        <p:spPr>
          <a:xfrm>
            <a:off x="4854388" y="0"/>
            <a:ext cx="4289612" cy="46736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E6A3953-02B1-4FC6-A614-528F551477CA}"/>
              </a:ext>
            </a:extLst>
          </p:cNvPr>
          <p:cNvSpPr>
            <a:spLocks noGrp="1"/>
          </p:cNvSpPr>
          <p:nvPr>
            <p:ph type="title"/>
          </p:nvPr>
        </p:nvSpPr>
        <p:spPr>
          <a:xfrm>
            <a:off x="457200" y="1348975"/>
            <a:ext cx="6084794" cy="857400"/>
          </a:xfrm>
        </p:spPr>
        <p:txBody>
          <a:bodyPr/>
          <a:lstStyle/>
          <a:p>
            <a:r>
              <a:rPr lang="en-US" altLang="zh-CN" dirty="0"/>
              <a:t>Building a Multilayer Perception Model</a:t>
            </a:r>
            <a:endParaRPr lang="zh-CN" altLang="en-US" dirty="0"/>
          </a:p>
        </p:txBody>
      </p:sp>
      <p:sp>
        <p:nvSpPr>
          <p:cNvPr id="3" name="文本占位符 2">
            <a:extLst>
              <a:ext uri="{FF2B5EF4-FFF2-40B4-BE49-F238E27FC236}">
                <a16:creationId xmlns:a16="http://schemas.microsoft.com/office/drawing/2014/main" id="{EB80CB83-BE9F-46D2-B6F9-6FA74F134C1D}"/>
              </a:ext>
            </a:extLst>
          </p:cNvPr>
          <p:cNvSpPr>
            <a:spLocks noGrp="1"/>
          </p:cNvSpPr>
          <p:nvPr>
            <p:ph type="body" idx="1"/>
          </p:nvPr>
        </p:nvSpPr>
        <p:spPr>
          <a:xfrm>
            <a:off x="457199" y="2244400"/>
            <a:ext cx="6084793" cy="2605200"/>
          </a:xfrm>
        </p:spPr>
        <p:txBody>
          <a:bodyPr/>
          <a:lstStyle/>
          <a:p>
            <a:r>
              <a:rPr lang="en-US" altLang="zh-CN" sz="1600" dirty="0"/>
              <a:t>Step 1: Construct a sequential model.</a:t>
            </a:r>
          </a:p>
          <a:p>
            <a:pPr lvl="1"/>
            <a:r>
              <a:rPr lang="en-US" altLang="zh-CN" sz="1600" dirty="0"/>
              <a:t>Think of this as the process of picking a tortilla.</a:t>
            </a:r>
          </a:p>
          <a:p>
            <a:r>
              <a:rPr lang="en-US" altLang="zh-CN" sz="1600" dirty="0"/>
              <a:t>Step 2: Add layers into the model using Keras built in models.</a:t>
            </a:r>
          </a:p>
          <a:p>
            <a:pPr lvl="1"/>
            <a:r>
              <a:rPr lang="en-US" altLang="zh-CN" sz="1600" dirty="0"/>
              <a:t>Think of this as adding steak and rice into the tortilla.</a:t>
            </a:r>
          </a:p>
          <a:p>
            <a:r>
              <a:rPr lang="en-US" altLang="zh-CN" sz="1600" dirty="0"/>
              <a:t>Step 3: Add output layer to the model.</a:t>
            </a:r>
          </a:p>
          <a:p>
            <a:pPr lvl="1"/>
            <a:r>
              <a:rPr lang="en-US" altLang="zh-CN" sz="1600" dirty="0"/>
              <a:t>Think of this as wrapping the tortilla into a burrito</a:t>
            </a:r>
          </a:p>
          <a:p>
            <a:pPr marL="571500" lvl="1" indent="0">
              <a:buNone/>
            </a:pPr>
            <a:endParaRPr lang="en-US" altLang="zh-CN" sz="1600" dirty="0"/>
          </a:p>
          <a:p>
            <a:pPr marL="114300" indent="0">
              <a:buNone/>
            </a:pPr>
            <a:r>
              <a:rPr lang="en-US" altLang="zh-CN" sz="1600" dirty="0"/>
              <a:t>And that is it!</a:t>
            </a:r>
          </a:p>
        </p:txBody>
      </p:sp>
      <p:sp>
        <p:nvSpPr>
          <p:cNvPr id="4" name="灯片编号占位符 3">
            <a:extLst>
              <a:ext uri="{FF2B5EF4-FFF2-40B4-BE49-F238E27FC236}">
                <a16:creationId xmlns:a16="http://schemas.microsoft.com/office/drawing/2014/main" id="{F9D8B764-42BA-40D3-B261-2600B07C0CE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5" name="Picture 2" descr="Image result for Neural network">
            <a:extLst>
              <a:ext uri="{FF2B5EF4-FFF2-40B4-BE49-F238E27FC236}">
                <a16:creationId xmlns:a16="http://schemas.microsoft.com/office/drawing/2014/main" id="{AFDB9D16-10CD-45F8-BE4D-8E5AA3104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8" y="1345739"/>
            <a:ext cx="3304811" cy="162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buNone/>
            </a:pPr>
            <a:r>
              <a:rPr lang="en-US" dirty="0"/>
              <a:t>It is easy! Easy to understand, and easy to code as well. We will cover the coding in the future. Now just understand the </a:t>
            </a:r>
            <a:r>
              <a:rPr lang="en-US"/>
              <a:t>big idea.</a:t>
            </a:r>
            <a:endParaRPr lang="en-US" dirty="0"/>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02358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457200" y="2211825"/>
            <a:ext cx="3738282"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chemeClr val="accent6"/>
                </a:solidFill>
              </a:rPr>
              <a:t>Keras</a:t>
            </a:r>
          </a:p>
          <a:p>
            <a:pPr marL="0" lvl="0" indent="0" rtl="0">
              <a:spcBef>
                <a:spcPts val="600"/>
              </a:spcBef>
              <a:spcAft>
                <a:spcPts val="0"/>
              </a:spcAft>
              <a:buNone/>
            </a:pPr>
            <a:r>
              <a:rPr lang="en-US" altLang="zh-CN" sz="1400" dirty="0"/>
              <a:t>-</a:t>
            </a:r>
            <a:r>
              <a:rPr lang="en-US" altLang="zh-CN" sz="1400" b="1" dirty="0">
                <a:solidFill>
                  <a:schemeClr val="accent3"/>
                </a:solidFill>
              </a:rPr>
              <a:t>Easy</a:t>
            </a:r>
            <a:r>
              <a:rPr lang="en-US" altLang="zh-CN" sz="1400" dirty="0"/>
              <a:t> to learn.</a:t>
            </a:r>
          </a:p>
          <a:p>
            <a:pPr marL="0" lvl="0" indent="0" rtl="0">
              <a:spcBef>
                <a:spcPts val="600"/>
              </a:spcBef>
              <a:spcAft>
                <a:spcPts val="0"/>
              </a:spcAft>
              <a:buNone/>
            </a:pPr>
            <a:r>
              <a:rPr lang="en-US" altLang="zh-CN" sz="1400" b="1" dirty="0"/>
              <a:t>-Relatively less </a:t>
            </a:r>
            <a:r>
              <a:rPr lang="en-US" altLang="zh-CN" sz="1400" dirty="0"/>
              <a:t>flexible.</a:t>
            </a:r>
          </a:p>
          <a:p>
            <a:pPr marL="0" lvl="0" indent="0" rtl="0">
              <a:spcBef>
                <a:spcPts val="600"/>
              </a:spcBef>
              <a:spcAft>
                <a:spcPts val="0"/>
              </a:spcAft>
              <a:buNone/>
            </a:pPr>
            <a:r>
              <a:rPr lang="en-US" altLang="zh-CN" sz="1400" b="1" dirty="0"/>
              <a:t>-</a:t>
            </a:r>
            <a:r>
              <a:rPr lang="en-US" altLang="zh-CN" sz="1400" b="1" dirty="0">
                <a:solidFill>
                  <a:schemeClr val="accent3"/>
                </a:solidFill>
              </a:rPr>
              <a:t>High</a:t>
            </a:r>
            <a:r>
              <a:rPr lang="en-US" altLang="zh-CN" sz="1400" b="1" dirty="0"/>
              <a:t> </a:t>
            </a:r>
            <a:r>
              <a:rPr lang="en-US" altLang="zh-CN" sz="1400" dirty="0"/>
              <a:t>productivity.</a:t>
            </a:r>
          </a:p>
          <a:p>
            <a:pPr marL="0" lvl="0" indent="0" rtl="0">
              <a:spcBef>
                <a:spcPts val="600"/>
              </a:spcBef>
              <a:spcAft>
                <a:spcPts val="0"/>
              </a:spcAft>
              <a:buNone/>
            </a:pPr>
            <a:r>
              <a:rPr lang="en-US" altLang="zh-CN" sz="1400" dirty="0"/>
              <a:t>-</a:t>
            </a:r>
            <a:r>
              <a:rPr lang="en-US" altLang="zh-CN" sz="1400" b="1" dirty="0"/>
              <a:t>Beginner friendly</a:t>
            </a:r>
            <a:r>
              <a:rPr lang="en-US" altLang="zh-CN" sz="1400" dirty="0"/>
              <a:t>.</a:t>
            </a:r>
          </a:p>
          <a:p>
            <a:pPr marL="0" lvl="0" indent="0" rtl="0">
              <a:spcBef>
                <a:spcPts val="600"/>
              </a:spcBef>
              <a:spcAft>
                <a:spcPts val="0"/>
              </a:spcAft>
              <a:buNone/>
            </a:pPr>
            <a:r>
              <a:rPr lang="en-US" altLang="zh-CN" sz="1400" dirty="0"/>
              <a:t>-</a:t>
            </a:r>
            <a:r>
              <a:rPr lang="en-US" altLang="zh-CN" sz="1400" b="1" dirty="0"/>
              <a:t>Don’t need </a:t>
            </a:r>
            <a:r>
              <a:rPr lang="en-US" altLang="zh-CN" sz="1400" dirty="0"/>
              <a:t>to design tensor operation</a:t>
            </a:r>
            <a:endParaRPr sz="1400" dirty="0"/>
          </a:p>
        </p:txBody>
      </p:sp>
      <p:sp>
        <p:nvSpPr>
          <p:cNvPr id="113" name="Google Shape;113;p20"/>
          <p:cNvSpPr txBox="1">
            <a:spLocks noGrp="1"/>
          </p:cNvSpPr>
          <p:nvPr>
            <p:ph type="title"/>
          </p:nvPr>
        </p:nvSpPr>
        <p:spPr>
          <a:xfrm>
            <a:off x="457200" y="1348975"/>
            <a:ext cx="5715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TensorFlow vs Keras</a:t>
            </a:r>
            <a:endParaRPr dirty="0"/>
          </a:p>
        </p:txBody>
      </p:sp>
      <p:sp>
        <p:nvSpPr>
          <p:cNvPr id="114" name="Google Shape;114;p20"/>
          <p:cNvSpPr txBox="1">
            <a:spLocks noGrp="1"/>
          </p:cNvSpPr>
          <p:nvPr>
            <p:ph type="body" idx="2"/>
          </p:nvPr>
        </p:nvSpPr>
        <p:spPr>
          <a:xfrm>
            <a:off x="3737158" y="2206375"/>
            <a:ext cx="4089030" cy="2637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chemeClr val="accent2"/>
                </a:solidFill>
              </a:rPr>
              <a:t>TensorFlow</a:t>
            </a:r>
            <a:endParaRPr b="1" dirty="0">
              <a:solidFill>
                <a:schemeClr val="accent2"/>
              </a:solidFill>
            </a:endParaRPr>
          </a:p>
          <a:p>
            <a:pPr marL="0" lvl="0" indent="0">
              <a:spcBef>
                <a:spcPts val="600"/>
              </a:spcBef>
              <a:spcAft>
                <a:spcPts val="0"/>
              </a:spcAft>
              <a:buNone/>
            </a:pPr>
            <a:r>
              <a:rPr lang="en-US" sz="1400" b="1" dirty="0"/>
              <a:t>-Significantly harder </a:t>
            </a:r>
            <a:r>
              <a:rPr lang="en-US" sz="1400" dirty="0"/>
              <a:t>to learn. </a:t>
            </a:r>
          </a:p>
          <a:p>
            <a:pPr marL="0" lvl="0" indent="0">
              <a:buNone/>
            </a:pPr>
            <a:r>
              <a:rPr lang="en-US" altLang="zh-CN" sz="1400" b="1" dirty="0"/>
              <a:t>-</a:t>
            </a:r>
            <a:r>
              <a:rPr lang="en-US" altLang="zh-CN" sz="1400" b="1" dirty="0">
                <a:solidFill>
                  <a:schemeClr val="accent3"/>
                </a:solidFill>
              </a:rPr>
              <a:t>Very</a:t>
            </a:r>
            <a:r>
              <a:rPr lang="en-US" altLang="zh-CN" sz="1400" b="1" dirty="0"/>
              <a:t> </a:t>
            </a:r>
            <a:r>
              <a:rPr lang="en-US" altLang="zh-CN" sz="1400" dirty="0"/>
              <a:t>flexible.</a:t>
            </a:r>
          </a:p>
          <a:p>
            <a:pPr marL="0" lvl="0" indent="0">
              <a:buNone/>
            </a:pPr>
            <a:r>
              <a:rPr lang="en-US" altLang="zh-CN" sz="1400" b="1" dirty="0"/>
              <a:t>-Relatively low </a:t>
            </a:r>
            <a:r>
              <a:rPr lang="en-US" altLang="zh-CN" sz="1400" dirty="0"/>
              <a:t>productivity.</a:t>
            </a:r>
          </a:p>
          <a:p>
            <a:pPr marL="0" lvl="0" indent="0">
              <a:buNone/>
            </a:pPr>
            <a:r>
              <a:rPr lang="en-US" altLang="zh-CN" sz="1400" dirty="0"/>
              <a:t>-</a:t>
            </a:r>
            <a:r>
              <a:rPr lang="en-US" altLang="zh-CN" sz="1400" b="1" dirty="0"/>
              <a:t>Best for professionals</a:t>
            </a:r>
            <a:r>
              <a:rPr lang="en-US" altLang="zh-CN" sz="1400" dirty="0"/>
              <a:t>.</a:t>
            </a:r>
          </a:p>
          <a:p>
            <a:pPr marL="0" lvl="0" indent="0">
              <a:buNone/>
            </a:pPr>
            <a:r>
              <a:rPr lang="en-US" altLang="zh-CN" sz="1400" dirty="0"/>
              <a:t>-</a:t>
            </a:r>
            <a:r>
              <a:rPr lang="en-US" altLang="zh-CN" sz="1400" b="1" dirty="0"/>
              <a:t>Need </a:t>
            </a:r>
            <a:r>
              <a:rPr lang="en-US" altLang="zh-CN" sz="1400" dirty="0"/>
              <a:t>to design tensor operation</a:t>
            </a: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6543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CB719-2A5E-40D3-BD61-9A055770BCC7}"/>
              </a:ext>
            </a:extLst>
          </p:cNvPr>
          <p:cNvSpPr>
            <a:spLocks noGrp="1"/>
          </p:cNvSpPr>
          <p:nvPr>
            <p:ph type="title"/>
          </p:nvPr>
        </p:nvSpPr>
        <p:spPr/>
        <p:txBody>
          <a:bodyPr/>
          <a:lstStyle/>
          <a:p>
            <a:r>
              <a:rPr lang="en-US" altLang="zh-CN" dirty="0"/>
              <a:t>Conclusion</a:t>
            </a:r>
            <a:endParaRPr lang="zh-CN" altLang="en-US" dirty="0"/>
          </a:p>
        </p:txBody>
      </p:sp>
      <p:sp>
        <p:nvSpPr>
          <p:cNvPr id="3" name="文本占位符 2">
            <a:extLst>
              <a:ext uri="{FF2B5EF4-FFF2-40B4-BE49-F238E27FC236}">
                <a16:creationId xmlns:a16="http://schemas.microsoft.com/office/drawing/2014/main" id="{9BB26980-2CF3-4650-ABA3-A762E5447D62}"/>
              </a:ext>
            </a:extLst>
          </p:cNvPr>
          <p:cNvSpPr>
            <a:spLocks noGrp="1"/>
          </p:cNvSpPr>
          <p:nvPr>
            <p:ph type="body" idx="1"/>
          </p:nvPr>
        </p:nvSpPr>
        <p:spPr>
          <a:xfrm>
            <a:off x="457199" y="2244400"/>
            <a:ext cx="6010835" cy="2605200"/>
          </a:xfrm>
        </p:spPr>
        <p:txBody>
          <a:bodyPr/>
          <a:lstStyle/>
          <a:p>
            <a:r>
              <a:rPr lang="en-US" altLang="zh-CN" dirty="0"/>
              <a:t>This course is for beginners who don’t know much about machine learning, so if we go straight forward and learn TensorFlow, we will encounter complicated tensor operations, hard mathematics, and most humans will quit.</a:t>
            </a:r>
          </a:p>
          <a:p>
            <a:r>
              <a:rPr lang="en-US" altLang="zh-CN" dirty="0"/>
              <a:t>But the purpose is to get started with neural network, so we first learn the basics, then after we have a big picture of machine learning and comfortable with coding we can go further with TensorFlow.</a:t>
            </a:r>
            <a:endParaRPr lang="zh-CN" altLang="en-US" dirty="0"/>
          </a:p>
        </p:txBody>
      </p:sp>
      <p:sp>
        <p:nvSpPr>
          <p:cNvPr id="4" name="灯片编号占位符 3">
            <a:extLst>
              <a:ext uri="{FF2B5EF4-FFF2-40B4-BE49-F238E27FC236}">
                <a16:creationId xmlns:a16="http://schemas.microsoft.com/office/drawing/2014/main" id="{A306A395-7D05-4436-BDA9-940AA1FA692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0430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END</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553</Words>
  <Application>Microsoft Office PowerPoint</Application>
  <PresentationFormat>全屏显示(16:9)</PresentationFormat>
  <Paragraphs>57</Paragraphs>
  <Slides>9</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Lato Hairline</vt:lpstr>
      <vt:lpstr>Lato Light</vt:lpstr>
      <vt:lpstr>宋体</vt:lpstr>
      <vt:lpstr>Arial</vt:lpstr>
      <vt:lpstr>Eglamour template</vt:lpstr>
      <vt:lpstr>Keras Code Structure</vt:lpstr>
      <vt:lpstr>Visualize a  Neural Network</vt:lpstr>
      <vt:lpstr>Neural Network:  A Burrito</vt:lpstr>
      <vt:lpstr>Burrito: A Neural Network</vt:lpstr>
      <vt:lpstr>Building a Multilayer Perception Model</vt:lpstr>
      <vt:lpstr>PowerPoint 演示文稿</vt:lpstr>
      <vt:lpstr>TensorFlow vs Keras</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Hongjun Wu</cp:lastModifiedBy>
  <cp:revision>63</cp:revision>
  <dcterms:modified xsi:type="dcterms:W3CDTF">2018-09-11T23:03:17Z</dcterms:modified>
</cp:coreProperties>
</file>