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2"/>
  </p:notesMasterIdLst>
  <p:sldIdLst>
    <p:sldId id="256" r:id="rId2"/>
    <p:sldId id="257" r:id="rId3"/>
    <p:sldId id="286" r:id="rId4"/>
    <p:sldId id="287" r:id="rId5"/>
    <p:sldId id="284" r:id="rId6"/>
    <p:sldId id="288" r:id="rId7"/>
    <p:sldId id="285" r:id="rId8"/>
    <p:sldId id="258" r:id="rId9"/>
    <p:sldId id="291" r:id="rId10"/>
    <p:sldId id="293" r:id="rId11"/>
    <p:sldId id="289" r:id="rId12"/>
    <p:sldId id="294" r:id="rId13"/>
    <p:sldId id="295" r:id="rId14"/>
    <p:sldId id="296" r:id="rId15"/>
    <p:sldId id="292"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CBD0E9-9D84-496D-BE5E-E8B105C8D095}">
  <a:tblStyle styleId="{7BCBD0E9-9D84-496D-BE5E-E8B105C8D09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3232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94736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48064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49721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10022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67299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694cd56_0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694cd56_0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37297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64370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2408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46574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6580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Google Shape;51;p11" descr="paint_transparent3.png"/>
          <p:cNvPicPr preferRelativeResize="0"/>
          <p:nvPr/>
        </p:nvPicPr>
        <p:blipFill>
          <a:blip r:embed="rId3">
            <a:alphaModFix/>
          </a:blip>
          <a:stretch>
            <a:fillRect/>
          </a:stretch>
        </p:blipFill>
        <p:spPr>
          <a:xfrm>
            <a:off x="0" y="0"/>
            <a:ext cx="9144000" cy="5143503"/>
          </a:xfrm>
          <a:prstGeom prst="rect">
            <a:avLst/>
          </a:prstGeom>
          <a:noFill/>
          <a:ln>
            <a:noFill/>
          </a:ln>
        </p:spPr>
      </p:pic>
      <p:sp>
        <p:nvSpPr>
          <p:cNvPr id="52" name="Google Shape;52;p11"/>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lvl1pPr lvl="0" algn="ctr" rtl="0">
              <a:buNone/>
              <a:defRPr>
                <a:solidFill>
                  <a:srgbClr val="999999"/>
                </a:solidFill>
              </a:defRPr>
            </a:lvl1pPr>
            <a:lvl2pPr lvl="1" algn="ctr" rtl="0">
              <a:buNone/>
              <a:defRPr>
                <a:solidFill>
                  <a:srgbClr val="999999"/>
                </a:solidFill>
              </a:defRPr>
            </a:lvl2pPr>
            <a:lvl3pPr lvl="2" algn="ctr" rtl="0">
              <a:buNone/>
              <a:defRPr>
                <a:solidFill>
                  <a:srgbClr val="999999"/>
                </a:solidFill>
              </a:defRPr>
            </a:lvl3pPr>
            <a:lvl4pPr lvl="3" algn="ctr" rtl="0">
              <a:buNone/>
              <a:defRPr>
                <a:solidFill>
                  <a:srgbClr val="999999"/>
                </a:solidFill>
              </a:defRPr>
            </a:lvl4pPr>
            <a:lvl5pPr lvl="4" algn="ctr" rtl="0">
              <a:buNone/>
              <a:defRPr>
                <a:solidFill>
                  <a:srgbClr val="999999"/>
                </a:solidFill>
              </a:defRPr>
            </a:lvl5pPr>
            <a:lvl6pPr lvl="5" algn="ctr" rtl="0">
              <a:buNone/>
              <a:defRPr>
                <a:solidFill>
                  <a:srgbClr val="999999"/>
                </a:solidFill>
              </a:defRPr>
            </a:lvl6pPr>
            <a:lvl7pPr lvl="6" algn="ctr" rtl="0">
              <a:buNone/>
              <a:defRPr>
                <a:solidFill>
                  <a:srgbClr val="999999"/>
                </a:solidFill>
              </a:defRPr>
            </a:lvl7pPr>
            <a:lvl8pPr lvl="7" algn="ctr" rtl="0">
              <a:buNone/>
              <a:defRPr>
                <a:solidFill>
                  <a:srgbClr val="999999"/>
                </a:solidFill>
              </a:defRPr>
            </a:lvl8pPr>
            <a:lvl9pPr lvl="8" algn="ctr" rtl="0">
              <a:buNone/>
              <a:defRPr>
                <a:solidFill>
                  <a:srgbClr val="999999"/>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half">
  <p:cSld name="BLANK_1_1">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pic>
        <p:nvPicPr>
          <p:cNvPr id="55" name="Google Shape;55;p12" descr="paint_transparent1.png"/>
          <p:cNvPicPr preferRelativeResize="0"/>
          <p:nvPr/>
        </p:nvPicPr>
        <p:blipFill rotWithShape="1">
          <a:blip r:embed="rId3">
            <a:alphaModFix/>
          </a:blip>
          <a:srcRect l="27161"/>
          <a:stretch/>
        </p:blipFill>
        <p:spPr>
          <a:xfrm>
            <a:off x="0" y="0"/>
            <a:ext cx="6660552"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4135454"/>
            <a:ext cx="39147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pic>
        <p:nvPicPr>
          <p:cNvPr id="18" name="Google Shape;18;p4" descr="paint_transparent4.png"/>
          <p:cNvPicPr preferRelativeResize="0"/>
          <p:nvPr/>
        </p:nvPicPr>
        <p:blipFill>
          <a:blip r:embed="rId3">
            <a:alphaModFix/>
          </a:blip>
          <a:stretch>
            <a:fillRect/>
          </a:stretch>
        </p:blipFill>
        <p:spPr>
          <a:xfrm>
            <a:off x="0" y="-12"/>
            <a:ext cx="9144000" cy="5143513"/>
          </a:xfrm>
          <a:prstGeom prst="rect">
            <a:avLst/>
          </a:prstGeom>
          <a:noFill/>
          <a:ln>
            <a:noFill/>
          </a:ln>
        </p:spPr>
      </p:pic>
      <p:sp>
        <p:nvSpPr>
          <p:cNvPr id="19" name="Google Shape;19;p4"/>
          <p:cNvSpPr txBox="1">
            <a:spLocks noGrp="1"/>
          </p:cNvSpPr>
          <p:nvPr>
            <p:ph type="body" idx="1"/>
          </p:nvPr>
        </p:nvSpPr>
        <p:spPr>
          <a:xfrm>
            <a:off x="2483350" y="836125"/>
            <a:ext cx="4177200" cy="3471300"/>
          </a:xfrm>
          <a:prstGeom prst="rect">
            <a:avLst/>
          </a:prstGeom>
        </p:spPr>
        <p:txBody>
          <a:bodyPr spcFirstLastPara="1" wrap="square" lIns="91425" tIns="91425" rIns="91425" bIns="91425" anchor="ctr" anchorCtr="0"/>
          <a:lstStyle>
            <a:lvl1pPr marL="457200" lvl="0" indent="-381000" algn="ctr" rtl="0">
              <a:spcBef>
                <a:spcPts val="600"/>
              </a:spcBef>
              <a:spcAft>
                <a:spcPts val="0"/>
              </a:spcAft>
              <a:buClr>
                <a:srgbClr val="FFFFFF"/>
              </a:buClr>
              <a:buSzPts val="2400"/>
              <a:buChar char="×"/>
              <a:defRPr sz="2400" i="1">
                <a:solidFill>
                  <a:srgbClr val="FFFFFF"/>
                </a:solidFill>
              </a:defRPr>
            </a:lvl1pPr>
            <a:lvl2pPr marL="914400" lvl="1" indent="-381000" algn="ctr" rtl="0">
              <a:spcBef>
                <a:spcPts val="0"/>
              </a:spcBef>
              <a:spcAft>
                <a:spcPts val="0"/>
              </a:spcAft>
              <a:buClr>
                <a:srgbClr val="FFFFFF"/>
              </a:buClr>
              <a:buSzPts val="2400"/>
              <a:buChar char="×"/>
              <a:defRPr sz="2400" i="1">
                <a:solidFill>
                  <a:srgbClr val="FFFFFF"/>
                </a:solidFill>
              </a:defRPr>
            </a:lvl2pPr>
            <a:lvl3pPr marL="1371600" lvl="2" indent="-381000" algn="ctr" rtl="0">
              <a:spcBef>
                <a:spcPts val="0"/>
              </a:spcBef>
              <a:spcAft>
                <a:spcPts val="0"/>
              </a:spcAft>
              <a:buClr>
                <a:srgbClr val="FFFFFF"/>
              </a:buClr>
              <a:buSzPts val="2400"/>
              <a:buChar char="×"/>
              <a:defRPr sz="2400" i="1">
                <a:solidFill>
                  <a:srgbClr val="FFFFFF"/>
                </a:solidFill>
              </a:defRPr>
            </a:lvl3pPr>
            <a:lvl4pPr marL="1828800" lvl="3" indent="-381000" algn="ctr" rtl="0">
              <a:spcBef>
                <a:spcPts val="0"/>
              </a:spcBef>
              <a:spcAft>
                <a:spcPts val="0"/>
              </a:spcAft>
              <a:buClr>
                <a:srgbClr val="FFFFFF"/>
              </a:buClr>
              <a:buSzPts val="2400"/>
              <a:buChar char="×"/>
              <a:defRPr sz="2400" i="1">
                <a:solidFill>
                  <a:srgbClr val="FFFFFF"/>
                </a:solidFill>
              </a:defRPr>
            </a:lvl4pPr>
            <a:lvl5pPr marL="2286000" lvl="4" indent="-381000" algn="ctr" rtl="0">
              <a:spcBef>
                <a:spcPts val="0"/>
              </a:spcBef>
              <a:spcAft>
                <a:spcPts val="0"/>
              </a:spcAft>
              <a:buClr>
                <a:srgbClr val="FFFFFF"/>
              </a:buClr>
              <a:buSzPts val="2400"/>
              <a:buChar char="○"/>
              <a:defRPr sz="2400" i="1">
                <a:solidFill>
                  <a:srgbClr val="FFFFFF"/>
                </a:solidFill>
              </a:defRPr>
            </a:lvl5pPr>
            <a:lvl6pPr marL="2743200" lvl="5" indent="-381000" algn="ctr" rtl="0">
              <a:spcBef>
                <a:spcPts val="0"/>
              </a:spcBef>
              <a:spcAft>
                <a:spcPts val="0"/>
              </a:spcAft>
              <a:buClr>
                <a:srgbClr val="FFFFFF"/>
              </a:buClr>
              <a:buSzPts val="2400"/>
              <a:buChar char="■"/>
              <a:defRPr sz="2400" i="1">
                <a:solidFill>
                  <a:srgbClr val="FFFFFF"/>
                </a:solidFill>
              </a:defRPr>
            </a:lvl6pPr>
            <a:lvl7pPr marL="3200400" lvl="6" indent="-381000" algn="ctr" rtl="0">
              <a:spcBef>
                <a:spcPts val="0"/>
              </a:spcBef>
              <a:spcAft>
                <a:spcPts val="0"/>
              </a:spcAft>
              <a:buClr>
                <a:srgbClr val="FFFFFF"/>
              </a:buClr>
              <a:buSzPts val="2400"/>
              <a:buChar char="●"/>
              <a:defRPr sz="2400" i="1">
                <a:solidFill>
                  <a:srgbClr val="FFFFFF"/>
                </a:solidFill>
              </a:defRPr>
            </a:lvl7pPr>
            <a:lvl8pPr marL="3657600" lvl="7" indent="-381000" algn="ctr" rtl="0">
              <a:spcBef>
                <a:spcPts val="0"/>
              </a:spcBef>
              <a:spcAft>
                <a:spcPts val="0"/>
              </a:spcAft>
              <a:buClr>
                <a:srgbClr val="FFFFFF"/>
              </a:buClr>
              <a:buSzPts val="2400"/>
              <a:buChar char="○"/>
              <a:defRPr sz="2400" i="1">
                <a:solidFill>
                  <a:srgbClr val="FFFFFF"/>
                </a:solidFill>
              </a:defRPr>
            </a:lvl8pPr>
            <a:lvl9pPr marL="4114800" lvl="8" indent="-381000" algn="ctr">
              <a:spcBef>
                <a:spcPts val="0"/>
              </a:spcBef>
              <a:spcAft>
                <a:spcPts val="0"/>
              </a:spcAft>
              <a:buClr>
                <a:srgbClr val="FFFFFF"/>
              </a:buClr>
              <a:buSzPts val="2400"/>
              <a:buChar char="■"/>
              <a:defRPr sz="2400" i="1">
                <a:solidFill>
                  <a:srgbClr val="FFFFFF"/>
                </a:solidFill>
              </a:defRPr>
            </a:lvl9pPr>
          </a:lstStyle>
          <a:p>
            <a:endParaRPr/>
          </a:p>
        </p:txBody>
      </p:sp>
      <p:sp>
        <p:nvSpPr>
          <p:cNvPr id="20" name="Google Shape;20;p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6"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32"/>
        <p:cNvGrpSpPr/>
        <p:nvPr/>
      </p:nvGrpSpPr>
      <p:grpSpPr>
        <a:xfrm>
          <a:off x="0" y="0"/>
          <a:ext cx="0" cy="0"/>
          <a:chOff x="0" y="0"/>
          <a:chExt cx="0" cy="0"/>
        </a:xfrm>
      </p:grpSpPr>
      <p:pic>
        <p:nvPicPr>
          <p:cNvPr id="33" name="Google Shape;33;p7"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5" name="Google Shape;35;p7"/>
          <p:cNvSpPr txBox="1">
            <a:spLocks noGrp="1"/>
          </p:cNvSpPr>
          <p:nvPr>
            <p:ph type="body" idx="1"/>
          </p:nvPr>
        </p:nvSpPr>
        <p:spPr>
          <a:xfrm>
            <a:off x="489775" y="2312475"/>
            <a:ext cx="1831500" cy="26133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body" idx="2"/>
          </p:nvPr>
        </p:nvSpPr>
        <p:spPr>
          <a:xfrm>
            <a:off x="2415136" y="2312475"/>
            <a:ext cx="1831500" cy="26133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7" name="Google Shape;37;p7"/>
          <p:cNvSpPr txBox="1">
            <a:spLocks noGrp="1"/>
          </p:cNvSpPr>
          <p:nvPr>
            <p:ph type="body" idx="3"/>
          </p:nvPr>
        </p:nvSpPr>
        <p:spPr>
          <a:xfrm>
            <a:off x="4340497" y="2312475"/>
            <a:ext cx="1831500" cy="26133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Google Shape;40;p8"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2" name="Google Shape;42;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44" name="Google Shape;44;p9"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10"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1pPr>
            <a:lvl2pPr lvl="1">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2pPr>
            <a:lvl3pPr lvl="2">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3pPr>
            <a:lvl4pPr lvl="3">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4pPr>
            <a:lvl5pPr lvl="4">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5pPr>
            <a:lvl6pPr lvl="5">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6pPr>
            <a:lvl7pPr lvl="6">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7pPr>
            <a:lvl8pPr lvl="7">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8pPr>
            <a:lvl9pPr lvl="8">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1pPr>
            <a:lvl2pPr marL="914400" lvl="1"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2pPr>
            <a:lvl3pPr marL="1371600" lvl="2"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3pPr>
            <a:lvl4pPr marL="1828800" lvl="3"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4pPr>
            <a:lvl5pPr marL="2286000" lvl="4"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5pPr>
            <a:lvl6pPr marL="2743200" lvl="5"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6pPr>
            <a:lvl7pPr marL="3200400" lvl="6"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7pPr>
            <a:lvl8pPr marL="3657600" lvl="7"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8pPr>
            <a:lvl9pPr marL="4114800" lvl="8"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rgbClr val="FFFFFF"/>
                </a:solidFill>
                <a:latin typeface="Lato Light"/>
                <a:ea typeface="Lato Light"/>
                <a:cs typeface="Lato Light"/>
                <a:sym typeface="Lato Light"/>
              </a:defRPr>
            </a:lvl1pPr>
            <a:lvl2pPr lvl="1" algn="r">
              <a:buNone/>
              <a:defRPr sz="1800">
                <a:solidFill>
                  <a:srgbClr val="FFFFFF"/>
                </a:solidFill>
                <a:latin typeface="Lato Light"/>
                <a:ea typeface="Lato Light"/>
                <a:cs typeface="Lato Light"/>
                <a:sym typeface="Lato Light"/>
              </a:defRPr>
            </a:lvl2pPr>
            <a:lvl3pPr lvl="2" algn="r">
              <a:buNone/>
              <a:defRPr sz="1800">
                <a:solidFill>
                  <a:srgbClr val="FFFFFF"/>
                </a:solidFill>
                <a:latin typeface="Lato Light"/>
                <a:ea typeface="Lato Light"/>
                <a:cs typeface="Lato Light"/>
                <a:sym typeface="Lato Light"/>
              </a:defRPr>
            </a:lvl3pPr>
            <a:lvl4pPr lvl="3" algn="r">
              <a:buNone/>
              <a:defRPr sz="1800">
                <a:solidFill>
                  <a:srgbClr val="FFFFFF"/>
                </a:solidFill>
                <a:latin typeface="Lato Light"/>
                <a:ea typeface="Lato Light"/>
                <a:cs typeface="Lato Light"/>
                <a:sym typeface="Lato Light"/>
              </a:defRPr>
            </a:lvl4pPr>
            <a:lvl5pPr lvl="4" algn="r">
              <a:buNone/>
              <a:defRPr sz="1800">
                <a:solidFill>
                  <a:srgbClr val="FFFFFF"/>
                </a:solidFill>
                <a:latin typeface="Lato Light"/>
                <a:ea typeface="Lato Light"/>
                <a:cs typeface="Lato Light"/>
                <a:sym typeface="Lato Light"/>
              </a:defRPr>
            </a:lvl5pPr>
            <a:lvl6pPr lvl="5" algn="r">
              <a:buNone/>
              <a:defRPr sz="1800">
                <a:solidFill>
                  <a:srgbClr val="FFFFFF"/>
                </a:solidFill>
                <a:latin typeface="Lato Light"/>
                <a:ea typeface="Lato Light"/>
                <a:cs typeface="Lato Light"/>
                <a:sym typeface="Lato Light"/>
              </a:defRPr>
            </a:lvl6pPr>
            <a:lvl7pPr lvl="6" algn="r">
              <a:buNone/>
              <a:defRPr sz="1800">
                <a:solidFill>
                  <a:srgbClr val="FFFFFF"/>
                </a:solidFill>
                <a:latin typeface="Lato Light"/>
                <a:ea typeface="Lato Light"/>
                <a:cs typeface="Lato Light"/>
                <a:sym typeface="Lato Light"/>
              </a:defRPr>
            </a:lvl7pPr>
            <a:lvl8pPr lvl="7" algn="r">
              <a:buNone/>
              <a:defRPr sz="1800">
                <a:solidFill>
                  <a:srgbClr val="FFFFFF"/>
                </a:solidFill>
                <a:latin typeface="Lato Light"/>
                <a:ea typeface="Lato Light"/>
                <a:cs typeface="Lato Light"/>
                <a:sym typeface="Lato Light"/>
              </a:defRPr>
            </a:lvl8pPr>
            <a:lvl9pPr lvl="8" algn="r">
              <a:buNone/>
              <a:defRPr sz="1800">
                <a:solidFill>
                  <a:srgbClr val="FFFFFF"/>
                </a:solidFill>
                <a:latin typeface="Lato Light"/>
                <a:ea typeface="Lato Light"/>
                <a:cs typeface="Lato Light"/>
                <a:sym typeface="Lato Ligh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hyperlink" Target="http://graphicburger.com/?s=watercolor" TargetMode="External"/><Relationship Id="rId4" Type="http://schemas.openxmlformats.org/officeDocument/2006/relationships/hyperlink" Target="http://unsplash.com/"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www.latofonts.com/lato-free-fonts/"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hyperlink" Target="https://twitter.com/googledocs/status/730087240156643328"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1842248" y="1861836"/>
            <a:ext cx="7127166"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ltLang="zh-CN" sz="3600" dirty="0"/>
              <a:t>Relationship between AI, ML, and Deep Learning</a:t>
            </a:r>
            <a:endParaRPr sz="3600" dirty="0"/>
          </a:p>
        </p:txBody>
      </p:sp>
      <p:sp>
        <p:nvSpPr>
          <p:cNvPr id="2" name="文本框 1">
            <a:extLst>
              <a:ext uri="{FF2B5EF4-FFF2-40B4-BE49-F238E27FC236}">
                <a16:creationId xmlns:a16="http://schemas.microsoft.com/office/drawing/2014/main" id="{F55CD1D9-679E-4886-B5A8-AEAF900BF350}"/>
              </a:ext>
            </a:extLst>
          </p:cNvPr>
          <p:cNvSpPr txBox="1"/>
          <p:nvPr/>
        </p:nvSpPr>
        <p:spPr>
          <a:xfrm>
            <a:off x="6261504" y="3543299"/>
            <a:ext cx="2882496" cy="707886"/>
          </a:xfrm>
          <a:prstGeom prst="rect">
            <a:avLst/>
          </a:prstGeom>
          <a:noFill/>
        </p:spPr>
        <p:txBody>
          <a:bodyPr wrap="square" rtlCol="0">
            <a:spAutoFit/>
          </a:bodyPr>
          <a:lstStyle/>
          <a:p>
            <a:r>
              <a:rPr lang="en-US" altLang="zh-CN" sz="2000" dirty="0">
                <a:solidFill>
                  <a:schemeClr val="bg1"/>
                </a:solidFill>
              </a:rPr>
              <a:t>Chapter 1 – Lecture 2</a:t>
            </a:r>
          </a:p>
          <a:p>
            <a:r>
              <a:rPr lang="en-US" altLang="zh-CN" sz="2000" dirty="0">
                <a:solidFill>
                  <a:schemeClr val="bg1"/>
                </a:solidFill>
              </a:rPr>
              <a:t>Hongjun (Jack) Wu</a:t>
            </a:r>
            <a:endParaRPr lang="zh-CN" alt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255495" y="374063"/>
            <a:ext cx="6521824"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Stuff in deep learning…</a:t>
            </a:r>
            <a:endParaRPr dirty="0"/>
          </a:p>
        </p:txBody>
      </p:sp>
      <p:sp>
        <p:nvSpPr>
          <p:cNvPr id="143" name="Google Shape;143;p2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sp>
        <p:nvSpPr>
          <p:cNvPr id="144" name="Google Shape;144;p24"/>
          <p:cNvSpPr/>
          <p:nvPr/>
        </p:nvSpPr>
        <p:spPr>
          <a:xfrm>
            <a:off x="1764240" y="2571750"/>
            <a:ext cx="1553135" cy="1556497"/>
          </a:xfrm>
          <a:prstGeom prst="ellipse">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666666"/>
                </a:solidFill>
                <a:latin typeface="Lato Light"/>
                <a:ea typeface="Lato Light"/>
                <a:cs typeface="Lato Light"/>
                <a:sym typeface="Lato Light"/>
              </a:rPr>
              <a:t>DNN (Deep Neural Network)</a:t>
            </a:r>
            <a:endParaRPr dirty="0">
              <a:solidFill>
                <a:srgbClr val="666666"/>
              </a:solidFill>
              <a:latin typeface="Lato Light"/>
              <a:ea typeface="Lato Light"/>
              <a:cs typeface="Lato Light"/>
              <a:sym typeface="Lato Light"/>
            </a:endParaRPr>
          </a:p>
        </p:txBody>
      </p:sp>
      <p:sp>
        <p:nvSpPr>
          <p:cNvPr id="145" name="Google Shape;145;p24"/>
          <p:cNvSpPr/>
          <p:nvPr/>
        </p:nvSpPr>
        <p:spPr>
          <a:xfrm>
            <a:off x="141194" y="2577417"/>
            <a:ext cx="1553135" cy="1550830"/>
          </a:xfrm>
          <a:prstGeom prst="ellipse">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666666"/>
                </a:solidFill>
                <a:latin typeface="Lato Light"/>
                <a:ea typeface="Lato Light"/>
                <a:cs typeface="Lato Light"/>
                <a:sym typeface="Lato Light"/>
              </a:rPr>
              <a:t>Multi-Layer Perception</a:t>
            </a:r>
            <a:endParaRPr dirty="0">
              <a:solidFill>
                <a:srgbClr val="666666"/>
              </a:solidFill>
              <a:latin typeface="Lato Light"/>
              <a:ea typeface="Lato Light"/>
              <a:cs typeface="Lato Light"/>
              <a:sym typeface="Lato Light"/>
            </a:endParaRPr>
          </a:p>
        </p:txBody>
      </p:sp>
      <p:sp>
        <p:nvSpPr>
          <p:cNvPr id="146" name="Google Shape;146;p24"/>
          <p:cNvSpPr/>
          <p:nvPr/>
        </p:nvSpPr>
        <p:spPr>
          <a:xfrm>
            <a:off x="3400733" y="2558905"/>
            <a:ext cx="1553135" cy="1556497"/>
          </a:xfrm>
          <a:prstGeom prst="ellipse">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666666"/>
                </a:solidFill>
                <a:latin typeface="Lato Light"/>
                <a:ea typeface="Lato Light"/>
                <a:cs typeface="Lato Light"/>
                <a:sym typeface="Lato Light"/>
              </a:rPr>
              <a:t>CNN (Convolutional Neural Network)</a:t>
            </a:r>
            <a:endParaRPr dirty="0">
              <a:solidFill>
                <a:srgbClr val="666666"/>
              </a:solidFill>
              <a:latin typeface="Lato Light"/>
              <a:ea typeface="Lato Light"/>
              <a:cs typeface="Lato Light"/>
              <a:sym typeface="Lato Light"/>
            </a:endParaRPr>
          </a:p>
        </p:txBody>
      </p:sp>
      <p:sp>
        <p:nvSpPr>
          <p:cNvPr id="7" name="Google Shape;146;p24">
            <a:extLst>
              <a:ext uri="{FF2B5EF4-FFF2-40B4-BE49-F238E27FC236}">
                <a16:creationId xmlns:a16="http://schemas.microsoft.com/office/drawing/2014/main" id="{A1BAC17B-F466-41E2-A140-D9B1AC7341B4}"/>
              </a:ext>
            </a:extLst>
          </p:cNvPr>
          <p:cNvSpPr/>
          <p:nvPr/>
        </p:nvSpPr>
        <p:spPr>
          <a:xfrm>
            <a:off x="5037226" y="2557849"/>
            <a:ext cx="1623046" cy="1570398"/>
          </a:xfrm>
          <a:prstGeom prst="ellipse">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666666"/>
                </a:solidFill>
                <a:latin typeface="Lato Light"/>
                <a:ea typeface="Lato Light"/>
                <a:cs typeface="Lato Light"/>
                <a:sym typeface="Lato Light"/>
              </a:rPr>
              <a:t>RNN (Recurrent Neural Network)</a:t>
            </a:r>
            <a:endParaRPr dirty="0">
              <a:solidFill>
                <a:srgbClr val="666666"/>
              </a:solidFill>
              <a:latin typeface="Lato Light"/>
              <a:ea typeface="Lato Light"/>
              <a:cs typeface="Lato Light"/>
              <a:sym typeface="Lato Light"/>
            </a:endParaRPr>
          </a:p>
        </p:txBody>
      </p:sp>
      <p:sp>
        <p:nvSpPr>
          <p:cNvPr id="2" name="文本框 1">
            <a:extLst>
              <a:ext uri="{FF2B5EF4-FFF2-40B4-BE49-F238E27FC236}">
                <a16:creationId xmlns:a16="http://schemas.microsoft.com/office/drawing/2014/main" id="{43DB4FCE-3A25-4DB9-9EE8-34B208373598}"/>
              </a:ext>
            </a:extLst>
          </p:cNvPr>
          <p:cNvSpPr txBox="1"/>
          <p:nvPr/>
        </p:nvSpPr>
        <p:spPr>
          <a:xfrm>
            <a:off x="255495" y="1230309"/>
            <a:ext cx="5957080" cy="307777"/>
          </a:xfrm>
          <a:prstGeom prst="rect">
            <a:avLst/>
          </a:prstGeom>
          <a:noFill/>
        </p:spPr>
        <p:txBody>
          <a:bodyPr wrap="none" rtlCol="0">
            <a:spAutoFit/>
          </a:bodyPr>
          <a:lstStyle/>
          <a:p>
            <a:r>
              <a:rPr lang="en-US" altLang="zh-CN" dirty="0"/>
              <a:t>Don’t panic! We will cover them later! (Otherwise this course won’t exist!)</a:t>
            </a:r>
            <a:endParaRPr lang="zh-CN" altLang="en-US" dirty="0"/>
          </a:p>
        </p:txBody>
      </p:sp>
    </p:spTree>
    <p:extLst>
      <p:ext uri="{BB962C8B-B14F-4D97-AF65-F5344CB8AC3E}">
        <p14:creationId xmlns:p14="http://schemas.microsoft.com/office/powerpoint/2010/main" val="103679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Make it visual…</a:t>
            </a:r>
            <a:endParaRPr dirty="0"/>
          </a:p>
        </p:txBody>
      </p:sp>
      <p:sp>
        <p:nvSpPr>
          <p:cNvPr id="191" name="Google Shape;191;p29"/>
          <p:cNvSpPr/>
          <p:nvPr/>
        </p:nvSpPr>
        <p:spPr>
          <a:xfrm>
            <a:off x="611475" y="2513578"/>
            <a:ext cx="1816800" cy="1495800"/>
          </a:xfrm>
          <a:prstGeom prst="homePlate">
            <a:avLst>
              <a:gd name="adj" fmla="val 30129"/>
            </a:avLst>
          </a:prstGeom>
          <a:solidFill>
            <a:srgbClr val="EFEFEF"/>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US" dirty="0">
                <a:solidFill>
                  <a:srgbClr val="666666"/>
                </a:solidFill>
                <a:latin typeface="Lato Light"/>
                <a:ea typeface="Lato Light"/>
                <a:cs typeface="Lato Light"/>
                <a:sym typeface="Lato Light"/>
              </a:rPr>
              <a:t>Artificial Intelligence</a:t>
            </a:r>
            <a:endParaRPr dirty="0">
              <a:solidFill>
                <a:srgbClr val="666666"/>
              </a:solidFill>
              <a:latin typeface="Lato Light"/>
              <a:ea typeface="Lato Light"/>
              <a:cs typeface="Lato Light"/>
              <a:sym typeface="Lato Light"/>
            </a:endParaRPr>
          </a:p>
        </p:txBody>
      </p:sp>
      <p:sp>
        <p:nvSpPr>
          <p:cNvPr id="192" name="Google Shape;192;p29"/>
          <p:cNvSpPr/>
          <p:nvPr/>
        </p:nvSpPr>
        <p:spPr>
          <a:xfrm>
            <a:off x="2187129" y="2513578"/>
            <a:ext cx="1851900" cy="1495800"/>
          </a:xfrm>
          <a:prstGeom prst="chevron">
            <a:avLst>
              <a:gd name="adj" fmla="val 29853"/>
            </a:avLst>
          </a:prstGeom>
          <a:solidFill>
            <a:srgbClr val="EFEFEF"/>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US" dirty="0">
                <a:solidFill>
                  <a:srgbClr val="666666"/>
                </a:solidFill>
                <a:latin typeface="Lato Light"/>
                <a:ea typeface="Lato Light"/>
                <a:cs typeface="Lato Light"/>
                <a:sym typeface="Lato Light"/>
              </a:rPr>
              <a:t>Machine Learning</a:t>
            </a:r>
            <a:endParaRPr dirty="0">
              <a:solidFill>
                <a:srgbClr val="666666"/>
              </a:solidFill>
              <a:latin typeface="Lato Light"/>
              <a:ea typeface="Lato Light"/>
              <a:cs typeface="Lato Light"/>
              <a:sym typeface="Lato Light"/>
            </a:endParaRPr>
          </a:p>
        </p:txBody>
      </p:sp>
      <p:sp>
        <p:nvSpPr>
          <p:cNvPr id="193" name="Google Shape;193;p29"/>
          <p:cNvSpPr/>
          <p:nvPr/>
        </p:nvSpPr>
        <p:spPr>
          <a:xfrm>
            <a:off x="3797724" y="2513578"/>
            <a:ext cx="1851900" cy="1495800"/>
          </a:xfrm>
          <a:prstGeom prst="chevron">
            <a:avLst>
              <a:gd name="adj" fmla="val 29853"/>
            </a:avLst>
          </a:prstGeom>
          <a:solidFill>
            <a:srgbClr val="EFEFEF"/>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US" dirty="0">
                <a:solidFill>
                  <a:srgbClr val="666666"/>
                </a:solidFill>
                <a:latin typeface="Lato Light"/>
                <a:ea typeface="Lato Light"/>
                <a:cs typeface="Lato Light"/>
                <a:sym typeface="Lato Light"/>
              </a:rPr>
              <a:t>Deep Learning</a:t>
            </a:r>
            <a:endParaRPr dirty="0">
              <a:solidFill>
                <a:srgbClr val="666666"/>
              </a:solidFill>
              <a:latin typeface="Lato Light"/>
              <a:ea typeface="Lato Light"/>
              <a:cs typeface="Lato Light"/>
              <a:sym typeface="Lato Light"/>
            </a:endParaRPr>
          </a:p>
        </p:txBody>
      </p:sp>
      <p:sp>
        <p:nvSpPr>
          <p:cNvPr id="194" name="Google Shape;194;p2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739047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ctrTitle" idx="4294967295"/>
          </p:nvPr>
        </p:nvSpPr>
        <p:spPr>
          <a:xfrm>
            <a:off x="1916600" y="2150921"/>
            <a:ext cx="5294715"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solidFill>
                  <a:srgbClr val="FFFFFF"/>
                </a:solidFill>
              </a:rPr>
              <a:t>Optional Material</a:t>
            </a:r>
            <a:endParaRPr sz="4400" dirty="0">
              <a:solidFill>
                <a:srgbClr val="FFFFFF"/>
              </a:solidFill>
            </a:endParaRPr>
          </a:p>
        </p:txBody>
      </p:sp>
      <p:sp>
        <p:nvSpPr>
          <p:cNvPr id="102" name="Google Shape;102;p19"/>
          <p:cNvSpPr txBox="1">
            <a:spLocks noGrp="1"/>
          </p:cNvSpPr>
          <p:nvPr>
            <p:ph type="subTitle" idx="4294967295"/>
          </p:nvPr>
        </p:nvSpPr>
        <p:spPr>
          <a:xfrm>
            <a:off x="2524850" y="3411555"/>
            <a:ext cx="4094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400" dirty="0">
                <a:solidFill>
                  <a:srgbClr val="FFFFFF"/>
                </a:solidFill>
              </a:rPr>
              <a:t>Why all in the sudden Machine Learning developed so rapidly?</a:t>
            </a:r>
            <a:endParaRPr sz="1400" dirty="0">
              <a:solidFill>
                <a:srgbClr val="FFFFFF"/>
              </a:solidFill>
            </a:endParaRPr>
          </a:p>
        </p:txBody>
      </p:sp>
      <p:sp>
        <p:nvSpPr>
          <p:cNvPr id="103" name="Google Shape;103;p19"/>
          <p:cNvSpPr/>
          <p:nvPr/>
        </p:nvSpPr>
        <p:spPr>
          <a:xfrm>
            <a:off x="4752245" y="839202"/>
            <a:ext cx="1343513" cy="1361401"/>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6D9EEB"/>
              </a:solidFill>
            </a:endParaRPr>
          </a:p>
        </p:txBody>
      </p:sp>
      <p:sp>
        <p:nvSpPr>
          <p:cNvPr id="104" name="Google Shape;104;p19"/>
          <p:cNvSpPr/>
          <p:nvPr/>
        </p:nvSpPr>
        <p:spPr>
          <a:xfrm rot="1472949">
            <a:off x="3530682" y="1518930"/>
            <a:ext cx="785493" cy="76515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6D9EEB"/>
              </a:solidFill>
            </a:endParaRPr>
          </a:p>
        </p:txBody>
      </p:sp>
      <p:sp>
        <p:nvSpPr>
          <p:cNvPr id="105" name="Google Shape;105;p19"/>
          <p:cNvSpPr/>
          <p:nvPr/>
        </p:nvSpPr>
        <p:spPr>
          <a:xfrm>
            <a:off x="4492396" y="709100"/>
            <a:ext cx="343890" cy="33417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6D9EEB"/>
              </a:solidFill>
            </a:endParaRPr>
          </a:p>
        </p:txBody>
      </p:sp>
      <p:sp>
        <p:nvSpPr>
          <p:cNvPr id="106" name="Google Shape;106;p19"/>
          <p:cNvSpPr/>
          <p:nvPr/>
        </p:nvSpPr>
        <p:spPr>
          <a:xfrm rot="2487341">
            <a:off x="4271227" y="2225434"/>
            <a:ext cx="244676" cy="23776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6D9EEB"/>
              </a:solidFill>
            </a:endParaRPr>
          </a:p>
        </p:txBody>
      </p:sp>
      <p:sp>
        <p:nvSpPr>
          <p:cNvPr id="107" name="Google Shape;107;p1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934409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p:nvPr>
        </p:nvSpPr>
        <p:spPr>
          <a:xfrm>
            <a:off x="685799" y="2878750"/>
            <a:ext cx="5580529"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rgbClr val="1155CC"/>
                </a:solidFill>
              </a:rPr>
              <a:t>Actually…</a:t>
            </a:r>
            <a:endParaRPr dirty="0">
              <a:solidFill>
                <a:srgbClr val="1155CC"/>
              </a:solidFill>
            </a:endParaRPr>
          </a:p>
          <a:p>
            <a:pPr marL="0" lvl="0" indent="0" rtl="0">
              <a:spcBef>
                <a:spcPts val="0"/>
              </a:spcBef>
              <a:spcAft>
                <a:spcPts val="0"/>
              </a:spcAft>
              <a:buNone/>
            </a:pPr>
            <a:r>
              <a:rPr lang="en-US" sz="3600" dirty="0"/>
              <a:t>Scientists developed the algorisms in the 1960s.</a:t>
            </a:r>
            <a:endParaRPr sz="3600" dirty="0"/>
          </a:p>
        </p:txBody>
      </p:sp>
      <p:sp>
        <p:nvSpPr>
          <p:cNvPr id="82" name="Google Shape;82;p16"/>
          <p:cNvSpPr txBox="1">
            <a:spLocks noGrp="1"/>
          </p:cNvSpPr>
          <p:nvPr>
            <p:ph type="subTitle" idx="1"/>
          </p:nvPr>
        </p:nvSpPr>
        <p:spPr>
          <a:xfrm>
            <a:off x="685799" y="4135454"/>
            <a:ext cx="4417359"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But they failed due to lack of computing power.</a:t>
            </a:r>
            <a:endParaRPr dirty="0"/>
          </a:p>
        </p:txBody>
      </p:sp>
      <p:sp>
        <p:nvSpPr>
          <p:cNvPr id="83"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803851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457199" y="1348975"/>
            <a:ext cx="5788959"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These helped a lot…</a:t>
            </a:r>
            <a:endParaRPr dirty="0"/>
          </a:p>
        </p:txBody>
      </p:sp>
      <p:sp>
        <p:nvSpPr>
          <p:cNvPr id="121" name="Google Shape;121;p21"/>
          <p:cNvSpPr txBox="1">
            <a:spLocks noGrp="1"/>
          </p:cNvSpPr>
          <p:nvPr>
            <p:ph type="body" idx="1"/>
          </p:nvPr>
        </p:nvSpPr>
        <p:spPr>
          <a:xfrm>
            <a:off x="489775" y="2312475"/>
            <a:ext cx="1831500" cy="2613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t>Big Data</a:t>
            </a:r>
            <a:endParaRPr b="1" dirty="0"/>
          </a:p>
          <a:p>
            <a:pPr marL="0" lvl="0" indent="0">
              <a:spcBef>
                <a:spcPts val="600"/>
              </a:spcBef>
              <a:spcAft>
                <a:spcPts val="0"/>
              </a:spcAft>
              <a:buNone/>
            </a:pPr>
            <a:r>
              <a:rPr lang="en-US" dirty="0"/>
              <a:t>Now you have more data than ever! (Mostly generated by your smartphone…) Also, data can be stored in different places, as well as storage is getting cheaper and cheaper over the years.</a:t>
            </a:r>
            <a:endParaRPr dirty="0"/>
          </a:p>
        </p:txBody>
      </p:sp>
      <p:sp>
        <p:nvSpPr>
          <p:cNvPr id="122" name="Google Shape;122;p21"/>
          <p:cNvSpPr txBox="1">
            <a:spLocks noGrp="1"/>
          </p:cNvSpPr>
          <p:nvPr>
            <p:ph type="body" idx="2"/>
          </p:nvPr>
        </p:nvSpPr>
        <p:spPr>
          <a:xfrm>
            <a:off x="2415136" y="2312475"/>
            <a:ext cx="1831500" cy="2613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t>Graphics Process Unit</a:t>
            </a:r>
            <a:endParaRPr b="1" dirty="0"/>
          </a:p>
          <a:p>
            <a:pPr marL="0" lvl="0" indent="0">
              <a:spcBef>
                <a:spcPts val="600"/>
              </a:spcBef>
              <a:spcAft>
                <a:spcPts val="0"/>
              </a:spcAft>
              <a:buNone/>
            </a:pPr>
            <a:r>
              <a:rPr lang="en-US" dirty="0"/>
              <a:t>GPU helps accelerate the process of training models due to they have MUCH more computing units than CPU. NVIDIA cards are best for training ML models.</a:t>
            </a:r>
          </a:p>
        </p:txBody>
      </p:sp>
      <p:sp>
        <p:nvSpPr>
          <p:cNvPr id="123" name="Google Shape;123;p21"/>
          <p:cNvSpPr txBox="1">
            <a:spLocks noGrp="1"/>
          </p:cNvSpPr>
          <p:nvPr>
            <p:ph type="body" idx="3"/>
          </p:nvPr>
        </p:nvSpPr>
        <p:spPr>
          <a:xfrm>
            <a:off x="4246636" y="2881802"/>
            <a:ext cx="2719210" cy="1988649"/>
          </a:xfrm>
          <a:prstGeom prst="rect">
            <a:avLst/>
          </a:prstGeom>
        </p:spPr>
        <p:txBody>
          <a:bodyPr spcFirstLastPara="1" wrap="square" lIns="91425" tIns="91425" rIns="91425" bIns="91425" anchor="t" anchorCtr="0">
            <a:noAutofit/>
          </a:bodyPr>
          <a:lstStyle/>
          <a:p>
            <a:pPr marL="0" indent="0">
              <a:buNone/>
            </a:pPr>
            <a:r>
              <a:rPr lang="en-US" altLang="zh-CN" dirty="0"/>
              <a:t>(Tell your mom to buy you a brand new NVIDIA RTX 2080 for Christmas because you want to study ML not play Overwatch)</a:t>
            </a:r>
          </a:p>
          <a:p>
            <a:pPr marL="0" lvl="0" indent="0">
              <a:spcBef>
                <a:spcPts val="600"/>
              </a:spcBef>
              <a:spcAft>
                <a:spcPts val="0"/>
              </a:spcAft>
              <a:buNone/>
            </a:pPr>
            <a:endParaRPr dirty="0"/>
          </a:p>
        </p:txBody>
      </p:sp>
      <p:sp>
        <p:nvSpPr>
          <p:cNvPr id="124" name="Google Shape;124;p2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50198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273AD-75F2-4B98-945B-1FB6745DC0C9}"/>
              </a:ext>
            </a:extLst>
          </p:cNvPr>
          <p:cNvSpPr>
            <a:spLocks noGrp="1"/>
          </p:cNvSpPr>
          <p:nvPr>
            <p:ph type="title"/>
          </p:nvPr>
        </p:nvSpPr>
        <p:spPr>
          <a:xfrm>
            <a:off x="2655794" y="2571750"/>
            <a:ext cx="5511300" cy="857400"/>
          </a:xfrm>
        </p:spPr>
        <p:txBody>
          <a:bodyPr/>
          <a:lstStyle/>
          <a:p>
            <a:r>
              <a:rPr lang="en-US" altLang="zh-CN" sz="9600" dirty="0"/>
              <a:t>END</a:t>
            </a:r>
            <a:endParaRPr lang="zh-CN" altLang="en-US" sz="9600" dirty="0"/>
          </a:p>
        </p:txBody>
      </p:sp>
      <p:sp>
        <p:nvSpPr>
          <p:cNvPr id="3" name="灯片编号占位符 2">
            <a:extLst>
              <a:ext uri="{FF2B5EF4-FFF2-40B4-BE49-F238E27FC236}">
                <a16:creationId xmlns:a16="http://schemas.microsoft.com/office/drawing/2014/main" id="{056278E8-2688-44AE-97C1-4E1558A640D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376284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1155CC"/>
                </a:solidFill>
              </a:rPr>
              <a:t>1.</a:t>
            </a:r>
            <a:endParaRPr>
              <a:solidFill>
                <a:srgbClr val="1155CC"/>
              </a:solidFill>
            </a:endParaRPr>
          </a:p>
          <a:p>
            <a:pPr marL="0" lvl="0" indent="0" rtl="0">
              <a:spcBef>
                <a:spcPts val="0"/>
              </a:spcBef>
              <a:spcAft>
                <a:spcPts val="0"/>
              </a:spcAft>
              <a:buNone/>
            </a:pPr>
            <a:r>
              <a:rPr lang="en"/>
              <a:t>Transition headline</a:t>
            </a:r>
            <a:endParaRPr/>
          </a:p>
        </p:txBody>
      </p:sp>
      <p:sp>
        <p:nvSpPr>
          <p:cNvPr id="82" name="Google Shape;82;p16"/>
          <p:cNvSpPr txBox="1">
            <a:spLocks noGrp="1"/>
          </p:cNvSpPr>
          <p:nvPr>
            <p:ph type="subTitle" idx="1"/>
          </p:nvPr>
        </p:nvSpPr>
        <p:spPr>
          <a:xfrm>
            <a:off x="685800" y="4135454"/>
            <a:ext cx="39147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Let’s start with the first set of slides</a:t>
            </a:r>
            <a:endParaRPr/>
          </a:p>
        </p:txBody>
      </p:sp>
      <p:sp>
        <p:nvSpPr>
          <p:cNvPr id="83"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a:off x="2483350" y="836125"/>
            <a:ext cx="4177200" cy="3471300"/>
          </a:xfrm>
          <a:prstGeom prst="rect">
            <a:avLst/>
          </a:prstGeom>
        </p:spPr>
        <p:txBody>
          <a:bodyPr spcFirstLastPara="1" wrap="square" lIns="91425" tIns="91425" rIns="91425" bIns="91425" anchor="ctr" anchorCtr="0">
            <a:noAutofit/>
          </a:bodyPr>
          <a:lstStyle/>
          <a:p>
            <a:pPr marL="0" lvl="0" indent="0">
              <a:spcBef>
                <a:spcPts val="600"/>
              </a:spcBef>
              <a:spcAft>
                <a:spcPts val="0"/>
              </a:spcAft>
              <a:buNone/>
            </a:pPr>
            <a:r>
              <a:rPr lang="en"/>
              <a:t>“Quotations are commonly printed as a means of inspiration and to invoke philosophical thoughts from the reader”</a:t>
            </a:r>
            <a:endParaRPr/>
          </a:p>
        </p:txBody>
      </p:sp>
      <p:sp>
        <p:nvSpPr>
          <p:cNvPr id="89" name="Google Shape;89;p1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This is a slide title</a:t>
            </a:r>
            <a:endParaRPr dirty="0"/>
          </a:p>
        </p:txBody>
      </p:sp>
      <p:sp>
        <p:nvSpPr>
          <p:cNvPr id="95" name="Google Shape;95;p18"/>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p>
            <a:pPr marL="457200" lvl="0" indent="-342900" rtl="0">
              <a:spcBef>
                <a:spcPts val="600"/>
              </a:spcBef>
              <a:spcAft>
                <a:spcPts val="0"/>
              </a:spcAft>
              <a:buSzPts val="1800"/>
              <a:buChar char="×"/>
            </a:pPr>
            <a:r>
              <a:rPr lang="en"/>
              <a:t>Here you have a list of items</a:t>
            </a:r>
            <a:endParaRPr/>
          </a:p>
          <a:p>
            <a:pPr marL="457200" lvl="0" indent="-342900" rtl="0">
              <a:spcBef>
                <a:spcPts val="0"/>
              </a:spcBef>
              <a:spcAft>
                <a:spcPts val="0"/>
              </a:spcAft>
              <a:buSzPts val="1800"/>
              <a:buChar char="×"/>
            </a:pPr>
            <a:r>
              <a:rPr lang="en"/>
              <a:t>And some text</a:t>
            </a:r>
            <a:endParaRPr/>
          </a:p>
          <a:p>
            <a:pPr marL="457200" lvl="0" indent="-342900" rtl="0">
              <a:spcBef>
                <a:spcPts val="0"/>
              </a:spcBef>
              <a:spcAft>
                <a:spcPts val="0"/>
              </a:spcAft>
              <a:buSzPts val="1800"/>
              <a:buChar char="×"/>
            </a:pPr>
            <a:r>
              <a:rPr lang="en"/>
              <a:t>But remember not to overload your slides with content</a:t>
            </a:r>
            <a:endParaRPr/>
          </a:p>
          <a:p>
            <a:pPr marL="0" lvl="0" indent="0">
              <a:spcBef>
                <a:spcPts val="600"/>
              </a:spcBef>
              <a:spcAft>
                <a:spcPts val="0"/>
              </a:spcAft>
              <a:buNone/>
            </a:pPr>
            <a:r>
              <a:rPr lang="en"/>
              <a:t>Your audience will listen to you or read the content, but won’t do both. </a:t>
            </a:r>
            <a:endParaRPr/>
          </a:p>
        </p:txBody>
      </p:sp>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ctrTitle" idx="4294967295"/>
          </p:nvPr>
        </p:nvSpPr>
        <p:spPr>
          <a:xfrm>
            <a:off x="2524850" y="2345350"/>
            <a:ext cx="4094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FFFFFF"/>
                </a:solidFill>
              </a:rPr>
              <a:t>Big concept</a:t>
            </a:r>
            <a:endParaRPr sz="6000" dirty="0">
              <a:solidFill>
                <a:srgbClr val="FFFFFF"/>
              </a:solidFill>
            </a:endParaRPr>
          </a:p>
        </p:txBody>
      </p:sp>
      <p:sp>
        <p:nvSpPr>
          <p:cNvPr id="102" name="Google Shape;102;p19"/>
          <p:cNvSpPr txBox="1">
            <a:spLocks noGrp="1"/>
          </p:cNvSpPr>
          <p:nvPr>
            <p:ph type="subTitle" idx="4294967295"/>
          </p:nvPr>
        </p:nvSpPr>
        <p:spPr>
          <a:xfrm>
            <a:off x="2524850" y="3411555"/>
            <a:ext cx="4094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a:solidFill>
                  <a:srgbClr val="FFFFFF"/>
                </a:solidFill>
              </a:rPr>
              <a:t>Bring the attention of your audience over a key concept using icons or illustrations</a:t>
            </a:r>
            <a:endParaRPr sz="1400">
              <a:solidFill>
                <a:srgbClr val="FFFFFF"/>
              </a:solidFill>
            </a:endParaRPr>
          </a:p>
        </p:txBody>
      </p:sp>
      <p:sp>
        <p:nvSpPr>
          <p:cNvPr id="103" name="Google Shape;103;p19"/>
          <p:cNvSpPr/>
          <p:nvPr/>
        </p:nvSpPr>
        <p:spPr>
          <a:xfrm>
            <a:off x="4752245" y="839202"/>
            <a:ext cx="1343513" cy="1361401"/>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6D9EEB"/>
              </a:solidFill>
            </a:endParaRPr>
          </a:p>
        </p:txBody>
      </p:sp>
      <p:sp>
        <p:nvSpPr>
          <p:cNvPr id="104" name="Google Shape;104;p19"/>
          <p:cNvSpPr/>
          <p:nvPr/>
        </p:nvSpPr>
        <p:spPr>
          <a:xfrm rot="1472949">
            <a:off x="3530682" y="1518930"/>
            <a:ext cx="785493" cy="76515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6D9EEB"/>
              </a:solidFill>
            </a:endParaRPr>
          </a:p>
        </p:txBody>
      </p:sp>
      <p:sp>
        <p:nvSpPr>
          <p:cNvPr id="105" name="Google Shape;105;p19"/>
          <p:cNvSpPr/>
          <p:nvPr/>
        </p:nvSpPr>
        <p:spPr>
          <a:xfrm>
            <a:off x="4492396" y="709100"/>
            <a:ext cx="343890" cy="33417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6D9EEB"/>
              </a:solidFill>
            </a:endParaRPr>
          </a:p>
        </p:txBody>
      </p:sp>
      <p:sp>
        <p:nvSpPr>
          <p:cNvPr id="106" name="Google Shape;106;p19"/>
          <p:cNvSpPr/>
          <p:nvPr/>
        </p:nvSpPr>
        <p:spPr>
          <a:xfrm rot="2487341">
            <a:off x="4271227" y="2225434"/>
            <a:ext cx="244676" cy="23776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6D9EEB"/>
              </a:solidFill>
            </a:endParaRPr>
          </a:p>
        </p:txBody>
      </p:sp>
      <p:sp>
        <p:nvSpPr>
          <p:cNvPr id="107" name="Google Shape;107;p1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57199" y="434575"/>
            <a:ext cx="6158753"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a:t>What Is Artificial Intelligence Anyways?</a:t>
            </a:r>
            <a:endParaRPr sz="2400" dirty="0"/>
          </a:p>
        </p:txBody>
      </p:sp>
      <p:sp>
        <p:nvSpPr>
          <p:cNvPr id="67" name="Google Shape;67;p14"/>
          <p:cNvSpPr txBox="1">
            <a:spLocks noGrp="1"/>
          </p:cNvSpPr>
          <p:nvPr>
            <p:ph type="body" idx="1"/>
          </p:nvPr>
        </p:nvSpPr>
        <p:spPr>
          <a:xfrm>
            <a:off x="457199" y="1297425"/>
            <a:ext cx="4390465" cy="2637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US" sz="1400" b="1" dirty="0"/>
              <a:t>Artificial Intelligence</a:t>
            </a:r>
            <a:endParaRPr sz="1400" dirty="0"/>
          </a:p>
          <a:p>
            <a:pPr marL="0" lvl="0" indent="0" rtl="0">
              <a:spcBef>
                <a:spcPts val="600"/>
              </a:spcBef>
              <a:spcAft>
                <a:spcPts val="0"/>
              </a:spcAft>
              <a:buClr>
                <a:schemeClr val="dk1"/>
              </a:buClr>
              <a:buSzPts val="1100"/>
              <a:buFont typeface="Arial"/>
              <a:buNone/>
            </a:pPr>
            <a:r>
              <a:rPr lang="en-US" sz="1200" dirty="0"/>
              <a:t>The discussion of ‘Artificial Intelligence’ started in the 1950s. </a:t>
            </a:r>
            <a:r>
              <a:rPr lang="en-US" sz="1200" b="1" dirty="0"/>
              <a:t>The aim is to let machine think and learn like a human.</a:t>
            </a:r>
            <a:r>
              <a:rPr lang="en-US" sz="1200" dirty="0"/>
              <a:t> </a:t>
            </a:r>
          </a:p>
          <a:p>
            <a:pPr marL="0" lvl="0" indent="0" rtl="0">
              <a:spcBef>
                <a:spcPts val="600"/>
              </a:spcBef>
              <a:spcAft>
                <a:spcPts val="0"/>
              </a:spcAft>
              <a:buClr>
                <a:schemeClr val="dk1"/>
              </a:buClr>
              <a:buSzPts val="1100"/>
              <a:buFont typeface="Arial"/>
              <a:buNone/>
            </a:pPr>
            <a:r>
              <a:rPr lang="en-US" sz="1200" dirty="0"/>
              <a:t>The famous man Alan Turing invented the ‘Turing Testing’ for identifying if the machine has artificial intelligence by talking(or texting) via phone to a human.</a:t>
            </a:r>
          </a:p>
          <a:p>
            <a:pPr marL="0" lvl="0" indent="0" rtl="0">
              <a:spcBef>
                <a:spcPts val="600"/>
              </a:spcBef>
              <a:spcAft>
                <a:spcPts val="0"/>
              </a:spcAft>
              <a:buClr>
                <a:schemeClr val="dk1"/>
              </a:buClr>
              <a:buSzPts val="1100"/>
              <a:buFont typeface="Arial"/>
              <a:buNone/>
            </a:pPr>
            <a:endParaRPr lang="en-US" altLang="zh-CN" sz="1200" dirty="0"/>
          </a:p>
          <a:p>
            <a:pPr marL="0" lvl="0" indent="0" rtl="0">
              <a:spcBef>
                <a:spcPts val="600"/>
              </a:spcBef>
              <a:spcAft>
                <a:spcPts val="0"/>
              </a:spcAft>
              <a:buClr>
                <a:schemeClr val="dk1"/>
              </a:buClr>
              <a:buSzPts val="1100"/>
              <a:buFont typeface="Arial"/>
              <a:buNone/>
            </a:pPr>
            <a:r>
              <a:rPr lang="en-US" sz="1200" dirty="0"/>
              <a:t>AI: “blah blah blah blah hey I am a human!”</a:t>
            </a:r>
          </a:p>
          <a:p>
            <a:pPr marL="0" lvl="0" indent="0" rtl="0">
              <a:spcBef>
                <a:spcPts val="600"/>
              </a:spcBef>
              <a:spcAft>
                <a:spcPts val="0"/>
              </a:spcAft>
              <a:buClr>
                <a:schemeClr val="dk1"/>
              </a:buClr>
              <a:buSzPts val="1100"/>
              <a:buFont typeface="Arial"/>
              <a:buNone/>
            </a:pPr>
            <a:r>
              <a:rPr lang="en-US" sz="1200" dirty="0"/>
              <a:t>Human: “I think he is indeed a human!”</a:t>
            </a:r>
            <a:endParaRPr sz="1200" dirty="0"/>
          </a:p>
        </p:txBody>
      </p:sp>
      <p:sp>
        <p:nvSpPr>
          <p:cNvPr id="69" name="Google Shape;69;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White</a:t>
            </a:r>
            <a:endParaRPr b="1"/>
          </a:p>
          <a:p>
            <a:pPr marL="0" lvl="0" indent="0">
              <a:spcBef>
                <a:spcPts val="600"/>
              </a:spcBef>
              <a:spcAft>
                <a:spcPts val="0"/>
              </a:spcAft>
              <a:buNone/>
            </a:pPr>
            <a:r>
              <a:rPr lang="en"/>
              <a:t>Is the color of milk and fresh snow, the color produced by the combination of all the colors of the visible spectrum.</a:t>
            </a:r>
            <a:endParaRPr/>
          </a:p>
        </p:txBody>
      </p:sp>
      <p:sp>
        <p:nvSpPr>
          <p:cNvPr id="113" name="Google Shape;113;p20"/>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You can also split your content</a:t>
            </a:r>
            <a:endParaRPr/>
          </a:p>
        </p:txBody>
      </p:sp>
      <p:sp>
        <p:nvSpPr>
          <p:cNvPr id="114" name="Google Shape;114;p20"/>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Black</a:t>
            </a:r>
            <a:endParaRPr b="1"/>
          </a:p>
          <a:p>
            <a:pPr marL="0" lvl="0" indent="0">
              <a:spcBef>
                <a:spcPts val="600"/>
              </a:spcBef>
              <a:spcAft>
                <a:spcPts val="0"/>
              </a:spcAft>
              <a:buNone/>
            </a:pPr>
            <a:r>
              <a:rPr lang="en"/>
              <a:t>Is the color of coal, ebony, and of outer space. It is the darkest color, the result of the absence of or complete absorption of light.</a:t>
            </a:r>
            <a:endParaRPr/>
          </a:p>
        </p:txBody>
      </p:sp>
      <p:sp>
        <p:nvSpPr>
          <p:cNvPr id="115" name="Google Shape;115;p2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In two or three columns</a:t>
            </a:r>
            <a:endParaRPr/>
          </a:p>
        </p:txBody>
      </p:sp>
      <p:sp>
        <p:nvSpPr>
          <p:cNvPr id="121" name="Google Shape;121;p21"/>
          <p:cNvSpPr txBox="1">
            <a:spLocks noGrp="1"/>
          </p:cNvSpPr>
          <p:nvPr>
            <p:ph type="body" idx="1"/>
          </p:nvPr>
        </p:nvSpPr>
        <p:spPr>
          <a:xfrm>
            <a:off x="489775" y="2312475"/>
            <a:ext cx="1831500" cy="2613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a:spcBef>
                <a:spcPts val="600"/>
              </a:spcBef>
              <a:spcAft>
                <a:spcPts val="0"/>
              </a:spcAft>
              <a:buNone/>
            </a:pPr>
            <a:r>
              <a:rPr lang="en"/>
              <a:t>Is the color of gold, butter and ripe lemons. In the spectrum of visible light, yellow is found between green and orange.</a:t>
            </a:r>
            <a:endParaRPr/>
          </a:p>
        </p:txBody>
      </p:sp>
      <p:sp>
        <p:nvSpPr>
          <p:cNvPr id="122" name="Google Shape;122;p21"/>
          <p:cNvSpPr txBox="1">
            <a:spLocks noGrp="1"/>
          </p:cNvSpPr>
          <p:nvPr>
            <p:ph type="body" idx="2"/>
          </p:nvPr>
        </p:nvSpPr>
        <p:spPr>
          <a:xfrm>
            <a:off x="2415136" y="2312475"/>
            <a:ext cx="1831500" cy="2613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a:spcBef>
                <a:spcPts val="600"/>
              </a:spcBef>
              <a:spcAft>
                <a:spcPts val="0"/>
              </a:spcAft>
              <a:buNone/>
            </a:pPr>
            <a:r>
              <a:rPr lang="en"/>
              <a:t>Is the colour of the clear sky and the deep sea. It is located between violet and green on the optical spectrum.</a:t>
            </a:r>
            <a:endParaRPr/>
          </a:p>
        </p:txBody>
      </p:sp>
      <p:sp>
        <p:nvSpPr>
          <p:cNvPr id="123" name="Google Shape;123;p21"/>
          <p:cNvSpPr txBox="1">
            <a:spLocks noGrp="1"/>
          </p:cNvSpPr>
          <p:nvPr>
            <p:ph type="body" idx="3"/>
          </p:nvPr>
        </p:nvSpPr>
        <p:spPr>
          <a:xfrm>
            <a:off x="4340497" y="2312475"/>
            <a:ext cx="1831500" cy="2613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a:t>Is the color of blood, and because of this it has historically been associated with sacrifice, danger and courage. </a:t>
            </a:r>
            <a:endParaRPr/>
          </a:p>
          <a:p>
            <a:pPr marL="0" lvl="0" indent="0">
              <a:spcBef>
                <a:spcPts val="600"/>
              </a:spcBef>
              <a:spcAft>
                <a:spcPts val="0"/>
              </a:spcAft>
              <a:buNone/>
            </a:pPr>
            <a:endParaRPr/>
          </a:p>
        </p:txBody>
      </p:sp>
      <p:sp>
        <p:nvSpPr>
          <p:cNvPr id="124" name="Google Shape;124;p2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2"/>
          <p:cNvSpPr txBox="1">
            <a:spLocks noGrp="1"/>
          </p:cNvSpPr>
          <p:nvPr>
            <p:ph type="title" idx="4294967295"/>
          </p:nvPr>
        </p:nvSpPr>
        <p:spPr>
          <a:xfrm>
            <a:off x="457200" y="2720575"/>
            <a:ext cx="32508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 picture is worth a thousand words</a:t>
            </a:r>
            <a:endParaRPr/>
          </a:p>
        </p:txBody>
      </p:sp>
      <p:sp>
        <p:nvSpPr>
          <p:cNvPr id="130" name="Google Shape;130;p22"/>
          <p:cNvSpPr txBox="1">
            <a:spLocks noGrp="1"/>
          </p:cNvSpPr>
          <p:nvPr>
            <p:ph type="body" idx="4294967295"/>
          </p:nvPr>
        </p:nvSpPr>
        <p:spPr>
          <a:xfrm>
            <a:off x="457200" y="3536625"/>
            <a:ext cx="3250800" cy="1110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400"/>
              <a:t>A complex idea can be conveyed with just a single still image, namely making it possible to absorb large amounts of data quickly.</a:t>
            </a:r>
            <a:endParaRPr sz="1400"/>
          </a:p>
        </p:txBody>
      </p:sp>
      <p:sp>
        <p:nvSpPr>
          <p:cNvPr id="131" name="Google Shape;131;p2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3"/>
          <p:cNvSpPr txBox="1">
            <a:spLocks noGrp="1"/>
          </p:cNvSpPr>
          <p:nvPr>
            <p:ph type="title" idx="4294967295"/>
          </p:nvPr>
        </p:nvSpPr>
        <p:spPr>
          <a:xfrm>
            <a:off x="2194950" y="2714525"/>
            <a:ext cx="4754100" cy="13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solidFill>
                  <a:srgbClr val="FFFFFF"/>
                </a:solidFill>
                <a:latin typeface="Lato Light"/>
                <a:ea typeface="Lato Light"/>
                <a:cs typeface="Lato Light"/>
                <a:sym typeface="Lato Light"/>
              </a:rPr>
              <a:t>Want big impact?</a:t>
            </a:r>
            <a:endParaRPr sz="1400">
              <a:solidFill>
                <a:srgbClr val="FFFFFF"/>
              </a:solidFill>
              <a:latin typeface="Lato Light"/>
              <a:ea typeface="Lato Light"/>
              <a:cs typeface="Lato Light"/>
              <a:sym typeface="Lato Light"/>
            </a:endParaRPr>
          </a:p>
          <a:p>
            <a:pPr marL="0" lvl="0" indent="0" algn="ctr" rtl="0">
              <a:spcBef>
                <a:spcPts val="0"/>
              </a:spcBef>
              <a:spcAft>
                <a:spcPts val="0"/>
              </a:spcAft>
              <a:buNone/>
            </a:pPr>
            <a:r>
              <a:rPr lang="en" sz="1400">
                <a:solidFill>
                  <a:srgbClr val="FFFFFF"/>
                </a:solidFill>
                <a:latin typeface="Lato Light"/>
                <a:ea typeface="Lato Light"/>
                <a:cs typeface="Lato Light"/>
                <a:sym typeface="Lato Light"/>
              </a:rPr>
              <a:t>Use big image.</a:t>
            </a:r>
            <a:endParaRPr sz="1400">
              <a:solidFill>
                <a:srgbClr val="FFFFFF"/>
              </a:solidFill>
              <a:latin typeface="Lato Light"/>
              <a:ea typeface="Lato Light"/>
              <a:cs typeface="Lato Light"/>
              <a:sym typeface="Lato Light"/>
            </a:endParaRPr>
          </a:p>
        </p:txBody>
      </p:sp>
      <p:sp>
        <p:nvSpPr>
          <p:cNvPr id="137" name="Google Shape;137;p23"/>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999999"/>
                </a:solidFill>
              </a:rPr>
              <a:t>23</a:t>
            </a:fld>
            <a:endParaRPr>
              <a:solidFill>
                <a:srgbClr val="99999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Use charts to explain your ideas</a:t>
            </a:r>
            <a:endParaRPr/>
          </a:p>
        </p:txBody>
      </p:sp>
      <p:sp>
        <p:nvSpPr>
          <p:cNvPr id="143" name="Google Shape;143;p2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24</a:t>
            </a:fld>
            <a:endParaRPr/>
          </a:p>
        </p:txBody>
      </p:sp>
      <p:sp>
        <p:nvSpPr>
          <p:cNvPr id="144" name="Google Shape;144;p24"/>
          <p:cNvSpPr/>
          <p:nvPr/>
        </p:nvSpPr>
        <p:spPr>
          <a:xfrm>
            <a:off x="2194546" y="2382972"/>
            <a:ext cx="2033700" cy="2033700"/>
          </a:xfrm>
          <a:prstGeom prst="ellipse">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latin typeface="Lato Light"/>
                <a:ea typeface="Lato Light"/>
                <a:cs typeface="Lato Light"/>
                <a:sym typeface="Lato Light"/>
              </a:rPr>
              <a:t>Gray</a:t>
            </a:r>
            <a:endParaRPr>
              <a:solidFill>
                <a:srgbClr val="666666"/>
              </a:solidFill>
              <a:latin typeface="Lato Light"/>
              <a:ea typeface="Lato Light"/>
              <a:cs typeface="Lato Light"/>
              <a:sym typeface="Lato Light"/>
            </a:endParaRPr>
          </a:p>
        </p:txBody>
      </p:sp>
      <p:sp>
        <p:nvSpPr>
          <p:cNvPr id="145" name="Google Shape;145;p24"/>
          <p:cNvSpPr/>
          <p:nvPr/>
        </p:nvSpPr>
        <p:spPr>
          <a:xfrm>
            <a:off x="457200" y="2382972"/>
            <a:ext cx="2033700" cy="2033700"/>
          </a:xfrm>
          <a:prstGeom prst="ellipse">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latin typeface="Lato Light"/>
                <a:ea typeface="Lato Light"/>
                <a:cs typeface="Lato Light"/>
                <a:sym typeface="Lato Light"/>
              </a:rPr>
              <a:t>White</a:t>
            </a:r>
            <a:endParaRPr>
              <a:solidFill>
                <a:srgbClr val="666666"/>
              </a:solidFill>
              <a:latin typeface="Lato Light"/>
              <a:ea typeface="Lato Light"/>
              <a:cs typeface="Lato Light"/>
              <a:sym typeface="Lato Light"/>
            </a:endParaRPr>
          </a:p>
        </p:txBody>
      </p:sp>
      <p:sp>
        <p:nvSpPr>
          <p:cNvPr id="146" name="Google Shape;146;p24"/>
          <p:cNvSpPr/>
          <p:nvPr/>
        </p:nvSpPr>
        <p:spPr>
          <a:xfrm>
            <a:off x="3931892" y="2382972"/>
            <a:ext cx="2033700" cy="2033700"/>
          </a:xfrm>
          <a:prstGeom prst="ellipse">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latin typeface="Lato Light"/>
                <a:ea typeface="Lato Light"/>
                <a:cs typeface="Lato Light"/>
                <a:sym typeface="Lato Light"/>
              </a:rPr>
              <a:t>Black</a:t>
            </a:r>
            <a:endParaRPr>
              <a:solidFill>
                <a:srgbClr val="666666"/>
              </a:solidFill>
              <a:latin typeface="Lato Light"/>
              <a:ea typeface="Lato Light"/>
              <a:cs typeface="Lato Light"/>
              <a:sym typeface="Lato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And tables to compare data</a:t>
            </a:r>
            <a:endParaRPr/>
          </a:p>
        </p:txBody>
      </p:sp>
      <p:graphicFrame>
        <p:nvGraphicFramePr>
          <p:cNvPr id="152" name="Google Shape;152;p25"/>
          <p:cNvGraphicFramePr/>
          <p:nvPr/>
        </p:nvGraphicFramePr>
        <p:xfrm>
          <a:off x="573800" y="2451781"/>
          <a:ext cx="4862100" cy="2123100"/>
        </p:xfrm>
        <a:graphic>
          <a:graphicData uri="http://schemas.openxmlformats.org/drawingml/2006/table">
            <a:tbl>
              <a:tblPr>
                <a:noFill/>
                <a:tableStyleId>{7BCBD0E9-9D84-496D-BE5E-E8B105C8D095}</a:tableStyleId>
              </a:tblPr>
              <a:tblGrid>
                <a:gridCol w="1215525">
                  <a:extLst>
                    <a:ext uri="{9D8B030D-6E8A-4147-A177-3AD203B41FA5}">
                      <a16:colId xmlns:a16="http://schemas.microsoft.com/office/drawing/2014/main" val="20000"/>
                    </a:ext>
                  </a:extLst>
                </a:gridCol>
                <a:gridCol w="1215525">
                  <a:extLst>
                    <a:ext uri="{9D8B030D-6E8A-4147-A177-3AD203B41FA5}">
                      <a16:colId xmlns:a16="http://schemas.microsoft.com/office/drawing/2014/main" val="20001"/>
                    </a:ext>
                  </a:extLst>
                </a:gridCol>
                <a:gridCol w="1215525">
                  <a:extLst>
                    <a:ext uri="{9D8B030D-6E8A-4147-A177-3AD203B41FA5}">
                      <a16:colId xmlns:a16="http://schemas.microsoft.com/office/drawing/2014/main" val="20002"/>
                    </a:ext>
                  </a:extLst>
                </a:gridCol>
                <a:gridCol w="1215525">
                  <a:extLst>
                    <a:ext uri="{9D8B030D-6E8A-4147-A177-3AD203B41FA5}">
                      <a16:colId xmlns:a16="http://schemas.microsoft.com/office/drawing/2014/main" val="20003"/>
                    </a:ext>
                  </a:extLst>
                </a:gridCol>
              </a:tblGrid>
              <a:tr h="530775">
                <a:tc>
                  <a:txBody>
                    <a:bodyPr/>
                    <a:lstStyle/>
                    <a:p>
                      <a:pPr marL="0" lvl="0" indent="0">
                        <a:spcBef>
                          <a:spcPts val="0"/>
                        </a:spcBef>
                        <a:spcAft>
                          <a:spcPts val="0"/>
                        </a:spcAft>
                        <a:buNone/>
                      </a:pPr>
                      <a:endParaRPr>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A</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B</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C</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30775">
                <a:tc>
                  <a:txBody>
                    <a:bodyPr/>
                    <a:lstStyle/>
                    <a:p>
                      <a:pPr marL="0" lvl="0" indent="0" algn="r">
                        <a:spcBef>
                          <a:spcPts val="0"/>
                        </a:spcBef>
                        <a:spcAft>
                          <a:spcPts val="0"/>
                        </a:spcAft>
                        <a:buNone/>
                      </a:pPr>
                      <a:r>
                        <a:rPr lang="en" sz="1100">
                          <a:solidFill>
                            <a:srgbClr val="666666"/>
                          </a:solidFill>
                          <a:latin typeface="Lato Light"/>
                          <a:ea typeface="Lato Light"/>
                          <a:cs typeface="Lato Light"/>
                          <a:sym typeface="Lato Light"/>
                        </a:rPr>
                        <a:t>Yellow</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10</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20</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7</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530775">
                <a:tc>
                  <a:txBody>
                    <a:bodyPr/>
                    <a:lstStyle/>
                    <a:p>
                      <a:pPr marL="0" lvl="0" indent="0" algn="r">
                        <a:spcBef>
                          <a:spcPts val="0"/>
                        </a:spcBef>
                        <a:spcAft>
                          <a:spcPts val="0"/>
                        </a:spcAft>
                        <a:buNone/>
                      </a:pPr>
                      <a:r>
                        <a:rPr lang="en" sz="1100">
                          <a:solidFill>
                            <a:srgbClr val="666666"/>
                          </a:solidFill>
                          <a:latin typeface="Lato Light"/>
                          <a:ea typeface="Lato Light"/>
                          <a:cs typeface="Lato Light"/>
                          <a:sym typeface="Lato Light"/>
                        </a:rPr>
                        <a:t>Blue</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30</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15</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10</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30775">
                <a:tc>
                  <a:txBody>
                    <a:bodyPr/>
                    <a:lstStyle/>
                    <a:p>
                      <a:pPr marL="0" lvl="0" indent="0" algn="r" rtl="0">
                        <a:spcBef>
                          <a:spcPts val="0"/>
                        </a:spcBef>
                        <a:spcAft>
                          <a:spcPts val="0"/>
                        </a:spcAft>
                        <a:buNone/>
                      </a:pPr>
                      <a:r>
                        <a:rPr lang="en" sz="1100">
                          <a:solidFill>
                            <a:srgbClr val="666666"/>
                          </a:solidFill>
                          <a:latin typeface="Lato Light"/>
                          <a:ea typeface="Lato Light"/>
                          <a:cs typeface="Lato Light"/>
                          <a:sym typeface="Lato Light"/>
                        </a:rPr>
                        <a:t>Orange</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666666"/>
                          </a:solidFill>
                          <a:latin typeface="Lato Light"/>
                          <a:ea typeface="Lato Light"/>
                          <a:cs typeface="Lato Light"/>
                          <a:sym typeface="Lato Light"/>
                        </a:rPr>
                        <a:t>5</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666666"/>
                          </a:solidFill>
                          <a:latin typeface="Lato Light"/>
                          <a:ea typeface="Lato Light"/>
                          <a:cs typeface="Lato Light"/>
                          <a:sym typeface="Lato Light"/>
                        </a:rPr>
                        <a:t>24</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666666"/>
                          </a:solidFill>
                          <a:latin typeface="Lato Light"/>
                          <a:ea typeface="Lato Light"/>
                          <a:cs typeface="Lato Light"/>
                          <a:sym typeface="Lato Light"/>
                        </a:rPr>
                        <a:t>16</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3" name="Google Shape;153;p2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p26"/>
          <p:cNvSpPr/>
          <p:nvPr/>
        </p:nvSpPr>
        <p:spPr>
          <a:xfrm>
            <a:off x="1328047" y="949025"/>
            <a:ext cx="6545104" cy="3117943"/>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Google Shape;159;p26"/>
          <p:cNvSpPr txBox="1">
            <a:spLocks noGrp="1"/>
          </p:cNvSpPr>
          <p:nvPr>
            <p:ph type="title" idx="4294967295"/>
          </p:nvPr>
        </p:nvSpPr>
        <p:spPr>
          <a:xfrm>
            <a:off x="1816350" y="167825"/>
            <a:ext cx="5511300" cy="47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solidFill>
                  <a:srgbClr val="666666"/>
                </a:solidFill>
                <a:latin typeface="Lato Light"/>
                <a:ea typeface="Lato Light"/>
                <a:cs typeface="Lato Light"/>
                <a:sym typeface="Lato Light"/>
              </a:rPr>
              <a:t>Maps</a:t>
            </a:r>
            <a:endParaRPr sz="1400">
              <a:solidFill>
                <a:srgbClr val="666666"/>
              </a:solidFill>
              <a:latin typeface="Lato Light"/>
              <a:ea typeface="Lato Light"/>
              <a:cs typeface="Lato Light"/>
              <a:sym typeface="Lato Light"/>
            </a:endParaRPr>
          </a:p>
        </p:txBody>
      </p:sp>
      <p:sp>
        <p:nvSpPr>
          <p:cNvPr id="160" name="Google Shape;160;p26"/>
          <p:cNvSpPr/>
          <p:nvPr/>
        </p:nvSpPr>
        <p:spPr>
          <a:xfrm>
            <a:off x="2504325" y="1550075"/>
            <a:ext cx="655200" cy="202800"/>
          </a:xfrm>
          <a:prstGeom prst="wedgeRectCallout">
            <a:avLst>
              <a:gd name="adj1" fmla="val -21428"/>
              <a:gd name="adj2" fmla="val 84287"/>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r>
              <a:rPr lang="en" sz="800">
                <a:solidFill>
                  <a:srgbClr val="FFFFFF"/>
                </a:solidFill>
                <a:latin typeface="Lato Light"/>
                <a:ea typeface="Lato Light"/>
                <a:cs typeface="Lato Light"/>
                <a:sym typeface="Lato Light"/>
              </a:rPr>
              <a:t>our office</a:t>
            </a:r>
            <a:endParaRPr sz="800">
              <a:solidFill>
                <a:srgbClr val="FFFFFF"/>
              </a:solidFill>
              <a:latin typeface="Lato Light"/>
              <a:ea typeface="Lato Light"/>
              <a:cs typeface="Lato Light"/>
              <a:sym typeface="Lato Light"/>
            </a:endParaRPr>
          </a:p>
        </p:txBody>
      </p:sp>
      <p:sp>
        <p:nvSpPr>
          <p:cNvPr id="161" name="Google Shape;161;p26"/>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999999"/>
                </a:solidFill>
              </a:rPr>
              <a:t>26</a:t>
            </a:fld>
            <a:endParaRPr>
              <a:solidFill>
                <a:srgbClr val="999999"/>
              </a:solidFill>
            </a:endParaRPr>
          </a:p>
        </p:txBody>
      </p:sp>
      <p:sp>
        <p:nvSpPr>
          <p:cNvPr id="162" name="Google Shape;162;p26"/>
          <p:cNvSpPr/>
          <p:nvPr/>
        </p:nvSpPr>
        <p:spPr>
          <a:xfrm>
            <a:off x="1863218" y="1926549"/>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Google Shape;163;p26"/>
          <p:cNvSpPr/>
          <p:nvPr/>
        </p:nvSpPr>
        <p:spPr>
          <a:xfrm>
            <a:off x="3191493" y="3175474"/>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Google Shape;164;p26"/>
          <p:cNvSpPr/>
          <p:nvPr/>
        </p:nvSpPr>
        <p:spPr>
          <a:xfrm>
            <a:off x="4029193" y="1711949"/>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Google Shape;165;p26"/>
          <p:cNvSpPr/>
          <p:nvPr/>
        </p:nvSpPr>
        <p:spPr>
          <a:xfrm>
            <a:off x="6316893" y="2131249"/>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Google Shape;166;p26"/>
          <p:cNvSpPr/>
          <p:nvPr/>
        </p:nvSpPr>
        <p:spPr>
          <a:xfrm>
            <a:off x="6930993" y="3495599"/>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Google Shape;167;p26"/>
          <p:cNvSpPr/>
          <p:nvPr/>
        </p:nvSpPr>
        <p:spPr>
          <a:xfrm>
            <a:off x="4543893" y="3409924"/>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ctrTitle" idx="4294967295"/>
          </p:nvPr>
        </p:nvSpPr>
        <p:spPr>
          <a:xfrm>
            <a:off x="1752975" y="1811950"/>
            <a:ext cx="56379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FFFFFF"/>
                </a:solidFill>
              </a:rPr>
              <a:t>89,526,124</a:t>
            </a:r>
            <a:endParaRPr sz="7200">
              <a:solidFill>
                <a:srgbClr val="FFFFFF"/>
              </a:solidFill>
            </a:endParaRPr>
          </a:p>
        </p:txBody>
      </p:sp>
      <p:sp>
        <p:nvSpPr>
          <p:cNvPr id="173" name="Google Shape;173;p27"/>
          <p:cNvSpPr txBox="1">
            <a:spLocks noGrp="1"/>
          </p:cNvSpPr>
          <p:nvPr>
            <p:ph type="subTitle" idx="4294967295"/>
          </p:nvPr>
        </p:nvSpPr>
        <p:spPr>
          <a:xfrm>
            <a:off x="1752975" y="2763854"/>
            <a:ext cx="56379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solidFill>
                  <a:srgbClr val="FFFFFF"/>
                </a:solidFill>
              </a:rPr>
              <a:t>Whoa! That’s a big number, aren’t you proud?</a:t>
            </a:r>
            <a:endParaRPr>
              <a:solidFill>
                <a:srgbClr val="FFFFFF"/>
              </a:solidFill>
            </a:endParaRPr>
          </a:p>
        </p:txBody>
      </p:sp>
      <p:sp>
        <p:nvSpPr>
          <p:cNvPr id="174" name="Google Shape;174;p27"/>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999999"/>
                </a:solidFill>
              </a:rPr>
              <a:t>27</a:t>
            </a:fld>
            <a:endParaRPr>
              <a:solidFill>
                <a:srgbClr val="99999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ctrTitle" idx="4294967295"/>
          </p:nvPr>
        </p:nvSpPr>
        <p:spPr>
          <a:xfrm>
            <a:off x="685800" y="6480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89,526,124$</a:t>
            </a:r>
            <a:endParaRPr>
              <a:solidFill>
                <a:srgbClr val="FFFFFF"/>
              </a:solidFill>
            </a:endParaRPr>
          </a:p>
        </p:txBody>
      </p:sp>
      <p:sp>
        <p:nvSpPr>
          <p:cNvPr id="180" name="Google Shape;180;p28"/>
          <p:cNvSpPr txBox="1">
            <a:spLocks noGrp="1"/>
          </p:cNvSpPr>
          <p:nvPr>
            <p:ph type="subTitle" idx="4294967295"/>
          </p:nvPr>
        </p:nvSpPr>
        <p:spPr>
          <a:xfrm>
            <a:off x="685800" y="12589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a:solidFill>
                  <a:srgbClr val="FFFFFF"/>
                </a:solidFill>
              </a:rPr>
              <a:t>That’s a lot of money</a:t>
            </a:r>
            <a:endParaRPr sz="1400">
              <a:solidFill>
                <a:srgbClr val="FFFFFF"/>
              </a:solidFill>
            </a:endParaRPr>
          </a:p>
        </p:txBody>
      </p:sp>
      <p:sp>
        <p:nvSpPr>
          <p:cNvPr id="181" name="Google Shape;181;p28"/>
          <p:cNvSpPr txBox="1">
            <a:spLocks noGrp="1"/>
          </p:cNvSpPr>
          <p:nvPr>
            <p:ph type="ctrTitle" idx="4294967295"/>
          </p:nvPr>
        </p:nvSpPr>
        <p:spPr>
          <a:xfrm>
            <a:off x="685800" y="32769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100%</a:t>
            </a:r>
            <a:endParaRPr>
              <a:solidFill>
                <a:srgbClr val="FFFFFF"/>
              </a:solidFill>
            </a:endParaRPr>
          </a:p>
        </p:txBody>
      </p:sp>
      <p:sp>
        <p:nvSpPr>
          <p:cNvPr id="182" name="Google Shape;182;p28"/>
          <p:cNvSpPr txBox="1">
            <a:spLocks noGrp="1"/>
          </p:cNvSpPr>
          <p:nvPr>
            <p:ph type="subTitle" idx="4294967295"/>
          </p:nvPr>
        </p:nvSpPr>
        <p:spPr>
          <a:xfrm>
            <a:off x="685800" y="38878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a:solidFill>
                  <a:srgbClr val="FFFFFF"/>
                </a:solidFill>
              </a:rPr>
              <a:t>Total success!</a:t>
            </a:r>
            <a:endParaRPr sz="1400">
              <a:solidFill>
                <a:srgbClr val="FFFFFF"/>
              </a:solidFill>
            </a:endParaRPr>
          </a:p>
        </p:txBody>
      </p:sp>
      <p:sp>
        <p:nvSpPr>
          <p:cNvPr id="183" name="Google Shape;183;p28"/>
          <p:cNvSpPr txBox="1">
            <a:spLocks noGrp="1"/>
          </p:cNvSpPr>
          <p:nvPr>
            <p:ph type="ctrTitle" idx="4294967295"/>
          </p:nvPr>
        </p:nvSpPr>
        <p:spPr>
          <a:xfrm>
            <a:off x="685800" y="196245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185,244 users</a:t>
            </a:r>
            <a:endParaRPr>
              <a:solidFill>
                <a:srgbClr val="FFFFFF"/>
              </a:solidFill>
            </a:endParaRPr>
          </a:p>
        </p:txBody>
      </p:sp>
      <p:sp>
        <p:nvSpPr>
          <p:cNvPr id="184" name="Google Shape;184;p28"/>
          <p:cNvSpPr txBox="1">
            <a:spLocks noGrp="1"/>
          </p:cNvSpPr>
          <p:nvPr>
            <p:ph type="subTitle" idx="4294967295"/>
          </p:nvPr>
        </p:nvSpPr>
        <p:spPr>
          <a:xfrm>
            <a:off x="685800" y="257335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a:solidFill>
                  <a:srgbClr val="FFFFFF"/>
                </a:solidFill>
              </a:rPr>
              <a:t>And a lot of users</a:t>
            </a:r>
            <a:endParaRPr sz="1400">
              <a:solidFill>
                <a:srgbClr val="FFFFFF"/>
              </a:solidFill>
            </a:endParaRPr>
          </a:p>
        </p:txBody>
      </p:sp>
      <p:sp>
        <p:nvSpPr>
          <p:cNvPr id="185" name="Google Shape;185;p2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Our process is easy</a:t>
            </a:r>
            <a:endParaRPr/>
          </a:p>
        </p:txBody>
      </p:sp>
      <p:sp>
        <p:nvSpPr>
          <p:cNvPr id="191" name="Google Shape;191;p29"/>
          <p:cNvSpPr/>
          <p:nvPr/>
        </p:nvSpPr>
        <p:spPr>
          <a:xfrm>
            <a:off x="611475" y="2513578"/>
            <a:ext cx="1816800" cy="1495800"/>
          </a:xfrm>
          <a:prstGeom prst="homePlate">
            <a:avLst>
              <a:gd name="adj" fmla="val 30129"/>
            </a:avLst>
          </a:prstGeom>
          <a:solidFill>
            <a:srgbClr val="EFEFEF"/>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666666"/>
                </a:solidFill>
                <a:latin typeface="Lato Light"/>
                <a:ea typeface="Lato Light"/>
                <a:cs typeface="Lato Light"/>
                <a:sym typeface="Lato Light"/>
              </a:rPr>
              <a:t>first</a:t>
            </a:r>
            <a:endParaRPr>
              <a:solidFill>
                <a:srgbClr val="666666"/>
              </a:solidFill>
              <a:latin typeface="Lato Light"/>
              <a:ea typeface="Lato Light"/>
              <a:cs typeface="Lato Light"/>
              <a:sym typeface="Lato Light"/>
            </a:endParaRPr>
          </a:p>
        </p:txBody>
      </p:sp>
      <p:sp>
        <p:nvSpPr>
          <p:cNvPr id="192" name="Google Shape;192;p29"/>
          <p:cNvSpPr/>
          <p:nvPr/>
        </p:nvSpPr>
        <p:spPr>
          <a:xfrm>
            <a:off x="2187129" y="2513578"/>
            <a:ext cx="1851900" cy="1495800"/>
          </a:xfrm>
          <a:prstGeom prst="chevron">
            <a:avLst>
              <a:gd name="adj" fmla="val 29853"/>
            </a:avLst>
          </a:prstGeom>
          <a:solidFill>
            <a:srgbClr val="EFEFEF"/>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666666"/>
                </a:solidFill>
                <a:latin typeface="Lato Light"/>
                <a:ea typeface="Lato Light"/>
                <a:cs typeface="Lato Light"/>
                <a:sym typeface="Lato Light"/>
              </a:rPr>
              <a:t>second</a:t>
            </a:r>
            <a:endParaRPr>
              <a:solidFill>
                <a:srgbClr val="666666"/>
              </a:solidFill>
              <a:latin typeface="Lato Light"/>
              <a:ea typeface="Lato Light"/>
              <a:cs typeface="Lato Light"/>
              <a:sym typeface="Lato Light"/>
            </a:endParaRPr>
          </a:p>
        </p:txBody>
      </p:sp>
      <p:sp>
        <p:nvSpPr>
          <p:cNvPr id="193" name="Google Shape;193;p29"/>
          <p:cNvSpPr/>
          <p:nvPr/>
        </p:nvSpPr>
        <p:spPr>
          <a:xfrm>
            <a:off x="3797724" y="2513578"/>
            <a:ext cx="1851900" cy="1495800"/>
          </a:xfrm>
          <a:prstGeom prst="chevron">
            <a:avLst>
              <a:gd name="adj" fmla="val 29853"/>
            </a:avLst>
          </a:prstGeom>
          <a:solidFill>
            <a:srgbClr val="EFEFEF"/>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666666"/>
                </a:solidFill>
                <a:latin typeface="Lato Light"/>
                <a:ea typeface="Lato Light"/>
                <a:cs typeface="Lato Light"/>
                <a:sym typeface="Lato Light"/>
              </a:rPr>
              <a:t>last</a:t>
            </a:r>
            <a:endParaRPr>
              <a:solidFill>
                <a:srgbClr val="666666"/>
              </a:solidFill>
              <a:latin typeface="Lato Light"/>
              <a:ea typeface="Lato Light"/>
              <a:cs typeface="Lato Light"/>
              <a:sym typeface="Lato Light"/>
            </a:endParaRPr>
          </a:p>
        </p:txBody>
      </p:sp>
      <p:sp>
        <p:nvSpPr>
          <p:cNvPr id="194" name="Google Shape;194;p2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57199" y="434575"/>
            <a:ext cx="6158753"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a:t>What Is Artificial Intelligence Anyways?</a:t>
            </a:r>
            <a:endParaRPr sz="2400" dirty="0"/>
          </a:p>
        </p:txBody>
      </p:sp>
      <p:sp>
        <p:nvSpPr>
          <p:cNvPr id="66" name="Google Shape;66;p14"/>
          <p:cNvSpPr txBox="1">
            <a:spLocks noGrp="1"/>
          </p:cNvSpPr>
          <p:nvPr>
            <p:ph type="body" idx="2"/>
          </p:nvPr>
        </p:nvSpPr>
        <p:spPr>
          <a:xfrm>
            <a:off x="457199" y="1297425"/>
            <a:ext cx="5511307" cy="2637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400" b="1" dirty="0"/>
              <a:t>Categorize Artificial Intelligence</a:t>
            </a:r>
            <a:endParaRPr sz="1400" dirty="0"/>
          </a:p>
          <a:p>
            <a:pPr marL="0" lvl="0" indent="0" rtl="0">
              <a:spcBef>
                <a:spcPts val="600"/>
              </a:spcBef>
              <a:spcAft>
                <a:spcPts val="0"/>
              </a:spcAft>
              <a:buClr>
                <a:schemeClr val="dk1"/>
              </a:buClr>
              <a:buSzPts val="1100"/>
              <a:buFont typeface="Arial"/>
              <a:buNone/>
            </a:pPr>
            <a:r>
              <a:rPr lang="en-US" sz="1200" dirty="0"/>
              <a:t>John Searle says there are two types of AI:</a:t>
            </a:r>
          </a:p>
          <a:p>
            <a:pPr marL="0" lvl="0" indent="0" rtl="0">
              <a:spcBef>
                <a:spcPts val="600"/>
              </a:spcBef>
              <a:spcAft>
                <a:spcPts val="0"/>
              </a:spcAft>
              <a:buClr>
                <a:schemeClr val="dk1"/>
              </a:buClr>
              <a:buSzPts val="1100"/>
              <a:buFont typeface="Arial"/>
              <a:buNone/>
            </a:pPr>
            <a:endParaRPr lang="en-US" sz="1200" dirty="0"/>
          </a:p>
          <a:p>
            <a:pPr marL="0" lvl="0" indent="0" rtl="0">
              <a:spcBef>
                <a:spcPts val="600"/>
              </a:spcBef>
              <a:spcAft>
                <a:spcPts val="0"/>
              </a:spcAft>
              <a:buClr>
                <a:schemeClr val="dk1"/>
              </a:buClr>
              <a:buSzPts val="1100"/>
              <a:buFont typeface="Arial"/>
              <a:buNone/>
            </a:pPr>
            <a:r>
              <a:rPr lang="en-US" sz="1200" b="1" dirty="0"/>
              <a:t>Strong AI</a:t>
            </a:r>
            <a:r>
              <a:rPr lang="en-US" sz="1200" dirty="0"/>
              <a:t>: AI has same intelligence as human.</a:t>
            </a:r>
          </a:p>
          <a:p>
            <a:pPr marL="0" lvl="0" indent="0" rtl="0">
              <a:spcBef>
                <a:spcPts val="600"/>
              </a:spcBef>
              <a:spcAft>
                <a:spcPts val="0"/>
              </a:spcAft>
              <a:buClr>
                <a:schemeClr val="dk1"/>
              </a:buClr>
              <a:buSzPts val="1100"/>
              <a:buFont typeface="Arial"/>
              <a:buNone/>
            </a:pPr>
            <a:endParaRPr lang="en-US" sz="1200" dirty="0"/>
          </a:p>
          <a:p>
            <a:pPr marL="0" lvl="0" indent="0" rtl="0">
              <a:spcBef>
                <a:spcPts val="600"/>
              </a:spcBef>
              <a:spcAft>
                <a:spcPts val="0"/>
              </a:spcAft>
              <a:buClr>
                <a:schemeClr val="dk1"/>
              </a:buClr>
              <a:buSzPts val="1100"/>
              <a:buFont typeface="Arial"/>
              <a:buNone/>
            </a:pPr>
            <a:r>
              <a:rPr lang="en-US" sz="1200" b="1" dirty="0"/>
              <a:t>Weak AI</a:t>
            </a:r>
            <a:r>
              <a:rPr lang="en-US" sz="1200" dirty="0"/>
              <a:t>: AI does not need to have same intelligence as human, as long as it is designed in a way that it looks like it has intelligence.</a:t>
            </a:r>
          </a:p>
        </p:txBody>
      </p:sp>
      <p:sp>
        <p:nvSpPr>
          <p:cNvPr id="69" name="Google Shape;69;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782566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Let’s review some concepts</a:t>
            </a:r>
            <a:endParaRPr/>
          </a:p>
        </p:txBody>
      </p:sp>
      <p:sp>
        <p:nvSpPr>
          <p:cNvPr id="200" name="Google Shape;200;p30"/>
          <p:cNvSpPr txBox="1">
            <a:spLocks noGrp="1"/>
          </p:cNvSpPr>
          <p:nvPr>
            <p:ph type="body" idx="1"/>
          </p:nvPr>
        </p:nvSpPr>
        <p:spPr>
          <a:xfrm>
            <a:off x="489775" y="2083875"/>
            <a:ext cx="1831500" cy="1388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00" b="1"/>
              <a:t>Yellow</a:t>
            </a:r>
            <a:endParaRPr sz="1100" b="1"/>
          </a:p>
          <a:p>
            <a:pPr marL="0" lvl="0" indent="0"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201" name="Google Shape;201;p30"/>
          <p:cNvSpPr txBox="1">
            <a:spLocks noGrp="1"/>
          </p:cNvSpPr>
          <p:nvPr>
            <p:ph type="body" idx="2"/>
          </p:nvPr>
        </p:nvSpPr>
        <p:spPr>
          <a:xfrm>
            <a:off x="2415137" y="2083875"/>
            <a:ext cx="1831500" cy="1388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00" b="1"/>
              <a:t>Blue</a:t>
            </a:r>
            <a:endParaRPr sz="1100" b="1"/>
          </a:p>
          <a:p>
            <a:pPr marL="0" lvl="0" indent="0" rtl="0">
              <a:spcBef>
                <a:spcPts val="600"/>
              </a:spcBef>
              <a:spcAft>
                <a:spcPts val="0"/>
              </a:spcAft>
              <a:buNone/>
            </a:pPr>
            <a:r>
              <a:rPr lang="en" sz="1100"/>
              <a:t>Is the colour of the clear sky and the deep sea. It is located between violet and green on the optical spectrum.</a:t>
            </a:r>
            <a:endParaRPr sz="1100"/>
          </a:p>
        </p:txBody>
      </p:sp>
      <p:sp>
        <p:nvSpPr>
          <p:cNvPr id="202" name="Google Shape;202;p30"/>
          <p:cNvSpPr txBox="1">
            <a:spLocks noGrp="1"/>
          </p:cNvSpPr>
          <p:nvPr>
            <p:ph type="body" idx="3"/>
          </p:nvPr>
        </p:nvSpPr>
        <p:spPr>
          <a:xfrm>
            <a:off x="4340500" y="2083875"/>
            <a:ext cx="1831500" cy="1388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00" b="1"/>
              <a:t>Red</a:t>
            </a:r>
            <a:endParaRPr sz="1100" b="1"/>
          </a:p>
          <a:p>
            <a:pPr marL="0" lvl="0" indent="0" rtl="0">
              <a:spcBef>
                <a:spcPts val="600"/>
              </a:spcBef>
              <a:spcAft>
                <a:spcPts val="0"/>
              </a:spcAft>
              <a:buNone/>
            </a:pPr>
            <a:r>
              <a:rPr lang="en" sz="1100"/>
              <a:t>Is the color of blood, and because of this it has historically been associated with sacrifice, danger and courage. </a:t>
            </a:r>
            <a:endParaRPr sz="1100"/>
          </a:p>
          <a:p>
            <a:pPr marL="0" lvl="0" indent="0" rtl="0">
              <a:spcBef>
                <a:spcPts val="600"/>
              </a:spcBef>
              <a:spcAft>
                <a:spcPts val="0"/>
              </a:spcAft>
              <a:buNone/>
            </a:pPr>
            <a:endParaRPr sz="1100"/>
          </a:p>
        </p:txBody>
      </p:sp>
      <p:sp>
        <p:nvSpPr>
          <p:cNvPr id="203" name="Google Shape;203;p3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30</a:t>
            </a:fld>
            <a:endParaRPr/>
          </a:p>
        </p:txBody>
      </p:sp>
      <p:sp>
        <p:nvSpPr>
          <p:cNvPr id="204" name="Google Shape;204;p30"/>
          <p:cNvSpPr txBox="1">
            <a:spLocks noGrp="1"/>
          </p:cNvSpPr>
          <p:nvPr>
            <p:ph type="body" idx="1"/>
          </p:nvPr>
        </p:nvSpPr>
        <p:spPr>
          <a:xfrm>
            <a:off x="489775" y="3455475"/>
            <a:ext cx="1831500" cy="1388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00" b="1"/>
              <a:t>Yellow</a:t>
            </a:r>
            <a:endParaRPr sz="1100" b="1"/>
          </a:p>
          <a:p>
            <a:pPr marL="0" lvl="0" indent="0"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205" name="Google Shape;205;p30"/>
          <p:cNvSpPr txBox="1">
            <a:spLocks noGrp="1"/>
          </p:cNvSpPr>
          <p:nvPr>
            <p:ph type="body" idx="2"/>
          </p:nvPr>
        </p:nvSpPr>
        <p:spPr>
          <a:xfrm>
            <a:off x="2415137" y="3455475"/>
            <a:ext cx="1831500" cy="1388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00" b="1"/>
              <a:t>Blue</a:t>
            </a:r>
            <a:endParaRPr sz="1100" b="1"/>
          </a:p>
          <a:p>
            <a:pPr marL="0" lvl="0" indent="0" rtl="0">
              <a:spcBef>
                <a:spcPts val="600"/>
              </a:spcBef>
              <a:spcAft>
                <a:spcPts val="0"/>
              </a:spcAft>
              <a:buNone/>
            </a:pPr>
            <a:r>
              <a:rPr lang="en" sz="1100"/>
              <a:t>Is the colour of the clear sky and the deep sea. It is located between violet and green on the optical spectrum.</a:t>
            </a:r>
            <a:endParaRPr sz="1100"/>
          </a:p>
        </p:txBody>
      </p:sp>
      <p:sp>
        <p:nvSpPr>
          <p:cNvPr id="206" name="Google Shape;206;p30"/>
          <p:cNvSpPr txBox="1">
            <a:spLocks noGrp="1"/>
          </p:cNvSpPr>
          <p:nvPr>
            <p:ph type="body" idx="3"/>
          </p:nvPr>
        </p:nvSpPr>
        <p:spPr>
          <a:xfrm>
            <a:off x="4340500" y="3455475"/>
            <a:ext cx="1831500" cy="1388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00" b="1"/>
              <a:t>Red</a:t>
            </a:r>
            <a:endParaRPr sz="1100" b="1"/>
          </a:p>
          <a:p>
            <a:pPr marL="0" lvl="0" indent="0" rtl="0">
              <a:spcBef>
                <a:spcPts val="600"/>
              </a:spcBef>
              <a:spcAft>
                <a:spcPts val="0"/>
              </a:spcAft>
              <a:buNone/>
            </a:pPr>
            <a:r>
              <a:rPr lang="en" sz="1100"/>
              <a:t>Is the color of blood, and because of this it has historically been associated with sacrifice, danger and courage. </a:t>
            </a:r>
            <a:endParaRPr sz="1100"/>
          </a:p>
          <a:p>
            <a:pPr marL="0" lvl="0" indent="0" rtl="0">
              <a:spcBef>
                <a:spcPts val="600"/>
              </a:spcBef>
              <a:spcAft>
                <a:spcPts val="0"/>
              </a:spcAft>
              <a:buNone/>
            </a:pP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r>
              <a:rPr lang="en"/>
              <a:t>You can insert graphs from </a:t>
            </a:r>
            <a:r>
              <a:rPr lang="en" u="sng">
                <a:hlinkClick r:id="rId3"/>
              </a:rPr>
              <a:t>Google Sheets</a:t>
            </a:r>
            <a:endParaRPr/>
          </a:p>
        </p:txBody>
      </p:sp>
      <p:sp>
        <p:nvSpPr>
          <p:cNvPr id="212" name="Google Shape;212;p3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31</a:t>
            </a:fld>
            <a:endParaRPr/>
          </a:p>
        </p:txBody>
      </p:sp>
      <p:pic>
        <p:nvPicPr>
          <p:cNvPr id="213" name="Google Shape;213;p31" title="Chart"/>
          <p:cNvPicPr preferRelativeResize="0"/>
          <p:nvPr/>
        </p:nvPicPr>
        <p:blipFill>
          <a:blip r:embed="rId4">
            <a:alphaModFix/>
          </a:blip>
          <a:stretch>
            <a:fillRect/>
          </a:stretch>
        </p:blipFill>
        <p:spPr>
          <a:xfrm>
            <a:off x="152400" y="152400"/>
            <a:ext cx="4945132" cy="410151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7"/>
        <p:cNvGrpSpPr/>
        <p:nvPr/>
      </p:nvGrpSpPr>
      <p:grpSpPr>
        <a:xfrm>
          <a:off x="0" y="0"/>
          <a:ext cx="0" cy="0"/>
          <a:chOff x="0" y="0"/>
          <a:chExt cx="0" cy="0"/>
        </a:xfrm>
      </p:grpSpPr>
      <p:sp>
        <p:nvSpPr>
          <p:cNvPr id="218" name="Google Shape;218;p32"/>
          <p:cNvSpPr/>
          <p:nvPr/>
        </p:nvSpPr>
        <p:spPr>
          <a:xfrm>
            <a:off x="9558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Google Shape;219;p32"/>
          <p:cNvSpPr txBox="1">
            <a:spLocks noGrp="1"/>
          </p:cNvSpPr>
          <p:nvPr>
            <p:ph type="body" idx="4294967295"/>
          </p:nvPr>
        </p:nvSpPr>
        <p:spPr>
          <a:xfrm>
            <a:off x="5889250" y="444300"/>
            <a:ext cx="2738700" cy="42549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4800">
                <a:solidFill>
                  <a:srgbClr val="FFFFFF"/>
                </a:solidFill>
                <a:latin typeface="Lato Hairline"/>
                <a:ea typeface="Lato Hairline"/>
                <a:cs typeface="Lato Hairline"/>
                <a:sym typeface="Lato Hairline"/>
              </a:rPr>
              <a:t>Android project</a:t>
            </a:r>
            <a:endParaRPr sz="4800">
              <a:solidFill>
                <a:srgbClr val="FFFFFF"/>
              </a:solidFill>
              <a:latin typeface="Lato Hairline"/>
              <a:ea typeface="Lato Hairline"/>
              <a:cs typeface="Lato Hairline"/>
              <a:sym typeface="Lato Hairline"/>
            </a:endParaRPr>
          </a:p>
          <a:p>
            <a:pPr marL="0" lvl="0" indent="0" rtl="0">
              <a:spcBef>
                <a:spcPts val="600"/>
              </a:spcBef>
              <a:spcAft>
                <a:spcPts val="0"/>
              </a:spcAft>
              <a:buNone/>
            </a:pPr>
            <a:r>
              <a:rPr lang="en" sz="1400">
                <a:solidFill>
                  <a:srgbClr val="FFFFFF"/>
                </a:solidFill>
              </a:rPr>
              <a:t>Show and explain your web, app or software projects using these gadget templates.</a:t>
            </a:r>
            <a:endParaRPr sz="1400">
              <a:solidFill>
                <a:srgbClr val="FFFFFF"/>
              </a:solidFill>
            </a:endParaRPr>
          </a:p>
        </p:txBody>
      </p:sp>
      <p:sp>
        <p:nvSpPr>
          <p:cNvPr id="220" name="Google Shape;220;p32"/>
          <p:cNvSpPr/>
          <p:nvPr/>
        </p:nvSpPr>
        <p:spPr>
          <a:xfrm>
            <a:off x="1049125" y="839000"/>
            <a:ext cx="1888500" cy="33561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000">
                <a:solidFill>
                  <a:srgbClr val="666666"/>
                </a:solidFill>
                <a:latin typeface="Lato Light"/>
                <a:ea typeface="Lato Light"/>
                <a:cs typeface="Lato Light"/>
                <a:sym typeface="Lato Light"/>
              </a:rPr>
              <a:t>Place your screenshot here</a:t>
            </a:r>
            <a:endParaRPr sz="1000">
              <a:solidFill>
                <a:srgbClr val="666666"/>
              </a:solidFill>
              <a:latin typeface="Lato Light"/>
              <a:ea typeface="Lato Light"/>
              <a:cs typeface="Lato Light"/>
              <a:sym typeface="Lato Light"/>
            </a:endParaRPr>
          </a:p>
        </p:txBody>
      </p:sp>
      <p:sp>
        <p:nvSpPr>
          <p:cNvPr id="221" name="Google Shape;221;p3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5"/>
        <p:cNvGrpSpPr/>
        <p:nvPr/>
      </p:nvGrpSpPr>
      <p:grpSpPr>
        <a:xfrm>
          <a:off x="0" y="0"/>
          <a:ext cx="0" cy="0"/>
          <a:chOff x="0" y="0"/>
          <a:chExt cx="0" cy="0"/>
        </a:xfrm>
      </p:grpSpPr>
      <p:sp>
        <p:nvSpPr>
          <p:cNvPr id="226" name="Google Shape;226;p33"/>
          <p:cNvSpPr/>
          <p:nvPr/>
        </p:nvSpPr>
        <p:spPr>
          <a:xfrm>
            <a:off x="953221"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Google Shape;227;p33"/>
          <p:cNvSpPr/>
          <p:nvPr/>
        </p:nvSpPr>
        <p:spPr>
          <a:xfrm>
            <a:off x="1084950" y="1188850"/>
            <a:ext cx="1589700" cy="28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Lato Light"/>
                <a:ea typeface="Lato Light"/>
                <a:cs typeface="Lato Light"/>
                <a:sym typeface="Lato Light"/>
              </a:rPr>
              <a:t>Place your screenshot here</a:t>
            </a:r>
            <a:endParaRPr sz="1000">
              <a:solidFill>
                <a:srgbClr val="666666"/>
              </a:solidFill>
              <a:latin typeface="Lato Light"/>
              <a:ea typeface="Lato Light"/>
              <a:cs typeface="Lato Light"/>
              <a:sym typeface="Lato Light"/>
            </a:endParaRPr>
          </a:p>
        </p:txBody>
      </p:sp>
      <p:sp>
        <p:nvSpPr>
          <p:cNvPr id="228" name="Google Shape;228;p3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229" name="Google Shape;229;p33"/>
          <p:cNvSpPr txBox="1">
            <a:spLocks noGrp="1"/>
          </p:cNvSpPr>
          <p:nvPr>
            <p:ph type="body" idx="4294967295"/>
          </p:nvPr>
        </p:nvSpPr>
        <p:spPr>
          <a:xfrm>
            <a:off x="5889250" y="444300"/>
            <a:ext cx="2738700" cy="42549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4800">
                <a:solidFill>
                  <a:srgbClr val="FFFFFF"/>
                </a:solidFill>
                <a:latin typeface="Lato Hairline"/>
                <a:ea typeface="Lato Hairline"/>
                <a:cs typeface="Lato Hairline"/>
                <a:sym typeface="Lato Hairline"/>
              </a:rPr>
              <a:t>iPhone project</a:t>
            </a:r>
            <a:endParaRPr sz="4800">
              <a:solidFill>
                <a:srgbClr val="FFFFFF"/>
              </a:solidFill>
              <a:latin typeface="Lato Hairline"/>
              <a:ea typeface="Lato Hairline"/>
              <a:cs typeface="Lato Hairline"/>
              <a:sym typeface="Lato Hairline"/>
            </a:endParaRPr>
          </a:p>
          <a:p>
            <a:pPr marL="0" lvl="0" indent="0" rtl="0">
              <a:spcBef>
                <a:spcPts val="600"/>
              </a:spcBef>
              <a:spcAft>
                <a:spcPts val="0"/>
              </a:spcAft>
              <a:buNone/>
            </a:pPr>
            <a:r>
              <a:rPr lang="en" sz="1400">
                <a:solidFill>
                  <a:srgbClr val="FFFFFF"/>
                </a:solidFill>
              </a:rPr>
              <a:t>Show and explain your web, app or software projects using these gadget templates.</a:t>
            </a:r>
            <a:endParaRPr sz="14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Google Shape;234;p34"/>
          <p:cNvSpPr/>
          <p:nvPr/>
        </p:nvSpPr>
        <p:spPr>
          <a:xfrm>
            <a:off x="408877"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Google Shape;235;p34"/>
          <p:cNvSpPr/>
          <p:nvPr/>
        </p:nvSpPr>
        <p:spPr>
          <a:xfrm>
            <a:off x="607575" y="910325"/>
            <a:ext cx="2493300" cy="333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Lato Light"/>
                <a:ea typeface="Lato Light"/>
                <a:cs typeface="Lato Light"/>
                <a:sym typeface="Lato Light"/>
              </a:rPr>
              <a:t>Place your screenshot here</a:t>
            </a:r>
            <a:endParaRPr sz="1000">
              <a:solidFill>
                <a:srgbClr val="666666"/>
              </a:solidFill>
              <a:latin typeface="Lato Light"/>
              <a:ea typeface="Lato Light"/>
              <a:cs typeface="Lato Light"/>
              <a:sym typeface="Lato Light"/>
            </a:endParaRPr>
          </a:p>
        </p:txBody>
      </p:sp>
      <p:sp>
        <p:nvSpPr>
          <p:cNvPr id="236" name="Google Shape;236;p3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237" name="Google Shape;237;p34"/>
          <p:cNvSpPr txBox="1">
            <a:spLocks noGrp="1"/>
          </p:cNvSpPr>
          <p:nvPr>
            <p:ph type="body" idx="4294967295"/>
          </p:nvPr>
        </p:nvSpPr>
        <p:spPr>
          <a:xfrm>
            <a:off x="5889250" y="444300"/>
            <a:ext cx="2738700" cy="42549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4800">
                <a:solidFill>
                  <a:srgbClr val="FFFFFF"/>
                </a:solidFill>
                <a:latin typeface="Lato Hairline"/>
                <a:ea typeface="Lato Hairline"/>
                <a:cs typeface="Lato Hairline"/>
                <a:sym typeface="Lato Hairline"/>
              </a:rPr>
              <a:t>Tablet project</a:t>
            </a:r>
            <a:endParaRPr sz="4800">
              <a:solidFill>
                <a:srgbClr val="FFFFFF"/>
              </a:solidFill>
              <a:latin typeface="Lato Hairline"/>
              <a:ea typeface="Lato Hairline"/>
              <a:cs typeface="Lato Hairline"/>
              <a:sym typeface="Lato Hairline"/>
            </a:endParaRPr>
          </a:p>
          <a:p>
            <a:pPr marL="0" lvl="0" indent="0" rtl="0">
              <a:spcBef>
                <a:spcPts val="600"/>
              </a:spcBef>
              <a:spcAft>
                <a:spcPts val="0"/>
              </a:spcAft>
              <a:buNone/>
            </a:pPr>
            <a:r>
              <a:rPr lang="en" sz="1400">
                <a:solidFill>
                  <a:srgbClr val="FFFFFF"/>
                </a:solidFill>
              </a:rPr>
              <a:t>Show and explain your web, app or software projects using these gadget templates.</a:t>
            </a:r>
            <a:endParaRPr sz="14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1"/>
        <p:cNvGrpSpPr/>
        <p:nvPr/>
      </p:nvGrpSpPr>
      <p:grpSpPr>
        <a:xfrm>
          <a:off x="0" y="0"/>
          <a:ext cx="0" cy="0"/>
          <a:chOff x="0" y="0"/>
          <a:chExt cx="0" cy="0"/>
        </a:xfrm>
      </p:grpSpPr>
      <p:sp>
        <p:nvSpPr>
          <p:cNvPr id="242" name="Google Shape;242;p35"/>
          <p:cNvSpPr/>
          <p:nvPr/>
        </p:nvSpPr>
        <p:spPr>
          <a:xfrm>
            <a:off x="516325" y="1071107"/>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Google Shape;243;p35"/>
          <p:cNvSpPr/>
          <p:nvPr/>
        </p:nvSpPr>
        <p:spPr>
          <a:xfrm>
            <a:off x="677650" y="1230488"/>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Lato Light"/>
                <a:ea typeface="Lato Light"/>
                <a:cs typeface="Lato Light"/>
                <a:sym typeface="Lato Light"/>
              </a:rPr>
              <a:t>Place your screenshot here</a:t>
            </a:r>
            <a:endParaRPr sz="1000">
              <a:solidFill>
                <a:srgbClr val="666666"/>
              </a:solidFill>
              <a:latin typeface="Lato Light"/>
              <a:ea typeface="Lato Light"/>
              <a:cs typeface="Lato Light"/>
              <a:sym typeface="Lato Light"/>
            </a:endParaRPr>
          </a:p>
        </p:txBody>
      </p:sp>
      <p:sp>
        <p:nvSpPr>
          <p:cNvPr id="244" name="Google Shape;244;p3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245" name="Google Shape;245;p35"/>
          <p:cNvSpPr txBox="1">
            <a:spLocks noGrp="1"/>
          </p:cNvSpPr>
          <p:nvPr>
            <p:ph type="body" idx="4294967295"/>
          </p:nvPr>
        </p:nvSpPr>
        <p:spPr>
          <a:xfrm>
            <a:off x="5889250" y="444300"/>
            <a:ext cx="2738700" cy="42549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4800">
                <a:solidFill>
                  <a:srgbClr val="FFFFFF"/>
                </a:solidFill>
                <a:latin typeface="Lato Hairline"/>
                <a:ea typeface="Lato Hairline"/>
                <a:cs typeface="Lato Hairline"/>
                <a:sym typeface="Lato Hairline"/>
              </a:rPr>
              <a:t>Desktop project</a:t>
            </a:r>
            <a:endParaRPr sz="4800">
              <a:solidFill>
                <a:srgbClr val="FFFFFF"/>
              </a:solidFill>
              <a:latin typeface="Lato Hairline"/>
              <a:ea typeface="Lato Hairline"/>
              <a:cs typeface="Lato Hairline"/>
              <a:sym typeface="Lato Hairline"/>
            </a:endParaRPr>
          </a:p>
          <a:p>
            <a:pPr marL="0" lvl="0" indent="0" rtl="0">
              <a:spcBef>
                <a:spcPts val="600"/>
              </a:spcBef>
              <a:spcAft>
                <a:spcPts val="0"/>
              </a:spcAft>
              <a:buNone/>
            </a:pPr>
            <a:r>
              <a:rPr lang="en" sz="1400">
                <a:solidFill>
                  <a:srgbClr val="FFFFFF"/>
                </a:solidFill>
              </a:rPr>
              <a:t>Show and explain your web, app or software projects using these gadget templates.</a:t>
            </a:r>
            <a:endParaRPr sz="140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9"/>
        <p:cNvGrpSpPr/>
        <p:nvPr/>
      </p:nvGrpSpPr>
      <p:grpSpPr>
        <a:xfrm>
          <a:off x="0" y="0"/>
          <a:ext cx="0" cy="0"/>
          <a:chOff x="0" y="0"/>
          <a:chExt cx="0" cy="0"/>
        </a:xfrm>
      </p:grpSpPr>
      <p:sp>
        <p:nvSpPr>
          <p:cNvPr id="250" name="Google Shape;250;p36"/>
          <p:cNvSpPr txBox="1">
            <a:spLocks noGrp="1"/>
          </p:cNvSpPr>
          <p:nvPr>
            <p:ph type="ctrTitle" idx="4294967295"/>
          </p:nvPr>
        </p:nvSpPr>
        <p:spPr>
          <a:xfrm>
            <a:off x="2140050" y="872875"/>
            <a:ext cx="48639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rgbClr val="FFFFFF"/>
                </a:solidFill>
              </a:rPr>
              <a:t>Thanks!</a:t>
            </a:r>
            <a:endParaRPr sz="6000">
              <a:solidFill>
                <a:srgbClr val="FFFFFF"/>
              </a:solidFill>
            </a:endParaRPr>
          </a:p>
        </p:txBody>
      </p:sp>
      <p:sp>
        <p:nvSpPr>
          <p:cNvPr id="251" name="Google Shape;251;p36"/>
          <p:cNvSpPr txBox="1">
            <a:spLocks noGrp="1"/>
          </p:cNvSpPr>
          <p:nvPr>
            <p:ph type="subTitle" idx="4294967295"/>
          </p:nvPr>
        </p:nvSpPr>
        <p:spPr>
          <a:xfrm>
            <a:off x="2140050" y="2072430"/>
            <a:ext cx="48639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a:solidFill>
                  <a:srgbClr val="FFFFFF"/>
                </a:solidFill>
              </a:rPr>
              <a:t>Any questions?</a:t>
            </a:r>
            <a:endParaRPr sz="3600">
              <a:solidFill>
                <a:srgbClr val="FFFFFF"/>
              </a:solidFill>
            </a:endParaRPr>
          </a:p>
        </p:txBody>
      </p:sp>
      <p:sp>
        <p:nvSpPr>
          <p:cNvPr id="252" name="Google Shape;252;p36"/>
          <p:cNvSpPr txBox="1">
            <a:spLocks noGrp="1"/>
          </p:cNvSpPr>
          <p:nvPr>
            <p:ph type="body" idx="4294967295"/>
          </p:nvPr>
        </p:nvSpPr>
        <p:spPr>
          <a:xfrm>
            <a:off x="2140050" y="2896928"/>
            <a:ext cx="4863900" cy="1373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a:solidFill>
                  <a:srgbClr val="FFFFFF"/>
                </a:solidFill>
              </a:rPr>
              <a:t>You can find me at:</a:t>
            </a:r>
            <a:endParaRPr sz="1400">
              <a:solidFill>
                <a:srgbClr val="FFFFFF"/>
              </a:solidFill>
            </a:endParaRPr>
          </a:p>
          <a:p>
            <a:pPr marL="0" lvl="0" indent="0" algn="ctr" rtl="0">
              <a:spcBef>
                <a:spcPts val="600"/>
              </a:spcBef>
              <a:spcAft>
                <a:spcPts val="0"/>
              </a:spcAft>
              <a:buNone/>
            </a:pPr>
            <a:r>
              <a:rPr lang="en" sz="1400">
                <a:solidFill>
                  <a:srgbClr val="FFFFFF"/>
                </a:solidFill>
              </a:rPr>
              <a:t>@username</a:t>
            </a:r>
            <a:endParaRPr sz="1400">
              <a:solidFill>
                <a:srgbClr val="FFFFFF"/>
              </a:solidFill>
            </a:endParaRPr>
          </a:p>
          <a:p>
            <a:pPr marL="0" lvl="0" indent="0" algn="ctr" rtl="0">
              <a:spcBef>
                <a:spcPts val="600"/>
              </a:spcBef>
              <a:spcAft>
                <a:spcPts val="0"/>
              </a:spcAft>
              <a:buNone/>
            </a:pPr>
            <a:r>
              <a:rPr lang="en" sz="1400">
                <a:solidFill>
                  <a:srgbClr val="FFFFFF"/>
                </a:solidFill>
              </a:rPr>
              <a:t>user@mail.me</a:t>
            </a:r>
            <a:endParaRPr sz="1400">
              <a:solidFill>
                <a:srgbClr val="FFFFFF"/>
              </a:solidFill>
            </a:endParaRPr>
          </a:p>
        </p:txBody>
      </p:sp>
      <p:sp>
        <p:nvSpPr>
          <p:cNvPr id="253" name="Google Shape;253;p3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7"/>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Credits</a:t>
            </a:r>
            <a:endParaRPr/>
          </a:p>
        </p:txBody>
      </p:sp>
      <p:sp>
        <p:nvSpPr>
          <p:cNvPr id="259" name="Google Shape;259;p37"/>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a:t>Special thanks to all the people who made and released these awesome resources for free:</a:t>
            </a:r>
            <a:endParaRPr/>
          </a:p>
          <a:p>
            <a:pPr marL="457200" lvl="0" indent="-342900" rtl="0">
              <a:lnSpc>
                <a:spcPct val="115000"/>
              </a:lnSpc>
              <a:spcBef>
                <a:spcPts val="600"/>
              </a:spcBef>
              <a:spcAft>
                <a:spcPts val="0"/>
              </a:spcAft>
              <a:buSzPts val="1800"/>
              <a:buChar char="×"/>
            </a:pPr>
            <a:r>
              <a:rPr lang="en"/>
              <a:t>Presentation template by </a:t>
            </a:r>
            <a:r>
              <a:rPr lang="en" u="sng">
                <a:solidFill>
                  <a:srgbClr val="3D85C6"/>
                </a:solidFill>
                <a:hlinkClick r:id="rId3"/>
              </a:rPr>
              <a:t>SlidesCarnival</a:t>
            </a:r>
            <a:endParaRPr>
              <a:solidFill>
                <a:srgbClr val="3D85C6"/>
              </a:solidFill>
            </a:endParaRPr>
          </a:p>
          <a:p>
            <a:pPr marL="457200" lvl="0" indent="-342900" rtl="0">
              <a:lnSpc>
                <a:spcPct val="115000"/>
              </a:lnSpc>
              <a:spcBef>
                <a:spcPts val="0"/>
              </a:spcBef>
              <a:spcAft>
                <a:spcPts val="0"/>
              </a:spcAft>
              <a:buSzPts val="1800"/>
              <a:buChar char="×"/>
            </a:pPr>
            <a:r>
              <a:rPr lang="en"/>
              <a:t>Photographs by </a:t>
            </a:r>
            <a:r>
              <a:rPr lang="en" u="sng">
                <a:solidFill>
                  <a:srgbClr val="3D85C6"/>
                </a:solidFill>
                <a:hlinkClick r:id="rId4"/>
              </a:rPr>
              <a:t>Unsplash</a:t>
            </a:r>
            <a:endParaRPr>
              <a:solidFill>
                <a:srgbClr val="3D85C6"/>
              </a:solidFill>
            </a:endParaRPr>
          </a:p>
          <a:p>
            <a:pPr marL="457200" lvl="0" indent="-342900" rtl="0">
              <a:lnSpc>
                <a:spcPct val="115000"/>
              </a:lnSpc>
              <a:spcBef>
                <a:spcPts val="0"/>
              </a:spcBef>
              <a:spcAft>
                <a:spcPts val="0"/>
              </a:spcAft>
              <a:buSzPts val="1800"/>
              <a:buChar char="×"/>
            </a:pPr>
            <a:r>
              <a:rPr lang="en"/>
              <a:t>Watercolor textures by </a:t>
            </a:r>
            <a:r>
              <a:rPr lang="en" u="sng">
                <a:solidFill>
                  <a:srgbClr val="3D85C6"/>
                </a:solidFill>
                <a:hlinkClick r:id="rId5"/>
              </a:rPr>
              <a:t>GraphicBurguer</a:t>
            </a:r>
            <a:endParaRPr>
              <a:solidFill>
                <a:srgbClr val="3D85C6"/>
              </a:solidFill>
            </a:endParaRPr>
          </a:p>
        </p:txBody>
      </p:sp>
      <p:sp>
        <p:nvSpPr>
          <p:cNvPr id="260" name="Google Shape;260;p3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Presentation design</a:t>
            </a:r>
            <a:endParaRPr/>
          </a:p>
        </p:txBody>
      </p:sp>
      <p:sp>
        <p:nvSpPr>
          <p:cNvPr id="266" name="Google Shape;266;p38"/>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400"/>
              <a:t>This presentation uses the following typographies and colors:</a:t>
            </a:r>
            <a:endParaRPr sz="1400"/>
          </a:p>
          <a:p>
            <a:pPr marL="457200" lvl="0" indent="-317500" rtl="0">
              <a:lnSpc>
                <a:spcPct val="115000"/>
              </a:lnSpc>
              <a:spcBef>
                <a:spcPts val="600"/>
              </a:spcBef>
              <a:spcAft>
                <a:spcPts val="0"/>
              </a:spcAft>
              <a:buSzPts val="1400"/>
              <a:buChar char="×"/>
            </a:pPr>
            <a:r>
              <a:rPr lang="en" sz="1400"/>
              <a:t>Titles: Lato Thin</a:t>
            </a:r>
            <a:endParaRPr sz="1400"/>
          </a:p>
          <a:p>
            <a:pPr marL="457200" lvl="0" indent="-317500" rtl="0">
              <a:lnSpc>
                <a:spcPct val="115000"/>
              </a:lnSpc>
              <a:spcBef>
                <a:spcPts val="0"/>
              </a:spcBef>
              <a:spcAft>
                <a:spcPts val="0"/>
              </a:spcAft>
              <a:buSzPts val="1400"/>
              <a:buChar char="×"/>
            </a:pPr>
            <a:r>
              <a:rPr lang="en" sz="1400"/>
              <a:t>Body copy: Lato Light</a:t>
            </a:r>
            <a:endParaRPr sz="1400"/>
          </a:p>
          <a:p>
            <a:pPr marL="0" lvl="0" indent="0" rtl="0">
              <a:lnSpc>
                <a:spcPct val="115000"/>
              </a:lnSpc>
              <a:spcBef>
                <a:spcPts val="600"/>
              </a:spcBef>
              <a:spcAft>
                <a:spcPts val="0"/>
              </a:spcAft>
              <a:buNone/>
            </a:pPr>
            <a:r>
              <a:rPr lang="en" sz="1400"/>
              <a:t>You can download the fonts on this page:</a:t>
            </a:r>
            <a:endParaRPr sz="1400"/>
          </a:p>
          <a:p>
            <a:pPr marL="0" lvl="0" indent="0" rtl="0">
              <a:lnSpc>
                <a:spcPct val="115000"/>
              </a:lnSpc>
              <a:spcBef>
                <a:spcPts val="600"/>
              </a:spcBef>
              <a:spcAft>
                <a:spcPts val="0"/>
              </a:spcAft>
              <a:buNone/>
            </a:pPr>
            <a:r>
              <a:rPr lang="en" sz="1400" u="sng">
                <a:solidFill>
                  <a:srgbClr val="3D85C6"/>
                </a:solidFill>
                <a:hlinkClick r:id="rId3"/>
              </a:rPr>
              <a:t>http://www.latofonts.com/lato-free-fonts/</a:t>
            </a:r>
            <a:endParaRPr sz="1400">
              <a:solidFill>
                <a:srgbClr val="3D85C6"/>
              </a:solidFill>
            </a:endParaRPr>
          </a:p>
          <a:p>
            <a:pPr marL="0" lvl="0" indent="0" rtl="0">
              <a:lnSpc>
                <a:spcPct val="115000"/>
              </a:lnSpc>
              <a:spcBef>
                <a:spcPts val="600"/>
              </a:spcBef>
              <a:spcAft>
                <a:spcPts val="0"/>
              </a:spcAft>
              <a:buNone/>
            </a:pPr>
            <a:endParaRPr sz="1400"/>
          </a:p>
        </p:txBody>
      </p:sp>
      <p:sp>
        <p:nvSpPr>
          <p:cNvPr id="267" name="Google Shape;267;p38"/>
          <p:cNvSpPr txBox="1"/>
          <p:nvPr/>
        </p:nvSpPr>
        <p:spPr>
          <a:xfrm>
            <a:off x="457200" y="4095450"/>
            <a:ext cx="5511300" cy="53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200" i="1">
                <a:solidFill>
                  <a:srgbClr val="0B5394"/>
                </a:solidFill>
                <a:latin typeface="Lato Light"/>
                <a:ea typeface="Lato Light"/>
                <a:cs typeface="Lato Light"/>
                <a:sym typeface="Lato Light"/>
              </a:rPr>
              <a:t>You don’t need to keep this slide in your presentation. It’s only here to serve you as a design guide if you need to create new slides or download the fonts to edit the presentation in PowerPoint®</a:t>
            </a:r>
            <a:endParaRPr sz="1200" i="1">
              <a:solidFill>
                <a:srgbClr val="0B5394"/>
              </a:solidFill>
              <a:latin typeface="Lato Light"/>
              <a:ea typeface="Lato Light"/>
              <a:cs typeface="Lato Light"/>
              <a:sym typeface="Lato Light"/>
            </a:endParaRPr>
          </a:p>
          <a:p>
            <a:pPr marL="0" lvl="0" indent="0" rtl="0">
              <a:spcBef>
                <a:spcPts val="0"/>
              </a:spcBef>
              <a:spcAft>
                <a:spcPts val="0"/>
              </a:spcAft>
              <a:buClr>
                <a:schemeClr val="dk1"/>
              </a:buClr>
              <a:buSzPts val="1100"/>
              <a:buFont typeface="Arial"/>
              <a:buNone/>
            </a:pPr>
            <a:endParaRPr sz="1200" i="1">
              <a:solidFill>
                <a:srgbClr val="0B5394"/>
              </a:solidFill>
              <a:latin typeface="Lato Light"/>
              <a:ea typeface="Lato Light"/>
              <a:cs typeface="Lato Light"/>
              <a:sym typeface="Lato Light"/>
            </a:endParaRPr>
          </a:p>
          <a:p>
            <a:pPr marL="0" lvl="0" indent="0" rtl="0">
              <a:spcBef>
                <a:spcPts val="0"/>
              </a:spcBef>
              <a:spcAft>
                <a:spcPts val="0"/>
              </a:spcAft>
              <a:buNone/>
            </a:pPr>
            <a:endParaRPr sz="1200" i="1">
              <a:solidFill>
                <a:srgbClr val="0B5394"/>
              </a:solidFill>
              <a:latin typeface="Lato Light"/>
              <a:ea typeface="Lato Light"/>
              <a:cs typeface="Lato Light"/>
              <a:sym typeface="Lato Light"/>
            </a:endParaRPr>
          </a:p>
        </p:txBody>
      </p:sp>
      <p:sp>
        <p:nvSpPr>
          <p:cNvPr id="268" name="Google Shape;268;p3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2"/>
        <p:cNvGrpSpPr/>
        <p:nvPr/>
      </p:nvGrpSpPr>
      <p:grpSpPr>
        <a:xfrm>
          <a:off x="0" y="0"/>
          <a:ext cx="0" cy="0"/>
          <a:chOff x="0" y="0"/>
          <a:chExt cx="0" cy="0"/>
        </a:xfrm>
      </p:grpSpPr>
      <p:sp>
        <p:nvSpPr>
          <p:cNvPr id="273" name="Google Shape;273;p39"/>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900">
                <a:solidFill>
                  <a:srgbClr val="666666"/>
                </a:solidFill>
                <a:latin typeface="Lato Light"/>
                <a:ea typeface="Lato Light"/>
                <a:cs typeface="Lato Light"/>
                <a:sym typeface="Lato Light"/>
              </a:rPr>
              <a:t>SlidesCarnival icons are editable shapes. </a:t>
            </a:r>
            <a:endParaRPr sz="900">
              <a:solidFill>
                <a:srgbClr val="666666"/>
              </a:solidFill>
              <a:latin typeface="Lato Light"/>
              <a:ea typeface="Lato Light"/>
              <a:cs typeface="Lato Light"/>
              <a:sym typeface="Lato Light"/>
            </a:endParaRPr>
          </a:p>
          <a:p>
            <a:pPr marL="0" lvl="0" indent="0" rtl="0">
              <a:spcBef>
                <a:spcPts val="0"/>
              </a:spcBef>
              <a:spcAft>
                <a:spcPts val="0"/>
              </a:spcAft>
              <a:buClr>
                <a:schemeClr val="dk1"/>
              </a:buClr>
              <a:buSzPts val="1100"/>
              <a:buFont typeface="Arial"/>
              <a:buNone/>
            </a:pPr>
            <a:endParaRPr sz="900">
              <a:solidFill>
                <a:srgbClr val="666666"/>
              </a:solidFill>
              <a:latin typeface="Lato Light"/>
              <a:ea typeface="Lato Light"/>
              <a:cs typeface="Lato Light"/>
              <a:sym typeface="Lato Light"/>
            </a:endParaRPr>
          </a:p>
          <a:p>
            <a:pPr marL="0" lvl="0" indent="0" rtl="0">
              <a:spcBef>
                <a:spcPts val="0"/>
              </a:spcBef>
              <a:spcAft>
                <a:spcPts val="0"/>
              </a:spcAft>
              <a:buClr>
                <a:schemeClr val="dk1"/>
              </a:buClr>
              <a:buSzPts val="1100"/>
              <a:buFont typeface="Arial"/>
              <a:buNone/>
            </a:pPr>
            <a:r>
              <a:rPr lang="en" sz="900">
                <a:solidFill>
                  <a:srgbClr val="666666"/>
                </a:solidFill>
                <a:latin typeface="Lato Light"/>
                <a:ea typeface="Lato Light"/>
                <a:cs typeface="Lato Light"/>
                <a:sym typeface="Lato Light"/>
              </a:rPr>
              <a:t>This means that you can:</a:t>
            </a:r>
            <a:endParaRPr sz="900">
              <a:solidFill>
                <a:srgbClr val="666666"/>
              </a:solidFill>
              <a:latin typeface="Lato Light"/>
              <a:ea typeface="Lato Light"/>
              <a:cs typeface="Lato Light"/>
              <a:sym typeface="Lato Light"/>
            </a:endParaRPr>
          </a:p>
          <a:p>
            <a:pPr marL="457200" lvl="0" indent="-285750" rtl="0">
              <a:spcBef>
                <a:spcPts val="0"/>
              </a:spcBef>
              <a:spcAft>
                <a:spcPts val="0"/>
              </a:spcAft>
              <a:buClr>
                <a:srgbClr val="666666"/>
              </a:buClr>
              <a:buSzPts val="900"/>
              <a:buFont typeface="Lato Light"/>
              <a:buChar char="●"/>
            </a:pPr>
            <a:r>
              <a:rPr lang="en" sz="900">
                <a:solidFill>
                  <a:srgbClr val="666666"/>
                </a:solidFill>
                <a:latin typeface="Lato Light"/>
                <a:ea typeface="Lato Light"/>
                <a:cs typeface="Lato Light"/>
                <a:sym typeface="Lato Light"/>
              </a:rPr>
              <a:t>Resize them without losing quality.</a:t>
            </a:r>
            <a:endParaRPr sz="900">
              <a:solidFill>
                <a:srgbClr val="666666"/>
              </a:solidFill>
              <a:latin typeface="Lato Light"/>
              <a:ea typeface="Lato Light"/>
              <a:cs typeface="Lato Light"/>
              <a:sym typeface="Lato Light"/>
            </a:endParaRPr>
          </a:p>
          <a:p>
            <a:pPr marL="457200" lvl="0" indent="-285750" rtl="0">
              <a:spcBef>
                <a:spcPts val="0"/>
              </a:spcBef>
              <a:spcAft>
                <a:spcPts val="0"/>
              </a:spcAft>
              <a:buClr>
                <a:srgbClr val="666666"/>
              </a:buClr>
              <a:buSzPts val="900"/>
              <a:buFont typeface="Lato Light"/>
              <a:buChar char="●"/>
            </a:pPr>
            <a:r>
              <a:rPr lang="en" sz="900">
                <a:solidFill>
                  <a:srgbClr val="666666"/>
                </a:solidFill>
                <a:latin typeface="Lato Light"/>
                <a:ea typeface="Lato Light"/>
                <a:cs typeface="Lato Light"/>
                <a:sym typeface="Lato Light"/>
              </a:rPr>
              <a:t>Change fill color and opacity.</a:t>
            </a:r>
            <a:endParaRPr sz="900">
              <a:solidFill>
                <a:srgbClr val="666666"/>
              </a:solidFill>
              <a:latin typeface="Lato Light"/>
              <a:ea typeface="Lato Light"/>
              <a:cs typeface="Lato Light"/>
              <a:sym typeface="Lato Light"/>
            </a:endParaRPr>
          </a:p>
          <a:p>
            <a:pPr marL="0" lvl="0" indent="0" rtl="0">
              <a:spcBef>
                <a:spcPts val="0"/>
              </a:spcBef>
              <a:spcAft>
                <a:spcPts val="0"/>
              </a:spcAft>
              <a:buNone/>
            </a:pPr>
            <a:endParaRPr sz="900">
              <a:solidFill>
                <a:srgbClr val="666666"/>
              </a:solidFill>
              <a:latin typeface="Lato Light"/>
              <a:ea typeface="Lato Light"/>
              <a:cs typeface="Lato Light"/>
              <a:sym typeface="Lato Light"/>
            </a:endParaRPr>
          </a:p>
          <a:p>
            <a:pPr marL="0" lvl="0" indent="0" rtl="0">
              <a:spcBef>
                <a:spcPts val="0"/>
              </a:spcBef>
              <a:spcAft>
                <a:spcPts val="0"/>
              </a:spcAft>
              <a:buNone/>
            </a:pPr>
            <a:r>
              <a:rPr lang="en" sz="900">
                <a:solidFill>
                  <a:srgbClr val="666666"/>
                </a:solidFill>
                <a:latin typeface="Lato Light"/>
                <a:ea typeface="Lato Light"/>
                <a:cs typeface="Lato Light"/>
                <a:sym typeface="Lato Light"/>
              </a:rPr>
              <a:t>Isn’t that nice? :)</a:t>
            </a:r>
            <a:endParaRPr sz="900">
              <a:solidFill>
                <a:srgbClr val="666666"/>
              </a:solidFill>
              <a:latin typeface="Lato Light"/>
              <a:ea typeface="Lato Light"/>
              <a:cs typeface="Lato Light"/>
              <a:sym typeface="Lato Light"/>
            </a:endParaRPr>
          </a:p>
          <a:p>
            <a:pPr marL="0" lvl="0" indent="0" rtl="0">
              <a:spcBef>
                <a:spcPts val="0"/>
              </a:spcBef>
              <a:spcAft>
                <a:spcPts val="0"/>
              </a:spcAft>
              <a:buNone/>
            </a:pPr>
            <a:endParaRPr sz="900">
              <a:solidFill>
                <a:srgbClr val="666666"/>
              </a:solidFill>
              <a:latin typeface="Lato Light"/>
              <a:ea typeface="Lato Light"/>
              <a:cs typeface="Lato Light"/>
              <a:sym typeface="Lato Light"/>
            </a:endParaRPr>
          </a:p>
          <a:p>
            <a:pPr marL="0" lvl="0" indent="0" rtl="0">
              <a:spcBef>
                <a:spcPts val="0"/>
              </a:spcBef>
              <a:spcAft>
                <a:spcPts val="0"/>
              </a:spcAft>
              <a:buNone/>
            </a:pPr>
            <a:r>
              <a:rPr lang="en" sz="900">
                <a:solidFill>
                  <a:srgbClr val="666666"/>
                </a:solidFill>
                <a:latin typeface="Lato Light"/>
                <a:ea typeface="Lato Light"/>
                <a:cs typeface="Lato Light"/>
                <a:sym typeface="Lato Light"/>
              </a:rPr>
              <a:t>Examples:</a:t>
            </a:r>
            <a:endParaRPr sz="900">
              <a:solidFill>
                <a:srgbClr val="666666"/>
              </a:solidFill>
              <a:latin typeface="Lato Light"/>
              <a:ea typeface="Lato Light"/>
              <a:cs typeface="Lato Light"/>
              <a:sym typeface="Lato Light"/>
            </a:endParaRPr>
          </a:p>
          <a:p>
            <a:pPr marL="0" lvl="0" indent="0" rtl="0">
              <a:spcBef>
                <a:spcPts val="0"/>
              </a:spcBef>
              <a:spcAft>
                <a:spcPts val="0"/>
              </a:spcAft>
              <a:buClr>
                <a:schemeClr val="dk1"/>
              </a:buClr>
              <a:buSzPts val="1100"/>
              <a:buFont typeface="Arial"/>
              <a:buNone/>
            </a:pPr>
            <a:endParaRPr sz="900">
              <a:solidFill>
                <a:srgbClr val="666666"/>
              </a:solidFill>
              <a:latin typeface="Lato Light"/>
              <a:ea typeface="Lato Light"/>
              <a:cs typeface="Lato Light"/>
              <a:sym typeface="Lato Light"/>
            </a:endParaRPr>
          </a:p>
          <a:p>
            <a:pPr marL="0" lvl="0" indent="0" rtl="0">
              <a:spcBef>
                <a:spcPts val="0"/>
              </a:spcBef>
              <a:spcAft>
                <a:spcPts val="0"/>
              </a:spcAft>
              <a:buNone/>
            </a:pPr>
            <a:endParaRPr sz="900">
              <a:solidFill>
                <a:srgbClr val="666666"/>
              </a:solidFill>
              <a:latin typeface="Lato Light"/>
              <a:ea typeface="Lato Light"/>
              <a:cs typeface="Lato Light"/>
              <a:sym typeface="Lato Light"/>
            </a:endParaRPr>
          </a:p>
        </p:txBody>
      </p:sp>
      <p:sp>
        <p:nvSpPr>
          <p:cNvPr id="274" name="Google Shape;274;p39"/>
          <p:cNvSpPr/>
          <p:nvPr/>
        </p:nvSpPr>
        <p:spPr>
          <a:xfrm>
            <a:off x="277965" y="271963"/>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39"/>
          <p:cNvSpPr/>
          <p:nvPr/>
        </p:nvSpPr>
        <p:spPr>
          <a:xfrm>
            <a:off x="852801" y="338968"/>
            <a:ext cx="398876" cy="337703"/>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39"/>
          <p:cNvSpPr/>
          <p:nvPr/>
        </p:nvSpPr>
        <p:spPr>
          <a:xfrm>
            <a:off x="1445208" y="340017"/>
            <a:ext cx="387139" cy="341965"/>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39"/>
          <p:cNvSpPr/>
          <p:nvPr/>
        </p:nvSpPr>
        <p:spPr>
          <a:xfrm>
            <a:off x="2071095" y="330991"/>
            <a:ext cx="315368" cy="354182"/>
          </a:xfrm>
          <a:custGeom>
            <a:avLst/>
            <a:gdLst/>
            <a:ahLst/>
            <a:cxnLst/>
            <a:rect l="l" t="t" r="r" b="b"/>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39"/>
          <p:cNvSpPr/>
          <p:nvPr/>
        </p:nvSpPr>
        <p:spPr>
          <a:xfrm>
            <a:off x="2678363" y="327801"/>
            <a:ext cx="268576" cy="357373"/>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39"/>
          <p:cNvSpPr/>
          <p:nvPr/>
        </p:nvSpPr>
        <p:spPr>
          <a:xfrm>
            <a:off x="3190980" y="323539"/>
            <a:ext cx="414830" cy="366421"/>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39"/>
          <p:cNvSpPr/>
          <p:nvPr/>
        </p:nvSpPr>
        <p:spPr>
          <a:xfrm>
            <a:off x="3808913" y="301728"/>
            <a:ext cx="355778" cy="411093"/>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39"/>
          <p:cNvSpPr/>
          <p:nvPr/>
        </p:nvSpPr>
        <p:spPr>
          <a:xfrm>
            <a:off x="4367795" y="328325"/>
            <a:ext cx="414283" cy="362159"/>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39"/>
          <p:cNvSpPr/>
          <p:nvPr/>
        </p:nvSpPr>
        <p:spPr>
          <a:xfrm>
            <a:off x="4977729" y="334707"/>
            <a:ext cx="366421" cy="34939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39"/>
          <p:cNvSpPr/>
          <p:nvPr/>
        </p:nvSpPr>
        <p:spPr>
          <a:xfrm>
            <a:off x="5571185" y="326205"/>
            <a:ext cx="355778" cy="363230"/>
          </a:xfrm>
          <a:custGeom>
            <a:avLst/>
            <a:gdLst/>
            <a:ahLst/>
            <a:cxnLst/>
            <a:rect l="l" t="t" r="r" b="b"/>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39"/>
          <p:cNvSpPr/>
          <p:nvPr/>
        </p:nvSpPr>
        <p:spPr>
          <a:xfrm>
            <a:off x="282226" y="865419"/>
            <a:ext cx="368541" cy="456289"/>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39"/>
          <p:cNvSpPr/>
          <p:nvPr/>
        </p:nvSpPr>
        <p:spPr>
          <a:xfrm>
            <a:off x="869825" y="865419"/>
            <a:ext cx="368541" cy="456289"/>
          </a:xfrm>
          <a:custGeom>
            <a:avLst/>
            <a:gdLst/>
            <a:ahLst/>
            <a:cxnLst/>
            <a:rect l="l" t="t" r="r" b="b"/>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Google Shape;286;p39"/>
          <p:cNvSpPr/>
          <p:nvPr/>
        </p:nvSpPr>
        <p:spPr>
          <a:xfrm>
            <a:off x="1447327" y="934019"/>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39"/>
          <p:cNvSpPr/>
          <p:nvPr/>
        </p:nvSpPr>
        <p:spPr>
          <a:xfrm>
            <a:off x="2034402" y="901041"/>
            <a:ext cx="379709" cy="384495"/>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39"/>
          <p:cNvSpPr/>
          <p:nvPr/>
        </p:nvSpPr>
        <p:spPr>
          <a:xfrm>
            <a:off x="2624667" y="926043"/>
            <a:ext cx="376518" cy="33291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39"/>
          <p:cNvSpPr/>
          <p:nvPr/>
        </p:nvSpPr>
        <p:spPr>
          <a:xfrm>
            <a:off x="3218647" y="926043"/>
            <a:ext cx="365350" cy="336633"/>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39"/>
          <p:cNvSpPr/>
          <p:nvPr/>
        </p:nvSpPr>
        <p:spPr>
          <a:xfrm>
            <a:off x="3815818" y="9297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39"/>
          <p:cNvSpPr/>
          <p:nvPr/>
        </p:nvSpPr>
        <p:spPr>
          <a:xfrm>
            <a:off x="4384820" y="911138"/>
            <a:ext cx="375447" cy="368016"/>
          </a:xfrm>
          <a:custGeom>
            <a:avLst/>
            <a:gdLst/>
            <a:ahLst/>
            <a:cxnLst/>
            <a:rect l="l" t="t" r="r" b="b"/>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39"/>
          <p:cNvSpPr/>
          <p:nvPr/>
        </p:nvSpPr>
        <p:spPr>
          <a:xfrm>
            <a:off x="4934129" y="870729"/>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39"/>
          <p:cNvSpPr/>
          <p:nvPr/>
        </p:nvSpPr>
        <p:spPr>
          <a:xfrm>
            <a:off x="5532896" y="886683"/>
            <a:ext cx="429691" cy="41056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Google Shape;294;p39"/>
          <p:cNvSpPr/>
          <p:nvPr/>
        </p:nvSpPr>
        <p:spPr>
          <a:xfrm>
            <a:off x="252963" y="1538097"/>
            <a:ext cx="421211" cy="298889"/>
          </a:xfrm>
          <a:custGeom>
            <a:avLst/>
            <a:gdLst/>
            <a:ahLst/>
            <a:cxnLst/>
            <a:rect l="l" t="t" r="r" b="b"/>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Google Shape;295;p39"/>
          <p:cNvSpPr/>
          <p:nvPr/>
        </p:nvSpPr>
        <p:spPr>
          <a:xfrm>
            <a:off x="842704" y="1481734"/>
            <a:ext cx="417999" cy="404711"/>
          </a:xfrm>
          <a:custGeom>
            <a:avLst/>
            <a:gdLst/>
            <a:ahLst/>
            <a:cxnLst/>
            <a:rect l="l" t="t" r="r" b="b"/>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Google Shape;296;p39"/>
          <p:cNvSpPr/>
          <p:nvPr/>
        </p:nvSpPr>
        <p:spPr>
          <a:xfrm>
            <a:off x="1445732" y="1499808"/>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Google Shape;297;p39"/>
          <p:cNvSpPr/>
          <p:nvPr/>
        </p:nvSpPr>
        <p:spPr>
          <a:xfrm>
            <a:off x="2029616" y="1488116"/>
            <a:ext cx="392472" cy="391401"/>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Google Shape;298;p39"/>
          <p:cNvSpPr/>
          <p:nvPr/>
        </p:nvSpPr>
        <p:spPr>
          <a:xfrm>
            <a:off x="2629978" y="1500354"/>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Google Shape;299;p39"/>
          <p:cNvSpPr/>
          <p:nvPr/>
        </p:nvSpPr>
        <p:spPr>
          <a:xfrm>
            <a:off x="3234055" y="1457279"/>
            <a:ext cx="332917" cy="452551"/>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Google Shape;300;p39"/>
          <p:cNvSpPr/>
          <p:nvPr/>
        </p:nvSpPr>
        <p:spPr>
          <a:xfrm>
            <a:off x="3777530" y="1547144"/>
            <a:ext cx="417999" cy="269625"/>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Google Shape;301;p39"/>
          <p:cNvSpPr/>
          <p:nvPr/>
        </p:nvSpPr>
        <p:spPr>
          <a:xfrm>
            <a:off x="4382678" y="1489711"/>
            <a:ext cx="385041" cy="389281"/>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Google Shape;302;p39"/>
          <p:cNvSpPr/>
          <p:nvPr/>
        </p:nvSpPr>
        <p:spPr>
          <a:xfrm>
            <a:off x="4969227" y="1474828"/>
            <a:ext cx="387161" cy="402569"/>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Google Shape;303;p39"/>
          <p:cNvSpPr/>
          <p:nvPr/>
        </p:nvSpPr>
        <p:spPr>
          <a:xfrm>
            <a:off x="5538753" y="1486520"/>
            <a:ext cx="414283" cy="388210"/>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Google Shape;304;p39"/>
          <p:cNvSpPr/>
          <p:nvPr/>
        </p:nvSpPr>
        <p:spPr>
          <a:xfrm>
            <a:off x="301895" y="209219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Google Shape;305;p39"/>
          <p:cNvSpPr/>
          <p:nvPr/>
        </p:nvSpPr>
        <p:spPr>
          <a:xfrm>
            <a:off x="875136" y="2092739"/>
            <a:ext cx="346227" cy="348325"/>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Google Shape;306;p39"/>
          <p:cNvSpPr/>
          <p:nvPr/>
        </p:nvSpPr>
        <p:spPr>
          <a:xfrm>
            <a:off x="1469663" y="2092739"/>
            <a:ext cx="346205" cy="348325"/>
          </a:xfrm>
          <a:custGeom>
            <a:avLst/>
            <a:gdLst/>
            <a:ahLst/>
            <a:cxnLst/>
            <a:rect l="l" t="t" r="r" b="b"/>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Google Shape;307;p39"/>
          <p:cNvSpPr/>
          <p:nvPr/>
        </p:nvSpPr>
        <p:spPr>
          <a:xfrm>
            <a:off x="2052475" y="2092739"/>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Google Shape;308;p39"/>
          <p:cNvSpPr/>
          <p:nvPr/>
        </p:nvSpPr>
        <p:spPr>
          <a:xfrm>
            <a:off x="2720367" y="2038496"/>
            <a:ext cx="186685" cy="460550"/>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Google Shape;309;p39"/>
          <p:cNvSpPr/>
          <p:nvPr/>
        </p:nvSpPr>
        <p:spPr>
          <a:xfrm>
            <a:off x="3319156" y="2041687"/>
            <a:ext cx="161683" cy="455218"/>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Google Shape;310;p39"/>
          <p:cNvSpPr/>
          <p:nvPr/>
        </p:nvSpPr>
        <p:spPr>
          <a:xfrm>
            <a:off x="3912065" y="2092193"/>
            <a:ext cx="147325" cy="348871"/>
          </a:xfrm>
          <a:custGeom>
            <a:avLst/>
            <a:gdLst/>
            <a:ahLst/>
            <a:cxnLst/>
            <a:rect l="l" t="t" r="r" b="b"/>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Google Shape;311;p39"/>
          <p:cNvSpPr/>
          <p:nvPr/>
        </p:nvSpPr>
        <p:spPr>
          <a:xfrm>
            <a:off x="4402368" y="2087407"/>
            <a:ext cx="343014" cy="363230"/>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Google Shape;312;p39"/>
          <p:cNvSpPr/>
          <p:nvPr/>
        </p:nvSpPr>
        <p:spPr>
          <a:xfrm>
            <a:off x="4975609" y="2096979"/>
            <a:ext cx="375993" cy="347276"/>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Google Shape;313;p39"/>
          <p:cNvSpPr/>
          <p:nvPr/>
        </p:nvSpPr>
        <p:spPr>
          <a:xfrm>
            <a:off x="5570114" y="2037950"/>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Google Shape;314;p39"/>
          <p:cNvSpPr/>
          <p:nvPr/>
        </p:nvSpPr>
        <p:spPr>
          <a:xfrm>
            <a:off x="400284" y="2642049"/>
            <a:ext cx="127109" cy="429713"/>
          </a:xfrm>
          <a:custGeom>
            <a:avLst/>
            <a:gdLst/>
            <a:ahLst/>
            <a:cxnLst/>
            <a:rect l="l" t="t" r="r" b="b"/>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Google Shape;315;p39"/>
          <p:cNvSpPr/>
          <p:nvPr/>
        </p:nvSpPr>
        <p:spPr>
          <a:xfrm>
            <a:off x="913425" y="2626095"/>
            <a:ext cx="274958" cy="460550"/>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Google Shape;316;p39"/>
          <p:cNvSpPr/>
          <p:nvPr/>
        </p:nvSpPr>
        <p:spPr>
          <a:xfrm>
            <a:off x="1461139" y="2626095"/>
            <a:ext cx="360039" cy="460550"/>
          </a:xfrm>
          <a:custGeom>
            <a:avLst/>
            <a:gdLst/>
            <a:ahLst/>
            <a:cxnLst/>
            <a:rect l="l" t="t" r="r" b="b"/>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Google Shape;317;p39"/>
          <p:cNvSpPr/>
          <p:nvPr/>
        </p:nvSpPr>
        <p:spPr>
          <a:xfrm>
            <a:off x="2592213" y="2704269"/>
            <a:ext cx="434499" cy="242503"/>
          </a:xfrm>
          <a:custGeom>
            <a:avLst/>
            <a:gdLst/>
            <a:ahLst/>
            <a:cxnLst/>
            <a:rect l="l" t="t" r="r" b="b"/>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Google Shape;318;p39"/>
          <p:cNvSpPr/>
          <p:nvPr/>
        </p:nvSpPr>
        <p:spPr>
          <a:xfrm>
            <a:off x="2013116" y="2653741"/>
            <a:ext cx="421736" cy="39887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Google Shape;319;p39"/>
          <p:cNvSpPr/>
          <p:nvPr/>
        </p:nvSpPr>
        <p:spPr>
          <a:xfrm>
            <a:off x="3210671" y="2663860"/>
            <a:ext cx="373327" cy="37651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Google Shape;320;p39"/>
          <p:cNvSpPr/>
          <p:nvPr/>
        </p:nvSpPr>
        <p:spPr>
          <a:xfrm>
            <a:off x="3796674" y="2667051"/>
            <a:ext cx="378113" cy="376518"/>
          </a:xfrm>
          <a:custGeom>
            <a:avLst/>
            <a:gdLst/>
            <a:ahLst/>
            <a:cxnLst/>
            <a:rect l="l" t="t" r="r" b="b"/>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Google Shape;321;p39"/>
          <p:cNvSpPr/>
          <p:nvPr/>
        </p:nvSpPr>
        <p:spPr>
          <a:xfrm>
            <a:off x="4332172" y="2667051"/>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Google Shape;322;p39"/>
          <p:cNvSpPr/>
          <p:nvPr/>
        </p:nvSpPr>
        <p:spPr>
          <a:xfrm>
            <a:off x="5012302" y="2651097"/>
            <a:ext cx="296223" cy="412142"/>
          </a:xfrm>
          <a:custGeom>
            <a:avLst/>
            <a:gdLst/>
            <a:ahLst/>
            <a:cxnLst/>
            <a:rect l="l" t="t" r="r" b="b"/>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Google Shape;323;p39"/>
          <p:cNvSpPr/>
          <p:nvPr/>
        </p:nvSpPr>
        <p:spPr>
          <a:xfrm>
            <a:off x="5602568" y="2671837"/>
            <a:ext cx="289295" cy="396187"/>
          </a:xfrm>
          <a:custGeom>
            <a:avLst/>
            <a:gdLst/>
            <a:ahLst/>
            <a:cxnLst/>
            <a:rect l="l" t="t" r="r" b="b"/>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Google Shape;324;p39"/>
          <p:cNvSpPr/>
          <p:nvPr/>
        </p:nvSpPr>
        <p:spPr>
          <a:xfrm>
            <a:off x="264677" y="3280175"/>
            <a:ext cx="417999" cy="330797"/>
          </a:xfrm>
          <a:custGeom>
            <a:avLst/>
            <a:gdLst/>
            <a:ahLst/>
            <a:cxnLst/>
            <a:rect l="l" t="t" r="r" b="b"/>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Google Shape;325;p39"/>
          <p:cNvSpPr/>
          <p:nvPr/>
        </p:nvSpPr>
        <p:spPr>
          <a:xfrm>
            <a:off x="848015" y="3304630"/>
            <a:ext cx="407377" cy="276553"/>
          </a:xfrm>
          <a:custGeom>
            <a:avLst/>
            <a:gdLst/>
            <a:ahLst/>
            <a:cxnLst/>
            <a:rect l="l" t="t" r="r" b="b"/>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Google Shape;326;p39"/>
          <p:cNvSpPr/>
          <p:nvPr/>
        </p:nvSpPr>
        <p:spPr>
          <a:xfrm>
            <a:off x="1447327" y="3292938"/>
            <a:ext cx="386615" cy="302080"/>
          </a:xfrm>
          <a:custGeom>
            <a:avLst/>
            <a:gdLst/>
            <a:ahLst/>
            <a:cxnLst/>
            <a:rect l="l" t="t" r="r" b="b"/>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Google Shape;327;p39"/>
          <p:cNvSpPr/>
          <p:nvPr/>
        </p:nvSpPr>
        <p:spPr>
          <a:xfrm>
            <a:off x="2032260" y="3284961"/>
            <a:ext cx="389303" cy="316439"/>
          </a:xfrm>
          <a:custGeom>
            <a:avLst/>
            <a:gdLst/>
            <a:ahLst/>
            <a:cxnLst/>
            <a:rect l="l" t="t" r="r" b="b"/>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Google Shape;328;p39"/>
          <p:cNvSpPr/>
          <p:nvPr/>
        </p:nvSpPr>
        <p:spPr>
          <a:xfrm>
            <a:off x="2640621" y="3259436"/>
            <a:ext cx="351516" cy="354707"/>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 name="Google Shape;329;p39"/>
          <p:cNvSpPr/>
          <p:nvPr/>
        </p:nvSpPr>
        <p:spPr>
          <a:xfrm>
            <a:off x="3196312" y="3304106"/>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Google Shape;330;p39"/>
          <p:cNvSpPr/>
          <p:nvPr/>
        </p:nvSpPr>
        <p:spPr>
          <a:xfrm>
            <a:off x="3784982" y="3304106"/>
            <a:ext cx="396734" cy="292507"/>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Google Shape;331;p39"/>
          <p:cNvSpPr/>
          <p:nvPr/>
        </p:nvSpPr>
        <p:spPr>
          <a:xfrm>
            <a:off x="4383224" y="3275389"/>
            <a:ext cx="382353" cy="335037"/>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Google Shape;332;p39"/>
          <p:cNvSpPr/>
          <p:nvPr/>
        </p:nvSpPr>
        <p:spPr>
          <a:xfrm>
            <a:off x="4951132" y="3234980"/>
            <a:ext cx="419616" cy="422785"/>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Google Shape;333;p39"/>
          <p:cNvSpPr/>
          <p:nvPr/>
        </p:nvSpPr>
        <p:spPr>
          <a:xfrm>
            <a:off x="5569065" y="3258911"/>
            <a:ext cx="359493" cy="36427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Google Shape;334;p39"/>
          <p:cNvSpPr/>
          <p:nvPr/>
        </p:nvSpPr>
        <p:spPr>
          <a:xfrm>
            <a:off x="258820" y="3831081"/>
            <a:ext cx="409497" cy="39885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Google Shape;335;p39"/>
          <p:cNvSpPr/>
          <p:nvPr/>
        </p:nvSpPr>
        <p:spPr>
          <a:xfrm>
            <a:off x="828346" y="3895420"/>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Google Shape;336;p39"/>
          <p:cNvSpPr/>
          <p:nvPr/>
        </p:nvSpPr>
        <p:spPr>
          <a:xfrm>
            <a:off x="1518573" y="3803959"/>
            <a:ext cx="256359" cy="437144"/>
          </a:xfrm>
          <a:custGeom>
            <a:avLst/>
            <a:gdLst/>
            <a:ahLst/>
            <a:cxnLst/>
            <a:rect l="l" t="t" r="r" b="b"/>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Google Shape;337;p39"/>
          <p:cNvSpPr/>
          <p:nvPr/>
        </p:nvSpPr>
        <p:spPr>
          <a:xfrm>
            <a:off x="2069500" y="3845964"/>
            <a:ext cx="321749" cy="403662"/>
          </a:xfrm>
          <a:custGeom>
            <a:avLst/>
            <a:gdLst/>
            <a:ahLst/>
            <a:cxnLst/>
            <a:rect l="l" t="t" r="r" b="b"/>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Google Shape;338;p39"/>
          <p:cNvSpPr/>
          <p:nvPr/>
        </p:nvSpPr>
        <p:spPr>
          <a:xfrm>
            <a:off x="2632644" y="3876822"/>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Google Shape;339;p39"/>
          <p:cNvSpPr/>
          <p:nvPr/>
        </p:nvSpPr>
        <p:spPr>
          <a:xfrm>
            <a:off x="3218101" y="3848630"/>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Google Shape;340;p39"/>
          <p:cNvSpPr/>
          <p:nvPr/>
        </p:nvSpPr>
        <p:spPr>
          <a:xfrm>
            <a:off x="3804127" y="3843844"/>
            <a:ext cx="365875" cy="374398"/>
          </a:xfrm>
          <a:custGeom>
            <a:avLst/>
            <a:gdLst/>
            <a:ahLst/>
            <a:cxnLst/>
            <a:rect l="l" t="t" r="r" b="b"/>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Google Shape;341;p39"/>
          <p:cNvSpPr/>
          <p:nvPr/>
        </p:nvSpPr>
        <p:spPr>
          <a:xfrm>
            <a:off x="4363533" y="3847559"/>
            <a:ext cx="422260" cy="356848"/>
          </a:xfrm>
          <a:custGeom>
            <a:avLst/>
            <a:gdLst/>
            <a:ahLst/>
            <a:cxnLst/>
            <a:rect l="l" t="t" r="r" b="b"/>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Google Shape;342;p39"/>
          <p:cNvSpPr/>
          <p:nvPr/>
        </p:nvSpPr>
        <p:spPr>
          <a:xfrm>
            <a:off x="4969227" y="3840129"/>
            <a:ext cx="384495" cy="3797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Google Shape;343;p39"/>
          <p:cNvSpPr/>
          <p:nvPr/>
        </p:nvSpPr>
        <p:spPr>
          <a:xfrm>
            <a:off x="5566399" y="3822033"/>
            <a:ext cx="368541" cy="412163"/>
          </a:xfrm>
          <a:custGeom>
            <a:avLst/>
            <a:gdLst/>
            <a:ahLst/>
            <a:cxnLst/>
            <a:rect l="l" t="t" r="r" b="b"/>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Google Shape;344;p39"/>
          <p:cNvSpPr/>
          <p:nvPr/>
        </p:nvSpPr>
        <p:spPr>
          <a:xfrm>
            <a:off x="230650" y="4486232"/>
            <a:ext cx="474363" cy="267505"/>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Google Shape;345;p39"/>
          <p:cNvSpPr/>
          <p:nvPr/>
        </p:nvSpPr>
        <p:spPr>
          <a:xfrm>
            <a:off x="858133" y="4415489"/>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Google Shape;346;p39"/>
          <p:cNvSpPr/>
          <p:nvPr/>
        </p:nvSpPr>
        <p:spPr>
          <a:xfrm>
            <a:off x="1430849" y="4392629"/>
            <a:ext cx="420643" cy="433953"/>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Google Shape;347;p39"/>
          <p:cNvSpPr/>
          <p:nvPr/>
        </p:nvSpPr>
        <p:spPr>
          <a:xfrm>
            <a:off x="2039713" y="4429323"/>
            <a:ext cx="371207" cy="375993"/>
          </a:xfrm>
          <a:custGeom>
            <a:avLst/>
            <a:gdLst/>
            <a:ahLst/>
            <a:cxnLst/>
            <a:rect l="l" t="t" r="r" b="b"/>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Google Shape;348;p39"/>
          <p:cNvSpPr/>
          <p:nvPr/>
        </p:nvSpPr>
        <p:spPr>
          <a:xfrm>
            <a:off x="2590093" y="4430394"/>
            <a:ext cx="446192" cy="372256"/>
          </a:xfrm>
          <a:custGeom>
            <a:avLst/>
            <a:gdLst/>
            <a:ahLst/>
            <a:cxnLst/>
            <a:rect l="l" t="t" r="r" b="b"/>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Google Shape;349;p39"/>
          <p:cNvSpPr/>
          <p:nvPr/>
        </p:nvSpPr>
        <p:spPr>
          <a:xfrm>
            <a:off x="3227673" y="4398486"/>
            <a:ext cx="344085" cy="416403"/>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Google Shape;350;p39"/>
          <p:cNvSpPr/>
          <p:nvPr/>
        </p:nvSpPr>
        <p:spPr>
          <a:xfrm>
            <a:off x="3742432" y="4393700"/>
            <a:ext cx="494054" cy="448312"/>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Google Shape;351;p39"/>
          <p:cNvSpPr/>
          <p:nvPr/>
        </p:nvSpPr>
        <p:spPr>
          <a:xfrm>
            <a:off x="4336412" y="4386772"/>
            <a:ext cx="485006" cy="464266"/>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Google Shape;352;p39"/>
          <p:cNvSpPr/>
          <p:nvPr/>
        </p:nvSpPr>
        <p:spPr>
          <a:xfrm>
            <a:off x="4946346" y="4497924"/>
            <a:ext cx="431308" cy="249956"/>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Google Shape;353;p39"/>
          <p:cNvSpPr/>
          <p:nvPr/>
        </p:nvSpPr>
        <p:spPr>
          <a:xfrm>
            <a:off x="5591925" y="4452182"/>
            <a:ext cx="321749" cy="353133"/>
          </a:xfrm>
          <a:custGeom>
            <a:avLst/>
            <a:gdLst/>
            <a:ahLst/>
            <a:cxnLst/>
            <a:rect l="l" t="t" r="r" b="b"/>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Google Shape;354;p39"/>
          <p:cNvSpPr/>
          <p:nvPr/>
        </p:nvSpPr>
        <p:spPr>
          <a:xfrm>
            <a:off x="6350992" y="1877604"/>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Google Shape;355;p39"/>
          <p:cNvSpPr/>
          <p:nvPr/>
        </p:nvSpPr>
        <p:spPr>
          <a:xfrm>
            <a:off x="7244612" y="1877594"/>
            <a:ext cx="1104911" cy="1088368"/>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Google Shape;356;p39"/>
          <p:cNvSpPr/>
          <p:nvPr/>
        </p:nvSpPr>
        <p:spPr>
          <a:xfrm>
            <a:off x="6535708" y="2088458"/>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D9EEB"/>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Google Shape;357;p39"/>
          <p:cNvSpPr/>
          <p:nvPr/>
        </p:nvSpPr>
        <p:spPr>
          <a:xfrm>
            <a:off x="7689847" y="2385855"/>
            <a:ext cx="1052391" cy="643569"/>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07376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
        <p:cNvGrpSpPr/>
        <p:nvPr/>
      </p:nvGrpSpPr>
      <p:grpSpPr>
        <a:xfrm>
          <a:off x="0" y="0"/>
          <a:ext cx="0" cy="0"/>
          <a:chOff x="0" y="0"/>
          <a:chExt cx="0" cy="0"/>
        </a:xfrm>
      </p:grpSpPr>
      <p:sp>
        <p:nvSpPr>
          <p:cNvPr id="74" name="Google Shape;74;p15"/>
          <p:cNvSpPr txBox="1">
            <a:spLocks noGrp="1"/>
          </p:cNvSpPr>
          <p:nvPr>
            <p:ph type="ctrTitle" idx="4294967295"/>
          </p:nvPr>
        </p:nvSpPr>
        <p:spPr>
          <a:xfrm>
            <a:off x="1858475" y="1752677"/>
            <a:ext cx="5628755" cy="1077928"/>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US" sz="2800" dirty="0">
                <a:solidFill>
                  <a:srgbClr val="FFFFFF"/>
                </a:solidFill>
              </a:rPr>
              <a:t>What is Machine Learning Then?</a:t>
            </a:r>
            <a:endParaRPr sz="2800" dirty="0">
              <a:solidFill>
                <a:srgbClr val="FFFFFF"/>
              </a:solidFill>
            </a:endParaRPr>
          </a:p>
        </p:txBody>
      </p:sp>
      <p:sp>
        <p:nvSpPr>
          <p:cNvPr id="76" name="Google Shape;76;p1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649181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1"/>
        <p:cNvGrpSpPr/>
        <p:nvPr/>
      </p:nvGrpSpPr>
      <p:grpSpPr>
        <a:xfrm>
          <a:off x="0" y="0"/>
          <a:ext cx="0" cy="0"/>
          <a:chOff x="0" y="0"/>
          <a:chExt cx="0" cy="0"/>
        </a:xfrm>
      </p:grpSpPr>
      <p:sp>
        <p:nvSpPr>
          <p:cNvPr id="362" name="Google Shape;362;p40"/>
          <p:cNvSpPr txBox="1"/>
          <p:nvPr/>
        </p:nvSpPr>
        <p:spPr>
          <a:xfrm>
            <a:off x="2240050" y="914275"/>
            <a:ext cx="6676800" cy="138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solidFill>
                  <a:srgbClr val="FFFFFF"/>
                </a:solidFill>
                <a:latin typeface="Lato Light"/>
                <a:ea typeface="Lato Light"/>
                <a:cs typeface="Lato Light"/>
                <a:sym typeface="Lato Light"/>
              </a:rPr>
              <a:t>Now you can use any emoji as an icon!</a:t>
            </a:r>
            <a:endParaRPr>
              <a:solidFill>
                <a:srgbClr val="FFFFFF"/>
              </a:solidFill>
              <a:latin typeface="Lato Light"/>
              <a:ea typeface="Lato Light"/>
              <a:cs typeface="Lato Light"/>
              <a:sym typeface="Lato Light"/>
            </a:endParaRPr>
          </a:p>
          <a:p>
            <a:pPr marL="0" lvl="0" indent="0" rtl="0">
              <a:spcBef>
                <a:spcPts val="0"/>
              </a:spcBef>
              <a:spcAft>
                <a:spcPts val="0"/>
              </a:spcAft>
              <a:buClr>
                <a:schemeClr val="dk1"/>
              </a:buClr>
              <a:buSzPts val="1100"/>
              <a:buFont typeface="Arial"/>
              <a:buNone/>
            </a:pPr>
            <a:r>
              <a:rPr lang="en">
                <a:solidFill>
                  <a:srgbClr val="FFFFFF"/>
                </a:solidFill>
                <a:latin typeface="Lato Light"/>
                <a:ea typeface="Lato Light"/>
                <a:cs typeface="Lato Light"/>
                <a:sym typeface="Lato Light"/>
              </a:rPr>
              <a:t>And of course it resizes without losing quality and you can change the color.</a:t>
            </a:r>
            <a:endParaRPr>
              <a:solidFill>
                <a:srgbClr val="FFFFFF"/>
              </a:solidFill>
              <a:latin typeface="Lato Light"/>
              <a:ea typeface="Lato Light"/>
              <a:cs typeface="Lato Light"/>
              <a:sym typeface="Lato Light"/>
            </a:endParaRPr>
          </a:p>
          <a:p>
            <a:pPr marL="0" lvl="0" indent="0" rtl="0">
              <a:spcBef>
                <a:spcPts val="0"/>
              </a:spcBef>
              <a:spcAft>
                <a:spcPts val="0"/>
              </a:spcAft>
              <a:buNone/>
            </a:pPr>
            <a:endParaRPr>
              <a:solidFill>
                <a:srgbClr val="FFFFFF"/>
              </a:solidFill>
              <a:latin typeface="Lato Light"/>
              <a:ea typeface="Lato Light"/>
              <a:cs typeface="Lato Light"/>
              <a:sym typeface="Lato Light"/>
            </a:endParaRPr>
          </a:p>
          <a:p>
            <a:pPr marL="0" lvl="0" indent="0">
              <a:spcBef>
                <a:spcPts val="0"/>
              </a:spcBef>
              <a:spcAft>
                <a:spcPts val="0"/>
              </a:spcAft>
              <a:buNone/>
            </a:pPr>
            <a:r>
              <a:rPr lang="en">
                <a:solidFill>
                  <a:srgbClr val="FFFFFF"/>
                </a:solidFill>
                <a:latin typeface="Lato Light"/>
                <a:ea typeface="Lato Light"/>
                <a:cs typeface="Lato Light"/>
                <a:sym typeface="Lato Light"/>
              </a:rPr>
              <a:t>How? Follow Google instructions </a:t>
            </a:r>
            <a:r>
              <a:rPr lang="en" u="sng">
                <a:solidFill>
                  <a:srgbClr val="FFFFFF"/>
                </a:solidFill>
                <a:latin typeface="Lato Light"/>
                <a:ea typeface="Lato Light"/>
                <a:cs typeface="Lato Light"/>
                <a:sym typeface="Lato Light"/>
                <a:hlinkClick r:id="rId4"/>
              </a:rPr>
              <a:t>https://twitter.com/googledocs/status/730087240156643328</a:t>
            </a:r>
            <a:endParaRPr>
              <a:solidFill>
                <a:srgbClr val="FFFFFF"/>
              </a:solidFill>
              <a:latin typeface="Lato Light"/>
              <a:ea typeface="Lato Light"/>
              <a:cs typeface="Lato Light"/>
              <a:sym typeface="Lato Light"/>
            </a:endParaRPr>
          </a:p>
          <a:p>
            <a:pPr marL="0" lvl="0" indent="0" rtl="0">
              <a:spcBef>
                <a:spcPts val="0"/>
              </a:spcBef>
              <a:spcAft>
                <a:spcPts val="0"/>
              </a:spcAft>
              <a:buNone/>
            </a:pPr>
            <a:endParaRPr>
              <a:solidFill>
                <a:srgbClr val="FFFFFF"/>
              </a:solidFill>
              <a:latin typeface="Lato Light"/>
              <a:ea typeface="Lato Light"/>
              <a:cs typeface="Lato Light"/>
              <a:sym typeface="Lato Light"/>
            </a:endParaRPr>
          </a:p>
          <a:p>
            <a:pPr marL="0" lvl="0" indent="0" rtl="0">
              <a:spcBef>
                <a:spcPts val="0"/>
              </a:spcBef>
              <a:spcAft>
                <a:spcPts val="0"/>
              </a:spcAft>
              <a:buNone/>
            </a:pPr>
            <a:endParaRPr>
              <a:solidFill>
                <a:srgbClr val="FFFFFF"/>
              </a:solidFill>
              <a:latin typeface="Lato Light"/>
              <a:ea typeface="Lato Light"/>
              <a:cs typeface="Lato Light"/>
              <a:sym typeface="Lato Light"/>
            </a:endParaRPr>
          </a:p>
          <a:p>
            <a:pPr marL="0" lvl="0" indent="0" rtl="0">
              <a:spcBef>
                <a:spcPts val="0"/>
              </a:spcBef>
              <a:spcAft>
                <a:spcPts val="0"/>
              </a:spcAft>
              <a:buClr>
                <a:schemeClr val="dk1"/>
              </a:buClr>
              <a:buSzPts val="1100"/>
              <a:buFont typeface="Arial"/>
              <a:buNone/>
            </a:pPr>
            <a:endParaRPr>
              <a:solidFill>
                <a:srgbClr val="FFFFFF"/>
              </a:solidFill>
              <a:latin typeface="Lato Light"/>
              <a:ea typeface="Lato Light"/>
              <a:cs typeface="Lato Light"/>
              <a:sym typeface="Lato Light"/>
            </a:endParaRPr>
          </a:p>
          <a:p>
            <a:pPr marL="0" lvl="0" indent="0" rtl="0">
              <a:spcBef>
                <a:spcPts val="0"/>
              </a:spcBef>
              <a:spcAft>
                <a:spcPts val="0"/>
              </a:spcAft>
              <a:buNone/>
            </a:pPr>
            <a:endParaRPr>
              <a:solidFill>
                <a:srgbClr val="FFFFFF"/>
              </a:solidFill>
              <a:latin typeface="Lato Light"/>
              <a:ea typeface="Lato Light"/>
              <a:cs typeface="Lato Light"/>
              <a:sym typeface="Lato Light"/>
            </a:endParaRPr>
          </a:p>
        </p:txBody>
      </p:sp>
      <p:sp>
        <p:nvSpPr>
          <p:cNvPr id="363" name="Google Shape;363;p40"/>
          <p:cNvSpPr txBox="1"/>
          <p:nvPr/>
        </p:nvSpPr>
        <p:spPr>
          <a:xfrm>
            <a:off x="884300" y="2374250"/>
            <a:ext cx="7327500" cy="2570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3600">
                <a:latin typeface="Lato Light"/>
                <a:ea typeface="Lato Light"/>
                <a:cs typeface="Lato Light"/>
                <a:sym typeface="Lato Light"/>
              </a:rPr>
              <a:t>✋👆👉👍👤👦👧👨👩👪💃🏃💑❤😂😉😋😒😭👶😸🐟🍒🍔💣📌📖🔨🎃🎈🎨🏈🏰🌏🔌🔑</a:t>
            </a:r>
            <a:r>
              <a:rPr lang="en" sz="2400">
                <a:solidFill>
                  <a:srgbClr val="FFFFFF"/>
                </a:solidFill>
                <a:highlight>
                  <a:srgbClr val="990000"/>
                </a:highlight>
                <a:latin typeface="Lato Light"/>
                <a:ea typeface="Lato Light"/>
                <a:cs typeface="Lato Light"/>
                <a:sym typeface="Lato Light"/>
              </a:rPr>
              <a:t> and many more...</a:t>
            </a:r>
            <a:endParaRPr sz="2400">
              <a:solidFill>
                <a:srgbClr val="FFFFFF"/>
              </a:solidFill>
              <a:highlight>
                <a:srgbClr val="990000"/>
              </a:highlight>
              <a:latin typeface="Lato Light"/>
              <a:ea typeface="Lato Light"/>
              <a:cs typeface="Lato Light"/>
              <a:sym typeface="Lato Light"/>
            </a:endParaRPr>
          </a:p>
        </p:txBody>
      </p:sp>
      <p:sp>
        <p:nvSpPr>
          <p:cNvPr id="364" name="Google Shape;364;p40"/>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sz="9600">
                <a:solidFill>
                  <a:srgbClr val="FFFFFF"/>
                </a:solidFill>
              </a:rPr>
              <a:t>😉</a:t>
            </a:r>
            <a:endParaRPr sz="9600">
              <a:solidFill>
                <a:srgbClr val="FFFFFF"/>
              </a:solidFill>
            </a:endParaRPr>
          </a:p>
        </p:txBody>
      </p:sp>
      <p:sp>
        <p:nvSpPr>
          <p:cNvPr id="365" name="Google Shape;365;p40"/>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999999"/>
                </a:solidFill>
              </a:rPr>
              <a:t>40</a:t>
            </a:fld>
            <a:endParaRPr>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a:off x="2483350" y="836125"/>
            <a:ext cx="4177200" cy="3471300"/>
          </a:xfrm>
          <a:prstGeom prst="rect">
            <a:avLst/>
          </a:prstGeom>
        </p:spPr>
        <p:txBody>
          <a:bodyPr spcFirstLastPara="1" wrap="square" lIns="91425" tIns="91425" rIns="91425" bIns="91425" anchor="ctr" anchorCtr="0">
            <a:noAutofit/>
          </a:bodyPr>
          <a:lstStyle/>
          <a:p>
            <a:pPr marL="0" lvl="0" indent="0">
              <a:spcBef>
                <a:spcPts val="600"/>
              </a:spcBef>
              <a:spcAft>
                <a:spcPts val="0"/>
              </a:spcAft>
              <a:buNone/>
            </a:pPr>
            <a:r>
              <a:rPr lang="en-US" altLang="zh-CN" dirty="0"/>
              <a:t>“Machine Learning is just a branch of Artificial Intelligence!”</a:t>
            </a:r>
            <a:endParaRPr dirty="0"/>
          </a:p>
        </p:txBody>
      </p:sp>
      <p:sp>
        <p:nvSpPr>
          <p:cNvPr id="89" name="Google Shape;89;p1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87181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a:off x="2483350" y="836125"/>
            <a:ext cx="4177200" cy="3471300"/>
          </a:xfrm>
          <a:prstGeom prst="rect">
            <a:avLst/>
          </a:prstGeom>
        </p:spPr>
        <p:txBody>
          <a:bodyPr spcFirstLastPara="1" wrap="square" lIns="91425" tIns="91425" rIns="91425" bIns="91425" anchor="ctr" anchorCtr="0">
            <a:noAutofit/>
          </a:bodyPr>
          <a:lstStyle/>
          <a:p>
            <a:pPr marL="0" lvl="0" indent="0">
              <a:spcBef>
                <a:spcPts val="600"/>
              </a:spcBef>
              <a:spcAft>
                <a:spcPts val="0"/>
              </a:spcAft>
              <a:buNone/>
            </a:pPr>
            <a:r>
              <a:rPr lang="en-US" altLang="zh-CN" dirty="0"/>
              <a:t>“Machine Learning uses algorisms, train a model using the algorism using a lot of data, and when there is a set of new data, we can make prediction using the model we made previously.”</a:t>
            </a:r>
            <a:endParaRPr dirty="0"/>
          </a:p>
        </p:txBody>
      </p:sp>
      <p:sp>
        <p:nvSpPr>
          <p:cNvPr id="89" name="Google Shape;89;p1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53304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Machine Learning</a:t>
            </a:r>
            <a:endParaRPr dirty="0"/>
          </a:p>
        </p:txBody>
      </p:sp>
      <p:sp>
        <p:nvSpPr>
          <p:cNvPr id="95" name="Google Shape;95;p18"/>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p>
            <a:pPr marL="457200" lvl="0" indent="-342900" rtl="0">
              <a:spcBef>
                <a:spcPts val="600"/>
              </a:spcBef>
              <a:spcAft>
                <a:spcPts val="0"/>
              </a:spcAft>
              <a:buSzPts val="1800"/>
              <a:buChar char="×"/>
            </a:pPr>
            <a:r>
              <a:rPr lang="en-US" dirty="0"/>
              <a:t>Supervised Learning</a:t>
            </a:r>
            <a:endParaRPr dirty="0"/>
          </a:p>
          <a:p>
            <a:pPr marL="457200" lvl="0" indent="-342900" rtl="0">
              <a:spcBef>
                <a:spcPts val="0"/>
              </a:spcBef>
              <a:spcAft>
                <a:spcPts val="0"/>
              </a:spcAft>
              <a:buSzPts val="1800"/>
              <a:buChar char="×"/>
            </a:pPr>
            <a:r>
              <a:rPr lang="en-US" dirty="0"/>
              <a:t>Unsupervised Learning</a:t>
            </a:r>
            <a:endParaRPr dirty="0"/>
          </a:p>
          <a:p>
            <a:pPr marL="457200" lvl="0" indent="-342900" rtl="0">
              <a:spcBef>
                <a:spcPts val="0"/>
              </a:spcBef>
              <a:spcAft>
                <a:spcPts val="0"/>
              </a:spcAft>
              <a:buSzPts val="1800"/>
              <a:buChar char="×"/>
            </a:pPr>
            <a:r>
              <a:rPr lang="en-US" dirty="0"/>
              <a:t>Reinforcement Learning</a:t>
            </a:r>
            <a:endParaRPr dirty="0"/>
          </a:p>
          <a:p>
            <a:pPr marL="0" lvl="0" indent="0">
              <a:spcBef>
                <a:spcPts val="600"/>
              </a:spcBef>
              <a:spcAft>
                <a:spcPts val="0"/>
              </a:spcAft>
              <a:buNone/>
            </a:pPr>
            <a:r>
              <a:rPr lang="en-US" dirty="0"/>
              <a:t>There are many uses of machine learning, for example, recommend machine, better ads, junk mail filtering, etc.</a:t>
            </a:r>
            <a:endParaRPr dirty="0"/>
          </a:p>
        </p:txBody>
      </p:sp>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21137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
        <p:cNvGrpSpPr/>
        <p:nvPr/>
      </p:nvGrpSpPr>
      <p:grpSpPr>
        <a:xfrm>
          <a:off x="0" y="0"/>
          <a:ext cx="0" cy="0"/>
          <a:chOff x="0" y="0"/>
          <a:chExt cx="0" cy="0"/>
        </a:xfrm>
      </p:grpSpPr>
      <p:sp>
        <p:nvSpPr>
          <p:cNvPr id="74" name="Google Shape;74;p15"/>
          <p:cNvSpPr txBox="1">
            <a:spLocks noGrp="1"/>
          </p:cNvSpPr>
          <p:nvPr>
            <p:ph type="ctrTitle" idx="4294967295"/>
          </p:nvPr>
        </p:nvSpPr>
        <p:spPr>
          <a:xfrm>
            <a:off x="1233494" y="1080325"/>
            <a:ext cx="6593700" cy="11598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US" sz="6000" dirty="0">
                <a:solidFill>
                  <a:srgbClr val="FFFFFF"/>
                </a:solidFill>
              </a:rPr>
              <a:t>Now!</a:t>
            </a:r>
            <a:endParaRPr sz="6000" dirty="0">
              <a:solidFill>
                <a:srgbClr val="FFFFFF"/>
              </a:solidFill>
            </a:endParaRPr>
          </a:p>
        </p:txBody>
      </p:sp>
      <p:sp>
        <p:nvSpPr>
          <p:cNvPr id="75" name="Google Shape;75;p15"/>
          <p:cNvSpPr txBox="1">
            <a:spLocks noGrp="1"/>
          </p:cNvSpPr>
          <p:nvPr>
            <p:ph type="subTitle" idx="4294967295"/>
          </p:nvPr>
        </p:nvSpPr>
        <p:spPr>
          <a:xfrm>
            <a:off x="1275150" y="2370682"/>
            <a:ext cx="6593700" cy="1519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3200" dirty="0">
                <a:solidFill>
                  <a:srgbClr val="FFFFFF"/>
                </a:solidFill>
              </a:rPr>
              <a:t>What is Deep Learning?</a:t>
            </a:r>
            <a:endParaRPr sz="3200" dirty="0">
              <a:solidFill>
                <a:srgbClr val="FFFFFF"/>
              </a:solidFill>
            </a:endParaRPr>
          </a:p>
        </p:txBody>
      </p:sp>
      <p:sp>
        <p:nvSpPr>
          <p:cNvPr id="76" name="Google Shape;76;p1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a:off x="2483350" y="836125"/>
            <a:ext cx="4177200" cy="3471300"/>
          </a:xfrm>
          <a:prstGeom prst="rect">
            <a:avLst/>
          </a:prstGeom>
        </p:spPr>
        <p:txBody>
          <a:bodyPr spcFirstLastPara="1" wrap="square" lIns="91425" tIns="91425" rIns="91425" bIns="91425" anchor="ctr" anchorCtr="0">
            <a:noAutofit/>
          </a:bodyPr>
          <a:lstStyle/>
          <a:p>
            <a:pPr marL="0" lvl="0" indent="0">
              <a:spcBef>
                <a:spcPts val="600"/>
              </a:spcBef>
              <a:spcAft>
                <a:spcPts val="0"/>
              </a:spcAft>
              <a:buNone/>
            </a:pPr>
            <a:r>
              <a:rPr lang="en-US" dirty="0"/>
              <a:t>Deep Learning is just another branch of Machine Learning!</a:t>
            </a:r>
            <a:endParaRPr dirty="0"/>
          </a:p>
        </p:txBody>
      </p:sp>
      <p:sp>
        <p:nvSpPr>
          <p:cNvPr id="89" name="Google Shape;89;p1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212937491"/>
      </p:ext>
    </p:extLst>
  </p:cSld>
  <p:clrMapOvr>
    <a:masterClrMapping/>
  </p:clrMapOvr>
</p:sld>
</file>

<file path=ppt/theme/theme1.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1282</Words>
  <Application>Microsoft Office PowerPoint</Application>
  <PresentationFormat>全屏显示(16:9)</PresentationFormat>
  <Paragraphs>209</Paragraphs>
  <Slides>40</Slides>
  <Notes>39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40</vt:i4>
      </vt:variant>
    </vt:vector>
  </HeadingPairs>
  <TitlesOfParts>
    <vt:vector size="44" baseType="lpstr">
      <vt:lpstr>Lato Hairline</vt:lpstr>
      <vt:lpstr>Lato Light</vt:lpstr>
      <vt:lpstr>Arial</vt:lpstr>
      <vt:lpstr>Eglamour template</vt:lpstr>
      <vt:lpstr>Relationship between AI, ML, and Deep Learning</vt:lpstr>
      <vt:lpstr>What Is Artificial Intelligence Anyways?</vt:lpstr>
      <vt:lpstr>What Is Artificial Intelligence Anyways?</vt:lpstr>
      <vt:lpstr>What is Machine Learning Then?</vt:lpstr>
      <vt:lpstr>PowerPoint 演示文稿</vt:lpstr>
      <vt:lpstr>PowerPoint 演示文稿</vt:lpstr>
      <vt:lpstr>Machine Learning</vt:lpstr>
      <vt:lpstr>Now!</vt:lpstr>
      <vt:lpstr>PowerPoint 演示文稿</vt:lpstr>
      <vt:lpstr>Stuff in deep learning…</vt:lpstr>
      <vt:lpstr>Make it visual…</vt:lpstr>
      <vt:lpstr>Optional Material</vt:lpstr>
      <vt:lpstr>Actually… Scientists developed the algorisms in the 1960s.</vt:lpstr>
      <vt:lpstr>These helped a lot…</vt:lpstr>
      <vt:lpstr>END</vt:lpstr>
      <vt:lpstr>1. Transition headline</vt:lpstr>
      <vt:lpstr>PowerPoint 演示文稿</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PowerPoint 演示文稿</vt:lpstr>
      <vt:lpstr>PowerPoint 演示文稿</vt:lpstr>
      <vt:lpstr>PowerPoint 演示文稿</vt:lpstr>
      <vt:lpstr>PowerPoint 演示文稿</vt:lpstr>
      <vt:lpstr>PowerPoint 演示文稿</vt:lpstr>
      <vt:lpstr>Thanks!</vt:lpstr>
      <vt:lpstr>Credits</vt:lpstr>
      <vt:lpstr>Presentation design</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Relationship between AI, ML, and Deep Learning</dc:title>
  <cp:lastModifiedBy>Hongjun Wu</cp:lastModifiedBy>
  <cp:revision>6</cp:revision>
  <dcterms:modified xsi:type="dcterms:W3CDTF">2018-08-29T19:54:35Z</dcterms:modified>
</cp:coreProperties>
</file>