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ad20d5f8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ad20d5f8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ad20d5f8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ad20d5f8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ad20d5f8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ad20d5f8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ad20d5f8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ad20d5f8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ac3a610cf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ac3a610c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ad20d5f8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ad20d5f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ad20d5f87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ad20d5f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ad20d5f87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ad20d5f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ad20d5f87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ad20d5f8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ad20d5f8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ad20d5f8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ad20d5f87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ad20d5f8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ad20d5f87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ad20d5f8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43275" y="13286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Measuring Retail Store Sales Performance with SQL</a:t>
            </a:r>
            <a:endParaRPr/>
          </a:p>
        </p:txBody>
      </p:sp>
      <p:sp>
        <p:nvSpPr>
          <p:cNvPr id="86" name="Google Shape;86;p13"/>
          <p:cNvSpPr txBox="1"/>
          <p:nvPr>
            <p:ph idx="1" type="subTitle"/>
          </p:nvPr>
        </p:nvSpPr>
        <p:spPr>
          <a:xfrm>
            <a:off x="598088" y="4190788"/>
            <a:ext cx="8222100" cy="432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Ersan Fernando Samjaya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ctrTitle"/>
          </p:nvPr>
        </p:nvSpPr>
        <p:spPr>
          <a:xfrm>
            <a:off x="372975" y="4050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Customer Analysis</a:t>
            </a:r>
            <a:endParaRPr/>
          </a:p>
        </p:txBody>
      </p:sp>
      <p:sp>
        <p:nvSpPr>
          <p:cNvPr id="205" name="Google Shape;205;p22"/>
          <p:cNvSpPr txBox="1"/>
          <p:nvPr>
            <p:ph idx="1" type="subTitle"/>
          </p:nvPr>
        </p:nvSpPr>
        <p:spPr>
          <a:xfrm>
            <a:off x="460938" y="124386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Objective: Seeing that our sales and number of order are not growing significantly, one of the hypothesis is that we don’t really get new customer or our retention rate is low.</a:t>
            </a:r>
            <a:endParaRPr sz="1600"/>
          </a:p>
        </p:txBody>
      </p:sp>
      <p:pic>
        <p:nvPicPr>
          <p:cNvPr id="206" name="Google Shape;206;p22"/>
          <p:cNvPicPr preferRelativeResize="0"/>
          <p:nvPr/>
        </p:nvPicPr>
        <p:blipFill>
          <a:blip r:embed="rId3">
            <a:alphaModFix/>
          </a:blip>
          <a:stretch>
            <a:fillRect/>
          </a:stretch>
        </p:blipFill>
        <p:spPr>
          <a:xfrm>
            <a:off x="654625" y="1967698"/>
            <a:ext cx="3495975" cy="2224700"/>
          </a:xfrm>
          <a:prstGeom prst="rect">
            <a:avLst/>
          </a:prstGeom>
          <a:noFill/>
          <a:ln>
            <a:noFill/>
          </a:ln>
        </p:spPr>
      </p:pic>
      <p:sp>
        <p:nvSpPr>
          <p:cNvPr id="207" name="Google Shape;207;p22"/>
          <p:cNvSpPr txBox="1"/>
          <p:nvPr/>
        </p:nvSpPr>
        <p:spPr>
          <a:xfrm>
            <a:off x="4652825" y="2101275"/>
            <a:ext cx="412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As we can see, number of customer for each year is more or less the same.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From here we can dig deeper and do the analysis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Analyze based on new customer acquisition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Customer retention</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ctrTitle"/>
          </p:nvPr>
        </p:nvSpPr>
        <p:spPr>
          <a:xfrm>
            <a:off x="130500" y="1992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Buyer Acquisition</a:t>
            </a:r>
            <a:endParaRPr/>
          </a:p>
        </p:txBody>
      </p:sp>
      <p:sp>
        <p:nvSpPr>
          <p:cNvPr id="213" name="Google Shape;213;p23"/>
          <p:cNvSpPr txBox="1"/>
          <p:nvPr>
            <p:ph idx="1" type="subTitle"/>
          </p:nvPr>
        </p:nvSpPr>
        <p:spPr>
          <a:xfrm>
            <a:off x="130488" y="10380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Seeing that our customer is not really growing, first we will see how much new buyer that we get over the years</a:t>
            </a:r>
            <a:endParaRPr sz="1500"/>
          </a:p>
        </p:txBody>
      </p:sp>
      <p:pic>
        <p:nvPicPr>
          <p:cNvPr id="214" name="Google Shape;214;p23"/>
          <p:cNvPicPr preferRelativeResize="0"/>
          <p:nvPr/>
        </p:nvPicPr>
        <p:blipFill>
          <a:blip r:embed="rId3">
            <a:alphaModFix/>
          </a:blip>
          <a:stretch>
            <a:fillRect/>
          </a:stretch>
        </p:blipFill>
        <p:spPr>
          <a:xfrm>
            <a:off x="152400" y="1623350"/>
            <a:ext cx="4517725" cy="2499150"/>
          </a:xfrm>
          <a:prstGeom prst="rect">
            <a:avLst/>
          </a:prstGeom>
          <a:noFill/>
          <a:ln>
            <a:noFill/>
          </a:ln>
        </p:spPr>
      </p:pic>
      <p:sp>
        <p:nvSpPr>
          <p:cNvPr id="215" name="Google Shape;215;p23"/>
          <p:cNvSpPr txBox="1"/>
          <p:nvPr>
            <p:ph idx="1" type="subTitle"/>
          </p:nvPr>
        </p:nvSpPr>
        <p:spPr>
          <a:xfrm>
            <a:off x="4670125" y="1729200"/>
            <a:ext cx="4139100" cy="16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From the result we get that total of new customer that we get every year is decreasing </a:t>
            </a:r>
            <a:r>
              <a:rPr lang="en" sz="1500"/>
              <a:t>significantly</a:t>
            </a:r>
            <a:r>
              <a:rPr lang="en" sz="1500"/>
              <a:t>.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ctrTitle"/>
          </p:nvPr>
        </p:nvSpPr>
        <p:spPr>
          <a:xfrm>
            <a:off x="0" y="-3"/>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Customer Retention</a:t>
            </a:r>
            <a:endParaRPr/>
          </a:p>
        </p:txBody>
      </p:sp>
      <p:sp>
        <p:nvSpPr>
          <p:cNvPr id="221" name="Google Shape;221;p24"/>
          <p:cNvSpPr txBox="1"/>
          <p:nvPr>
            <p:ph idx="1" type="subTitle"/>
          </p:nvPr>
        </p:nvSpPr>
        <p:spPr>
          <a:xfrm>
            <a:off x="-12" y="6550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To see customer retention, we usually use cohort analysis. With cohort analysis we can see how many of the customer come back and have transaction again after their first transaction.</a:t>
            </a:r>
            <a:endParaRPr sz="1500"/>
          </a:p>
        </p:txBody>
      </p:sp>
      <p:pic>
        <p:nvPicPr>
          <p:cNvPr id="222" name="Google Shape;222;p24"/>
          <p:cNvPicPr preferRelativeResize="0"/>
          <p:nvPr/>
        </p:nvPicPr>
        <p:blipFill>
          <a:blip r:embed="rId3">
            <a:alphaModFix/>
          </a:blip>
          <a:stretch>
            <a:fillRect/>
          </a:stretch>
        </p:blipFill>
        <p:spPr>
          <a:xfrm>
            <a:off x="2042600" y="1431576"/>
            <a:ext cx="4136899" cy="3419175"/>
          </a:xfrm>
          <a:prstGeom prst="rect">
            <a:avLst/>
          </a:prstGeom>
          <a:noFill/>
          <a:ln>
            <a:noFill/>
          </a:ln>
        </p:spPr>
      </p:pic>
      <p:sp>
        <p:nvSpPr>
          <p:cNvPr id="223" name="Google Shape;223;p24"/>
          <p:cNvSpPr txBox="1"/>
          <p:nvPr/>
        </p:nvSpPr>
        <p:spPr>
          <a:xfrm>
            <a:off x="2042600" y="1143925"/>
            <a:ext cx="68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In %</a:t>
            </a:r>
            <a:endParaRPr sz="12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29" name="Google Shape;229;p25"/>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460950" y="7021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Detail</a:t>
            </a:r>
            <a:endParaRPr/>
          </a:p>
        </p:txBody>
      </p:sp>
      <p:sp>
        <p:nvSpPr>
          <p:cNvPr id="92" name="Google Shape;92;p14"/>
          <p:cNvSpPr txBox="1"/>
          <p:nvPr>
            <p:ph idx="1" type="subTitle"/>
          </p:nvPr>
        </p:nvSpPr>
        <p:spPr>
          <a:xfrm>
            <a:off x="460954" y="1541000"/>
            <a:ext cx="8222100" cy="432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The data is about dqlab sales store performance online</a:t>
            </a:r>
            <a:endParaRPr/>
          </a:p>
          <a:p>
            <a:pPr indent="-361950" lvl="0" marL="457200" rtl="0" algn="l">
              <a:spcBef>
                <a:spcPts val="0"/>
              </a:spcBef>
              <a:spcAft>
                <a:spcPts val="0"/>
              </a:spcAft>
              <a:buSzPts val="2100"/>
              <a:buChar char="●"/>
            </a:pPr>
            <a:r>
              <a:rPr lang="en"/>
              <a:t>There 5.499 row data (all orders) with 10 columns data</a:t>
            </a:r>
            <a:endParaRPr/>
          </a:p>
          <a:p>
            <a:pPr indent="-361950" lvl="0" marL="457200" rtl="0" algn="l">
              <a:spcBef>
                <a:spcPts val="0"/>
              </a:spcBef>
              <a:spcAft>
                <a:spcPts val="0"/>
              </a:spcAft>
              <a:buSzPts val="2100"/>
              <a:buChar char="●"/>
            </a:pPr>
            <a:r>
              <a:rPr lang="en"/>
              <a:t>The data contain customer name, sales performance, and order history from 2009-2012</a:t>
            </a:r>
            <a:endParaRPr/>
          </a:p>
        </p:txBody>
      </p:sp>
      <p:cxnSp>
        <p:nvCxnSpPr>
          <p:cNvPr id="93" name="Google Shape;93;p14"/>
          <p:cNvCxnSpPr/>
          <p:nvPr/>
        </p:nvCxnSpPr>
        <p:spPr>
          <a:xfrm>
            <a:off x="334625" y="1016300"/>
            <a:ext cx="632100" cy="210600"/>
          </a:xfrm>
          <a:prstGeom prst="straightConnector1">
            <a:avLst/>
          </a:prstGeom>
          <a:noFill/>
          <a:ln cap="flat" cmpd="sng" w="9525">
            <a:solidFill>
              <a:schemeClr val="dk2"/>
            </a:solidFill>
            <a:prstDash val="solid"/>
            <a:round/>
            <a:headEnd len="med" w="med" type="none"/>
            <a:tailEnd len="med" w="med" type="none"/>
          </a:ln>
        </p:spPr>
      </p:cxnSp>
      <p:pic>
        <p:nvPicPr>
          <p:cNvPr id="94" name="Google Shape;94;p14"/>
          <p:cNvPicPr preferRelativeResize="0"/>
          <p:nvPr/>
        </p:nvPicPr>
        <p:blipFill>
          <a:blip r:embed="rId3">
            <a:alphaModFix/>
          </a:blip>
          <a:stretch>
            <a:fillRect/>
          </a:stretch>
        </p:blipFill>
        <p:spPr>
          <a:xfrm>
            <a:off x="152400" y="3068250"/>
            <a:ext cx="8839202" cy="13237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0" y="-3"/>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Overall Analysis</a:t>
            </a:r>
            <a:endParaRPr/>
          </a:p>
        </p:txBody>
      </p:sp>
      <p:sp>
        <p:nvSpPr>
          <p:cNvPr id="100" name="Google Shape;100;p15"/>
          <p:cNvSpPr txBox="1"/>
          <p:nvPr>
            <p:ph idx="1" type="subTitle"/>
          </p:nvPr>
        </p:nvSpPr>
        <p:spPr>
          <a:xfrm>
            <a:off x="0" y="780725"/>
            <a:ext cx="8222100" cy="1098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lang="en">
                <a:solidFill>
                  <a:srgbClr val="FFFFFF"/>
                </a:solidFill>
              </a:rPr>
              <a:t>Objective: To monitor overall and key metrics in the company.</a:t>
            </a:r>
            <a:endParaRPr>
              <a:solidFill>
                <a:srgbClr val="FFFFFF"/>
              </a:solidFill>
            </a:endParaRPr>
          </a:p>
          <a:p>
            <a:pPr indent="-361950" lvl="0" marL="457200" rtl="0" algn="l">
              <a:spcBef>
                <a:spcPts val="0"/>
              </a:spcBef>
              <a:spcAft>
                <a:spcPts val="0"/>
              </a:spcAft>
              <a:buClr>
                <a:srgbClr val="FFFFFF"/>
              </a:buClr>
              <a:buSzPts val="2100"/>
              <a:buChar char="●"/>
            </a:pPr>
            <a:r>
              <a:rPr lang="en">
                <a:solidFill>
                  <a:srgbClr val="FFFFFF"/>
                </a:solidFill>
              </a:rPr>
              <a:t>Knowing the overall performance can become a starting to dig deeper into another metrics</a:t>
            </a:r>
            <a:endParaRPr>
              <a:solidFill>
                <a:srgbClr val="FFFFFF"/>
              </a:solidFill>
            </a:endParaRPr>
          </a:p>
        </p:txBody>
      </p:sp>
      <p:cxnSp>
        <p:nvCxnSpPr>
          <p:cNvPr id="101" name="Google Shape;101;p15"/>
          <p:cNvCxnSpPr/>
          <p:nvPr/>
        </p:nvCxnSpPr>
        <p:spPr>
          <a:xfrm>
            <a:off x="334625" y="1016300"/>
            <a:ext cx="632100" cy="210600"/>
          </a:xfrm>
          <a:prstGeom prst="straightConnector1">
            <a:avLst/>
          </a:prstGeom>
          <a:noFill/>
          <a:ln cap="flat" cmpd="sng" w="9525">
            <a:solidFill>
              <a:schemeClr val="dk2"/>
            </a:solidFill>
            <a:prstDash val="solid"/>
            <a:round/>
            <a:headEnd len="med" w="med" type="none"/>
            <a:tailEnd len="med" w="med" type="none"/>
          </a:ln>
        </p:spPr>
      </p:cxnSp>
      <p:pic>
        <p:nvPicPr>
          <p:cNvPr id="102" name="Google Shape;102;p15"/>
          <p:cNvPicPr preferRelativeResize="0"/>
          <p:nvPr/>
        </p:nvPicPr>
        <p:blipFill>
          <a:blip r:embed="rId3">
            <a:alphaModFix/>
          </a:blip>
          <a:stretch>
            <a:fillRect/>
          </a:stretch>
        </p:blipFill>
        <p:spPr>
          <a:xfrm>
            <a:off x="573800" y="1879625"/>
            <a:ext cx="3107225" cy="2224375"/>
          </a:xfrm>
          <a:prstGeom prst="rect">
            <a:avLst/>
          </a:prstGeom>
          <a:noFill/>
          <a:ln>
            <a:noFill/>
          </a:ln>
        </p:spPr>
      </p:pic>
      <p:pic>
        <p:nvPicPr>
          <p:cNvPr id="103" name="Google Shape;103;p15"/>
          <p:cNvPicPr preferRelativeResize="0"/>
          <p:nvPr/>
        </p:nvPicPr>
        <p:blipFill>
          <a:blip r:embed="rId4">
            <a:alphaModFix/>
          </a:blip>
          <a:stretch>
            <a:fillRect/>
          </a:stretch>
        </p:blipFill>
        <p:spPr>
          <a:xfrm>
            <a:off x="573800" y="4104000"/>
            <a:ext cx="4073950" cy="927000"/>
          </a:xfrm>
          <a:prstGeom prst="rect">
            <a:avLst/>
          </a:prstGeom>
          <a:noFill/>
          <a:ln>
            <a:noFill/>
          </a:ln>
        </p:spPr>
      </p:pic>
      <p:sp>
        <p:nvSpPr>
          <p:cNvPr id="104" name="Google Shape;104;p15"/>
          <p:cNvSpPr txBox="1"/>
          <p:nvPr/>
        </p:nvSpPr>
        <p:spPr>
          <a:xfrm>
            <a:off x="4026525" y="1879625"/>
            <a:ext cx="4674000" cy="1046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From the result that we have for overall performance, we can see that the growth since 2009 is not really significant. This mostly because the growth of our order is also not growth really great.</a:t>
            </a:r>
            <a:endParaRPr>
              <a:latin typeface="Roboto"/>
              <a:ea typeface="Roboto"/>
              <a:cs typeface="Roboto"/>
              <a:sym typeface="Roboto"/>
            </a:endParaRPr>
          </a:p>
        </p:txBody>
      </p:sp>
      <p:sp>
        <p:nvSpPr>
          <p:cNvPr id="105" name="Google Shape;105;p15"/>
          <p:cNvSpPr txBox="1"/>
          <p:nvPr/>
        </p:nvSpPr>
        <p:spPr>
          <a:xfrm>
            <a:off x="4026525" y="2976525"/>
            <a:ext cx="37692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Sales in 2012 is even less than sales in 2009.</a:t>
            </a:r>
            <a:endParaRPr>
              <a:latin typeface="Roboto"/>
              <a:ea typeface="Roboto"/>
              <a:cs typeface="Roboto"/>
              <a:sym typeface="Roboto"/>
            </a:endParaRPr>
          </a:p>
        </p:txBody>
      </p:sp>
      <p:sp>
        <p:nvSpPr>
          <p:cNvPr id="106" name="Google Shape;106;p15"/>
          <p:cNvSpPr txBox="1"/>
          <p:nvPr/>
        </p:nvSpPr>
        <p:spPr>
          <a:xfrm>
            <a:off x="4807325" y="4259688"/>
            <a:ext cx="25176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Formula for growth: </a:t>
            </a:r>
            <a:endParaRPr>
              <a:latin typeface="Roboto"/>
              <a:ea typeface="Roboto"/>
              <a:cs typeface="Roboto"/>
              <a:sym typeface="Roboto"/>
            </a:endParaRPr>
          </a:p>
          <a:p>
            <a:pPr indent="0" lvl="0" marL="0" rtl="0" algn="l">
              <a:spcBef>
                <a:spcPts val="0"/>
              </a:spcBef>
              <a:spcAft>
                <a:spcPts val="0"/>
              </a:spcAft>
              <a:buNone/>
            </a:pPr>
            <a:r>
              <a:rPr lang="en">
                <a:solidFill>
                  <a:srgbClr val="FF0000"/>
                </a:solidFill>
                <a:latin typeface="Roboto"/>
                <a:ea typeface="Roboto"/>
                <a:cs typeface="Roboto"/>
                <a:sym typeface="Roboto"/>
              </a:rPr>
              <a:t>(sales 2012/ sales 2011) -1</a:t>
            </a:r>
            <a:endParaRPr>
              <a:solidFill>
                <a:srgbClr val="FF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p:nvPr/>
        </p:nvSpPr>
        <p:spPr>
          <a:xfrm>
            <a:off x="251013" y="2735225"/>
            <a:ext cx="2032500" cy="2007900"/>
          </a:xfrm>
          <a:prstGeom prst="flowChartAlternateProcess">
            <a:avLst/>
          </a:prstGeom>
          <a:no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3106175" y="1016300"/>
            <a:ext cx="5912400" cy="1555500"/>
          </a:xfrm>
          <a:prstGeom prst="flowChartAlternateProcess">
            <a:avLst/>
          </a:prstGeom>
          <a:no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ph type="ctrTitle"/>
          </p:nvPr>
        </p:nvSpPr>
        <p:spPr>
          <a:xfrm>
            <a:off x="161125" y="-3"/>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Project Flowchart</a:t>
            </a:r>
            <a:endParaRPr/>
          </a:p>
        </p:txBody>
      </p:sp>
      <p:cxnSp>
        <p:nvCxnSpPr>
          <p:cNvPr id="114" name="Google Shape;114;p16"/>
          <p:cNvCxnSpPr/>
          <p:nvPr/>
        </p:nvCxnSpPr>
        <p:spPr>
          <a:xfrm>
            <a:off x="334625" y="1016300"/>
            <a:ext cx="632100" cy="21060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16"/>
          <p:cNvSpPr/>
          <p:nvPr/>
        </p:nvSpPr>
        <p:spPr>
          <a:xfrm>
            <a:off x="495750" y="1487275"/>
            <a:ext cx="1710300" cy="74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nvSpPr>
        <p:spPr>
          <a:xfrm>
            <a:off x="495750" y="1659025"/>
            <a:ext cx="17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Overall Analysis</a:t>
            </a:r>
            <a:endParaRPr>
              <a:latin typeface="Roboto"/>
              <a:ea typeface="Roboto"/>
              <a:cs typeface="Roboto"/>
              <a:sym typeface="Roboto"/>
            </a:endParaRPr>
          </a:p>
        </p:txBody>
      </p:sp>
      <p:sp>
        <p:nvSpPr>
          <p:cNvPr id="117" name="Google Shape;117;p16"/>
          <p:cNvSpPr/>
          <p:nvPr/>
        </p:nvSpPr>
        <p:spPr>
          <a:xfrm>
            <a:off x="4944300" y="1589050"/>
            <a:ext cx="1710300" cy="470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nvSpPr>
        <p:spPr>
          <a:xfrm>
            <a:off x="4940488" y="1575713"/>
            <a:ext cx="17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Burn Rate Analysis</a:t>
            </a:r>
            <a:endParaRPr>
              <a:latin typeface="Roboto"/>
              <a:ea typeface="Roboto"/>
              <a:cs typeface="Roboto"/>
              <a:sym typeface="Roboto"/>
            </a:endParaRPr>
          </a:p>
        </p:txBody>
      </p:sp>
      <p:sp>
        <p:nvSpPr>
          <p:cNvPr id="119" name="Google Shape;119;p16"/>
          <p:cNvSpPr/>
          <p:nvPr/>
        </p:nvSpPr>
        <p:spPr>
          <a:xfrm>
            <a:off x="3192850" y="1589050"/>
            <a:ext cx="1407900" cy="470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txBox="1"/>
          <p:nvPr/>
        </p:nvSpPr>
        <p:spPr>
          <a:xfrm>
            <a:off x="3208549" y="1481425"/>
            <a:ext cx="14079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By Sub Category</a:t>
            </a:r>
            <a:endParaRPr>
              <a:latin typeface="Roboto"/>
              <a:ea typeface="Roboto"/>
              <a:cs typeface="Roboto"/>
              <a:sym typeface="Roboto"/>
            </a:endParaRPr>
          </a:p>
        </p:txBody>
      </p:sp>
      <p:sp>
        <p:nvSpPr>
          <p:cNvPr id="121" name="Google Shape;121;p16"/>
          <p:cNvSpPr/>
          <p:nvPr/>
        </p:nvSpPr>
        <p:spPr>
          <a:xfrm>
            <a:off x="6915950" y="1589050"/>
            <a:ext cx="1980600" cy="470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6915950" y="1624000"/>
            <a:ext cx="19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Targeted Promotion</a:t>
            </a:r>
            <a:endParaRPr>
              <a:latin typeface="Roboto"/>
              <a:ea typeface="Roboto"/>
              <a:cs typeface="Roboto"/>
              <a:sym typeface="Roboto"/>
            </a:endParaRPr>
          </a:p>
        </p:txBody>
      </p:sp>
      <p:sp>
        <p:nvSpPr>
          <p:cNvPr id="123" name="Google Shape;123;p16"/>
          <p:cNvSpPr/>
          <p:nvPr/>
        </p:nvSpPr>
        <p:spPr>
          <a:xfrm>
            <a:off x="412125" y="3087925"/>
            <a:ext cx="1710300" cy="363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412125" y="3057225"/>
            <a:ext cx="17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Customer Analysis</a:t>
            </a:r>
            <a:endParaRPr>
              <a:latin typeface="Roboto"/>
              <a:ea typeface="Roboto"/>
              <a:cs typeface="Roboto"/>
              <a:sym typeface="Roboto"/>
            </a:endParaRPr>
          </a:p>
        </p:txBody>
      </p:sp>
      <p:sp>
        <p:nvSpPr>
          <p:cNvPr id="125" name="Google Shape;125;p16"/>
          <p:cNvSpPr/>
          <p:nvPr/>
        </p:nvSpPr>
        <p:spPr>
          <a:xfrm>
            <a:off x="412125" y="3871800"/>
            <a:ext cx="1710300" cy="74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nvSpPr>
        <p:spPr>
          <a:xfrm>
            <a:off x="412125" y="3935850"/>
            <a:ext cx="1710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Customer Retention</a:t>
            </a:r>
            <a:endParaRPr>
              <a:latin typeface="Roboto"/>
              <a:ea typeface="Roboto"/>
              <a:cs typeface="Roboto"/>
              <a:sym typeface="Roboto"/>
            </a:endParaRPr>
          </a:p>
        </p:txBody>
      </p:sp>
      <p:sp>
        <p:nvSpPr>
          <p:cNvPr id="127" name="Google Shape;127;p16"/>
          <p:cNvSpPr/>
          <p:nvPr/>
        </p:nvSpPr>
        <p:spPr>
          <a:xfrm>
            <a:off x="1183275" y="2323350"/>
            <a:ext cx="252300" cy="319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1183275" y="3501850"/>
            <a:ext cx="252300" cy="319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390463" y="1699375"/>
            <a:ext cx="531300" cy="31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4675325" y="1753825"/>
            <a:ext cx="194400" cy="21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6721550" y="1703650"/>
            <a:ext cx="194400" cy="21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txBox="1"/>
          <p:nvPr/>
        </p:nvSpPr>
        <p:spPr>
          <a:xfrm>
            <a:off x="4636200" y="2712825"/>
            <a:ext cx="1492200" cy="400200"/>
          </a:xfrm>
          <a:prstGeom prst="rect">
            <a:avLst/>
          </a:prstGeom>
          <a:solidFill>
            <a:srgbClr val="00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Based On Sales</a:t>
            </a:r>
            <a:endParaRPr>
              <a:latin typeface="Roboto"/>
              <a:ea typeface="Roboto"/>
              <a:cs typeface="Roboto"/>
              <a:sym typeface="Roboto"/>
            </a:endParaRPr>
          </a:p>
        </p:txBody>
      </p:sp>
      <p:sp>
        <p:nvSpPr>
          <p:cNvPr id="133" name="Google Shape;133;p16"/>
          <p:cNvSpPr txBox="1"/>
          <p:nvPr/>
        </p:nvSpPr>
        <p:spPr>
          <a:xfrm>
            <a:off x="2444725" y="3539075"/>
            <a:ext cx="1792800" cy="400200"/>
          </a:xfrm>
          <a:prstGeom prst="rect">
            <a:avLst/>
          </a:prstGeom>
          <a:solidFill>
            <a:srgbClr val="00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Based On Customer</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ctrTitle"/>
          </p:nvPr>
        </p:nvSpPr>
        <p:spPr>
          <a:xfrm>
            <a:off x="0" y="1149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By Sub Category Product</a:t>
            </a:r>
            <a:endParaRPr/>
          </a:p>
        </p:txBody>
      </p:sp>
      <p:sp>
        <p:nvSpPr>
          <p:cNvPr id="139" name="Google Shape;139;p17"/>
          <p:cNvSpPr txBox="1"/>
          <p:nvPr>
            <p:ph idx="1" type="subTitle"/>
          </p:nvPr>
        </p:nvSpPr>
        <p:spPr>
          <a:xfrm>
            <a:off x="75088" y="11219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first step that we can use is to analyze current performance compared to past performance. In here we use 2011 and 2012 performance.</a:t>
            </a:r>
            <a:endParaRPr sz="1700"/>
          </a:p>
        </p:txBody>
      </p:sp>
      <p:pic>
        <p:nvPicPr>
          <p:cNvPr id="140" name="Google Shape;140;p17"/>
          <p:cNvPicPr preferRelativeResize="0"/>
          <p:nvPr/>
        </p:nvPicPr>
        <p:blipFill>
          <a:blip r:embed="rId3">
            <a:alphaModFix/>
          </a:blip>
          <a:stretch>
            <a:fillRect/>
          </a:stretch>
        </p:blipFill>
        <p:spPr>
          <a:xfrm>
            <a:off x="221675" y="1819263"/>
            <a:ext cx="3600450" cy="1504950"/>
          </a:xfrm>
          <a:prstGeom prst="rect">
            <a:avLst/>
          </a:prstGeom>
          <a:noFill/>
          <a:ln>
            <a:noFill/>
          </a:ln>
        </p:spPr>
      </p:pic>
      <p:pic>
        <p:nvPicPr>
          <p:cNvPr id="141" name="Google Shape;141;p17"/>
          <p:cNvPicPr preferRelativeResize="0"/>
          <p:nvPr/>
        </p:nvPicPr>
        <p:blipFill>
          <a:blip r:embed="rId4">
            <a:alphaModFix/>
          </a:blip>
          <a:stretch>
            <a:fillRect/>
          </a:stretch>
        </p:blipFill>
        <p:spPr>
          <a:xfrm>
            <a:off x="3957200" y="1819263"/>
            <a:ext cx="3838575" cy="2219325"/>
          </a:xfrm>
          <a:prstGeom prst="rect">
            <a:avLst/>
          </a:prstGeom>
          <a:noFill/>
          <a:ln>
            <a:noFill/>
          </a:ln>
        </p:spPr>
      </p:pic>
      <p:sp>
        <p:nvSpPr>
          <p:cNvPr id="142" name="Google Shape;142;p17"/>
          <p:cNvSpPr txBox="1"/>
          <p:nvPr/>
        </p:nvSpPr>
        <p:spPr>
          <a:xfrm>
            <a:off x="600375" y="4023600"/>
            <a:ext cx="545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After knowing the overall performance, by subcategory we can see product </a:t>
            </a:r>
            <a:r>
              <a:rPr lang="en">
                <a:solidFill>
                  <a:schemeClr val="lt1"/>
                </a:solidFill>
                <a:latin typeface="Roboto"/>
                <a:ea typeface="Roboto"/>
                <a:cs typeface="Roboto"/>
                <a:sym typeface="Roboto"/>
              </a:rPr>
              <a:t>category</a:t>
            </a:r>
            <a:r>
              <a:rPr lang="en">
                <a:solidFill>
                  <a:schemeClr val="lt1"/>
                </a:solidFill>
                <a:latin typeface="Roboto"/>
                <a:ea typeface="Roboto"/>
                <a:cs typeface="Roboto"/>
                <a:sym typeface="Roboto"/>
              </a:rPr>
              <a:t> </a:t>
            </a:r>
            <a:r>
              <a:rPr lang="en">
                <a:solidFill>
                  <a:schemeClr val="lt1"/>
                </a:solidFill>
                <a:latin typeface="Roboto"/>
                <a:ea typeface="Roboto"/>
                <a:cs typeface="Roboto"/>
                <a:sym typeface="Roboto"/>
              </a:rPr>
              <a:t>that</a:t>
            </a:r>
            <a:r>
              <a:rPr lang="en">
                <a:solidFill>
                  <a:schemeClr val="lt1"/>
                </a:solidFill>
                <a:latin typeface="Roboto"/>
                <a:ea typeface="Roboto"/>
                <a:cs typeface="Roboto"/>
                <a:sym typeface="Roboto"/>
              </a:rPr>
              <a:t> have the best and worst performance.</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This will allow business team to take an action for these category.</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47825" y="251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Burn Rate Analysis (1)</a:t>
            </a:r>
            <a:endParaRPr/>
          </a:p>
        </p:txBody>
      </p:sp>
      <p:sp>
        <p:nvSpPr>
          <p:cNvPr id="148" name="Google Shape;148;p18"/>
          <p:cNvSpPr txBox="1"/>
          <p:nvPr>
            <p:ph idx="1" type="subTitle"/>
          </p:nvPr>
        </p:nvSpPr>
        <p:spPr>
          <a:xfrm>
            <a:off x="147825" y="1229400"/>
            <a:ext cx="88173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Objective: To know whether campaign that we have done so far is effective and efficient.</a:t>
            </a:r>
            <a:endParaRPr sz="1700"/>
          </a:p>
          <a:p>
            <a:pPr indent="0" lvl="0" marL="0" rtl="0" algn="l">
              <a:spcBef>
                <a:spcPts val="0"/>
              </a:spcBef>
              <a:spcAft>
                <a:spcPts val="0"/>
              </a:spcAft>
              <a:buNone/>
            </a:pPr>
            <a:r>
              <a:rPr lang="en" sz="1700"/>
              <a:t>From the overall performance our hypothesis is that the campaign that we have done so far is not really effective.</a:t>
            </a:r>
            <a:endParaRPr sz="1700"/>
          </a:p>
          <a:p>
            <a:pPr indent="0" lvl="0" marL="0" rtl="0" algn="r">
              <a:spcBef>
                <a:spcPts val="0"/>
              </a:spcBef>
              <a:spcAft>
                <a:spcPts val="0"/>
              </a:spcAft>
              <a:buNone/>
            </a:pPr>
            <a:r>
              <a:t/>
            </a:r>
            <a:endParaRPr sz="1700"/>
          </a:p>
        </p:txBody>
      </p:sp>
      <p:pic>
        <p:nvPicPr>
          <p:cNvPr id="149" name="Google Shape;149;p18"/>
          <p:cNvPicPr preferRelativeResize="0"/>
          <p:nvPr/>
        </p:nvPicPr>
        <p:blipFill>
          <a:blip r:embed="rId3">
            <a:alphaModFix/>
          </a:blip>
          <a:stretch>
            <a:fillRect/>
          </a:stretch>
        </p:blipFill>
        <p:spPr>
          <a:xfrm>
            <a:off x="239000" y="2195700"/>
            <a:ext cx="4535826" cy="2228275"/>
          </a:xfrm>
          <a:prstGeom prst="rect">
            <a:avLst/>
          </a:prstGeom>
          <a:noFill/>
          <a:ln>
            <a:noFill/>
          </a:ln>
        </p:spPr>
      </p:pic>
      <p:sp>
        <p:nvSpPr>
          <p:cNvPr id="150" name="Google Shape;150;p18"/>
          <p:cNvSpPr txBox="1"/>
          <p:nvPr/>
        </p:nvSpPr>
        <p:spPr>
          <a:xfrm>
            <a:off x="5037325" y="2057325"/>
            <a:ext cx="39279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By this analysis we can see there is something wrong, our burn rate is growing each year, however it doesn’t reflect into our sales.</a:t>
            </a:r>
            <a:endParaRPr sz="1700">
              <a:solidFill>
                <a:schemeClr val="lt1"/>
              </a:solidFill>
              <a:latin typeface="Roboto"/>
              <a:ea typeface="Roboto"/>
              <a:cs typeface="Roboto"/>
              <a:sym typeface="Roboto"/>
            </a:endParaRPr>
          </a:p>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It means that we spend so much money, but it fail to boost our sales.</a:t>
            </a:r>
            <a:endParaRPr sz="1700">
              <a:solidFill>
                <a:schemeClr val="lt1"/>
              </a:solidFill>
              <a:latin typeface="Roboto"/>
              <a:ea typeface="Roboto"/>
              <a:cs typeface="Roboto"/>
              <a:sym typeface="Roboto"/>
            </a:endParaRPr>
          </a:p>
        </p:txBody>
      </p:sp>
      <p:sp>
        <p:nvSpPr>
          <p:cNvPr id="151" name="Google Shape;151;p18"/>
          <p:cNvSpPr txBox="1"/>
          <p:nvPr/>
        </p:nvSpPr>
        <p:spPr>
          <a:xfrm>
            <a:off x="1037963" y="4423975"/>
            <a:ext cx="293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Roboto"/>
                <a:ea typeface="Roboto"/>
                <a:cs typeface="Roboto"/>
                <a:sym typeface="Roboto"/>
              </a:rPr>
              <a:t>Formula for Burn Rate:</a:t>
            </a:r>
            <a:endParaRPr>
              <a:solidFill>
                <a:srgbClr val="FFFF00"/>
              </a:solidFill>
              <a:latin typeface="Roboto"/>
              <a:ea typeface="Roboto"/>
              <a:cs typeface="Roboto"/>
              <a:sym typeface="Roboto"/>
            </a:endParaRPr>
          </a:p>
          <a:p>
            <a:pPr indent="0" lvl="0" marL="0" rtl="0" algn="l">
              <a:spcBef>
                <a:spcPts val="0"/>
              </a:spcBef>
              <a:spcAft>
                <a:spcPts val="0"/>
              </a:spcAft>
              <a:buNone/>
            </a:pPr>
            <a:r>
              <a:rPr lang="en">
                <a:solidFill>
                  <a:srgbClr val="FFFF00"/>
                </a:solidFill>
                <a:latin typeface="Roboto"/>
                <a:ea typeface="Roboto"/>
                <a:cs typeface="Roboto"/>
                <a:sym typeface="Roboto"/>
              </a:rPr>
              <a:t>(total discount/total sales)*100</a:t>
            </a:r>
            <a:endParaRPr>
              <a:solidFill>
                <a:srgbClr val="FFFF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ctrTitle"/>
          </p:nvPr>
        </p:nvSpPr>
        <p:spPr>
          <a:xfrm>
            <a:off x="147825" y="251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Burn Rate Analysis (2)</a:t>
            </a:r>
            <a:endParaRPr/>
          </a:p>
        </p:txBody>
      </p:sp>
      <p:sp>
        <p:nvSpPr>
          <p:cNvPr id="157" name="Google Shape;157;p19"/>
          <p:cNvSpPr txBox="1"/>
          <p:nvPr>
            <p:ph idx="1" type="subTitle"/>
          </p:nvPr>
        </p:nvSpPr>
        <p:spPr>
          <a:xfrm>
            <a:off x="0" y="1229400"/>
            <a:ext cx="89652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After</a:t>
            </a:r>
            <a:r>
              <a:rPr lang="en" sz="1600"/>
              <a:t>  seeing that our burn rate over years is keep increasing, next we want to look into the detail. Here we are using data for years 2012.</a:t>
            </a:r>
            <a:endParaRPr sz="1600"/>
          </a:p>
        </p:txBody>
      </p:sp>
      <p:pic>
        <p:nvPicPr>
          <p:cNvPr id="158" name="Google Shape;158;p19"/>
          <p:cNvPicPr preferRelativeResize="0"/>
          <p:nvPr/>
        </p:nvPicPr>
        <p:blipFill>
          <a:blip r:embed="rId3">
            <a:alphaModFix/>
          </a:blip>
          <a:stretch>
            <a:fillRect/>
          </a:stretch>
        </p:blipFill>
        <p:spPr>
          <a:xfrm>
            <a:off x="304800" y="2193325"/>
            <a:ext cx="3456075" cy="1464871"/>
          </a:xfrm>
          <a:prstGeom prst="rect">
            <a:avLst/>
          </a:prstGeom>
          <a:noFill/>
          <a:ln>
            <a:noFill/>
          </a:ln>
        </p:spPr>
      </p:pic>
      <p:pic>
        <p:nvPicPr>
          <p:cNvPr id="159" name="Google Shape;159;p19"/>
          <p:cNvPicPr preferRelativeResize="0"/>
          <p:nvPr/>
        </p:nvPicPr>
        <p:blipFill>
          <a:blip r:embed="rId4">
            <a:alphaModFix/>
          </a:blip>
          <a:stretch>
            <a:fillRect/>
          </a:stretch>
        </p:blipFill>
        <p:spPr>
          <a:xfrm>
            <a:off x="4201150" y="2193325"/>
            <a:ext cx="4429524" cy="1949875"/>
          </a:xfrm>
          <a:prstGeom prst="rect">
            <a:avLst/>
          </a:prstGeom>
          <a:noFill/>
          <a:ln>
            <a:noFill/>
          </a:ln>
        </p:spPr>
      </p:pic>
      <p:sp>
        <p:nvSpPr>
          <p:cNvPr id="160" name="Google Shape;160;p19"/>
          <p:cNvSpPr txBox="1"/>
          <p:nvPr>
            <p:ph idx="1" type="subTitle"/>
          </p:nvPr>
        </p:nvSpPr>
        <p:spPr>
          <a:xfrm>
            <a:off x="147825" y="4335225"/>
            <a:ext cx="89652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From these data, we can see the relation between money that we spent and total sales that we can generate.</a:t>
            </a:r>
            <a:endParaRPr sz="1400"/>
          </a:p>
          <a:p>
            <a:pPr indent="0" lvl="0" marL="0" rtl="0" algn="l">
              <a:spcBef>
                <a:spcPts val="0"/>
              </a:spcBef>
              <a:spcAft>
                <a:spcPts val="0"/>
              </a:spcAft>
              <a:buNone/>
            </a:pPr>
            <a:r>
              <a:rPr lang="en" sz="1400"/>
              <a:t>Some with the highest burn rate are actually have a low sales.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ctrTitle"/>
          </p:nvPr>
        </p:nvSpPr>
        <p:spPr>
          <a:xfrm>
            <a:off x="0" y="-3"/>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Targeted Promotion</a:t>
            </a:r>
            <a:endParaRPr/>
          </a:p>
        </p:txBody>
      </p:sp>
      <p:sp>
        <p:nvSpPr>
          <p:cNvPr id="166" name="Google Shape;166;p20"/>
          <p:cNvSpPr txBox="1"/>
          <p:nvPr>
            <p:ph idx="1" type="subTitle"/>
          </p:nvPr>
        </p:nvSpPr>
        <p:spPr>
          <a:xfrm>
            <a:off x="598088" y="3965638"/>
            <a:ext cx="8222100" cy="432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Clustering customer based on their sales’ contribution and their burn rate (This we can where we spend our money. Sometimes we spend our money but they didn’t actually bring a good sales for the store)</a:t>
            </a:r>
            <a:endParaRPr sz="1500"/>
          </a:p>
        </p:txBody>
      </p:sp>
      <p:sp>
        <p:nvSpPr>
          <p:cNvPr id="167" name="Google Shape;167;p20"/>
          <p:cNvSpPr txBox="1"/>
          <p:nvPr>
            <p:ph idx="1" type="subTitle"/>
          </p:nvPr>
        </p:nvSpPr>
        <p:spPr>
          <a:xfrm>
            <a:off x="277063" y="8387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Let say we want to increase our sales but also keeping our burn rate low, then one way is doing targeted promotion.</a:t>
            </a:r>
            <a:endParaRPr sz="1500"/>
          </a:p>
        </p:txBody>
      </p:sp>
      <p:sp>
        <p:nvSpPr>
          <p:cNvPr id="168" name="Google Shape;168;p20"/>
          <p:cNvSpPr txBox="1"/>
          <p:nvPr>
            <p:ph idx="1" type="subTitle"/>
          </p:nvPr>
        </p:nvSpPr>
        <p:spPr>
          <a:xfrm>
            <a:off x="746438" y="1522938"/>
            <a:ext cx="8222100" cy="43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Clustering customer based on their sales contribution (we can also add frequency of the transaction. This also related to minimum transaction that we can apply)</a:t>
            </a:r>
            <a:endParaRPr sz="1600"/>
          </a:p>
        </p:txBody>
      </p:sp>
      <p:sp>
        <p:nvSpPr>
          <p:cNvPr id="169" name="Google Shape;169;p20"/>
          <p:cNvSpPr txBox="1"/>
          <p:nvPr/>
        </p:nvSpPr>
        <p:spPr>
          <a:xfrm>
            <a:off x="1767375" y="2439550"/>
            <a:ext cx="1130100" cy="6156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High Sales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High Trx</a:t>
            </a:r>
            <a:endParaRPr>
              <a:latin typeface="Roboto"/>
              <a:ea typeface="Roboto"/>
              <a:cs typeface="Roboto"/>
              <a:sym typeface="Roboto"/>
            </a:endParaRPr>
          </a:p>
        </p:txBody>
      </p:sp>
      <p:sp>
        <p:nvSpPr>
          <p:cNvPr id="170" name="Google Shape;170;p20"/>
          <p:cNvSpPr txBox="1"/>
          <p:nvPr/>
        </p:nvSpPr>
        <p:spPr>
          <a:xfrm>
            <a:off x="1767375" y="3055150"/>
            <a:ext cx="1130100" cy="6156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Low</a:t>
            </a:r>
            <a:r>
              <a:rPr lang="en">
                <a:latin typeface="Roboto"/>
                <a:ea typeface="Roboto"/>
                <a:cs typeface="Roboto"/>
                <a:sym typeface="Roboto"/>
              </a:rPr>
              <a:t> Sales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High Trx</a:t>
            </a:r>
            <a:endParaRPr>
              <a:latin typeface="Roboto"/>
              <a:ea typeface="Roboto"/>
              <a:cs typeface="Roboto"/>
              <a:sym typeface="Roboto"/>
            </a:endParaRPr>
          </a:p>
        </p:txBody>
      </p:sp>
      <p:sp>
        <p:nvSpPr>
          <p:cNvPr id="171" name="Google Shape;171;p20"/>
          <p:cNvSpPr txBox="1"/>
          <p:nvPr/>
        </p:nvSpPr>
        <p:spPr>
          <a:xfrm>
            <a:off x="2897475" y="2439550"/>
            <a:ext cx="1130100" cy="6156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High Sales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Low Trx</a:t>
            </a:r>
            <a:endParaRPr>
              <a:latin typeface="Roboto"/>
              <a:ea typeface="Roboto"/>
              <a:cs typeface="Roboto"/>
              <a:sym typeface="Roboto"/>
            </a:endParaRPr>
          </a:p>
        </p:txBody>
      </p:sp>
      <p:sp>
        <p:nvSpPr>
          <p:cNvPr id="172" name="Google Shape;172;p20"/>
          <p:cNvSpPr txBox="1"/>
          <p:nvPr/>
        </p:nvSpPr>
        <p:spPr>
          <a:xfrm>
            <a:off x="2897475" y="3055150"/>
            <a:ext cx="1130100" cy="6156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Low</a:t>
            </a:r>
            <a:r>
              <a:rPr lang="en">
                <a:latin typeface="Roboto"/>
                <a:ea typeface="Roboto"/>
                <a:cs typeface="Roboto"/>
                <a:sym typeface="Roboto"/>
              </a:rPr>
              <a:t> Sales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Low Trx</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p:nvPr/>
        </p:nvSpPr>
        <p:spPr>
          <a:xfrm>
            <a:off x="251013" y="2735225"/>
            <a:ext cx="2032500" cy="2007900"/>
          </a:xfrm>
          <a:prstGeom prst="flowChartAlternateProcess">
            <a:avLst/>
          </a:prstGeom>
          <a:no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txBox="1"/>
          <p:nvPr>
            <p:ph type="ctrTitle"/>
          </p:nvPr>
        </p:nvSpPr>
        <p:spPr>
          <a:xfrm>
            <a:off x="161125" y="-3"/>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Project Flowchart</a:t>
            </a:r>
            <a:endParaRPr/>
          </a:p>
        </p:txBody>
      </p:sp>
      <p:cxnSp>
        <p:nvCxnSpPr>
          <p:cNvPr id="179" name="Google Shape;179;p21"/>
          <p:cNvCxnSpPr/>
          <p:nvPr/>
        </p:nvCxnSpPr>
        <p:spPr>
          <a:xfrm>
            <a:off x="334625" y="1016300"/>
            <a:ext cx="632100" cy="21060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21"/>
          <p:cNvSpPr/>
          <p:nvPr/>
        </p:nvSpPr>
        <p:spPr>
          <a:xfrm>
            <a:off x="495750" y="1487275"/>
            <a:ext cx="1710300" cy="74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txBox="1"/>
          <p:nvPr/>
        </p:nvSpPr>
        <p:spPr>
          <a:xfrm>
            <a:off x="495750" y="1659025"/>
            <a:ext cx="17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Overall Analysis</a:t>
            </a:r>
            <a:endParaRPr>
              <a:solidFill>
                <a:schemeClr val="lt1"/>
              </a:solidFill>
              <a:latin typeface="Roboto"/>
              <a:ea typeface="Roboto"/>
              <a:cs typeface="Roboto"/>
              <a:sym typeface="Roboto"/>
            </a:endParaRPr>
          </a:p>
        </p:txBody>
      </p:sp>
      <p:sp>
        <p:nvSpPr>
          <p:cNvPr id="182" name="Google Shape;182;p21"/>
          <p:cNvSpPr/>
          <p:nvPr/>
        </p:nvSpPr>
        <p:spPr>
          <a:xfrm>
            <a:off x="4944300" y="1589050"/>
            <a:ext cx="17103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txBox="1"/>
          <p:nvPr/>
        </p:nvSpPr>
        <p:spPr>
          <a:xfrm>
            <a:off x="4903200" y="1589125"/>
            <a:ext cx="17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Burn Rate Analysis</a:t>
            </a:r>
            <a:endParaRPr>
              <a:latin typeface="Roboto"/>
              <a:ea typeface="Roboto"/>
              <a:cs typeface="Roboto"/>
              <a:sym typeface="Roboto"/>
            </a:endParaRPr>
          </a:p>
        </p:txBody>
      </p:sp>
      <p:sp>
        <p:nvSpPr>
          <p:cNvPr id="184" name="Google Shape;184;p21"/>
          <p:cNvSpPr/>
          <p:nvPr/>
        </p:nvSpPr>
        <p:spPr>
          <a:xfrm>
            <a:off x="3192850" y="1589050"/>
            <a:ext cx="14079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txBox="1"/>
          <p:nvPr/>
        </p:nvSpPr>
        <p:spPr>
          <a:xfrm>
            <a:off x="3149638" y="1624000"/>
            <a:ext cx="149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By Sub Category</a:t>
            </a:r>
            <a:endParaRPr>
              <a:latin typeface="Roboto"/>
              <a:ea typeface="Roboto"/>
              <a:cs typeface="Roboto"/>
              <a:sym typeface="Roboto"/>
            </a:endParaRPr>
          </a:p>
        </p:txBody>
      </p:sp>
      <p:sp>
        <p:nvSpPr>
          <p:cNvPr id="186" name="Google Shape;186;p21"/>
          <p:cNvSpPr/>
          <p:nvPr/>
        </p:nvSpPr>
        <p:spPr>
          <a:xfrm>
            <a:off x="6915950" y="1589050"/>
            <a:ext cx="1980600" cy="47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txBox="1"/>
          <p:nvPr/>
        </p:nvSpPr>
        <p:spPr>
          <a:xfrm>
            <a:off x="6915950" y="1593950"/>
            <a:ext cx="19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Targeted Promotion</a:t>
            </a:r>
            <a:endParaRPr>
              <a:latin typeface="Roboto"/>
              <a:ea typeface="Roboto"/>
              <a:cs typeface="Roboto"/>
              <a:sym typeface="Roboto"/>
            </a:endParaRPr>
          </a:p>
        </p:txBody>
      </p:sp>
      <p:sp>
        <p:nvSpPr>
          <p:cNvPr id="188" name="Google Shape;188;p21"/>
          <p:cNvSpPr/>
          <p:nvPr/>
        </p:nvSpPr>
        <p:spPr>
          <a:xfrm>
            <a:off x="412125" y="3087925"/>
            <a:ext cx="1710300" cy="36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txBox="1"/>
          <p:nvPr/>
        </p:nvSpPr>
        <p:spPr>
          <a:xfrm>
            <a:off x="412125" y="3051200"/>
            <a:ext cx="17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Customer Analysis</a:t>
            </a:r>
            <a:endParaRPr>
              <a:solidFill>
                <a:schemeClr val="lt1"/>
              </a:solidFill>
              <a:latin typeface="Roboto"/>
              <a:ea typeface="Roboto"/>
              <a:cs typeface="Roboto"/>
              <a:sym typeface="Roboto"/>
            </a:endParaRPr>
          </a:p>
        </p:txBody>
      </p:sp>
      <p:sp>
        <p:nvSpPr>
          <p:cNvPr id="190" name="Google Shape;190;p21"/>
          <p:cNvSpPr/>
          <p:nvPr/>
        </p:nvSpPr>
        <p:spPr>
          <a:xfrm>
            <a:off x="412125" y="3871800"/>
            <a:ext cx="1710300" cy="74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nvSpPr>
        <p:spPr>
          <a:xfrm>
            <a:off x="412125" y="3935850"/>
            <a:ext cx="1710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Customer Retention</a:t>
            </a:r>
            <a:endParaRPr>
              <a:solidFill>
                <a:schemeClr val="lt1"/>
              </a:solidFill>
              <a:latin typeface="Roboto"/>
              <a:ea typeface="Roboto"/>
              <a:cs typeface="Roboto"/>
              <a:sym typeface="Roboto"/>
            </a:endParaRPr>
          </a:p>
        </p:txBody>
      </p:sp>
      <p:sp>
        <p:nvSpPr>
          <p:cNvPr id="192" name="Google Shape;192;p21"/>
          <p:cNvSpPr/>
          <p:nvPr/>
        </p:nvSpPr>
        <p:spPr>
          <a:xfrm>
            <a:off x="1183275" y="2323350"/>
            <a:ext cx="252300" cy="319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1183275" y="3501850"/>
            <a:ext cx="252300" cy="319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2390463" y="1699375"/>
            <a:ext cx="531300" cy="31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4675325" y="1753825"/>
            <a:ext cx="194400" cy="21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6721550" y="1703650"/>
            <a:ext cx="194400" cy="21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txBox="1"/>
          <p:nvPr/>
        </p:nvSpPr>
        <p:spPr>
          <a:xfrm>
            <a:off x="5316275" y="2749300"/>
            <a:ext cx="1492200" cy="4002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Based On Sales</a:t>
            </a:r>
            <a:endParaRPr>
              <a:latin typeface="Roboto"/>
              <a:ea typeface="Roboto"/>
              <a:cs typeface="Roboto"/>
              <a:sym typeface="Roboto"/>
            </a:endParaRPr>
          </a:p>
        </p:txBody>
      </p:sp>
      <p:sp>
        <p:nvSpPr>
          <p:cNvPr id="198" name="Google Shape;198;p21"/>
          <p:cNvSpPr txBox="1"/>
          <p:nvPr/>
        </p:nvSpPr>
        <p:spPr>
          <a:xfrm>
            <a:off x="2444725" y="3539075"/>
            <a:ext cx="1792800" cy="4002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Based On Customer</a:t>
            </a:r>
            <a:endParaRPr>
              <a:latin typeface="Roboto"/>
              <a:ea typeface="Roboto"/>
              <a:cs typeface="Roboto"/>
              <a:sym typeface="Roboto"/>
            </a:endParaRPr>
          </a:p>
        </p:txBody>
      </p:sp>
      <p:sp>
        <p:nvSpPr>
          <p:cNvPr id="199" name="Google Shape;199;p21"/>
          <p:cNvSpPr/>
          <p:nvPr/>
        </p:nvSpPr>
        <p:spPr>
          <a:xfrm>
            <a:off x="3106175" y="1016300"/>
            <a:ext cx="5912400" cy="1555500"/>
          </a:xfrm>
          <a:prstGeom prst="flowChartAlternateProcess">
            <a:avLst/>
          </a:prstGeom>
          <a:solidFill>
            <a:srgbClr val="000000"/>
          </a:solidFill>
          <a:ln cap="flat" cmpd="sng" w="2857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