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PT Sans Narrow"/>
      <p:regular r:id="rId28"/>
      <p:bold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TSansNarrow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TSansNarr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32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ce81d1003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ce81d1003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ce81d1003_0_8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3ce81d1003_0_8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ce81d1003_0_7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3ce81d1003_0_7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ce81d1003_0_7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3ce81d1003_0_7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ce81d1003_0_8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3ce81d1003_0_8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3ce81d1003_0_8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3ce81d1003_0_8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ce81d1003_0_8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3ce81d1003_0_8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ce81d1003_0_8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3ce81d1003_0_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ce81d1003_0_9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3ce81d1003_0_9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ce81d1003_0_1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3ce81d1003_0_1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3ce81d1003_0_1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3ce81d1003_0_1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3ce81d1003_0_1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3ce81d1003_0_1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3ce81d1003_0_1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3ce81d1003_0_1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3ce81d1003_0_1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3ce81d1003_0_1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ce81d1003_0_7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3ce81d1003_0_7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3ce81d1003_0_7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3ce81d1003_0_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ce81d1003_0_8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ce81d1003_0_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ce81d1003_0_7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3ce81d1003_0_7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ce81d1003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ce81d1003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ce81d1003_0_7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3ce81d1003_0_7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ce81d100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3ce81d100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</a:t>
            </a:r>
            <a:r>
              <a:rPr lang="en-GB"/>
              <a:t>reate AWS infrastructure using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Terraform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Architectural diagram jump box server(Bastion Host)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66325"/>
            <a:ext cx="9144000" cy="387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Terraform Command used 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510"/>
              <a:t>1.</a:t>
            </a:r>
            <a:r>
              <a:rPr b="1" lang="en-GB" sz="5510"/>
              <a:t> terraform init</a:t>
            </a:r>
            <a:endParaRPr b="1" sz="551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5510"/>
              <a:t>2. terraform fmt</a:t>
            </a:r>
            <a:endParaRPr b="1" sz="551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5510"/>
              <a:t>3. terraform validate</a:t>
            </a:r>
            <a:endParaRPr b="1" sz="551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5510"/>
              <a:t>4. terraform plan</a:t>
            </a:r>
            <a:endParaRPr b="1" sz="551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5510"/>
              <a:t>5. terraform apply</a:t>
            </a:r>
            <a:endParaRPr b="1" sz="551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5510"/>
              <a:t>6. terraform destroy</a:t>
            </a:r>
            <a:endParaRPr b="1" sz="551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5510"/>
              <a:t>7. terraform init -reconfigure</a:t>
            </a:r>
            <a:endParaRPr b="1" sz="551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Terraform Command used for other env 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266325"/>
            <a:ext cx="8520600" cy="36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21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90"/>
              <a:buAutoNum type="alphaUcPeriod"/>
            </a:pPr>
            <a:r>
              <a:rPr b="1" lang="en-GB" sz="1490"/>
              <a:t>Local env setup</a:t>
            </a:r>
            <a:endParaRPr b="1" sz="149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420"/>
              <a:t>A. 	</a:t>
            </a:r>
            <a:r>
              <a:rPr lang="en-GB" sz="1420"/>
              <a:t>terraform apply -auto-approve</a:t>
            </a:r>
            <a:endParaRPr sz="1420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420"/>
              <a:t>B.	terraform destroy -auto-approve </a:t>
            </a:r>
            <a:endParaRPr sz="142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-GB" sz="1420"/>
              <a:t>B.	</a:t>
            </a:r>
            <a:r>
              <a:rPr b="1" lang="en-GB" sz="1520"/>
              <a:t>Test env setup</a:t>
            </a:r>
            <a:endParaRPr b="1" sz="1520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420"/>
              <a:t>A.	</a:t>
            </a:r>
            <a:r>
              <a:rPr lang="en-GB" sz="1420"/>
              <a:t>terraform apply -var-file=Env_Test.tfvars</a:t>
            </a:r>
            <a:endParaRPr sz="142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-GB" sz="1420"/>
              <a:t>C.	Pro env Setup</a:t>
            </a:r>
            <a:endParaRPr b="1" sz="1420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420"/>
              <a:t>A.	terraform apply -var-file=Env_Pro.tfvars</a:t>
            </a:r>
            <a:endParaRPr sz="142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-GB" sz="1420"/>
              <a:t>D.	Setup Both env</a:t>
            </a:r>
            <a:endParaRPr b="1" sz="1420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420"/>
              <a:t>A.	terraform apply -var-file=Env_Test.tfvars -var-file=Env_Pro.tfvars </a:t>
            </a:r>
            <a:endParaRPr sz="142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42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265500" y="482200"/>
            <a:ext cx="4045200" cy="71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File tree </a:t>
            </a:r>
            <a:endParaRPr/>
          </a:p>
        </p:txBody>
      </p:sp>
      <p:sp>
        <p:nvSpPr>
          <p:cNvPr id="143" name="Google Shape;143;p25"/>
          <p:cNvSpPr txBox="1"/>
          <p:nvPr>
            <p:ph idx="1" type="subTitle"/>
          </p:nvPr>
        </p:nvSpPr>
        <p:spPr>
          <a:xfrm>
            <a:off x="265500" y="1800225"/>
            <a:ext cx="4045200" cy="27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8425" y="21425"/>
            <a:ext cx="4572000" cy="510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500" y="1800225"/>
            <a:ext cx="4127901" cy="272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Action Plan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VPC </a:t>
            </a:r>
            <a:r>
              <a:rPr lang="en-GB"/>
              <a:t>Resources</a:t>
            </a:r>
            <a:r>
              <a:rPr lang="en-GB"/>
              <a:t> 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 Create VPC - Main VPC -Cidr-Block - ”10.0.0.0/16”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2. Create 2 Subnet 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AutoNum type="alphaUcPeriod"/>
            </a:pPr>
            <a:r>
              <a:rPr lang="en-GB"/>
              <a:t>Public subnet Cidr-Block - “10.0.1.0/24”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-GB"/>
              <a:t>Private subnet Cidr-Block -”10.0.2.0/24”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3. Create 2 Route Table and associate </a:t>
            </a:r>
            <a:r>
              <a:rPr lang="en-GB"/>
              <a:t>route table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4. Create aws nat gateway and update to route table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5. Create aws internet gateway and update route table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6. Create EIP and associate it IGW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Instances </a:t>
            </a:r>
            <a:r>
              <a:rPr lang="en-GB"/>
              <a:t>Resources </a:t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AutoNum type="arabicPeriod"/>
            </a:pPr>
            <a:r>
              <a:rPr lang="en-GB" sz="2700"/>
              <a:t>Create 3 EC2 instances </a:t>
            </a:r>
            <a:endParaRPr sz="27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AutoNum type="alphaLcPeriod"/>
            </a:pPr>
            <a:r>
              <a:rPr lang="en-GB" sz="2300"/>
              <a:t>2  Httpd Web server for hosting pages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AutoNum type="alphaLcPeriod"/>
            </a:pPr>
            <a:r>
              <a:rPr lang="en-GB" sz="2300"/>
              <a:t>1 DB Server for DB </a:t>
            </a:r>
            <a:r>
              <a:rPr lang="en-GB" sz="2300"/>
              <a:t>Storage</a:t>
            </a:r>
            <a:endParaRPr sz="23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AutoNum type="arabicPeriod"/>
            </a:pPr>
            <a:r>
              <a:rPr lang="en-GB" sz="2300"/>
              <a:t>Create  EBS for Attached DB Server</a:t>
            </a:r>
            <a:endParaRPr sz="23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AutoNum type="arabicPeriod"/>
            </a:pPr>
            <a:r>
              <a:rPr lang="en-GB" sz="2300"/>
              <a:t>Create Snapshot for backup drive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Null </a:t>
            </a:r>
            <a:r>
              <a:rPr lang="en-GB"/>
              <a:t>Resources</a:t>
            </a:r>
            <a:endParaRPr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b="1" lang="en-GB" sz="2300"/>
              <a:t>Create 3 Null </a:t>
            </a:r>
            <a:r>
              <a:rPr b="1" lang="en-GB" sz="2300"/>
              <a:t>Resources</a:t>
            </a:r>
            <a:r>
              <a:rPr b="1" lang="en-GB" sz="2300"/>
              <a:t> </a:t>
            </a:r>
            <a:endParaRPr b="1" sz="23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lang="en-GB" sz="1900"/>
              <a:t>Remote exec  for install httpd web server 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lang="en-GB" sz="1900"/>
              <a:t>Data for the copy index page to /var/www/html path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lang="en-GB" sz="1900"/>
              <a:t>Local exec for making </a:t>
            </a:r>
            <a:r>
              <a:rPr lang="en-GB" sz="1900"/>
              <a:t>inventory</a:t>
            </a:r>
            <a:r>
              <a:rPr lang="en-GB" sz="1900"/>
              <a:t> file to store IP for other tool like ansible other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lang="en-GB" sz="1900"/>
              <a:t>Crate null resources for </a:t>
            </a:r>
            <a:r>
              <a:rPr lang="en-GB" sz="1900"/>
              <a:t>destroy</a:t>
            </a:r>
            <a:r>
              <a:rPr lang="en-GB" sz="1900"/>
              <a:t> time for other task </a:t>
            </a:r>
            <a:endParaRPr sz="19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Other A</a:t>
            </a:r>
            <a:r>
              <a:rPr lang="en-GB"/>
              <a:t>ctivate</a:t>
            </a:r>
            <a:endParaRPr/>
          </a:p>
        </p:txBody>
      </p:sp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Other Activate this script we are used to create </a:t>
            </a:r>
            <a:r>
              <a:rPr lang="en-GB"/>
              <a:t>resource</a:t>
            </a:r>
            <a:r>
              <a:rPr lang="en-GB"/>
              <a:t> for dev env,test env 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Prod env also   to run below command </a:t>
            </a:r>
            <a:endParaRPr/>
          </a:p>
          <a:p>
            <a:pPr indent="-301926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AutoNum type="alphaUcPeriod"/>
            </a:pPr>
            <a:r>
              <a:rPr b="1" lang="en-GB" sz="1490"/>
              <a:t>Local env setup</a:t>
            </a:r>
            <a:endParaRPr b="1" sz="149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54225"/>
              <a:buFont typeface="Arial"/>
              <a:buNone/>
            </a:pPr>
            <a:r>
              <a:rPr lang="en-GB" sz="1420"/>
              <a:t>A. 	terraform apply -auto-approve</a:t>
            </a:r>
            <a:endParaRPr sz="1420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54225"/>
              <a:buFont typeface="Arial"/>
              <a:buNone/>
            </a:pPr>
            <a:r>
              <a:rPr lang="en-GB" sz="1420"/>
              <a:t>B.	terraform destroy -auto-approve </a:t>
            </a:r>
            <a:endParaRPr sz="142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54225"/>
              <a:buFont typeface="Arial"/>
              <a:buNone/>
            </a:pPr>
            <a:r>
              <a:rPr b="1" lang="en-GB" sz="1420"/>
              <a:t>B.	</a:t>
            </a:r>
            <a:r>
              <a:rPr b="1" lang="en-GB" sz="1520"/>
              <a:t>Test env setup</a:t>
            </a:r>
            <a:endParaRPr b="1" sz="1520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54225"/>
              <a:buFont typeface="Arial"/>
              <a:buNone/>
            </a:pPr>
            <a:r>
              <a:rPr lang="en-GB" sz="1420"/>
              <a:t>A.	terraform apply -var-file=Env_Test.tfvars</a:t>
            </a:r>
            <a:endParaRPr sz="142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54225"/>
              <a:buFont typeface="Arial"/>
              <a:buNone/>
            </a:pPr>
            <a:r>
              <a:rPr b="1" lang="en-GB" sz="1420"/>
              <a:t>C.	Pro env Setup</a:t>
            </a:r>
            <a:endParaRPr b="1" sz="1420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54225"/>
              <a:buFont typeface="Arial"/>
              <a:buNone/>
            </a:pPr>
            <a:r>
              <a:rPr lang="en-GB" sz="1420"/>
              <a:t>A.	terraform apply -var-file=Env_Pro.tfvars</a:t>
            </a:r>
            <a:endParaRPr sz="142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54225"/>
              <a:buFont typeface="Arial"/>
              <a:buNone/>
            </a:pPr>
            <a:r>
              <a:rPr b="1" lang="en-GB" sz="1420"/>
              <a:t>D.	Setup Both env</a:t>
            </a:r>
            <a:endParaRPr b="1" sz="1420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20"/>
              <a:t>A.	terraform apply -var-file=Env_Test.tfvars -var-file=Env_Pro.tfvars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3879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 Server -1</a:t>
            </a:r>
            <a:endParaRPr/>
          </a:p>
        </p:txBody>
      </p:sp>
      <p:sp>
        <p:nvSpPr>
          <p:cNvPr id="181" name="Google Shape;181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600" y="1210875"/>
            <a:ext cx="8704901" cy="3729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GB"/>
              <a:t>Demonstrate AWS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DevOps and Terraform</a:t>
            </a:r>
            <a:endParaRPr/>
          </a:p>
        </p:txBody>
      </p:sp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311700" y="2834125"/>
            <a:ext cx="8520600" cy="21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PIP Task - 1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- Sandeep Kumar Patel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UST ID -213508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 Server -2</a:t>
            </a:r>
            <a:endParaRPr/>
          </a:p>
        </p:txBody>
      </p:sp>
      <p:sp>
        <p:nvSpPr>
          <p:cNvPr id="188" name="Google Shape;188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10875"/>
            <a:ext cx="8520599" cy="3727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</a:t>
            </a:r>
            <a:r>
              <a:rPr lang="en-GB"/>
              <a:t>uture Activity</a:t>
            </a:r>
            <a:endParaRPr/>
          </a:p>
        </p:txBody>
      </p:sp>
      <p:sp>
        <p:nvSpPr>
          <p:cNvPr id="195" name="Google Shape;195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</a:t>
            </a:r>
            <a:r>
              <a:rPr lang="en-GB"/>
              <a:t>future this script modified used modul and add to based on requirement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0000"/>
                </a:solidFill>
              </a:rPr>
              <a:t>Due to less time only this terraform.tf file create 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9FF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 for your time and ask any question ???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</a:t>
            </a:r>
            <a:r>
              <a:rPr lang="en-GB"/>
              <a:t>rerequisite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L</a:t>
            </a:r>
            <a:r>
              <a:rPr b="1" lang="en-GB"/>
              <a:t>ocal Environment Setup</a:t>
            </a:r>
            <a:endParaRPr b="1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 .AWS Account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A. AWS CLI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B. Terraform .exc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C. Python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D. Tool for SSH </a:t>
            </a:r>
            <a:r>
              <a:rPr lang="en-GB"/>
              <a:t>Connection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E. Git Bash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F. VS Code Editor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AWS Local</a:t>
            </a:r>
            <a:r>
              <a:rPr lang="en-GB"/>
              <a:t> Configure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632225"/>
            <a:ext cx="8520600" cy="39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To </a:t>
            </a:r>
            <a:r>
              <a:rPr lang="en-GB"/>
              <a:t>set up aws Access key and AWS Secret Key in local .aws profile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$ aws configure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700" y="2164550"/>
            <a:ext cx="8520601" cy="240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IAM User create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0520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/>
              <a:t>A.Create IAM user Name - terrafrom_TF 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/>
              <a:t>B. A</a:t>
            </a:r>
            <a:r>
              <a:rPr b="1" lang="en-GB" sz="1400"/>
              <a:t>ttach policy -PowerUserAccess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400"/>
              <a:t>C.Access key - Programmatic access</a:t>
            </a:r>
            <a:endParaRPr b="1" sz="1400"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450" y="2507450"/>
            <a:ext cx="8475100" cy="21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Terraform tfstate file store S3 and Dynamodb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500" y="1266325"/>
            <a:ext cx="8562975" cy="358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List of </a:t>
            </a:r>
            <a:r>
              <a:rPr lang="en-GB"/>
              <a:t>Resources creating</a:t>
            </a:r>
            <a:r>
              <a:rPr lang="en-GB"/>
              <a:t> 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-GB" sz="1900"/>
              <a:t>Networking</a:t>
            </a:r>
            <a:endParaRPr b="1" sz="1900"/>
          </a:p>
          <a:p>
            <a:pPr indent="-334803" lvl="0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UcPeriod"/>
            </a:pPr>
            <a:r>
              <a:rPr lang="en-GB" sz="1808"/>
              <a:t>VPC </a:t>
            </a:r>
            <a:endParaRPr sz="1808"/>
          </a:p>
          <a:p>
            <a:pPr indent="-334803" lvl="0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UcPeriod"/>
            </a:pPr>
            <a:r>
              <a:rPr lang="en-GB" sz="1808"/>
              <a:t>Subnet </a:t>
            </a:r>
            <a:endParaRPr sz="1808"/>
          </a:p>
          <a:p>
            <a:pPr indent="-334803" lvl="0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UcPeriod"/>
            </a:pPr>
            <a:r>
              <a:rPr lang="en-GB" sz="1808"/>
              <a:t>Internet Gateway</a:t>
            </a:r>
            <a:endParaRPr sz="1808"/>
          </a:p>
          <a:p>
            <a:pPr indent="-334803" lvl="0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UcPeriod"/>
            </a:pPr>
            <a:r>
              <a:rPr lang="en-GB" sz="1808"/>
              <a:t>NAT Gateway</a:t>
            </a:r>
            <a:endParaRPr sz="1808"/>
          </a:p>
          <a:p>
            <a:pPr indent="-334803" lvl="0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UcPeriod"/>
            </a:pPr>
            <a:r>
              <a:rPr lang="en-GB" sz="1808"/>
              <a:t>E</a:t>
            </a:r>
            <a:r>
              <a:rPr lang="en-GB" sz="1808"/>
              <a:t>lastic IP</a:t>
            </a:r>
            <a:endParaRPr sz="1808"/>
          </a:p>
          <a:p>
            <a:pPr indent="-334803" lvl="0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UcPeriod"/>
            </a:pPr>
            <a:r>
              <a:rPr lang="en-GB" sz="1808"/>
              <a:t>Route Table</a:t>
            </a:r>
            <a:endParaRPr sz="1808"/>
          </a:p>
          <a:p>
            <a:pPr indent="-334803" lvl="0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UcPeriod"/>
            </a:pPr>
            <a:r>
              <a:rPr lang="en-GB" sz="1808"/>
              <a:t>Rout</a:t>
            </a:r>
            <a:r>
              <a:rPr lang="en-GB" sz="1808"/>
              <a:t>e </a:t>
            </a:r>
            <a:endParaRPr sz="180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2. Storage</a:t>
            </a:r>
            <a:endParaRPr b="1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A.	EBS</a:t>
            </a:r>
            <a:endParaRPr sz="1600"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/>
              <a:t>B.	S3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</a:t>
            </a:r>
            <a:r>
              <a:rPr lang="en-GB"/>
              <a:t>ontinue</a:t>
            </a:r>
            <a:r>
              <a:rPr lang="en-GB"/>
              <a:t>….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115"/>
              <a:t>3.B</a:t>
            </a:r>
            <a:r>
              <a:rPr b="1" lang="en-GB" sz="6115"/>
              <a:t>ackup Storage</a:t>
            </a:r>
            <a:endParaRPr b="1" sz="6115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315"/>
              <a:t>A . AWS Ebs Snapshot</a:t>
            </a:r>
            <a:endParaRPr sz="53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6115"/>
              <a:t>4. EC2 Instance</a:t>
            </a:r>
            <a:endParaRPr b="1" sz="6115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315"/>
              <a:t>A .AWS</a:t>
            </a:r>
            <a:r>
              <a:rPr lang="en-GB" sz="5315"/>
              <a:t> Instance</a:t>
            </a:r>
            <a:endParaRPr sz="5315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315"/>
              <a:t> B.AWS Security Group</a:t>
            </a:r>
            <a:endParaRPr sz="53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6115"/>
              <a:t>5. Null Resource</a:t>
            </a:r>
            <a:endParaRPr b="1" sz="6115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315"/>
              <a:t>A.Local exec</a:t>
            </a:r>
            <a:endParaRPr sz="5315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315"/>
              <a:t>B Remote exec</a:t>
            </a:r>
            <a:endParaRPr sz="5315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315"/>
              <a:t>C.Data</a:t>
            </a:r>
            <a:endParaRPr sz="53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315925"/>
            <a:ext cx="8520600" cy="6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</a:t>
            </a:r>
            <a:r>
              <a:rPr lang="en-GB"/>
              <a:t>rchitectural diagram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64400"/>
            <a:ext cx="9144003" cy="4179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