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78" r:id="rId7"/>
    <p:sldId id="280" r:id="rId8"/>
    <p:sldId id="277" r:id="rId9"/>
    <p:sldId id="279" r:id="rId10"/>
  </p:sldIdLst>
  <p:sldSz cx="12192000" cy="6858000"/>
  <p:notesSz cx="6858000" cy="9144000"/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1B76AE-1CA7-4605-9831-C5DD2127AF44}" type="datetime1">
              <a:rPr lang="fi-FI" smtClean="0"/>
              <a:t>2.12.2024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FB08A-0E18-4D5B-A037-466D1A83873D}" type="datetime1">
              <a:rPr lang="fi-FI" smtClean="0"/>
              <a:pPr/>
              <a:t>2.12.2024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723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46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CF4DC-E371-CAE5-EC9A-39432D82A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7D2297F9-772F-0676-DD3A-2907AD977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61BE6FFF-4ACC-6CA5-8633-B8A71337A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25482F3-8B8D-F012-E3EB-26FB4D3B4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284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0A0F-A107-B50E-F693-FEAFED096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2B014EF0-52D1-4AF9-3BAF-1196443E5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7987D8F0-2946-DB12-32A7-AC1774CE7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75DC9F7-A9A5-5F17-C837-1A26D1425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00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6943-D8DD-5D27-5B2B-91C314C7C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166A8671-866C-554C-8F93-97D05E5DF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7D171A83-02B7-CFF7-4D99-568907E6E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37A981C-331A-38A7-0F28-5E55CB2DF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9274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C5F3-8253-B23E-7834-CB16FAFE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5DFCB72F-B6C2-342D-1FFD-5DAEE60FB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1CEE91CB-D1AC-D517-4302-EDF43C9D8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FF4655F-42DE-17B4-9BD5-51491DCE0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095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uorakulmio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Muokkaa ots. perustyyl. napsautt.</a:t>
            </a:r>
            <a:endParaRPr lang="fi-FI" noProof="0" dirty="0"/>
          </a:p>
        </p:txBody>
      </p:sp>
      <p:sp>
        <p:nvSpPr>
          <p:cNvPr id="11" name="Alaotsikko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Muokkaa alaotsikon perustyyliä napsautt.</a:t>
            </a:r>
            <a:endParaRPr lang="fi-FI" noProof="0" dirty="0"/>
          </a:p>
        </p:txBody>
      </p:sp>
      <p:sp>
        <p:nvSpPr>
          <p:cNvPr id="18" name="Kuvan paikkamerkki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i-FI" noProof="0" dirty="0"/>
              <a:t>Lisää valokuva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2 -sarakk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Lisää otsikko napsauttamalla</a:t>
            </a:r>
          </a:p>
        </p:txBody>
      </p:sp>
      <p:sp>
        <p:nvSpPr>
          <p:cNvPr id="12" name="Tekstin paikkamerkki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7" name="Tekstin paikkamerkki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4" name="Tekstin paikkamerkki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8" name="Tekstin paikkamerkki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6" name="Alatunnisteen paikkamerkki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Esityksen otsikko</a:t>
            </a:r>
          </a:p>
        </p:txBody>
      </p:sp>
      <p:sp>
        <p:nvSpPr>
          <p:cNvPr id="7" name="Päivämäärän paikkamerkki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Dian numeron paikkamerkki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3 -sarakk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Lisää otsikko napsauttamalla</a:t>
            </a:r>
          </a:p>
        </p:txBody>
      </p:sp>
      <p:sp>
        <p:nvSpPr>
          <p:cNvPr id="8" name="Tekstin paikkamerkki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4" name="Tekstin paikkamerkki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2" name="Tekstin paikkamerkki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5" name="Tekstin paikkamerkki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10" name="Tekstin paikkamerkki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fi-FI" noProof="0"/>
              <a:t>Lisää alaotsikko napsauttamalla</a:t>
            </a:r>
          </a:p>
        </p:txBody>
      </p:sp>
      <p:sp>
        <p:nvSpPr>
          <p:cNvPr id="16" name="Tekstin paikkamerkki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fi-FI" noProof="0"/>
              <a:t>Lisää tekstiä napsauttamalla</a:t>
            </a:r>
          </a:p>
        </p:txBody>
      </p:sp>
      <p:sp>
        <p:nvSpPr>
          <p:cNvPr id="2" name="Alatunnisteen paikkamerkki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Esityksen otsikko</a:t>
            </a:r>
          </a:p>
        </p:txBody>
      </p:sp>
      <p:sp>
        <p:nvSpPr>
          <p:cNvPr id="3" name="Päivämäärän paikkamerkki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Dian numeron paikkamerkki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tys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uorakulmio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>
                <a:solidFill>
                  <a:srgbClr val="FFFFFF"/>
                </a:solidFill>
              </a:rPr>
              <a:t>Muokkaa ots. perustyyl. napsautt.</a:t>
            </a:r>
            <a:endParaRPr lang="fi-FI" noProof="0" dirty="0">
              <a:solidFill>
                <a:srgbClr val="FFFFFF"/>
              </a:solidFill>
            </a:endParaRPr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 dirty="0"/>
              <a:t>Esityksen otsikko</a:t>
            </a:r>
          </a:p>
        </p:txBody>
      </p:sp>
      <p:sp>
        <p:nvSpPr>
          <p:cNvPr id="19" name="Kuvan paikkamerkki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i-FI" noProof="0" dirty="0"/>
              <a:t>Lisää valokuva napsauttamalla</a:t>
            </a:r>
          </a:p>
        </p:txBody>
      </p:sp>
      <p:sp>
        <p:nvSpPr>
          <p:cNvPr id="20" name="Kuvan paikkamerkki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i-FI" noProof="0" dirty="0"/>
              <a:t>Lisää valokuva napsauttamalla</a:t>
            </a:r>
          </a:p>
        </p:txBody>
      </p:sp>
      <p:sp>
        <p:nvSpPr>
          <p:cNvPr id="24" name="Tekstin paikkamerkki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fi-FI" noProof="0" dirty="0"/>
              <a:t>Lisää tekstiä napsauttamalla</a:t>
            </a:r>
          </a:p>
        </p:txBody>
      </p:sp>
      <p:sp>
        <p:nvSpPr>
          <p:cNvPr id="14" name="Päivämäärän paikkamerkki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Dian numeron paikkamerkki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hda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>
                <a:solidFill>
                  <a:srgbClr val="FFFFFF"/>
                </a:solidFill>
              </a:rPr>
              <a:t>Muokkaa ots. perustyyl. napsautt.</a:t>
            </a:r>
          </a:p>
        </p:txBody>
      </p:sp>
      <p:sp>
        <p:nvSpPr>
          <p:cNvPr id="12" name="Kuvan paikkamerkki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i-FI" noProof="0"/>
              <a:t>Lisää valokuva napsauttamalla</a:t>
            </a:r>
          </a:p>
        </p:txBody>
      </p:sp>
      <p:sp>
        <p:nvSpPr>
          <p:cNvPr id="7" name="Alatunnisteen paikkamerkki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Esityksen otsikko</a:t>
            </a:r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i-FI" noProof="0"/>
              <a:t>Muokkaa tekstin perustyylejä napsauttamalla</a:t>
            </a:r>
          </a:p>
        </p:txBody>
      </p:sp>
      <p:sp>
        <p:nvSpPr>
          <p:cNvPr id="8" name="Päivämäärän paikkamerkki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Dian numeron paikkamerkki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anvaih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sz="6000" noProof="0"/>
              <a:t>Muokkaa ots. perustyyl. napsautt.</a:t>
            </a:r>
          </a:p>
        </p:txBody>
      </p:sp>
      <p:sp>
        <p:nvSpPr>
          <p:cNvPr id="5" name="Alaotsikko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Muokkaa alaotsikon perustyyliä napsautt.</a:t>
            </a:r>
          </a:p>
        </p:txBody>
      </p:sp>
      <p:sp>
        <p:nvSpPr>
          <p:cNvPr id="16" name="Kuvan paikkamerkki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fi-FI" noProof="0"/>
              <a:t>Lisää valokuva napsauttamalla</a:t>
            </a:r>
          </a:p>
        </p:txBody>
      </p:sp>
      <p:sp>
        <p:nvSpPr>
          <p:cNvPr id="8" name="Alatunnisteen paikkamerkki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i-FI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Esityksen otsikko</a:t>
            </a:r>
          </a:p>
        </p:txBody>
      </p:sp>
      <p:sp>
        <p:nvSpPr>
          <p:cNvPr id="14" name="Kuvan paikkamerkki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i-FI" noProof="0"/>
              <a:t>Lisää valokuva napsauttamalla</a:t>
            </a:r>
          </a:p>
        </p:txBody>
      </p:sp>
      <p:sp>
        <p:nvSpPr>
          <p:cNvPr id="17" name="Kuvan paikkamerkki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fi-FI" noProof="0"/>
              <a:t>Lisää valokuva napsauttamalla</a:t>
            </a:r>
          </a:p>
        </p:txBody>
      </p:sp>
      <p:sp>
        <p:nvSpPr>
          <p:cNvPr id="10" name="Päivämäärän paikkamerkki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i-FI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Dian numeron paikkamerkki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fi-FI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fi-FI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av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Lisää tekstiä napsauttamalla</a:t>
            </a:r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i-FI" noProof="0"/>
              <a:t>Esityksen otsikko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14" name="Päivämäärän paikkamerkki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Dian numeron paikkamerkki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ulu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Lisää tekstiä napsauttamalla</a:t>
            </a:r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i-FI" noProof="0"/>
              <a:t>Esityksen otsikko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10" name="Päivämäärän paikkamerkki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Dian numeron paikkamerkki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in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Kuvan paikkamerkki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i-FI" noProof="0"/>
              <a:t>Lisää valokuva napsauttamalla</a:t>
            </a:r>
          </a:p>
        </p:txBody>
      </p:sp>
      <p:sp>
        <p:nvSpPr>
          <p:cNvPr id="17" name="Otsikko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fi-FI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Muokkaa ots. perustyyl. napsautt.</a:t>
            </a:r>
          </a:p>
        </p:txBody>
      </p:sp>
      <p:sp>
        <p:nvSpPr>
          <p:cNvPr id="18" name="Alaotsikko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fi-FI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Muokkaa alaotsikon perustyyliä napsautt.</a:t>
            </a:r>
          </a:p>
        </p:txBody>
      </p:sp>
      <p:sp>
        <p:nvSpPr>
          <p:cNvPr id="19" name="Alatunnisteen paikkamerkki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i-FI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Esityksen otsikko</a:t>
            </a:r>
          </a:p>
        </p:txBody>
      </p:sp>
      <p:sp>
        <p:nvSpPr>
          <p:cNvPr id="20" name="Päivämäärän paikkamerkki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fi-FI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Dian numeron paikkamerkki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fi-FI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fi-FI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i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Otsikko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Lisää otsikko napsauttamalla</a:t>
            </a:r>
          </a:p>
        </p:txBody>
      </p:sp>
      <p:sp>
        <p:nvSpPr>
          <p:cNvPr id="8" name="Sisällön paikkamerkki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4" name="Alatunnisteen paikkamerkki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i-FI" noProof="0">
                <a:solidFill>
                  <a:prstClr val="black"/>
                </a:solidFill>
              </a:rPr>
              <a:t>Esityksen otsikko</a:t>
            </a:r>
          </a:p>
        </p:txBody>
      </p:sp>
      <p:sp>
        <p:nvSpPr>
          <p:cNvPr id="5" name="Päivämäärän paikkamerkki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kaj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Otsikko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i-FI" noProof="0"/>
              <a:t>Lisää otsikko napsauttamalla</a:t>
            </a:r>
          </a:p>
        </p:txBody>
      </p:sp>
      <p:sp>
        <p:nvSpPr>
          <p:cNvPr id="9" name="Sisällön paikkamerkki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fi-FI" noProof="0"/>
              <a:t>Lisää sisältöä napsauttamalla</a:t>
            </a:r>
          </a:p>
        </p:txBody>
      </p:sp>
      <p:sp>
        <p:nvSpPr>
          <p:cNvPr id="4" name="Alatunnisteen paikkamerkki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i-FI" noProof="0">
                <a:solidFill>
                  <a:prstClr val="black"/>
                </a:solidFill>
              </a:rPr>
              <a:t>Esityksen otsikko</a:t>
            </a:r>
          </a:p>
        </p:txBody>
      </p:sp>
      <p:sp>
        <p:nvSpPr>
          <p:cNvPr id="5" name="Päivämäärän paikkamerkki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i-FI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fi-FI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i-FI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fi-FI" noProof="0"/>
              <a:t>20XX</a:t>
            </a: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fi-FI" sz="1050" noProof="0"/>
              <a:t>Esityksen otsikko</a:t>
            </a: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>
            <a:noAutofit/>
          </a:bodyPr>
          <a:lstStyle/>
          <a:p>
            <a:pPr rtl="0"/>
            <a:r>
              <a:rPr lang="fi-FI" sz="3600" dirty="0"/>
              <a:t>Tieliikenneonnettomuuksien vakavuuden ennustaminen koneoppimismallilla</a:t>
            </a:r>
          </a:p>
        </p:txBody>
      </p:sp>
      <p:sp>
        <p:nvSpPr>
          <p:cNvPr id="8" name="Alaotsikko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fi-FI" dirty="0"/>
              <a:t>Eero Savukoski</a:t>
            </a:r>
          </a:p>
          <a:p>
            <a:pPr rtl="0"/>
            <a:r>
              <a:rPr lang="fi-FI" dirty="0"/>
              <a:t>Janne Salovaara</a:t>
            </a:r>
          </a:p>
        </p:txBody>
      </p:sp>
      <p:pic>
        <p:nvPicPr>
          <p:cNvPr id="5" name="Kuvan paikkamerkki 4" descr="Kuva, jossa on vuori, taivas, ulkoilmaa, luontoa, auringonnousu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tsikko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>
            <a:normAutofit/>
          </a:bodyPr>
          <a:lstStyle/>
          <a:p>
            <a:pPr rtl="0"/>
            <a:r>
              <a:rPr lang="fi-FI" sz="4000" dirty="0"/>
              <a:t>Johdanto</a:t>
            </a:r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fi-FI"/>
              <a:t>Esityksen otsikko</a:t>
            </a:r>
          </a:p>
        </p:txBody>
      </p:sp>
      <p:sp>
        <p:nvSpPr>
          <p:cNvPr id="19" name="Sisällön paikkamerkki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428240"/>
            <a:ext cx="10780955" cy="3925570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Koneoppimismalli liikenneonnettomuuksien vakavuuksien ennustamiseen.</a:t>
            </a:r>
          </a:p>
          <a:p>
            <a:pPr rtl="0"/>
            <a:r>
              <a:rPr lang="fi-FI" sz="1800" dirty="0">
                <a:effectLst/>
                <a:latin typeface="Avenir Next LT Pro (Leipäteksti)"/>
                <a:ea typeface="Aptos" panose="020B0004020202020204" pitchFamily="34" charset="0"/>
                <a:cs typeface="Times New Roman" panose="02020603050405020304" pitchFamily="18" charset="0"/>
              </a:rPr>
              <a:t>Erityisesti keskitytään siihen miten erilaiset ympäristö- ja liikennetekijät, kuten sää, ajankohta, nopeus ja liikenteen määrä vaikuttavat tieliikenneonnettomuuksien vakavuuteen</a:t>
            </a:r>
          </a:p>
          <a:p>
            <a:pPr rtl="0"/>
            <a:r>
              <a:rPr lang="fi-FI" dirty="0">
                <a:latin typeface="Avenir Next LT Pro (Leipäteksti)"/>
                <a:cs typeface="Times New Roman" panose="02020603050405020304" pitchFamily="18" charset="0"/>
              </a:rPr>
              <a:t>Tieliikenneonnettomuudet jakaantuvat kolmeen luokkaan: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i-FI" sz="1800" dirty="0">
                <a:latin typeface="Avenir Next LT Pro (Leipäteksti)"/>
                <a:cs typeface="Times New Roman" panose="02020603050405020304" pitchFamily="18" charset="0"/>
              </a:rPr>
              <a:t>Ei loukkaantumisia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i-FI" sz="1800" dirty="0">
                <a:latin typeface="Avenir Next LT Pro (Leipäteksti)"/>
              </a:rPr>
              <a:t>Loukkaantumisia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i-FI" sz="1800" dirty="0">
                <a:latin typeface="Avenir Next LT Pro (Leipäteksti)"/>
              </a:rPr>
              <a:t>Kuolemia</a:t>
            </a:r>
          </a:p>
          <a:p>
            <a:pPr rtl="0"/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fi-FI" dirty="0"/>
              <a:t>2024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fi-FI" smtClean="0"/>
              <a:pPr lvl="0" rtl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3A8A-3186-19CD-B6E7-1947D19E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tsikko 17">
            <a:extLst>
              <a:ext uri="{FF2B5EF4-FFF2-40B4-BE49-F238E27FC236}">
                <a16:creationId xmlns:a16="http://schemas.microsoft.com/office/drawing/2014/main" id="{24D5F153-7F5C-9B33-EC8C-FF072928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>
            <a:normAutofit/>
          </a:bodyPr>
          <a:lstStyle/>
          <a:p>
            <a:pPr rtl="0"/>
            <a:r>
              <a:rPr lang="fi-FI" sz="4000" dirty="0"/>
              <a:t>Työn eteneminen</a:t>
            </a:r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71C0480-D6B6-10BB-754C-7D1B7D14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fi-FI"/>
              <a:t>Esityksen otsikko</a:t>
            </a:r>
          </a:p>
        </p:txBody>
      </p:sp>
      <p:graphicFrame>
        <p:nvGraphicFramePr>
          <p:cNvPr id="2" name="Sisällön paikkamerkki 1">
            <a:extLst>
              <a:ext uri="{FF2B5EF4-FFF2-40B4-BE49-F238E27FC236}">
                <a16:creationId xmlns:a16="http://schemas.microsoft.com/office/drawing/2014/main" id="{B35106BD-C6F1-8FF4-970A-795D30D35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141228"/>
              </p:ext>
            </p:extLst>
          </p:nvPr>
        </p:nvGraphicFramePr>
        <p:xfrm>
          <a:off x="149173" y="2459203"/>
          <a:ext cx="5726035" cy="312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18">
                  <a:extLst>
                    <a:ext uri="{9D8B030D-6E8A-4147-A177-3AD203B41FA5}">
                      <a16:colId xmlns:a16="http://schemas.microsoft.com/office/drawing/2014/main" val="4116429440"/>
                    </a:ext>
                  </a:extLst>
                </a:gridCol>
                <a:gridCol w="1243648">
                  <a:extLst>
                    <a:ext uri="{9D8B030D-6E8A-4147-A177-3AD203B41FA5}">
                      <a16:colId xmlns:a16="http://schemas.microsoft.com/office/drawing/2014/main" val="4000208960"/>
                    </a:ext>
                  </a:extLst>
                </a:gridCol>
                <a:gridCol w="889653">
                  <a:extLst>
                    <a:ext uri="{9D8B030D-6E8A-4147-A177-3AD203B41FA5}">
                      <a16:colId xmlns:a16="http://schemas.microsoft.com/office/drawing/2014/main" val="2246315176"/>
                    </a:ext>
                  </a:extLst>
                </a:gridCol>
                <a:gridCol w="1164873">
                  <a:extLst>
                    <a:ext uri="{9D8B030D-6E8A-4147-A177-3AD203B41FA5}">
                      <a16:colId xmlns:a16="http://schemas.microsoft.com/office/drawing/2014/main" val="19373158"/>
                    </a:ext>
                  </a:extLst>
                </a:gridCol>
                <a:gridCol w="1199643">
                  <a:extLst>
                    <a:ext uri="{9D8B030D-6E8A-4147-A177-3AD203B41FA5}">
                      <a16:colId xmlns:a16="http://schemas.microsoft.com/office/drawing/2014/main" val="2278170338"/>
                    </a:ext>
                  </a:extLst>
                </a:gridCol>
              </a:tblGrid>
              <a:tr h="834815"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Recall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Support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93052"/>
                  </a:ext>
                </a:extLst>
              </a:tr>
              <a:tr h="483662">
                <a:tc>
                  <a:txBody>
                    <a:bodyPr/>
                    <a:lstStyle/>
                    <a:p>
                      <a:r>
                        <a:rPr lang="fi-F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21931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42305"/>
                  </a:ext>
                </a:extLst>
              </a:tr>
              <a:tr h="483662"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5605"/>
                  </a:ext>
                </a:extLst>
              </a:tr>
              <a:tr h="483662">
                <a:tc>
                  <a:txBody>
                    <a:bodyPr/>
                    <a:lstStyle/>
                    <a:p>
                      <a:r>
                        <a:rPr lang="fi-FI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22125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34596"/>
                  </a:ext>
                </a:extLst>
              </a:tr>
              <a:tr h="834815">
                <a:tc>
                  <a:txBody>
                    <a:bodyPr/>
                    <a:lstStyle/>
                    <a:p>
                      <a:r>
                        <a:rPr lang="fi-FI" dirty="0" err="1"/>
                        <a:t>Accuracy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66026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88536"/>
                  </a:ext>
                </a:extLst>
              </a:tr>
            </a:tbl>
          </a:graphicData>
        </a:graphic>
      </p:graphicFrame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3A61F9-A2AF-874C-EF78-2221FBC2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fi-FI" dirty="0"/>
              <a:t>2024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8146B18-3EAF-8716-007C-3D442E9A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fi-FI" smtClean="0"/>
              <a:pPr lvl="0" rtl="0"/>
              <a:t>3</a:t>
            </a:fld>
            <a:endParaRPr lang="fi-FI"/>
          </a:p>
        </p:txBody>
      </p:sp>
      <p:sp>
        <p:nvSpPr>
          <p:cNvPr id="6" name="Sisällön paikkamerkki 18">
            <a:extLst>
              <a:ext uri="{FF2B5EF4-FFF2-40B4-BE49-F238E27FC236}">
                <a16:creationId xmlns:a16="http://schemas.microsoft.com/office/drawing/2014/main" id="{E488BFE1-4D1E-0D2B-453F-82DF710DD964}"/>
              </a:ext>
            </a:extLst>
          </p:cNvPr>
          <p:cNvSpPr txBox="1">
            <a:spLocks/>
          </p:cNvSpPr>
          <p:nvPr/>
        </p:nvSpPr>
        <p:spPr>
          <a:xfrm>
            <a:off x="6110365" y="2468586"/>
            <a:ext cx="5807315" cy="372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800" dirty="0"/>
              <a:t>Lähdedataa on karsittu manuaalisesti ja mallin kouluttamista varten data on luokkatasapainotettu SMOTE menetelmällä.</a:t>
            </a:r>
          </a:p>
          <a:p>
            <a:r>
              <a:rPr lang="fi-FI" sz="1800" dirty="0"/>
              <a:t>Malli on koulutettu Random </a:t>
            </a:r>
            <a:r>
              <a:rPr lang="fi-FI" sz="1800" dirty="0" err="1"/>
              <a:t>Forest</a:t>
            </a:r>
            <a:r>
              <a:rPr lang="fi-FI" sz="1800" dirty="0"/>
              <a:t> </a:t>
            </a:r>
            <a:r>
              <a:rPr lang="fi-FI" sz="1800" dirty="0" err="1"/>
              <a:t>Classifier</a:t>
            </a:r>
            <a:r>
              <a:rPr lang="fi-FI" sz="1800" dirty="0"/>
              <a:t> oppimismenetelmällä.</a:t>
            </a:r>
          </a:p>
          <a:p>
            <a:r>
              <a:rPr lang="fi-FI" sz="1800" dirty="0"/>
              <a:t>Malli jouduttiin uudelleen kouluttamaan useita kertoja mallin tarkkuuden parantamiseksi.</a:t>
            </a:r>
          </a:p>
        </p:txBody>
      </p:sp>
    </p:spTree>
    <p:extLst>
      <p:ext uri="{BB962C8B-B14F-4D97-AF65-F5344CB8AC3E}">
        <p14:creationId xmlns:p14="http://schemas.microsoft.com/office/powerpoint/2010/main" val="115318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E0DF3-BDDA-2546-1A82-C43B3EE0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tsikko 17">
            <a:extLst>
              <a:ext uri="{FF2B5EF4-FFF2-40B4-BE49-F238E27FC236}">
                <a16:creationId xmlns:a16="http://schemas.microsoft.com/office/drawing/2014/main" id="{94D82E62-4DDB-D9E5-768D-A87178F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>
            <a:normAutofit/>
          </a:bodyPr>
          <a:lstStyle/>
          <a:p>
            <a:pPr rtl="0"/>
            <a:r>
              <a:rPr lang="fi-FI" sz="4000" dirty="0"/>
              <a:t>Haasteet</a:t>
            </a:r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C9B70B8-15F8-D7E1-3B70-EE8F2783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fi-FI"/>
              <a:t>Esityksen otsikko</a:t>
            </a:r>
          </a:p>
        </p:txBody>
      </p:sp>
      <p:sp>
        <p:nvSpPr>
          <p:cNvPr id="19" name="Sisällön paikkamerkki 18">
            <a:extLst>
              <a:ext uri="{FF2B5EF4-FFF2-40B4-BE49-F238E27FC236}">
                <a16:creationId xmlns:a16="http://schemas.microsoft.com/office/drawing/2014/main" id="{D040BB70-EA94-3FEF-39FF-715CDA13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5" y="2899186"/>
            <a:ext cx="10780955" cy="3284359"/>
          </a:xfrm>
        </p:spPr>
        <p:txBody>
          <a:bodyPr rtlCol="0">
            <a:normAutofit/>
          </a:bodyPr>
          <a:lstStyle/>
          <a:p>
            <a:pPr rtl="0"/>
            <a:r>
              <a:rPr lang="fi-FI" dirty="0"/>
              <a:t>Hyvän luokkatasapainon löytäminen.</a:t>
            </a:r>
          </a:p>
          <a:p>
            <a:pPr rtl="0"/>
            <a:r>
              <a:rPr lang="fi-FI" dirty="0"/>
              <a:t>Merkityksettömien datakenttien löytäminen lähdedatasta.</a:t>
            </a:r>
          </a:p>
          <a:p>
            <a:pPr rtl="0"/>
            <a:r>
              <a:rPr lang="fi-FI" dirty="0"/>
              <a:t>Datan saaminen kartalle.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EF32D26-A90C-E4B0-B6D4-63B5934D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fi-FI" dirty="0"/>
              <a:t>2024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A1BB03D-490B-74A1-F164-4208BF26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fi-FI" smtClean="0"/>
              <a:pPr lvl="0" rtl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39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4005-6FD7-3337-A42A-AAFA065F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tsikko 17">
            <a:extLst>
              <a:ext uri="{FF2B5EF4-FFF2-40B4-BE49-F238E27FC236}">
                <a16:creationId xmlns:a16="http://schemas.microsoft.com/office/drawing/2014/main" id="{48327EFC-8D8E-7FFE-BF36-45604628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>
            <a:normAutofit/>
          </a:bodyPr>
          <a:lstStyle/>
          <a:p>
            <a:pPr rtl="0"/>
            <a:r>
              <a:rPr lang="fi-FI" sz="4000" dirty="0" err="1"/>
              <a:t>What</a:t>
            </a:r>
            <a:r>
              <a:rPr lang="fi-FI" sz="4000" dirty="0"/>
              <a:t> </a:t>
            </a:r>
            <a:r>
              <a:rPr lang="fi-FI" sz="4000" dirty="0" err="1"/>
              <a:t>could</a:t>
            </a:r>
            <a:r>
              <a:rPr lang="fi-FI" sz="4000" dirty="0"/>
              <a:t> </a:t>
            </a:r>
            <a:r>
              <a:rPr lang="fi-FI" sz="4000" dirty="0" err="1"/>
              <a:t>have</a:t>
            </a:r>
            <a:r>
              <a:rPr lang="fi-FI" sz="4000" dirty="0"/>
              <a:t> </a:t>
            </a:r>
            <a:r>
              <a:rPr lang="fi-FI" sz="4000" dirty="0" err="1"/>
              <a:t>been</a:t>
            </a:r>
            <a:r>
              <a:rPr lang="fi-FI" sz="4000" dirty="0"/>
              <a:t>…</a:t>
            </a:r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C6F8784-0431-0AE2-140A-1E1EAD39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rtl="0"/>
            <a:r>
              <a:rPr lang="fi-FI"/>
              <a:t>Esityksen otsikko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46C917-10BC-15B2-C4D6-0472939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/>
          <a:p>
            <a:pPr lvl="0" rtl="0"/>
            <a:r>
              <a:rPr lang="fi-FI"/>
              <a:t>20XX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0FFB095-AF2D-38EF-AFD5-14C8D23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fi-FI" smtClean="0"/>
              <a:pPr lvl="0" rtl="0"/>
              <a:t>5</a:t>
            </a:fld>
            <a:endParaRPr lang="fi-FI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273C25-4957-22F2-D1FB-2B600432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13" y="2301766"/>
            <a:ext cx="4191381" cy="45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0C44F5-7B8A-3CED-44C1-13DAABE2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96" y="2454690"/>
            <a:ext cx="4317820" cy="42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A7C44F-DA41-38C3-27E7-2537439A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5" y="2301766"/>
            <a:ext cx="3313494" cy="45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3AC4-582A-4908-CCDC-EA57D0EF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tsikko 17">
            <a:extLst>
              <a:ext uri="{FF2B5EF4-FFF2-40B4-BE49-F238E27FC236}">
                <a16:creationId xmlns:a16="http://schemas.microsoft.com/office/drawing/2014/main" id="{254C3830-9CC4-1D6B-9462-E441F08C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5603316"/>
          </a:xfrm>
        </p:spPr>
        <p:txBody>
          <a:bodyPr rtlCol="0">
            <a:normAutofit/>
          </a:bodyPr>
          <a:lstStyle/>
          <a:p>
            <a:pPr algn="ctr" rtl="0"/>
            <a:br>
              <a:rPr lang="fi-FI" sz="11500" dirty="0"/>
            </a:br>
            <a:r>
              <a:rPr lang="fi-FI" sz="11500" dirty="0"/>
              <a:t>Demo</a:t>
            </a:r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8867D09-E403-D40E-5781-E2EB92B247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1763" y="6356350"/>
            <a:ext cx="630237" cy="365125"/>
          </a:xfrm>
        </p:spPr>
        <p:txBody>
          <a:bodyPr rtlCol="0"/>
          <a:lstStyle/>
          <a:p>
            <a:pPr lvl="0" rtl="0"/>
            <a:fld id="{244D815C-8BF3-4ECF-A945-A2A7C2983AF9}" type="slidenum">
              <a:rPr lang="fi-FI" smtClean="0"/>
              <a:pPr lvl="0" rtl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372841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201_TF89117832_Win32" id="{3BA02DF6-82A7-4BFB-9839-5B206494A01E}" vid="{CA2E839A-9D11-48A6-ABA0-83FFC94247A0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Värilohkomalli</Template>
  <TotalTime>67</TotalTime>
  <Words>144</Words>
  <Application>Microsoft Office PowerPoint</Application>
  <PresentationFormat>Laajakuva</PresentationFormat>
  <Paragraphs>61</Paragraphs>
  <Slides>6</Slides>
  <Notes>6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(Leipäteksti)</vt:lpstr>
      <vt:lpstr>Calibri</vt:lpstr>
      <vt:lpstr>ColorBlockVTI</vt:lpstr>
      <vt:lpstr>Tieliikenneonnettomuuksien vakavuuden ennustaminen koneoppimismallilla</vt:lpstr>
      <vt:lpstr>Johdanto</vt:lpstr>
      <vt:lpstr>Työn eteneminen</vt:lpstr>
      <vt:lpstr>Haasteet</vt:lpstr>
      <vt:lpstr>What could have been…</vt:lpstr>
      <vt:lpstr>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Eero Savukoski</dc:creator>
  <cp:lastModifiedBy>Eero Savukoski</cp:lastModifiedBy>
  <cp:revision>21</cp:revision>
  <dcterms:created xsi:type="dcterms:W3CDTF">2024-12-02T14:46:24Z</dcterms:created>
  <dcterms:modified xsi:type="dcterms:W3CDTF">2024-12-02T15:55:15Z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