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63" r:id="rId7"/>
    <p:sldId id="266" r:id="rId8"/>
    <p:sldId id="272" r:id="rId9"/>
    <p:sldId id="270" r:id="rId10"/>
    <p:sldId id="281" r:id="rId11"/>
    <p:sldId id="259" r:id="rId12"/>
    <p:sldId id="258" r:id="rId13"/>
  </p:sldIdLst>
  <p:sldSz cx="9144000" cy="5143500" type="screen16x9"/>
  <p:notesSz cx="6858000" cy="9144000"/>
  <p:embeddedFontLst>
    <p:embeddedFont>
      <p:font typeface="Gelasio" panose="020B0604020202020204" charset="0"/>
      <p:regular r:id="rId15"/>
    </p:embeddedFon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Microsoft JhengHei UI Light" panose="020B0304030504040204" pitchFamily="34" charset="-120"/>
      <p:regular r:id="rId20"/>
    </p:embeddedFont>
    <p:embeddedFont>
      <p:font typeface="Abel" panose="020B0604020202020204" charset="0"/>
      <p:regular r:id="rId21"/>
    </p:embeddedFont>
    <p:embeddedFont>
      <p:font typeface="Fjalla One" panose="020B0604020202020204" charset="0"/>
      <p:regular r:id="rId22"/>
    </p:embeddedFont>
    <p:embeddedFont>
      <p:font typeface="Microsoft New Tai Lue" panose="020B0502040204020203" pitchFamily="3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Barlow Semi Condensed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7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F7F4D-B4EC-4653-9166-ADB21B55B0C8}">
  <a:tblStyle styleId="{23EF7F4D-B4EC-4653-9166-ADB21B55B0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9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dastik.b?igsh=YjdmdW45aWpvb2Jl" TargetMode="External"/><Relationship Id="rId7" Type="http://schemas.openxmlformats.org/officeDocument/2006/relationships/hyperlink" Target="mailto:d_baimagambetov@kbtu.k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tagram.com/marketpluse15" TargetMode="External"/><Relationship Id="rId5" Type="http://schemas.openxmlformats.org/officeDocument/2006/relationships/hyperlink" Target="http://startup.kbtu.kz/" TargetMode="Externa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867621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FE6700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FE67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FE67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FE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70419" y="160987"/>
            <a:ext cx="3533611" cy="1578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 smtClean="0"/>
              <a:t>MarketPulse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41220" y="1866215"/>
            <a:ext cx="3968811" cy="198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dirty="0">
                <a:solidFill>
                  <a:srgbClr val="FE6700"/>
                </a:solidFill>
              </a:rPr>
              <a:t>Аналитика маркетплейсов для </a:t>
            </a:r>
            <a:r>
              <a:rPr lang="en-US" sz="2400" dirty="0">
                <a:solidFill>
                  <a:srgbClr val="FE6700"/>
                </a:solidFill>
              </a:rPr>
              <a:t>e-commerce</a:t>
            </a:r>
            <a:endParaRPr sz="2400" dirty="0">
              <a:solidFill>
                <a:srgbClr val="FE67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50" y="604498"/>
            <a:ext cx="1208275" cy="120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0579" y="104254"/>
            <a:ext cx="4978608" cy="540431"/>
          </a:xfrm>
        </p:spPr>
        <p:txBody>
          <a:bodyPr/>
          <a:lstStyle/>
          <a:p>
            <a:r>
              <a:rPr lang="en-US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Roadmap: </a:t>
            </a:r>
            <a:r>
              <a:rPr lang="en-US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План</a:t>
            </a:r>
            <a:r>
              <a:rPr lang="en-US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На </a:t>
            </a:r>
            <a:r>
              <a:rPr lang="en-US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Будущее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Google Shape;352;p69"/>
          <p:cNvSpPr/>
          <p:nvPr/>
        </p:nvSpPr>
        <p:spPr>
          <a:xfrm>
            <a:off x="6352705" y="573078"/>
            <a:ext cx="2791295" cy="1292577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E6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Глобальный охват: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Выход на международные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маркетплейсы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локализация продукта на нескольких языках.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Корпоративные решения: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</a:t>
            </a:r>
            <a:r>
              <a:rPr lang="ru-RU" altLang="ru-RU" sz="800" dirty="0">
                <a:solidFill>
                  <a:schemeClr val="tx1"/>
                </a:solidFill>
                <a:latin typeface="Arial" panose="020B0604020202020204" pitchFamily="34" charset="0"/>
                <a:cs typeface="Gelasio" panose="020B0604020202020204" charset="0"/>
              </a:rPr>
              <a:t>Создание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специализированных тарифов и функционала для крупных брендов и сетей ритейла.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Партнёрские программы: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Укрепление партнёрств с ведущими платформами и агентствами, формирование экосистемы сервисов вокруг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MarketPulse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.</a:t>
            </a:r>
            <a:endParaRPr sz="11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6" name="Google Shape;355;p69"/>
          <p:cNvSpPr txBox="1"/>
          <p:nvPr/>
        </p:nvSpPr>
        <p:spPr>
          <a:xfrm>
            <a:off x="7141027" y="6006"/>
            <a:ext cx="1142285" cy="468147"/>
          </a:xfrm>
          <a:prstGeom prst="rect">
            <a:avLst/>
          </a:prstGeom>
          <a:solidFill>
            <a:srgbClr val="FFFFFF"/>
          </a:solidFill>
          <a:ln>
            <a:solidFill>
              <a:srgbClr val="FE67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4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7" name="Google Shape;351;p69"/>
          <p:cNvSpPr/>
          <p:nvPr/>
        </p:nvSpPr>
        <p:spPr>
          <a:xfrm>
            <a:off x="4990120" y="1918715"/>
            <a:ext cx="2609533" cy="1278411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E6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 smtClean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AI-рекомендации:</a:t>
            </a:r>
            <a:r>
              <a:rPr lang="ru-RU" altLang="ru-RU" sz="8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Внедрение алгоритмов машинного обучения для динамического ценообразования и персонализированных советов.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Глубокая </a:t>
            </a:r>
            <a:r>
              <a:rPr lang="ru-RU" altLang="ru-RU" sz="8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кастомизация</a:t>
            </a: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Расширение возможностей пользовательских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дашбордов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интеграция с корпоративными CRM/ERP системами.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Продвижение бренда: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Активная маркетинговая кампания, участие в отраслевых конференциях и выставках</a:t>
            </a:r>
            <a:r>
              <a:rPr lang="ru-RU" altLang="ru-RU" sz="9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600" dirty="0" err="1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8" name="Google Shape;355;p69"/>
          <p:cNvSpPr txBox="1"/>
          <p:nvPr/>
        </p:nvSpPr>
        <p:spPr>
          <a:xfrm>
            <a:off x="4990120" y="1420232"/>
            <a:ext cx="1168132" cy="386135"/>
          </a:xfrm>
          <a:prstGeom prst="rect">
            <a:avLst/>
          </a:prstGeom>
          <a:solidFill>
            <a:srgbClr val="FFFFFF"/>
          </a:solidFill>
          <a:ln>
            <a:solidFill>
              <a:srgbClr val="FE67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3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9" name="Google Shape;350;p69"/>
          <p:cNvSpPr/>
          <p:nvPr/>
        </p:nvSpPr>
        <p:spPr>
          <a:xfrm>
            <a:off x="2524588" y="2864338"/>
            <a:ext cx="2738146" cy="1230581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E6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sz="1400" b="1" dirty="0" smtClean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Новые </a:t>
            </a: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аналитические модули: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Добавление прогнозирования спроса и анализа конкурентных стратегий.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Международная экспансия: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Пилотные проекты в странах СНГ, выход на другие региональные платформы.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Масштабирование инфраструктуры: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Переход на более мощные облачные решения для хранения и обработки данных.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10" name="Google Shape;354;p69"/>
          <p:cNvSpPr txBox="1"/>
          <p:nvPr/>
        </p:nvSpPr>
        <p:spPr>
          <a:xfrm>
            <a:off x="3086741" y="2354145"/>
            <a:ext cx="1106238" cy="407550"/>
          </a:xfrm>
          <a:prstGeom prst="rect">
            <a:avLst/>
          </a:prstGeom>
          <a:solidFill>
            <a:srgbClr val="FFFFFF"/>
          </a:solidFill>
          <a:ln>
            <a:solidFill>
              <a:srgbClr val="FE67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2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11" name="Google Shape;349;p69"/>
          <p:cNvSpPr/>
          <p:nvPr/>
        </p:nvSpPr>
        <p:spPr>
          <a:xfrm>
            <a:off x="98687" y="3545768"/>
            <a:ext cx="2610097" cy="153146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E6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sz="800" b="1" dirty="0" smtClean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sz="8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Расширение </a:t>
            </a: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интеграций: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Подключение новых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маркетплейсов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(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Halyk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Market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Ozon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Wildberries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Улучшение производительности: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Оптимизация обработки больших объёмов данных (20+ млн строк).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Усиление команды: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Привлечение специалистов по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Big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</a:t>
            </a:r>
            <a:r>
              <a:rPr lang="ru-RU" altLang="ru-RU" sz="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Data</a:t>
            </a:r>
            <a:r>
              <a:rPr lang="ru-RU" altLang="ru-RU" sz="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и продажам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200" dirty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12" name="Google Shape;353;p69"/>
          <p:cNvSpPr txBox="1"/>
          <p:nvPr/>
        </p:nvSpPr>
        <p:spPr>
          <a:xfrm>
            <a:off x="554109" y="3024003"/>
            <a:ext cx="1071555" cy="401572"/>
          </a:xfrm>
          <a:prstGeom prst="rect">
            <a:avLst/>
          </a:prstGeom>
          <a:solidFill>
            <a:srgbClr val="FFFFFF"/>
          </a:solidFill>
          <a:ln>
            <a:solidFill>
              <a:srgbClr val="FE67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1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2788" y="433735"/>
            <a:ext cx="257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E6700"/>
                </a:solidFill>
                <a:latin typeface="Montserrat" panose="020B0604020202020204" charset="0"/>
              </a:rPr>
              <a:t>Контакты</a:t>
            </a:r>
            <a:endParaRPr lang="ru-RU" sz="2800" dirty="0">
              <a:solidFill>
                <a:srgbClr val="FE67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2788" y="1214854"/>
            <a:ext cx="7509704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200"/>
              </a:spcAft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Зачем пришли? Ищем партнёра в продажах и маркетинге, а также инвестиции для масштабирования продукта. Что хотите? </a:t>
            </a:r>
            <a:r>
              <a:rPr lang="ru-RU" sz="1600" b="1" dirty="0">
                <a:solidFill>
                  <a:schemeClr val="tx1"/>
                </a:solidFill>
                <a:latin typeface="+mj-lt"/>
              </a:rPr>
              <a:t>Инвестиционное предложение: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$20k за 5% доли в компании.</a:t>
            </a:r>
            <a:r>
              <a:rPr lang="ru-RU" sz="1600" u="sng" dirty="0">
                <a:solidFill>
                  <a:schemeClr val="tx1"/>
                </a:solidFill>
                <a:latin typeface="+mj-lt"/>
                <a:hlinkClick r:id="rId3"/>
              </a:rPr>
              <a:t> 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lh7-rt.googleusercontent.com/slidesz/AGV_vUfzdE3HzpvFc6YeJls4nUkVSsnaakMXTjKuj9k20Ib03_PDZqYwvZpXRhmIs0YUZTsSD1fOowj6Z7Ahvff32f-XObw7JgTwK8wRtIG4roqmzLhfjy0-Qji-fw9U-1FZPCgSHBudQA=s2048?key=6YtpmL02-qX3mUP40nfGClv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3" y="2412099"/>
            <a:ext cx="1673327" cy="167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86000" y="2514064"/>
            <a:ext cx="609490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err="1">
                <a:solidFill>
                  <a:schemeClr val="tx1"/>
                </a:solidFill>
                <a:latin typeface="+mn-lt"/>
              </a:rPr>
              <a:t>Дастан</a:t>
            </a:r>
            <a:r>
              <a:rPr lang="ru-RU" sz="17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700" dirty="0" err="1">
                <a:solidFill>
                  <a:schemeClr val="tx1"/>
                </a:solidFill>
                <a:latin typeface="+mn-lt"/>
              </a:rPr>
              <a:t>Баймагамбетов</a:t>
            </a:r>
            <a:r>
              <a:rPr lang="ru-RU" sz="1700" dirty="0">
                <a:solidFill>
                  <a:schemeClr val="tx1"/>
                </a:solidFill>
                <a:latin typeface="+mn-lt"/>
              </a:rPr>
              <a:t> /</a:t>
            </a:r>
            <a:r>
              <a:rPr lang="en-US" sz="1700" b="1" dirty="0" err="1">
                <a:solidFill>
                  <a:srgbClr val="FE6700"/>
                </a:solidFill>
                <a:latin typeface="+mn-lt"/>
              </a:rPr>
              <a:t>MarketPulse</a:t>
            </a:r>
            <a:endParaRPr lang="en-US" sz="1700" dirty="0">
              <a:solidFill>
                <a:srgbClr val="FE6700"/>
              </a:solidFill>
              <a:latin typeface="+mn-lt"/>
            </a:endParaRPr>
          </a:p>
          <a:p>
            <a:r>
              <a:rPr lang="ru-RU" sz="1700" dirty="0">
                <a:solidFill>
                  <a:schemeClr val="tx1"/>
                </a:solidFill>
                <a:latin typeface="+mn-lt"/>
              </a:rPr>
              <a:t>Веб сайт (с ссылкой): </a:t>
            </a:r>
            <a:r>
              <a:rPr lang="en-US" sz="1700" u="sng" dirty="0">
                <a:solidFill>
                  <a:schemeClr val="tx1"/>
                </a:solidFill>
                <a:latin typeface="+mn-lt"/>
                <a:hlinkClick r:id="rId5"/>
              </a:rPr>
              <a:t>startup.kbtu.kz</a:t>
            </a:r>
            <a:endParaRPr lang="en-US" sz="1700" dirty="0">
              <a:solidFill>
                <a:schemeClr val="tx1"/>
              </a:solidFill>
              <a:latin typeface="+mn-lt"/>
            </a:endParaRPr>
          </a:p>
          <a:p>
            <a:r>
              <a:rPr lang="ru-RU" sz="1700" dirty="0">
                <a:solidFill>
                  <a:schemeClr val="tx1"/>
                </a:solidFill>
                <a:latin typeface="+mn-lt"/>
              </a:rPr>
              <a:t>Ссылки на </a:t>
            </a:r>
            <a:r>
              <a:rPr lang="ru-RU" sz="1700" dirty="0" err="1">
                <a:solidFill>
                  <a:schemeClr val="tx1"/>
                </a:solidFill>
                <a:latin typeface="+mn-lt"/>
              </a:rPr>
              <a:t>соц.сети</a:t>
            </a:r>
            <a:r>
              <a:rPr lang="ru-RU" sz="1700" dirty="0">
                <a:solidFill>
                  <a:schemeClr val="tx1"/>
                </a:solidFill>
                <a:latin typeface="+mn-lt"/>
              </a:rPr>
              <a:t>: </a:t>
            </a:r>
            <a:r>
              <a:rPr lang="en-US" sz="1700" u="sng" dirty="0">
                <a:latin typeface="+mn-lt"/>
                <a:hlinkClick r:id="rId6"/>
              </a:rPr>
              <a:t>https://instagram.com/marketpluse15</a:t>
            </a:r>
            <a:endParaRPr lang="ru-RU" sz="1700" dirty="0">
              <a:solidFill>
                <a:schemeClr val="tx1"/>
              </a:solidFill>
              <a:latin typeface="+mn-lt"/>
            </a:endParaRPr>
          </a:p>
          <a:p>
            <a:r>
              <a:rPr lang="ru-RU" sz="1700" dirty="0" err="1">
                <a:solidFill>
                  <a:schemeClr val="tx1"/>
                </a:solidFill>
                <a:latin typeface="+mn-lt"/>
              </a:rPr>
              <a:t>Эл.почта</a:t>
            </a:r>
            <a:r>
              <a:rPr lang="ru-RU" sz="17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700" u="sng" dirty="0">
                <a:solidFill>
                  <a:srgbClr val="FE6700"/>
                </a:solidFill>
                <a:latin typeface="+mn-lt"/>
                <a:hlinkClick r:id="rId7"/>
              </a:rPr>
              <a:t>d_baimagambetov@kbtu.kz</a:t>
            </a:r>
            <a:endParaRPr lang="en-US" sz="1700" dirty="0">
              <a:solidFill>
                <a:srgbClr val="FE6700"/>
              </a:solidFill>
              <a:latin typeface="+mn-lt"/>
            </a:endParaRPr>
          </a:p>
          <a:p>
            <a:r>
              <a:rPr lang="en-US" sz="1700" dirty="0">
                <a:solidFill>
                  <a:schemeClr val="tx1"/>
                </a:solidFill>
                <a:latin typeface="+mn-lt"/>
              </a:rPr>
              <a:t>Telegram: </a:t>
            </a:r>
            <a:r>
              <a:rPr lang="en-US" sz="1700" u="sng" dirty="0">
                <a:solidFill>
                  <a:srgbClr val="FE6700"/>
                </a:solidFill>
                <a:latin typeface="+mn-lt"/>
              </a:rPr>
              <a:t>@Das_003 </a:t>
            </a:r>
            <a:r>
              <a:rPr lang="en-US" sz="1700" u="sng" dirty="0" smtClean="0">
                <a:solidFill>
                  <a:srgbClr val="FE6700"/>
                </a:solidFill>
                <a:latin typeface="+mn-lt"/>
              </a:rPr>
              <a:t>, https</a:t>
            </a:r>
            <a:r>
              <a:rPr lang="en-US" sz="1700" u="sng" dirty="0">
                <a:solidFill>
                  <a:srgbClr val="FE6700"/>
                </a:solidFill>
                <a:latin typeface="+mn-lt"/>
              </a:rPr>
              <a:t>://t.me/MarketPlus15</a:t>
            </a:r>
            <a:endParaRPr lang="ru-RU" sz="1700" dirty="0">
              <a:solidFill>
                <a:srgbClr val="FE67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988309" y="2293289"/>
            <a:ext cx="3155691" cy="267999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-400542" y="9241"/>
            <a:ext cx="6638642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5100"/>
              </a:lnSpc>
            </a:pPr>
            <a:r>
              <a:rPr lang="en-US" sz="24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Hidden Slides (</a:t>
            </a:r>
            <a:r>
              <a:rPr lang="en-US" sz="2400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Примеры</a:t>
            </a:r>
            <a:r>
              <a:rPr lang="en-US" sz="24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400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тем</a:t>
            </a:r>
            <a:r>
              <a:rPr lang="en-US" sz="24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400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для</a:t>
            </a:r>
            <a:r>
              <a:rPr lang="en-US" sz="24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400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вопросов</a:t>
            </a:r>
            <a:r>
              <a:rPr lang="en-US" sz="24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):</a:t>
            </a:r>
            <a:endParaRPr lang="en-US" sz="2400" dirty="0">
              <a:solidFill>
                <a:srgbClr val="FE6700"/>
              </a:solidFill>
              <a:latin typeface="Barlow Semi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660074" y="16510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rgbClr val="FE67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3966813" y="1111795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04180" y="588848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490515" y="1962943"/>
            <a:ext cx="6017776" cy="680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Elevator Pitch: Суть </a:t>
            </a:r>
            <a:r>
              <a:rPr lang="en-US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Бизнес-Идеи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757689" y="2727403"/>
            <a:ext cx="5483427" cy="169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MarketPulse — аналитический инструмент для маркетплейсов, который помогает продавцам, брендам и маркетологам принимать точные решения на основе актуальных данных. Благодаря автоматическому парсингу и визуализации в Power BI, продукт обеспечивает мониторинг цен, позиций и скидок, позволяя экономить ресурсы и увеличивать прибыль.</a:t>
            </a:r>
            <a:endParaRPr sz="1600" b="1" dirty="0"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7844" y="206643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М</a:t>
            </a:r>
            <a:r>
              <a:rPr lang="en-US" b="1" dirty="0" err="1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ониторинг</a:t>
            </a:r>
            <a:endParaRPr dirty="0">
              <a:solidFill>
                <a:srgbClr val="FE6700"/>
              </a:solidFill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975419" y="209264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К</a:t>
            </a:r>
            <a:r>
              <a:rPr lang="en-US" b="1" dirty="0" err="1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онтроля</a:t>
            </a:r>
            <a:endParaRPr dirty="0">
              <a:solidFill>
                <a:srgbClr val="FE6700"/>
              </a:solidFill>
            </a:endParaRP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284899" y="1997896"/>
            <a:ext cx="2155464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b="1" dirty="0" err="1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</a:t>
            </a:r>
            <a:r>
              <a:rPr lang="en-US" b="1" dirty="0" err="1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бъёмов</a:t>
            </a:r>
            <a:r>
              <a:rPr lang="en-US" b="1" dirty="0" smtClean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b="1" dirty="0" err="1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данных</a:t>
            </a:r>
            <a:endParaRPr dirty="0">
              <a:solidFill>
                <a:srgbClr val="FE6700"/>
              </a:solidFill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69488" y="2359893"/>
            <a:ext cx="2032023" cy="2639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2250"/>
              </a:lnSpc>
            </a:pP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Неэффективность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ручного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мониторинга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использования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статичных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отчетов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, что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ведет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к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потере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конкурентного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преимущества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снижению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прибыли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b="1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50074" y="2359893"/>
            <a:ext cx="1764900" cy="2547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2250"/>
              </a:lnSpc>
            </a:pP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Отсутствие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оперативного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контроля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над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изменениями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цен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позиций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товаров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рейтингами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продавцов на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маркетплейсах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dirty="0"/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85095" y="2332547"/>
            <a:ext cx="2355073" cy="2808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2250"/>
              </a:lnSpc>
            </a:pP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Трудности в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сборе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обработке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больших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объёмов</a:t>
            </a:r>
            <a:r>
              <a:rPr lang="en-US" sz="1400" b="1" dirty="0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данных</a:t>
            </a:r>
            <a:r>
              <a:rPr lang="en-US" sz="1400" b="1" dirty="0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(</a:t>
            </a:r>
            <a:r>
              <a:rPr lang="en-US" sz="1400" b="1" dirty="0" err="1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до</a:t>
            </a:r>
            <a:r>
              <a:rPr lang="en-US" sz="1400" b="1" dirty="0" smtClean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20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млн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строк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), что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ограничивает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возможности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существующих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аналитических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решений</a:t>
            </a:r>
            <a:r>
              <a:rPr lang="en-US" sz="1400" dirty="0">
                <a:solidFill>
                  <a:schemeClr val="tx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7100520" y="1471856"/>
            <a:ext cx="421914" cy="420759"/>
            <a:chOff x="-2571737" y="2403625"/>
            <a:chExt cx="292225" cy="291425"/>
          </a:xfrm>
          <a:solidFill>
            <a:srgbClr val="FE6700"/>
          </a:solidFill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rgbClr val="FE67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58" name="Google Shape;15123;p82"/>
          <p:cNvGrpSpPr/>
          <p:nvPr/>
        </p:nvGrpSpPr>
        <p:grpSpPr>
          <a:xfrm>
            <a:off x="4361323" y="1541464"/>
            <a:ext cx="460657" cy="428275"/>
            <a:chOff x="-3137650" y="2787000"/>
            <a:chExt cx="291450" cy="257575"/>
          </a:xfrm>
          <a:solidFill>
            <a:srgbClr val="FE6700"/>
          </a:solidFill>
        </p:grpSpPr>
        <p:sp>
          <p:nvSpPr>
            <p:cNvPr id="59" name="Google Shape;15124;p8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25;p8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26;p8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127;p8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128;p8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29;p8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30;p8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131;p8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5208;p82"/>
          <p:cNvGrpSpPr/>
          <p:nvPr/>
        </p:nvGrpSpPr>
        <p:grpSpPr>
          <a:xfrm>
            <a:off x="1608625" y="1528976"/>
            <a:ext cx="474157" cy="468920"/>
            <a:chOff x="-1333200" y="2770450"/>
            <a:chExt cx="291450" cy="292225"/>
          </a:xfrm>
          <a:solidFill>
            <a:srgbClr val="FE6700"/>
          </a:solidFill>
        </p:grpSpPr>
        <p:sp>
          <p:nvSpPr>
            <p:cNvPr id="68" name="Google Shape;15209;p82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10;p82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455258" y="89393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220230" y="1395123"/>
            <a:ext cx="2842138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err="1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Отслеживание</a:t>
            </a:r>
            <a:r>
              <a:rPr lang="en-US" sz="1800" b="1" dirty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800" b="1" dirty="0" err="1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скидок</a:t>
            </a:r>
            <a:r>
              <a:rPr lang="en-US" sz="1800" b="1" dirty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:</a:t>
            </a:r>
            <a:endParaRPr dirty="0">
              <a:solidFill>
                <a:srgbClr val="FE6700"/>
              </a:solidFill>
              <a:latin typeface="Barlow Semi Condensed" panose="020B0604020202020204" charset="0"/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269846" y="1757924"/>
            <a:ext cx="3169197" cy="102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2250"/>
              </a:lnSpc>
            </a:pP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Выявление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стратегий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снижения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цен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своевременное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реагирование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b="1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803134" y="1442178"/>
            <a:ext cx="221779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Мониторинг</a:t>
            </a:r>
            <a:r>
              <a:rPr lang="en-US" sz="1800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800" b="1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цен</a:t>
            </a:r>
            <a:r>
              <a:rPr lang="en-US" sz="1800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</a:t>
            </a:r>
            <a:endParaRPr dirty="0">
              <a:solidFill>
                <a:srgbClr val="FE6700"/>
              </a:solidFill>
              <a:latin typeface="Barlow Semi Condensed Medium" panose="020B0604020202020204" charset="0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803134" y="1801328"/>
            <a:ext cx="2301882" cy="939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Анализ</a:t>
            </a:r>
            <a:r>
              <a:rPr lang="en-US" sz="14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изменений</a:t>
            </a:r>
            <a:r>
              <a:rPr lang="en-US" sz="14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</a:t>
            </a:r>
            <a:r>
              <a:rPr lang="en-US" sz="14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конкурентам</a:t>
            </a:r>
            <a:r>
              <a:rPr lang="en-US" sz="14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</a:t>
            </a:r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реальном</a:t>
            </a:r>
            <a:r>
              <a:rPr lang="en-US" sz="14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времени</a:t>
            </a:r>
            <a:endParaRPr sz="1400" b="1" dirty="0">
              <a:solidFill>
                <a:schemeClr val="tx1"/>
              </a:solidFill>
              <a:latin typeface="Barlow Semi Condensed Medium" panose="020B0604020202020204" charset="0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465117" y="3291055"/>
            <a:ext cx="270695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Исторические </a:t>
            </a:r>
            <a:r>
              <a:rPr lang="en-US" sz="1600" b="1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данные</a:t>
            </a:r>
            <a:r>
              <a:rPr lang="en-US" sz="18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487027" y="3669046"/>
            <a:ext cx="2445083" cy="1067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Ретроспектива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динамики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цен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рейтингов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отзывов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для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глубокого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анализа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трендов</a:t>
            </a:r>
            <a:endParaRPr sz="1400" b="1" dirty="0">
              <a:solidFill>
                <a:schemeClr val="tx1"/>
              </a:solidFill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370715" y="3272434"/>
            <a:ext cx="2494996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err="1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Рейтинг</a:t>
            </a:r>
            <a:r>
              <a:rPr lang="en-US" sz="1800" b="1" dirty="0">
                <a:solidFill>
                  <a:srgbClr val="FE6700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продавцов</a:t>
            </a:r>
            <a:r>
              <a:rPr lang="en-US" sz="18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370715" y="3536285"/>
            <a:ext cx="240090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2250"/>
              </a:lnSpc>
            </a:pP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Отслеживание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отзывов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динамики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цен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позиций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 в </a:t>
            </a:r>
            <a:r>
              <a:rPr lang="en-US" sz="1400" b="1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выдаче</a:t>
            </a:r>
            <a:r>
              <a:rPr lang="en-US" sz="1400" b="1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b="1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90246" y="148703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E6700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rgbClr val="FE67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285517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E6700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FE67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E6700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rgbClr val="FE67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602552" y="148097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E6700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rgbClr val="FE67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622488" y="101505"/>
            <a:ext cx="608749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500"/>
              </a:lnSpc>
            </a:pPr>
            <a:r>
              <a:rPr lang="en-US" sz="18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Бизнес-Модель</a:t>
            </a:r>
            <a:r>
              <a:rPr lang="en-US" sz="18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8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Монетизация</a:t>
            </a:r>
            <a:r>
              <a:rPr lang="en-US" sz="18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 Как </a:t>
            </a:r>
            <a:r>
              <a:rPr lang="en-US" sz="18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Мы</a:t>
            </a:r>
            <a:r>
              <a:rPr lang="en-US" sz="18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Зарабатываем</a:t>
            </a:r>
            <a:endParaRPr lang="en-US" sz="18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01487" y="1051504"/>
            <a:ext cx="1197272" cy="281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Модель</a:t>
            </a:r>
            <a:endParaRPr lang="en-US" dirty="0">
              <a:solidFill>
                <a:srgbClr val="FE6700"/>
              </a:solidFill>
              <a:latin typeface="Barlow Semi Condensed Mediu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 Medium" panose="020B0604020202020204" charset="0"/>
              <a:sym typeface="Barlow Semi Condense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2488" y="1350787"/>
            <a:ext cx="63119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SaaS-</a:t>
            </a:r>
            <a:r>
              <a:rPr lang="en-US" sz="1100" b="1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подписка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с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ежемесячной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или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годовой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оплатой</a:t>
            </a:r>
            <a:r>
              <a:rPr lang="en-US" sz="1100" dirty="0">
                <a:solidFill>
                  <a:schemeClr val="tx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2488" y="1715829"/>
            <a:ext cx="5187082" cy="396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Подписка на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базовый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расширенный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функционал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2488" y="2157343"/>
            <a:ext cx="702903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Дополнительные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услуги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кастомизации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аналитических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отчётов</a:t>
            </a:r>
            <a:r>
              <a:rPr lang="en-US" sz="11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1487" y="2484295"/>
            <a:ext cx="2108269" cy="395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28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Ценность для </a:t>
            </a:r>
            <a:r>
              <a:rPr lang="en-US" sz="1200" b="1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клиентов</a:t>
            </a:r>
            <a:endParaRPr lang="en-US" sz="1200" dirty="0">
              <a:solidFill>
                <a:srgbClr val="FE6700"/>
              </a:solidFill>
              <a:latin typeface="Barlow Semi Condensed Medium" panose="020B06040202020202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2488" y="2788229"/>
            <a:ext cx="676590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Экономия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времени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ресурсов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благодаря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автоматизированному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сбору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данных</a:t>
            </a:r>
            <a:r>
              <a:rPr lang="en-US" sz="1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2488" y="3189485"/>
            <a:ext cx="698216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Повышение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конкурентоспособности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за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счёт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точной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аналитики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прогнозирования</a:t>
            </a:r>
            <a:r>
              <a:rPr lang="en-US" sz="1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2488" y="3574195"/>
            <a:ext cx="510239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Гибкие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тарифы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позволяющие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выбрать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нужный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функционал</a:t>
            </a:r>
            <a:r>
              <a:rPr lang="en-US" sz="11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01487" y="3845619"/>
            <a:ext cx="986167" cy="393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28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Прибыль</a:t>
            </a:r>
            <a:endParaRPr lang="en-US" sz="1100" dirty="0">
              <a:solidFill>
                <a:srgbClr val="FE6700"/>
              </a:solidFill>
              <a:latin typeface="Barlow Semi Condensed Medium" panose="020B060402020202020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2488" y="4221631"/>
            <a:ext cx="4572000" cy="4514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Основной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доход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ежемесячные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годовые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подписки</a:t>
            </a:r>
            <a:r>
              <a:rPr lang="en-US" sz="1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2488" y="4615157"/>
            <a:ext cx="843024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Средний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чек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sz="11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$100–$500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месяц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зависимости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от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выбранного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пакета</a:t>
            </a:r>
            <a:r>
              <a:rPr lang="en-US" sz="11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услуг</a:t>
            </a:r>
            <a:r>
              <a:rPr lang="en-US" sz="11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789990" y="18979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4650"/>
              </a:lnSpc>
            </a:pPr>
            <a:r>
              <a:rPr lang="en-US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Конкуренты</a:t>
            </a:r>
            <a:r>
              <a:rPr lang="en-US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и </a:t>
            </a:r>
            <a:r>
              <a:rPr lang="en-US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Преимущества</a:t>
            </a:r>
            <a:r>
              <a:rPr lang="en-US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Почему</a:t>
            </a:r>
            <a:r>
              <a:rPr lang="en-US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Мы</a:t>
            </a:r>
            <a:r>
              <a:rPr lang="en-US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Лучше</a:t>
            </a:r>
            <a:endParaRPr lang="en-US" dirty="0"/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071357148"/>
              </p:ext>
            </p:extLst>
          </p:nvPr>
        </p:nvGraphicFramePr>
        <p:xfrm>
          <a:off x="1463030" y="934050"/>
          <a:ext cx="6150820" cy="3817149"/>
        </p:xfrm>
        <a:graphic>
          <a:graphicData uri="http://schemas.openxmlformats.org/drawingml/2006/table">
            <a:tbl>
              <a:tblPr>
                <a:noFill/>
                <a:tableStyleId>{23EF7F4D-B4EC-4653-9166-ADB21B55B0C8}</a:tableStyleId>
              </a:tblPr>
              <a:tblGrid>
                <a:gridCol w="123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8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67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350"/>
                        </a:lnSpc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MarketPulse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arlow Semi Condensed Medium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6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MPStats</a:t>
                      </a:r>
                      <a:endParaRPr sz="1600" b="1" dirty="0">
                        <a:solidFill>
                          <a:schemeClr val="tx1"/>
                        </a:solidFill>
                        <a:latin typeface="Barlow Semi Condensed Medium" panose="020B0604020202020204" charset="0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6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Moneyplace</a:t>
                      </a:r>
                      <a:endParaRPr sz="1600" b="1" dirty="0">
                        <a:solidFill>
                          <a:schemeClr val="tx1"/>
                        </a:solidFill>
                        <a:latin typeface="Barlow Semi Condensed Medium" panose="020B0604020202020204" charset="0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6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SellerFox</a:t>
                      </a:r>
                      <a:endParaRPr sz="1600" b="1" dirty="0">
                        <a:solidFill>
                          <a:schemeClr val="tx1"/>
                        </a:solidFill>
                        <a:latin typeface="Barlow Semi Condensed Medium" panose="020B0604020202020204" charset="0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6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Мульти-маркетплейсн</a:t>
                      </a:r>
                      <a:r>
                        <a:rPr lang="ru-RU" sz="105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ы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й 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охват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Barlow Semi Condensed Medium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Рейтинги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/</a:t>
                      </a:r>
                      <a:endParaRPr lang="ru-RU" sz="1100" dirty="0" smtClean="0">
                        <a:solidFill>
                          <a:schemeClr val="tx1"/>
                        </a:solidFill>
                        <a:latin typeface="Barlow Semi Condensed Medium" panose="020B0604020202020204" charset="0"/>
                        <a:ea typeface="Gelasio" pitchFamily="34" charset="-122"/>
                        <a:cs typeface="Gelasio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отзы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вы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 продавцов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Barlow Semi Condensed Medium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Отслеживание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скидок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 и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Barlow Semi Condensed Medium" panose="020B0604020202020204" charset="0"/>
                          <a:ea typeface="Gelasio" pitchFamily="34" charset="-122"/>
                          <a:cs typeface="Gelasio" pitchFamily="34" charset="-120"/>
                        </a:rPr>
                        <a:t>промо-акций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Barlow Semi Condensed Medium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9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tx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Работают с </a:t>
                      </a:r>
                      <a:r>
                        <a:rPr lang="en-US" sz="1100" dirty="0" err="1" smtClean="0">
                          <a:latin typeface="Barlow Semi Condensed Medium" panose="020B0604020202020204" charset="0"/>
                        </a:rPr>
                        <a:t>Kaspi</a:t>
                      </a:r>
                      <a:r>
                        <a:rPr lang="en-US" sz="1100" dirty="0" smtClean="0">
                          <a:latin typeface="Barlow Semi Condensed Medium" panose="020B0604020202020204" charset="0"/>
                        </a:rPr>
                        <a:t> </a:t>
                      </a:r>
                      <a:r>
                        <a:rPr lang="en-US" sz="1100" dirty="0" err="1" smtClean="0">
                          <a:latin typeface="Barlow Semi Condensed Medium" panose="020B0604020202020204" charset="0"/>
                        </a:rPr>
                        <a:t>Kz</a:t>
                      </a:r>
                      <a:endParaRPr sz="1100" dirty="0">
                        <a:solidFill>
                          <a:schemeClr val="tx1"/>
                        </a:solidFill>
                        <a:latin typeface="Barlow Semi Condensed Medium" panose="020B0604020202020204" charset="0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6CF">
                        <a:alpha val="318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49" name="Google Shape;2249;p42"/>
          <p:cNvGrpSpPr/>
          <p:nvPr/>
        </p:nvGrpSpPr>
        <p:grpSpPr>
          <a:xfrm>
            <a:off x="6926942" y="4340242"/>
            <a:ext cx="202574" cy="202526"/>
            <a:chOff x="2081650" y="4993750"/>
            <a:chExt cx="483125" cy="483125"/>
          </a:xfrm>
        </p:grpSpPr>
        <p:sp>
          <p:nvSpPr>
            <p:cNvPr id="2250" name="Google Shape;2250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5634882" y="3646633"/>
            <a:ext cx="202574" cy="202526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5" name="Google Shape;2255;p42"/>
          <p:cNvGrpSpPr/>
          <p:nvPr/>
        </p:nvGrpSpPr>
        <p:grpSpPr>
          <a:xfrm>
            <a:off x="4418533" y="4340247"/>
            <a:ext cx="202574" cy="202526"/>
            <a:chOff x="2081650" y="4993750"/>
            <a:chExt cx="483125" cy="483125"/>
          </a:xfrm>
        </p:grpSpPr>
        <p:sp>
          <p:nvSpPr>
            <p:cNvPr id="2256" name="Google Shape;225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5640736" y="1748679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7" name="Google Shape;2267;p42"/>
          <p:cNvGrpSpPr/>
          <p:nvPr/>
        </p:nvGrpSpPr>
        <p:grpSpPr>
          <a:xfrm>
            <a:off x="6926271" y="2765834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268" name="Google Shape;2268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4418533" y="1748679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42"/>
          <p:cNvGrpSpPr/>
          <p:nvPr/>
        </p:nvGrpSpPr>
        <p:grpSpPr>
          <a:xfrm>
            <a:off x="6926271" y="1748679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280" name="Google Shape;2280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639566" y="4340242"/>
            <a:ext cx="202574" cy="202526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5" name="Google Shape;2285;p42"/>
          <p:cNvGrpSpPr/>
          <p:nvPr/>
        </p:nvGrpSpPr>
        <p:grpSpPr>
          <a:xfrm>
            <a:off x="6926271" y="3646633"/>
            <a:ext cx="202574" cy="202526"/>
            <a:chOff x="2081650" y="4993750"/>
            <a:chExt cx="483125" cy="483125"/>
          </a:xfrm>
        </p:grpSpPr>
        <p:sp>
          <p:nvSpPr>
            <p:cNvPr id="2286" name="Google Shape;228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3245095" y="3646628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29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7" name="Google Shape;2297;p42"/>
          <p:cNvGrpSpPr/>
          <p:nvPr/>
        </p:nvGrpSpPr>
        <p:grpSpPr>
          <a:xfrm>
            <a:off x="5634882" y="2741361"/>
            <a:ext cx="202574" cy="202526"/>
            <a:chOff x="2081650" y="4993750"/>
            <a:chExt cx="483125" cy="483125"/>
          </a:xfrm>
        </p:grpSpPr>
        <p:sp>
          <p:nvSpPr>
            <p:cNvPr id="2298" name="Google Shape;2298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3235609" y="4340247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2294;p42"/>
          <p:cNvGrpSpPr/>
          <p:nvPr/>
        </p:nvGrpSpPr>
        <p:grpSpPr>
          <a:xfrm>
            <a:off x="3240462" y="1748679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6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" name="Google Shape;2294;p42"/>
          <p:cNvGrpSpPr/>
          <p:nvPr/>
        </p:nvGrpSpPr>
        <p:grpSpPr>
          <a:xfrm>
            <a:off x="4418533" y="2738057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68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" name="Google Shape;2294;p42"/>
          <p:cNvGrpSpPr/>
          <p:nvPr/>
        </p:nvGrpSpPr>
        <p:grpSpPr>
          <a:xfrm>
            <a:off x="3235609" y="2743845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71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" name="Google Shape;2294;p42"/>
          <p:cNvGrpSpPr/>
          <p:nvPr/>
        </p:nvGrpSpPr>
        <p:grpSpPr>
          <a:xfrm>
            <a:off x="4418119" y="3646628"/>
            <a:ext cx="202574" cy="202526"/>
            <a:chOff x="1487200" y="4993750"/>
            <a:chExt cx="483125" cy="483125"/>
          </a:xfrm>
          <a:solidFill>
            <a:srgbClr val="FE6700"/>
          </a:solidFill>
        </p:grpSpPr>
        <p:sp>
          <p:nvSpPr>
            <p:cNvPr id="74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" y="1124108"/>
            <a:ext cx="4665877" cy="401939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7425" y="1124108"/>
            <a:ext cx="4665877" cy="4019392"/>
          </a:xfrm>
          <a:prstGeom prst="ellipse">
            <a:avLst/>
          </a:prstGeom>
          <a:solidFill>
            <a:srgbClr val="FE67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58254" y="1826597"/>
            <a:ext cx="3394464" cy="29602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ТАМ (100 млн $) </a:t>
            </a:r>
          </a:p>
          <a:p>
            <a:pPr algn="ctr"/>
            <a:r>
              <a:rPr lang="ru-RU"/>
              <a:t>Общий объем: 100 млн долларов </a:t>
            </a:r>
          </a:p>
        </p:txBody>
      </p:sp>
      <p:sp>
        <p:nvSpPr>
          <p:cNvPr id="10" name="Овал 9"/>
          <p:cNvSpPr/>
          <p:nvPr/>
        </p:nvSpPr>
        <p:spPr>
          <a:xfrm>
            <a:off x="1527836" y="2383864"/>
            <a:ext cx="2611631" cy="2223505"/>
          </a:xfrm>
          <a:prstGeom prst="ellipse">
            <a:avLst/>
          </a:prstGeom>
          <a:solidFill>
            <a:srgbClr val="FE67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19107" y="1146816"/>
            <a:ext cx="20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       </a:t>
            </a:r>
            <a:r>
              <a:rPr lang="ru-RU" sz="1200" b="1" dirty="0" smtClean="0"/>
              <a:t>ТАМ </a:t>
            </a:r>
            <a:r>
              <a:rPr lang="ru-RU" sz="1200" b="1" dirty="0"/>
              <a:t>(100 млн $) </a:t>
            </a:r>
          </a:p>
          <a:p>
            <a:pPr algn="ctr"/>
            <a:r>
              <a:rPr lang="ru-RU" sz="1200" dirty="0"/>
              <a:t>Общий объем: 100 млн долларов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7835" y="1817502"/>
            <a:ext cx="2409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FE6700"/>
                </a:solidFill>
              </a:rPr>
              <a:t>          </a:t>
            </a:r>
            <a:r>
              <a:rPr lang="ru-RU" sz="1150" b="1" dirty="0" smtClean="0">
                <a:solidFill>
                  <a:srgbClr val="FE6700"/>
                </a:solidFill>
              </a:rPr>
              <a:t>SAM </a:t>
            </a:r>
            <a:r>
              <a:rPr lang="ru-RU" sz="1150" b="1" dirty="0">
                <a:solidFill>
                  <a:srgbClr val="FE6700"/>
                </a:solidFill>
              </a:rPr>
              <a:t>(10 млн $)</a:t>
            </a:r>
            <a:r>
              <a:rPr lang="ru-RU" sz="1150" dirty="0">
                <a:solidFill>
                  <a:srgbClr val="FE6700"/>
                </a:solidFill>
              </a:rPr>
              <a:t> </a:t>
            </a:r>
          </a:p>
          <a:p>
            <a:pPr algn="ctr"/>
            <a:r>
              <a:rPr lang="ru-RU" sz="1150" dirty="0">
                <a:solidFill>
                  <a:srgbClr val="FE6700"/>
                </a:solidFill>
              </a:rPr>
              <a:t>Сегмент в СНГ: 10 млн долларов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01160" y="2541277"/>
            <a:ext cx="18649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          </a:t>
            </a:r>
            <a:r>
              <a:rPr lang="ru-RU" sz="1100" b="1" dirty="0" smtClean="0"/>
              <a:t>SOM </a:t>
            </a:r>
            <a:r>
              <a:rPr lang="ru-RU" sz="1100" b="1" dirty="0"/>
              <a:t>(1 млн $) </a:t>
            </a:r>
          </a:p>
          <a:p>
            <a:pPr algn="ctr"/>
            <a:r>
              <a:rPr lang="ru-RU" sz="1100" dirty="0"/>
              <a:t>Доля через 3 года: 1 млн долларов 5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09919" y="320168"/>
            <a:ext cx="4255140" cy="687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2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PAM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– Potential Available Market -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это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глобальный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рынок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не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ограниченный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географией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или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другими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факторами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8323" y="-23076"/>
            <a:ext cx="4073432" cy="643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4900"/>
              </a:lnSpc>
              <a:buNone/>
            </a:pPr>
            <a:r>
              <a:rPr lang="en-US" sz="2800" dirty="0" err="1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Рынок</a:t>
            </a:r>
            <a:r>
              <a:rPr lang="en-US" sz="2800" dirty="0">
                <a:solidFill>
                  <a:srgbClr val="FE6700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: TAM, SAM, SOM</a:t>
            </a:r>
            <a:endParaRPr lang="en-US" sz="2800" dirty="0">
              <a:solidFill>
                <a:srgbClr val="FE6700"/>
              </a:solidFill>
              <a:latin typeface="Barlow Semi Condensed Medium" panose="020B060402020202020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09919" y="1007792"/>
            <a:ext cx="4572000" cy="10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2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TAM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- Total Available or Addressable Market -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Глобальный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рынок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аналитики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e-commerce,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оцениваемый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100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миллионов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долларов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09919" y="2024961"/>
            <a:ext cx="4572000" cy="1329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2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SAM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- Segmented Addressable Market or Served Available Market –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Рынок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аналитических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решений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для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маркетплейсов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СНГ и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странах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с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развивающейся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электронной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коммерцией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– 10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миллионов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долларов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2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09919" y="3480256"/>
            <a:ext cx="4572000" cy="1009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200" b="1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SOM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- Serviceable Obtainable Market -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Реалистичная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доля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рынка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которую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можно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захватить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в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ближайшие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3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года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–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несколько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миллион</a:t>
            </a:r>
            <a:r>
              <a:rPr lang="en-US" sz="1200" dirty="0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Barlow Semi Condensed Medium" panose="020B0604020202020204" charset="0"/>
                <a:ea typeface="Gelasio" pitchFamily="34" charset="-122"/>
                <a:cs typeface="Gelasio" pitchFamily="34" charset="-120"/>
              </a:rPr>
              <a:t>долларов</a:t>
            </a:r>
            <a:endParaRPr lang="en-US" sz="1200" dirty="0">
              <a:solidFill>
                <a:schemeClr val="tx1"/>
              </a:solidFill>
              <a:latin typeface="Barlow Semi 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-277495" y="47744"/>
            <a:ext cx="9343816" cy="147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5550"/>
              </a:lnSpc>
            </a:pPr>
            <a:r>
              <a:rPr lang="en-US" sz="2400" b="1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Команда</a:t>
            </a:r>
            <a:r>
              <a:rPr lang="en-US" sz="2400" b="1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sz="2400" b="1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Движущая</a:t>
            </a:r>
            <a:r>
              <a:rPr lang="en-US" sz="2400" b="1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400" b="1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Сила</a:t>
            </a:r>
            <a:r>
              <a:rPr lang="en-US" sz="2400" b="1" dirty="0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400" b="1" dirty="0" err="1">
                <a:solidFill>
                  <a:srgbClr val="FE67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Проекта</a:t>
            </a:r>
            <a:endParaRPr lang="en-US" sz="2400" b="1" dirty="0">
              <a:solidFill>
                <a:srgbClr val="FE6700"/>
              </a:solidFill>
            </a:endParaRPr>
          </a:p>
        </p:txBody>
      </p: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5286940" y="2473406"/>
            <a:ext cx="1957168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err="1">
                <a:solidFill>
                  <a:srgbClr val="FE6700"/>
                </a:solidFill>
                <a:latin typeface="Montserrat"/>
                <a:ea typeface="Montserrat"/>
                <a:cs typeface="Montserrat"/>
                <a:sym typeface="Montserrat"/>
              </a:rPr>
              <a:t>Сейтказы</a:t>
            </a:r>
            <a:r>
              <a:rPr lang="ru-RU" sz="1600" b="1" dirty="0">
                <a:solidFill>
                  <a:srgbClr val="FE67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600" b="1" dirty="0" err="1">
                <a:solidFill>
                  <a:srgbClr val="FE6700"/>
                </a:solidFill>
                <a:latin typeface="Montserrat"/>
                <a:ea typeface="Montserrat"/>
                <a:cs typeface="Montserrat"/>
                <a:sym typeface="Montserrat"/>
              </a:rPr>
              <a:t>Ертыс</a:t>
            </a:r>
            <a:endParaRPr sz="1600" b="1" dirty="0">
              <a:solidFill>
                <a:srgbClr val="FE6700"/>
              </a:solidFill>
            </a:endParaRPr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432772" y="2424814"/>
            <a:ext cx="2541661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err="1">
                <a:solidFill>
                  <a:srgbClr val="FE6700"/>
                </a:solidFill>
                <a:latin typeface="+mj-lt"/>
                <a:ea typeface="Microsoft JhengHei UI Light" panose="020B0304030504040204" pitchFamily="34" charset="-120"/>
                <a:cs typeface="Microsoft New Tai Lue" panose="020B0502040204020203" pitchFamily="34" charset="0"/>
              </a:rPr>
              <a:t>Дастан</a:t>
            </a:r>
            <a:r>
              <a:rPr lang="ru-RU" sz="1600" b="1" dirty="0">
                <a:solidFill>
                  <a:srgbClr val="FE6700"/>
                </a:solidFill>
                <a:latin typeface="+mj-lt"/>
                <a:ea typeface="Microsoft JhengHei U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lang="ru-RU" sz="1600" b="1" dirty="0" err="1">
                <a:solidFill>
                  <a:srgbClr val="FE6700"/>
                </a:solidFill>
                <a:latin typeface="+mj-lt"/>
                <a:ea typeface="Microsoft JhengHei UI Light" panose="020B0304030504040204" pitchFamily="34" charset="-120"/>
                <a:cs typeface="Microsoft New Tai Lue" panose="020B0502040204020203" pitchFamily="34" charset="0"/>
              </a:rPr>
              <a:t>Баймагамбетов</a:t>
            </a:r>
            <a:endParaRPr sz="1600" b="1" dirty="0">
              <a:solidFill>
                <a:srgbClr val="FE6700"/>
              </a:solidFill>
              <a:latin typeface="Barlow Semi Condensed Medium" panose="020B0604020202020204" charset="0"/>
              <a:ea typeface="Microsoft JhengHei UI Light" panose="020B0304030504040204" pitchFamily="34" charset="-120"/>
              <a:cs typeface="Microsoft New Tai Lue" panose="020B0502040204020203" pitchFamily="34" charset="0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5493173" y="2891901"/>
            <a:ext cx="1636800" cy="1965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ru-RU" sz="14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Сооснователь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,</a:t>
            </a:r>
            <a:endParaRPr lang="ru-RU" sz="1400" dirty="0">
              <a:solidFill>
                <a:schemeClr val="bg2">
                  <a:lumMod val="75000"/>
                </a:schemeClr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Отвечает за стратегию развития и внедрение новых инструментов.</a:t>
            </a:r>
            <a:endParaRPr lang="ru-RU" sz="1400" dirty="0">
              <a:solidFill>
                <a:schemeClr val="bg2">
                  <a:lumMod val="75000"/>
                </a:schemeClr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885202" y="2848249"/>
            <a:ext cx="1636800" cy="20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CEO, основатель</a:t>
            </a:r>
          </a:p>
          <a:p>
            <a:pPr>
              <a:buSzPts val="1400"/>
            </a:pP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главный разработчик. Эксперт в области 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парсинга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 данных и аналитики рынка</a:t>
            </a:r>
            <a:endParaRPr sz="1400" dirty="0">
              <a:sym typeface="Barlow Semi Condensed"/>
            </a:endParaRP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8" name="Рисунок 2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0" y="1247264"/>
            <a:ext cx="1057163" cy="1177550"/>
          </a:xfrm>
          <a:prstGeom prst="rect">
            <a:avLst/>
          </a:prstGeom>
        </p:spPr>
      </p:pic>
      <p:pic>
        <p:nvPicPr>
          <p:cNvPr id="239" name="Рисунок 2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6" y="1249107"/>
            <a:ext cx="1053854" cy="1173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745808" y="19354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Трекшн</a:t>
            </a:r>
            <a:r>
              <a:rPr lang="en-US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Прогресс</a:t>
            </a:r>
            <a:r>
              <a:rPr lang="en-US" dirty="0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Barlow Semi Condensed" panose="020B0604020202020204" charset="0"/>
                <a:ea typeface="Gelasio" pitchFamily="34" charset="-122"/>
                <a:cs typeface="Gelasio" pitchFamily="34" charset="-120"/>
              </a:rPr>
              <a:t>Достижения</a:t>
            </a:r>
            <a:endParaRPr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973289" y="832975"/>
            <a:ext cx="2411748" cy="105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00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Зарождение идеи:</a:t>
            </a:r>
            <a:r>
              <a:rPr lang="ru-RU" sz="10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/>
            </a:r>
            <a:br>
              <a:rPr lang="ru-RU" sz="10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</a:br>
            <a:r>
              <a:rPr lang="ru-RU" sz="10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Мы придумали инструмент для автоматизации аналитики маркетплейсов, чтобы упростить мониторинг цен, позиций и рейтингов. Эта идея стала отправной точкой для начала разработки MVP.</a:t>
            </a:r>
            <a:endParaRPr lang="ru-RU" sz="10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42647" y="1092367"/>
            <a:ext cx="2501098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Протестировано решение на реальных данных с </a:t>
            </a:r>
            <a:r>
              <a:rPr lang="ru-RU" sz="105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маркетплейса</a:t>
            </a:r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Kaspi.kz (LG, </a:t>
            </a:r>
            <a:r>
              <a:rPr lang="ru-RU" sz="105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Samsung</a:t>
            </a:r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). Получен первый </a:t>
            </a:r>
            <a:r>
              <a:rPr lang="ru-RU" sz="105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фидбек</a:t>
            </a:r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от пилотных пользователей</a:t>
            </a:r>
            <a:endParaRPr sz="105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995547" y="353499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Разработка и создание первого работающего MVP (минимально жизнеспособного продукта) в течение одной недели. Прототип успешно анализирует данные с Kaspi.kz.</a:t>
            </a:r>
            <a:endParaRPr lang="ru-RU" sz="105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050" dirty="0">
                <a:latin typeface="Montserrat" panose="020B0604020202020204" charset="0"/>
                <a:cs typeface="Montserrat" panose="020B0604020202020204" charset="0"/>
              </a:rPr>
              <a:t>Завершён запуск </a:t>
            </a:r>
            <a:r>
              <a:rPr lang="ru-RU" sz="1050" dirty="0" err="1">
                <a:latin typeface="Montserrat" panose="020B0604020202020204" charset="0"/>
                <a:cs typeface="Montserrat" panose="020B0604020202020204" charset="0"/>
              </a:rPr>
              <a:t>лендинга</a:t>
            </a:r>
            <a:r>
              <a:rPr lang="ru-RU" sz="1050" dirty="0">
                <a:latin typeface="Montserrat" panose="020B0604020202020204" charset="0"/>
                <a:cs typeface="Montserrat" panose="020B0604020202020204" charset="0"/>
              </a:rPr>
              <a:t> MarketPulse и начато масштабирование: подключены новые бренды и категории, расширяется охват за пределы LG и </a:t>
            </a:r>
            <a:r>
              <a:rPr lang="ru-RU" sz="1050" dirty="0" err="1">
                <a:latin typeface="Montserrat" panose="020B0604020202020204" charset="0"/>
                <a:cs typeface="Montserrat" panose="020B0604020202020204" charset="0"/>
              </a:rPr>
              <a:t>Samsung</a:t>
            </a:r>
            <a:r>
              <a:rPr lang="ru-RU" sz="1050" dirty="0">
                <a:latin typeface="Montserrat" panose="020B0604020202020204" charset="0"/>
                <a:cs typeface="Montserrat" panose="020B0604020202020204" charset="0"/>
              </a:rPr>
              <a:t>.</a:t>
            </a:r>
            <a:endParaRPr sz="1050" dirty="0">
              <a:solidFill>
                <a:schemeClr val="dk2"/>
              </a:solidFill>
              <a:latin typeface="Montserrat" panose="020B0604020202020204" charset="0"/>
              <a:ea typeface="Barlow Semi Condensed"/>
              <a:cs typeface="Montserrat" panose="020B0604020202020204" charset="0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rgbClr val="FE67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rgbClr val="FE67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rgbClr val="FE67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rgbClr val="FE67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rgbClr val="FE67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rgbClr val="FE67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672752" y="2670211"/>
            <a:ext cx="87851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cs typeface="Gelasio" panose="020B0604020202020204" charset="0"/>
              </a:rPr>
              <a:t>декабрь</a:t>
            </a: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62191" y="2744235"/>
            <a:ext cx="855317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solidFill>
                  <a:srgbClr val="FE6700"/>
                </a:solidFill>
                <a:latin typeface="Montserrat" panose="020B0604020202020204" charset="-52"/>
                <a:cs typeface="Gelasio" panose="020B0604020202020204" charset="0"/>
              </a:rPr>
              <a:t>Январь</a:t>
            </a:r>
            <a:endParaRPr dirty="0">
              <a:solidFill>
                <a:srgbClr val="FE67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20206" y="2725602"/>
            <a:ext cx="968358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cs typeface="Gelasio" panose="020B0604020202020204" charset="0"/>
              </a:rPr>
              <a:t>Февраль</a:t>
            </a:r>
            <a:endParaRPr lang="en-US" dirty="0">
              <a:solidFill>
                <a:schemeClr val="bg1"/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solidFill>
                  <a:srgbClr val="FE6700"/>
                </a:solidFill>
                <a:latin typeface="Montserrat" panose="020B0604020202020204" charset="-52"/>
                <a:cs typeface="Gelasio" panose="020B0604020202020204" charset="0"/>
              </a:rPr>
              <a:t>Март</a:t>
            </a:r>
            <a:endParaRPr dirty="0">
              <a:solidFill>
                <a:srgbClr val="FE67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733" y="3510721"/>
            <a:ext cx="22461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Запущена разработка аналитического инструмента </a:t>
            </a:r>
            <a:r>
              <a:rPr lang="ru-RU" sz="105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MarketPulse</a:t>
            </a:r>
            <a:r>
              <a:rPr lang="ru-RU" sz="105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для мониторинга маркетплейсов.</a:t>
            </a:r>
            <a:endParaRPr lang="ru-RU" sz="105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cxnSp>
        <p:nvCxnSpPr>
          <p:cNvPr id="37" name="Google Shape;2717;p49"/>
          <p:cNvCxnSpPr>
            <a:stCxn id="2" idx="0"/>
          </p:cNvCxnSpPr>
          <p:nvPr/>
        </p:nvCxnSpPr>
        <p:spPr>
          <a:xfrm flipH="1" flipV="1">
            <a:off x="2085630" y="3385081"/>
            <a:ext cx="9180" cy="125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2720;p49"/>
          <p:cNvSpPr/>
          <p:nvPr/>
        </p:nvSpPr>
        <p:spPr>
          <a:xfrm>
            <a:off x="2054910" y="3488624"/>
            <a:ext cx="79800" cy="79800"/>
          </a:xfrm>
          <a:prstGeom prst="ellipse">
            <a:avLst/>
          </a:prstGeom>
          <a:solidFill>
            <a:srgbClr val="FE67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831</Words>
  <Application>Microsoft Office PowerPoint</Application>
  <PresentationFormat>Экран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Gelasio</vt:lpstr>
      <vt:lpstr>Barlow Semi Condensed</vt:lpstr>
      <vt:lpstr>Arial</vt:lpstr>
      <vt:lpstr>Microsoft JhengHei UI Light</vt:lpstr>
      <vt:lpstr>Abel</vt:lpstr>
      <vt:lpstr>Roboto Condensed Light</vt:lpstr>
      <vt:lpstr>Fjalla One</vt:lpstr>
      <vt:lpstr>Microsoft New Tai Lue</vt:lpstr>
      <vt:lpstr>Montserrat</vt:lpstr>
      <vt:lpstr>Barlow Semi Condensed Medium</vt:lpstr>
      <vt:lpstr>Technology Consulting by Slidesgo</vt:lpstr>
      <vt:lpstr>MarketPulse</vt:lpstr>
      <vt:lpstr>Elevator Pitch: Суть Бизнес-Идеи </vt:lpstr>
      <vt:lpstr>Understanding the Problem</vt:lpstr>
      <vt:lpstr>Our Solutions</vt:lpstr>
      <vt:lpstr>Бизнес-Модель и Монетизация: Как Мы Зарабатываем</vt:lpstr>
      <vt:lpstr>Конкуренты и Преимущества: Почему Мы Лучше</vt:lpstr>
      <vt:lpstr>Презентация PowerPoint</vt:lpstr>
      <vt:lpstr>Команда: Движущая Сила Проекта</vt:lpstr>
      <vt:lpstr>Трекшн/Прогресс: Достижения</vt:lpstr>
      <vt:lpstr>Roadmap: План На Будущее </vt:lpstr>
      <vt:lpstr>Презентация PowerPoint</vt:lpstr>
      <vt:lpstr>Hidden Slides (Примеры тем для вопросов):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15</dc:creator>
  <cp:lastModifiedBy>15</cp:lastModifiedBy>
  <cp:revision>20</cp:revision>
  <dcterms:modified xsi:type="dcterms:W3CDTF">2025-05-11T11:21:32Z</dcterms:modified>
</cp:coreProperties>
</file>