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4630400" cy="8229600"/>
  <p:notesSz cx="8229600" cy="14630400"/>
  <p:embeddedFontLst>
    <p:embeddedFont>
      <p:font typeface="Gelasio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Montserrat" panose="020B0604020202020204" charset="0"/>
      <p:regular r:id="rId22"/>
      <p:bold r:id="rId23"/>
      <p:italic r:id="rId24"/>
      <p:boldItalic r:id="rId25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342"/>
    <a:srgbClr val="D8B6A4"/>
    <a:srgbClr val="C9C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8" d="100"/>
          <a:sy n="78" d="100"/>
        </p:scale>
        <p:origin x="2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489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450580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 err="1" smtClean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MarketPulse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30" y="553508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0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Аналитика маркетплейсов для e-commerce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793790" y="47667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46" y="884055"/>
            <a:ext cx="3216358" cy="3216358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2762271" y="7531510"/>
            <a:ext cx="1789471" cy="629264"/>
          </a:xfrm>
          <a:prstGeom prst="rect">
            <a:avLst/>
          </a:prstGeom>
          <a:solidFill>
            <a:srgbClr val="464342"/>
          </a:solidFill>
          <a:ln>
            <a:solidFill>
              <a:srgbClr val="464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9020" y="572810"/>
            <a:ext cx="10938986" cy="650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100"/>
              </a:lnSpc>
            </a:pPr>
            <a:r>
              <a:rPr lang="en-US" sz="41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Hidden Slides (</a:t>
            </a:r>
            <a:r>
              <a:rPr lang="en-US" sz="4100" dirty="0" err="1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Примеры</a:t>
            </a:r>
            <a:r>
              <a:rPr lang="en-US" sz="41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4100" dirty="0" err="1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тем</a:t>
            </a:r>
            <a:r>
              <a:rPr lang="en-US" sz="41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4100" dirty="0" err="1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для</a:t>
            </a:r>
            <a:r>
              <a:rPr lang="en-US" sz="41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4100" dirty="0" err="1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вопросов</a:t>
            </a:r>
            <a:r>
              <a:rPr lang="en-US" sz="41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):</a:t>
            </a:r>
            <a:endParaRPr lang="en-US" sz="4100" dirty="0"/>
          </a:p>
        </p:txBody>
      </p:sp>
      <p:sp>
        <p:nvSpPr>
          <p:cNvPr id="3" name="Text 1"/>
          <p:cNvSpPr/>
          <p:nvPr/>
        </p:nvSpPr>
        <p:spPr>
          <a:xfrm>
            <a:off x="729020" y="1640324"/>
            <a:ext cx="13172361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Бизнес-модель (Canvas): 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729020" y="2046565"/>
            <a:ext cx="13172361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>
              <a:lnSpc>
                <a:spcPts val="2600"/>
              </a:lnSpc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Партнёры: маркетплейсы (Kaspi.kz, Halyk Market, Ozon, Wildberries), провайдеры данных. 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29020" y="2452807"/>
            <a:ext cx="13172361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>
              <a:lnSpc>
                <a:spcPts val="2600"/>
              </a:lnSpc>
              <a:buSzPct val="100000"/>
              <a:buFont typeface="+mj-lt"/>
              <a:buAutoNum type="arabicPeriod" startAt="2"/>
            </a:pPr>
            <a:r>
              <a:rPr lang="en-US" sz="16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Виды деятельности: автоматизированный парсинг, обработка больших данных, визуализация в Power BI. 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729020" y="2859048"/>
            <a:ext cx="13172361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>
              <a:lnSpc>
                <a:spcPts val="2600"/>
              </a:lnSpc>
              <a:buSzPct val="100000"/>
              <a:buFont typeface="+mj-lt"/>
              <a:buAutoNum type="arabicPeriod" startAt="3"/>
            </a:pPr>
            <a:r>
              <a:rPr lang="en-US" sz="16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Ценностное предложение: оперативная аналитика, исторический анализ, экономия времени и ресурсов.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729020" y="3265289"/>
            <a:ext cx="13172361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>
              <a:lnSpc>
                <a:spcPts val="2600"/>
              </a:lnSpc>
              <a:buSzPct val="100000"/>
              <a:buFont typeface="+mj-lt"/>
              <a:buAutoNum type="arabicPeriod" startAt="4"/>
            </a:pPr>
            <a:r>
              <a:rPr lang="en-US" sz="16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Клиентские сегменты: продавцы, бренды, маркетологи. 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729020" y="3671530"/>
            <a:ext cx="13172361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>
              <a:lnSpc>
                <a:spcPts val="2600"/>
              </a:lnSpc>
              <a:buSzPct val="100000"/>
              <a:buFont typeface="+mj-lt"/>
              <a:buAutoNum type="arabicPeriod" startAt="5"/>
            </a:pPr>
            <a:r>
              <a:rPr lang="en-US" sz="16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Доходы: SaaS-подписка, кастомизация, партнёрские соглашения.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729020" y="4077772"/>
            <a:ext cx="13172361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Font typeface="+mj-lt"/>
              <a:buAutoNum type="arabicPeriod" startAt="2"/>
            </a:pPr>
            <a:r>
              <a:rPr lang="en-US" sz="16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Технические подробности: 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729020" y="4484013"/>
            <a:ext cx="13172361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>
              <a:lnSpc>
                <a:spcPts val="2600"/>
              </a:lnSpc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Архитектура: модульный парсинг, облачное хранение, Power BI дашборды.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729020" y="4890254"/>
            <a:ext cx="13172361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>
              <a:lnSpc>
                <a:spcPts val="2600"/>
              </a:lnSpc>
              <a:buSzPct val="100000"/>
              <a:buFont typeface="+mj-lt"/>
              <a:buAutoNum type="arabicPeriod" startAt="2"/>
            </a:pPr>
            <a:r>
              <a:rPr lang="en-US" sz="16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Технологический стек: Python, JavaScript, Scrapy/Selenium, AWS/GCP/Azure. 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729020" y="5296495"/>
            <a:ext cx="13172361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>
              <a:lnSpc>
                <a:spcPts val="2600"/>
              </a:lnSpc>
              <a:buSzPct val="100000"/>
              <a:buFont typeface="+mj-lt"/>
              <a:buAutoNum type="arabicPeriod" startAt="3"/>
            </a:pPr>
            <a:r>
              <a:rPr lang="en-US" sz="16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Масштабируемость: обработка до 20 млн строк с переходом на Big Data решения (Spark, Hadoop).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729020" y="5702737"/>
            <a:ext cx="13172361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>
              <a:lnSpc>
                <a:spcPts val="2600"/>
              </a:lnSpc>
              <a:buSzPct val="100000"/>
              <a:buFont typeface="+mj-lt"/>
              <a:buAutoNum type="arabicPeriod" startAt="4"/>
            </a:pPr>
            <a:r>
              <a:rPr lang="en-US" sz="16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Безопасность: шифрование, GDPR.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729020" y="6108978"/>
            <a:ext cx="13172361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Font typeface="+mj-lt"/>
              <a:buAutoNum type="arabicPeriod" startAt="3"/>
            </a:pPr>
            <a:r>
              <a:rPr lang="en-US" sz="16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Элементы гордости:</a:t>
            </a:r>
            <a:endParaRPr lang="en-US" sz="1600" dirty="0"/>
          </a:p>
        </p:txBody>
      </p:sp>
      <p:sp>
        <p:nvSpPr>
          <p:cNvPr id="15" name="Text 13"/>
          <p:cNvSpPr/>
          <p:nvPr/>
        </p:nvSpPr>
        <p:spPr>
          <a:xfrm>
            <a:off x="729020" y="6515219"/>
            <a:ext cx="13172361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>
              <a:lnSpc>
                <a:spcPts val="2600"/>
              </a:lnSpc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Успешный пилот на Kaspi.kz (LG, Samsung) с автоматическим сбором данных. </a:t>
            </a:r>
            <a:endParaRPr lang="en-US" sz="1600" dirty="0"/>
          </a:p>
        </p:txBody>
      </p:sp>
      <p:sp>
        <p:nvSpPr>
          <p:cNvPr id="16" name="Text 14"/>
          <p:cNvSpPr/>
          <p:nvPr/>
        </p:nvSpPr>
        <p:spPr>
          <a:xfrm>
            <a:off x="729020" y="6921460"/>
            <a:ext cx="13172361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>
              <a:lnSpc>
                <a:spcPts val="2600"/>
              </a:lnSpc>
              <a:buSzPct val="100000"/>
              <a:buFont typeface="+mj-lt"/>
              <a:buAutoNum type="arabicPeriod" startAt="2"/>
            </a:pPr>
            <a:r>
              <a:rPr lang="en-US" sz="16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Положительные отзывы первых клиентов и активные переговоры с брендами. </a:t>
            </a:r>
            <a:endParaRPr lang="en-US" sz="1600" dirty="0"/>
          </a:p>
        </p:txBody>
      </p:sp>
      <p:sp>
        <p:nvSpPr>
          <p:cNvPr id="17" name="Text 15"/>
          <p:cNvSpPr/>
          <p:nvPr/>
        </p:nvSpPr>
        <p:spPr>
          <a:xfrm>
            <a:off x="729020" y="7327702"/>
            <a:ext cx="13172361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>
              <a:lnSpc>
                <a:spcPts val="2600"/>
              </a:lnSpc>
              <a:buSzPct val="100000"/>
              <a:buFont typeface="+mj-lt"/>
              <a:buAutoNum type="arabicPeriod" startAt="3"/>
            </a:pPr>
            <a:r>
              <a:rPr lang="en-US" sz="16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Ключевые метрики: сокращение времени анализа и повышение точности прогнозов.</a:t>
            </a:r>
            <a:endParaRPr lang="en-US" sz="16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2762271" y="7531510"/>
            <a:ext cx="1789471" cy="629264"/>
          </a:xfrm>
          <a:prstGeom prst="rect">
            <a:avLst/>
          </a:prstGeom>
          <a:solidFill>
            <a:srgbClr val="464342"/>
          </a:solidFill>
          <a:ln>
            <a:solidFill>
              <a:srgbClr val="464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54411"/>
            <a:ext cx="881038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Elevator Pitch: Суть Бизнес-Идеи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16818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MarketPulse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- Это аналитический инструмент для маркетплейсов, который помогает продавцам, брендам и маркетологам принимать обоснованные решения, контролируя динамику цен, позиции товаров, рейтинги продавцов и скидочные стратегии.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460677"/>
            <a:ext cx="130428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Сейчас многие компании используют стандартные решения, полагаясь на устаревшие данные и ручной сбор информации, что приводит к потерям продаж и недополученной прибыли. Наш продукт, основанный на автоматизированном парсинге данных и визуализации в Power BI, обеспечивает оперативный мониторинг рынка и историческую аналитику, позволяя экономить ресурсы и увеличивать прибыль за счёт более точного ценообразования.</a:t>
            </a:r>
            <a:endParaRPr lang="en-US" sz="175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762271" y="7531510"/>
            <a:ext cx="1789471" cy="629264"/>
          </a:xfrm>
          <a:prstGeom prst="rect">
            <a:avLst/>
          </a:prstGeom>
          <a:solidFill>
            <a:srgbClr val="464342"/>
          </a:solidFill>
          <a:ln>
            <a:solidFill>
              <a:srgbClr val="464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87886"/>
            <a:ext cx="956833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Команда: Движущая Сила Проекта</a:t>
            </a:r>
            <a:endParaRPr lang="en-US" sz="445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819" y="2144711"/>
            <a:ext cx="1863831" cy="207607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657600" y="4329865"/>
            <a:ext cx="20942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SzPts val="1400"/>
            </a:pPr>
            <a:r>
              <a:rPr lang="ru-RU" dirty="0" err="1">
                <a:solidFill>
                  <a:schemeClr val="bg2">
                    <a:lumMod val="75000"/>
                  </a:schemeClr>
                </a:solidFill>
                <a:latin typeface="Montserrat" panose="020B0604020202020204" charset="-52"/>
              </a:rPr>
              <a:t>Дастан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Montserrat" panose="020B0604020202020204" charset="-52"/>
              </a:rPr>
              <a:t>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  <a:latin typeface="Montserrat" panose="020B0604020202020204" charset="-52"/>
              </a:rPr>
              <a:t>Баймагамбетов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ru-RU" dirty="0">
                <a:solidFill>
                  <a:schemeClr val="bg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ru-RU" dirty="0">
                <a:solidFill>
                  <a:schemeClr val="bg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CEO, основатель</a:t>
            </a:r>
          </a:p>
          <a:p>
            <a:pPr algn="ctr">
              <a:buSzPts val="1400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Montserrat" panose="020B0604020202020204" charset="-52"/>
              </a:rPr>
              <a:t>главный разработчик. Эксперт в области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  <a:latin typeface="Montserrat" panose="020B0604020202020204" charset="-52"/>
              </a:rPr>
              <a:t>парсинга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Montserrat" panose="020B0604020202020204" charset="-52"/>
              </a:rPr>
              <a:t> данных и аналитики рынка.</a:t>
            </a:r>
            <a:endParaRPr lang="ru-RU" dirty="0">
              <a:solidFill>
                <a:schemeClr val="bg2">
                  <a:lumMod val="75000"/>
                </a:schemeClr>
              </a:solidFill>
              <a:latin typeface="Montserrat" panose="020B0604020202020204" charset="-52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426" y="2144711"/>
            <a:ext cx="1868116" cy="208085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367252" y="4329865"/>
            <a:ext cx="22220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SzPts val="1400"/>
            </a:pPr>
            <a:r>
              <a:rPr lang="ru-RU" dirty="0" err="1">
                <a:solidFill>
                  <a:schemeClr val="bg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Сейтказы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Ертыс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ru-RU" dirty="0">
                <a:solidFill>
                  <a:schemeClr val="bg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ru-RU" dirty="0">
                <a:solidFill>
                  <a:schemeClr val="bg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dirty="0" err="1">
                <a:solidFill>
                  <a:schemeClr val="bg2">
                    <a:lumMod val="75000"/>
                  </a:schemeClr>
                </a:solidFill>
                <a:latin typeface="Montserrat" panose="020B0604020202020204" charset="-52"/>
              </a:rPr>
              <a:t>Сооснователь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Montserrat" panose="020B0604020202020204" charset="-52"/>
              </a:rPr>
              <a:t>,</a:t>
            </a:r>
            <a:endParaRPr lang="ru-RU" dirty="0">
              <a:solidFill>
                <a:schemeClr val="bg2">
                  <a:lumMod val="75000"/>
                </a:schemeClr>
              </a:solidFill>
              <a:latin typeface="Montserrat" panose="020B0604020202020204" charset="-52"/>
              <a:ea typeface="Montserrat"/>
              <a:cs typeface="Montserrat"/>
              <a:sym typeface="Montserrat"/>
            </a:endParaRPr>
          </a:p>
          <a:p>
            <a:pPr lvl="0" algn="ctr">
              <a:buClr>
                <a:schemeClr val="dk1"/>
              </a:buClr>
              <a:buSzPts val="1400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Montserrat" panose="020B0604020202020204" charset="-52"/>
              </a:rPr>
              <a:t>Отвечает за стратегию развития и внедрение новых инструментов.</a:t>
            </a:r>
            <a:endParaRPr lang="ru-RU" dirty="0">
              <a:solidFill>
                <a:schemeClr val="bg2">
                  <a:lumMod val="75000"/>
                </a:schemeClr>
              </a:solidFill>
              <a:latin typeface="Montserrat" panose="020B0604020202020204" charset="-52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762271" y="7531510"/>
            <a:ext cx="1789471" cy="629264"/>
          </a:xfrm>
          <a:prstGeom prst="rect">
            <a:avLst/>
          </a:prstGeom>
          <a:solidFill>
            <a:srgbClr val="464342"/>
          </a:solidFill>
          <a:ln>
            <a:solidFill>
              <a:srgbClr val="464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0793" y="785336"/>
            <a:ext cx="9084350" cy="5631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400"/>
              </a:lnSpc>
              <a:buNone/>
            </a:pPr>
            <a:r>
              <a:rPr lang="en-US" sz="35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Проблема и Решение: Почему Это Важно</a:t>
            </a:r>
            <a:endParaRPr lang="en-US" sz="3500" dirty="0"/>
          </a:p>
        </p:txBody>
      </p:sp>
      <p:sp>
        <p:nvSpPr>
          <p:cNvPr id="3" name="Text 1"/>
          <p:cNvSpPr/>
          <p:nvPr/>
        </p:nvSpPr>
        <p:spPr>
          <a:xfrm>
            <a:off x="630793" y="1708904"/>
            <a:ext cx="13368814" cy="3604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Описание проблем                                                                                                     Решение проблемы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630793" y="2434114"/>
            <a:ext cx="6464618" cy="2883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●</a:t>
            </a:r>
            <a:r>
              <a:rPr lang="en-US" sz="140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Проблема 1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630793" y="2884646"/>
            <a:ext cx="6464618" cy="5767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○Отсутствие оперативного контроля над изменениями цен, позиций товаров и рейтингами продавцов на маркетплейсах.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630793" y="3623548"/>
            <a:ext cx="6464618" cy="2883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●</a:t>
            </a:r>
            <a:r>
              <a:rPr lang="en-US" sz="140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Проблема 2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630793" y="4074081"/>
            <a:ext cx="6464618" cy="8651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○Трудности в сборе и обработке больших объёмов данных (до 20 млн строк), что ограничивает возможности существующих аналитических решений.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630793" y="5101352"/>
            <a:ext cx="6464618" cy="2883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●</a:t>
            </a:r>
            <a:r>
              <a:rPr lang="en-US" sz="140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Проблема 3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630793" y="5551884"/>
            <a:ext cx="6464618" cy="8651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○Неэффективность ручного мониторинга и использования статичных отчетов, что ведет к потере конкурентного преимущества и снижению прибыли.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7542609" y="2434114"/>
            <a:ext cx="6464618" cy="5767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●</a:t>
            </a:r>
            <a:r>
              <a:rPr lang="en-US" sz="140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MarketPulse </a:t>
            </a:r>
            <a:r>
              <a:rPr lang="en-US" sz="14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помогает продавцам, брендам и маркетологам решать проблему неэффективной аналитики маркетплейсов, предоставляя: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7542609" y="3173016"/>
            <a:ext cx="6464618" cy="5767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●</a:t>
            </a:r>
            <a:r>
              <a:rPr lang="en-US" sz="140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Мониторинг цен:</a:t>
            </a:r>
            <a:r>
              <a:rPr lang="en-US" sz="14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
Анализ изменений по конкурентам в реальном времени.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7542609" y="3911918"/>
            <a:ext cx="6464618" cy="5767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●</a:t>
            </a:r>
            <a:r>
              <a:rPr lang="en-US" sz="140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Рейтинг продавцов:</a:t>
            </a:r>
            <a:r>
              <a:rPr lang="en-US" sz="14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
Отслеживание отзывов, динамики цен и позиций в выдаче.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7542609" y="4650819"/>
            <a:ext cx="6464618" cy="5767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●</a:t>
            </a:r>
            <a:r>
              <a:rPr lang="en-US" sz="140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Отслеживание скидок:</a:t>
            </a:r>
            <a:r>
              <a:rPr lang="en-US" sz="14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
Выявление стратегий снижения цен и своевременное реагирование.</a:t>
            </a: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7542609" y="5389721"/>
            <a:ext cx="6464618" cy="8651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●</a:t>
            </a:r>
            <a:r>
              <a:rPr lang="en-US" sz="140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Исторические данные:</a:t>
            </a:r>
            <a:r>
              <a:rPr lang="en-US" sz="14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
Ретроспектива динамики цен, рейтингов и отзывов для глубокого анализа трендов.</a:t>
            </a:r>
            <a:endParaRPr lang="en-US" sz="1400" dirty="0"/>
          </a:p>
        </p:txBody>
      </p:sp>
      <p:sp>
        <p:nvSpPr>
          <p:cNvPr id="15" name="Text 13"/>
          <p:cNvSpPr/>
          <p:nvPr/>
        </p:nvSpPr>
        <p:spPr>
          <a:xfrm>
            <a:off x="7542609" y="6416993"/>
            <a:ext cx="6464618" cy="8651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●Технология парсинга данных и визуализация в Power BI позволяют получить точную и актуальную аналитику, что значительно сокращает затраты времени и повышает эффективность работы.</a:t>
            </a:r>
            <a:endParaRPr lang="en-US" sz="1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2762271" y="7531510"/>
            <a:ext cx="1789471" cy="629264"/>
          </a:xfrm>
          <a:prstGeom prst="rect">
            <a:avLst/>
          </a:prstGeom>
          <a:solidFill>
            <a:srgbClr val="464342"/>
          </a:solidFill>
          <a:ln>
            <a:solidFill>
              <a:srgbClr val="464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2955" y="615196"/>
            <a:ext cx="13064490" cy="13982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Бизнес-Модель и Монетизация: Как Мы Зарабатываем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782955" y="2460903"/>
            <a:ext cx="13064490" cy="3579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Модель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82955" y="2897029"/>
            <a:ext cx="13064490" cy="3579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SaaS-подписка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с ежемесячной или годовой оплатой.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82955" y="3333155"/>
            <a:ext cx="13064490" cy="3579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Подписка на базовый и расширенный функционал.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82955" y="3769281"/>
            <a:ext cx="13064490" cy="3579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Дополнительные услуги по кастомизации аналитических отчётов.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82955" y="4205407"/>
            <a:ext cx="13064490" cy="3579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Ценность для клиентов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82955" y="4641533"/>
            <a:ext cx="13064490" cy="3579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Экономия времени и ресурсов благодаря автоматизированному сбору данных.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82955" y="5077658"/>
            <a:ext cx="13064490" cy="3579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Повышение конкурентоспособности за счёт точной аналитики и прогнозирования.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82955" y="5513784"/>
            <a:ext cx="13064490" cy="3579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Гибкие тарифы, позволяющие выбрать нужный функционал.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82955" y="5949910"/>
            <a:ext cx="13064490" cy="3579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Прибыль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82955" y="6386036"/>
            <a:ext cx="13064490" cy="3579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Основной доход: ежемесячные/годовые подписки.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82955" y="6822162"/>
            <a:ext cx="13064490" cy="3579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Дополнительный доход: кастомизация отчётов и партнёрские соглашения с маркетплейсами и брендами.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82955" y="7258288"/>
            <a:ext cx="13064490" cy="3579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Средний чек: </a:t>
            </a: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$100–$500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в месяц в зависимости от выбранного пакета услуг.</a:t>
            </a:r>
            <a:endParaRPr lang="en-US" sz="175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2762271" y="7531510"/>
            <a:ext cx="1789471" cy="629264"/>
          </a:xfrm>
          <a:prstGeom prst="rect">
            <a:avLst/>
          </a:prstGeom>
          <a:solidFill>
            <a:srgbClr val="464342"/>
          </a:solidFill>
          <a:ln>
            <a:solidFill>
              <a:srgbClr val="464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2112" y="551736"/>
            <a:ext cx="5669042" cy="626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Рынок: TAM, SAM, SOM</a:t>
            </a:r>
            <a:endParaRPr lang="en-US" sz="39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12" y="1705213"/>
            <a:ext cx="5405914" cy="465689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430333" y="1660088"/>
            <a:ext cx="6505456" cy="6419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⬩</a:t>
            </a:r>
            <a:r>
              <a:rPr lang="en-US" sz="15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PAM</a:t>
            </a:r>
            <a:r>
              <a:rPr lang="en-US" sz="15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– Potential </a:t>
            </a:r>
            <a:r>
              <a:rPr lang="en-US" sz="1550" dirty="0">
                <a:solidFill>
                  <a:srgbClr val="CCCCCC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Available </a:t>
            </a:r>
            <a:r>
              <a:rPr lang="en-US" sz="15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Market - это глобальный рынок, не ограниченный   географией или другими факторами.</a:t>
            </a:r>
            <a:endParaRPr lang="en-US" sz="1550" dirty="0"/>
          </a:p>
        </p:txBody>
      </p:sp>
      <p:sp>
        <p:nvSpPr>
          <p:cNvPr id="5" name="Text 2"/>
          <p:cNvSpPr/>
          <p:nvPr/>
        </p:nvSpPr>
        <p:spPr>
          <a:xfrm>
            <a:off x="7430333" y="2482572"/>
            <a:ext cx="6505456" cy="6419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⬩</a:t>
            </a:r>
            <a:r>
              <a:rPr lang="en-US" sz="15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TAM</a:t>
            </a:r>
            <a:r>
              <a:rPr lang="en-US" sz="15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- Total Available or Addressable Market - Глобальный рынок аналитики e-commerce, </a:t>
            </a:r>
            <a:r>
              <a:rPr lang="en-US" sz="155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оцениваемый</a:t>
            </a:r>
            <a:r>
              <a:rPr lang="en-US" sz="15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550" dirty="0" smtClean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в 100 </a:t>
            </a:r>
            <a:r>
              <a:rPr lang="en-US" sz="1550" dirty="0" err="1" smtClean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миллионов</a:t>
            </a:r>
            <a:r>
              <a:rPr lang="en-US" sz="1550" dirty="0" smtClean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 </a:t>
            </a:r>
            <a:r>
              <a:rPr lang="en-US" sz="15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долларов.</a:t>
            </a:r>
            <a:endParaRPr lang="en-US" sz="1550" dirty="0"/>
          </a:p>
        </p:txBody>
      </p:sp>
      <p:sp>
        <p:nvSpPr>
          <p:cNvPr id="6" name="Text 3"/>
          <p:cNvSpPr/>
          <p:nvPr/>
        </p:nvSpPr>
        <p:spPr>
          <a:xfrm>
            <a:off x="7430333" y="3305056"/>
            <a:ext cx="6505456" cy="12839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⬩</a:t>
            </a:r>
            <a:r>
              <a:rPr lang="en-US" sz="15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SAM</a:t>
            </a:r>
            <a:r>
              <a:rPr lang="en-US" sz="15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- Segmented Addressable Market or Served Available Market – Рынок аналитических решений для маркетплейсов в СНГ и странах с развивающейся электронной коммерцией – </a:t>
            </a:r>
            <a:r>
              <a:rPr lang="en-US" sz="1550" dirty="0" smtClean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10 </a:t>
            </a:r>
            <a:r>
              <a:rPr lang="en-US" sz="15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миллионов долларов.</a:t>
            </a:r>
            <a:endParaRPr lang="en-US" sz="1550" dirty="0"/>
          </a:p>
        </p:txBody>
      </p:sp>
      <p:sp>
        <p:nvSpPr>
          <p:cNvPr id="7" name="Text 4"/>
          <p:cNvSpPr/>
          <p:nvPr/>
        </p:nvSpPr>
        <p:spPr>
          <a:xfrm>
            <a:off x="7430333" y="4769525"/>
            <a:ext cx="6505456" cy="9629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⬩</a:t>
            </a:r>
            <a:r>
              <a:rPr lang="en-US" sz="15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SOM</a:t>
            </a:r>
            <a:r>
              <a:rPr lang="en-US" sz="15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- Serviceable Obtainable Market - Реалистичная доля рынка, которую можно захватить в ближайшие 3 года – </a:t>
            </a:r>
            <a:r>
              <a:rPr lang="en-US" sz="155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несколько</a:t>
            </a:r>
            <a:r>
              <a:rPr lang="en-US" sz="15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550" dirty="0" err="1" smtClean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миллион</a:t>
            </a:r>
            <a:r>
              <a:rPr lang="en-US" sz="1550" dirty="0" smtClean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 </a:t>
            </a:r>
            <a:r>
              <a:rPr lang="en-US" sz="15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долларов</a:t>
            </a:r>
            <a:endParaRPr lang="en-US" sz="1550" dirty="0"/>
          </a:p>
        </p:txBody>
      </p:sp>
      <p:sp>
        <p:nvSpPr>
          <p:cNvPr id="8" name="Text 5"/>
          <p:cNvSpPr/>
          <p:nvPr/>
        </p:nvSpPr>
        <p:spPr>
          <a:xfrm>
            <a:off x="702112" y="6813352"/>
            <a:ext cx="13226177" cy="320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endParaRPr lang="en-US" sz="1550" dirty="0"/>
          </a:p>
        </p:txBody>
      </p:sp>
      <p:sp>
        <p:nvSpPr>
          <p:cNvPr id="9" name="Text 6"/>
          <p:cNvSpPr/>
          <p:nvPr/>
        </p:nvSpPr>
        <p:spPr>
          <a:xfrm>
            <a:off x="702112" y="7359968"/>
            <a:ext cx="13226177" cy="320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endParaRPr lang="en-US" sz="155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2762271" y="7531510"/>
            <a:ext cx="1789471" cy="629264"/>
          </a:xfrm>
          <a:prstGeom prst="rect">
            <a:avLst/>
          </a:prstGeom>
          <a:solidFill>
            <a:srgbClr val="464342"/>
          </a:solidFill>
          <a:ln>
            <a:solidFill>
              <a:srgbClr val="464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2345" y="953453"/>
            <a:ext cx="11368564" cy="5913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650"/>
              </a:lnSpc>
              <a:buNone/>
            </a:pPr>
            <a:r>
              <a:rPr lang="en-US" sz="37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Конкуренты и Преимущества: Почему Мы Лучше</a:t>
            </a:r>
            <a:endParaRPr lang="en-US" sz="3700" dirty="0"/>
          </a:p>
        </p:txBody>
      </p:sp>
      <p:sp>
        <p:nvSpPr>
          <p:cNvPr id="3" name="Shape 1"/>
          <p:cNvSpPr/>
          <p:nvPr/>
        </p:nvSpPr>
        <p:spPr>
          <a:xfrm>
            <a:off x="662345" y="1923336"/>
            <a:ext cx="13305711" cy="5352812"/>
          </a:xfrm>
          <a:prstGeom prst="roundRect">
            <a:avLst>
              <a:gd name="adj" fmla="val 530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69965" y="1930956"/>
            <a:ext cx="13290471" cy="54506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859274" y="2052042"/>
            <a:ext cx="2275880" cy="3028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Основные критерии</a:t>
            </a:r>
            <a:endParaRPr lang="en-US" sz="1450" dirty="0"/>
          </a:p>
        </p:txBody>
      </p:sp>
      <p:sp>
        <p:nvSpPr>
          <p:cNvPr id="6" name="Text 4"/>
          <p:cNvSpPr/>
          <p:nvPr/>
        </p:nvSpPr>
        <p:spPr>
          <a:xfrm>
            <a:off x="3521154" y="2052042"/>
            <a:ext cx="2272070" cy="3028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4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      MarketPulse</a:t>
            </a:r>
            <a:endParaRPr lang="en-US" sz="1450" dirty="0"/>
          </a:p>
        </p:txBody>
      </p:sp>
      <p:sp>
        <p:nvSpPr>
          <p:cNvPr id="7" name="Text 5"/>
          <p:cNvSpPr/>
          <p:nvPr/>
        </p:nvSpPr>
        <p:spPr>
          <a:xfrm>
            <a:off x="6179225" y="2052042"/>
            <a:ext cx="2272070" cy="3028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MPStats</a:t>
            </a:r>
            <a:endParaRPr lang="en-US" sz="1450" dirty="0"/>
          </a:p>
        </p:txBody>
      </p:sp>
      <p:sp>
        <p:nvSpPr>
          <p:cNvPr id="8" name="Text 6"/>
          <p:cNvSpPr/>
          <p:nvPr/>
        </p:nvSpPr>
        <p:spPr>
          <a:xfrm>
            <a:off x="8837295" y="2052042"/>
            <a:ext cx="2272070" cy="3028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Moneyplace</a:t>
            </a:r>
            <a:endParaRPr lang="en-US" sz="1450" dirty="0"/>
          </a:p>
        </p:txBody>
      </p:sp>
      <p:sp>
        <p:nvSpPr>
          <p:cNvPr id="9" name="Text 7"/>
          <p:cNvSpPr/>
          <p:nvPr/>
        </p:nvSpPr>
        <p:spPr>
          <a:xfrm>
            <a:off x="11495365" y="2052042"/>
            <a:ext cx="2275880" cy="3028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SellerFox</a:t>
            </a:r>
            <a:endParaRPr lang="en-US" sz="1450" dirty="0"/>
          </a:p>
        </p:txBody>
      </p:sp>
      <p:sp>
        <p:nvSpPr>
          <p:cNvPr id="10" name="Shape 8"/>
          <p:cNvSpPr/>
          <p:nvPr/>
        </p:nvSpPr>
        <p:spPr>
          <a:xfrm>
            <a:off x="669965" y="2476024"/>
            <a:ext cx="13290471" cy="84796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859274" y="2597110"/>
            <a:ext cx="2275880" cy="6057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Мониторинг цен в реальном времени</a:t>
            </a:r>
            <a:endParaRPr lang="en-US" sz="1450" dirty="0"/>
          </a:p>
        </p:txBody>
      </p:sp>
      <p:sp>
        <p:nvSpPr>
          <p:cNvPr id="12" name="Text 10"/>
          <p:cNvSpPr/>
          <p:nvPr/>
        </p:nvSpPr>
        <p:spPr>
          <a:xfrm>
            <a:off x="3521154" y="2597110"/>
            <a:ext cx="2272070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00B05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✅</a:t>
            </a:r>
            <a:endParaRPr lang="en-US" sz="1450" dirty="0">
              <a:solidFill>
                <a:srgbClr val="00B050"/>
              </a:solidFill>
            </a:endParaRPr>
          </a:p>
        </p:txBody>
      </p:sp>
      <p:sp>
        <p:nvSpPr>
          <p:cNvPr id="13" name="Text 11"/>
          <p:cNvSpPr/>
          <p:nvPr/>
        </p:nvSpPr>
        <p:spPr>
          <a:xfrm>
            <a:off x="6179225" y="2597110"/>
            <a:ext cx="2272070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00B05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✅</a:t>
            </a:r>
            <a:endParaRPr lang="en-US" sz="1450" dirty="0">
              <a:solidFill>
                <a:srgbClr val="00B050"/>
              </a:solidFill>
            </a:endParaRPr>
          </a:p>
        </p:txBody>
      </p:sp>
      <p:sp>
        <p:nvSpPr>
          <p:cNvPr id="14" name="Text 12"/>
          <p:cNvSpPr/>
          <p:nvPr/>
        </p:nvSpPr>
        <p:spPr>
          <a:xfrm>
            <a:off x="8837295" y="2597110"/>
            <a:ext cx="2272070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00B05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✅</a:t>
            </a:r>
            <a:endParaRPr lang="en-US" sz="1450" dirty="0">
              <a:solidFill>
                <a:srgbClr val="00B050"/>
              </a:solidFill>
            </a:endParaRPr>
          </a:p>
        </p:txBody>
      </p:sp>
      <p:sp>
        <p:nvSpPr>
          <p:cNvPr id="15" name="Text 13"/>
          <p:cNvSpPr/>
          <p:nvPr/>
        </p:nvSpPr>
        <p:spPr>
          <a:xfrm>
            <a:off x="11495365" y="2597110"/>
            <a:ext cx="2275880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00B05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✅</a:t>
            </a:r>
            <a:endParaRPr lang="en-US" sz="1450" dirty="0">
              <a:solidFill>
                <a:srgbClr val="00B050"/>
              </a:solidFill>
            </a:endParaRPr>
          </a:p>
        </p:txBody>
      </p:sp>
      <p:sp>
        <p:nvSpPr>
          <p:cNvPr id="16" name="Shape 14"/>
          <p:cNvSpPr/>
          <p:nvPr/>
        </p:nvSpPr>
        <p:spPr>
          <a:xfrm>
            <a:off x="669965" y="3323987"/>
            <a:ext cx="13290471" cy="84796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859274" y="3445073"/>
            <a:ext cx="2275880" cy="6057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Исторические данные (1+ год)</a:t>
            </a:r>
            <a:endParaRPr lang="en-US" sz="1450" dirty="0"/>
          </a:p>
        </p:txBody>
      </p:sp>
      <p:sp>
        <p:nvSpPr>
          <p:cNvPr id="18" name="Text 16"/>
          <p:cNvSpPr/>
          <p:nvPr/>
        </p:nvSpPr>
        <p:spPr>
          <a:xfrm>
            <a:off x="3521154" y="3445073"/>
            <a:ext cx="2272070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00B05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✅</a:t>
            </a:r>
            <a:endParaRPr lang="en-US" sz="1450" dirty="0">
              <a:solidFill>
                <a:srgbClr val="00B050"/>
              </a:solidFill>
            </a:endParaRPr>
          </a:p>
        </p:txBody>
      </p:sp>
      <p:sp>
        <p:nvSpPr>
          <p:cNvPr id="19" name="Text 17"/>
          <p:cNvSpPr/>
          <p:nvPr/>
        </p:nvSpPr>
        <p:spPr>
          <a:xfrm>
            <a:off x="6179225" y="3445073"/>
            <a:ext cx="2272070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00B05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✅</a:t>
            </a:r>
            <a:endParaRPr lang="en-US" sz="1450" dirty="0">
              <a:solidFill>
                <a:srgbClr val="00B050"/>
              </a:solidFill>
            </a:endParaRPr>
          </a:p>
        </p:txBody>
      </p:sp>
      <p:sp>
        <p:nvSpPr>
          <p:cNvPr id="20" name="Text 18"/>
          <p:cNvSpPr/>
          <p:nvPr/>
        </p:nvSpPr>
        <p:spPr>
          <a:xfrm>
            <a:off x="8837295" y="3445073"/>
            <a:ext cx="2272070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00B05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✅</a:t>
            </a:r>
            <a:endParaRPr lang="en-US" sz="1450" dirty="0">
              <a:solidFill>
                <a:srgbClr val="00B050"/>
              </a:solidFill>
            </a:endParaRPr>
          </a:p>
        </p:txBody>
      </p:sp>
      <p:sp>
        <p:nvSpPr>
          <p:cNvPr id="21" name="Text 19"/>
          <p:cNvSpPr/>
          <p:nvPr/>
        </p:nvSpPr>
        <p:spPr>
          <a:xfrm>
            <a:off x="11495365" y="3445073"/>
            <a:ext cx="2275880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00B05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✅</a:t>
            </a:r>
            <a:endParaRPr lang="en-US" sz="1450" dirty="0">
              <a:solidFill>
                <a:srgbClr val="00B050"/>
              </a:solidFill>
            </a:endParaRPr>
          </a:p>
        </p:txBody>
      </p:sp>
      <p:sp>
        <p:nvSpPr>
          <p:cNvPr id="22" name="Shape 20"/>
          <p:cNvSpPr/>
          <p:nvPr/>
        </p:nvSpPr>
        <p:spPr>
          <a:xfrm>
            <a:off x="669965" y="4171950"/>
            <a:ext cx="13290471" cy="84796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3" name="Text 21"/>
          <p:cNvSpPr/>
          <p:nvPr/>
        </p:nvSpPr>
        <p:spPr>
          <a:xfrm>
            <a:off x="859274" y="4293037"/>
            <a:ext cx="2275880" cy="6057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Рейтинги/отзывы продавцов</a:t>
            </a:r>
            <a:endParaRPr lang="en-US" sz="1450" dirty="0"/>
          </a:p>
        </p:txBody>
      </p:sp>
      <p:sp>
        <p:nvSpPr>
          <p:cNvPr id="24" name="Text 22"/>
          <p:cNvSpPr/>
          <p:nvPr/>
        </p:nvSpPr>
        <p:spPr>
          <a:xfrm>
            <a:off x="3521154" y="4293037"/>
            <a:ext cx="2272070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00B05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✅</a:t>
            </a:r>
            <a:endParaRPr lang="en-US" sz="1450" dirty="0">
              <a:solidFill>
                <a:srgbClr val="00B050"/>
              </a:solidFill>
            </a:endParaRPr>
          </a:p>
        </p:txBody>
      </p:sp>
      <p:sp>
        <p:nvSpPr>
          <p:cNvPr id="25" name="Text 23"/>
          <p:cNvSpPr/>
          <p:nvPr/>
        </p:nvSpPr>
        <p:spPr>
          <a:xfrm>
            <a:off x="6179225" y="4293037"/>
            <a:ext cx="2272070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00B05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✅</a:t>
            </a:r>
            <a:endParaRPr lang="en-US" sz="1450" dirty="0">
              <a:solidFill>
                <a:srgbClr val="00B050"/>
              </a:solidFill>
            </a:endParaRPr>
          </a:p>
        </p:txBody>
      </p:sp>
      <p:sp>
        <p:nvSpPr>
          <p:cNvPr id="26" name="Text 24"/>
          <p:cNvSpPr/>
          <p:nvPr/>
        </p:nvSpPr>
        <p:spPr>
          <a:xfrm>
            <a:off x="8837295" y="4293037"/>
            <a:ext cx="2272070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FF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❌</a:t>
            </a:r>
            <a:endParaRPr lang="en-US" sz="1450" dirty="0">
              <a:solidFill>
                <a:srgbClr val="FF0000"/>
              </a:solidFill>
            </a:endParaRPr>
          </a:p>
        </p:txBody>
      </p:sp>
      <p:sp>
        <p:nvSpPr>
          <p:cNvPr id="27" name="Text 25"/>
          <p:cNvSpPr/>
          <p:nvPr/>
        </p:nvSpPr>
        <p:spPr>
          <a:xfrm>
            <a:off x="11495365" y="4293037"/>
            <a:ext cx="2275880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00B05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✅</a:t>
            </a:r>
            <a:endParaRPr lang="en-US" sz="1450" dirty="0">
              <a:solidFill>
                <a:srgbClr val="00B050"/>
              </a:solidFill>
            </a:endParaRPr>
          </a:p>
        </p:txBody>
      </p:sp>
      <p:sp>
        <p:nvSpPr>
          <p:cNvPr id="28" name="Shape 26"/>
          <p:cNvSpPr/>
          <p:nvPr/>
        </p:nvSpPr>
        <p:spPr>
          <a:xfrm>
            <a:off x="685205" y="5031344"/>
            <a:ext cx="13290471" cy="84796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9" name="Text 27"/>
          <p:cNvSpPr/>
          <p:nvPr/>
        </p:nvSpPr>
        <p:spPr>
          <a:xfrm>
            <a:off x="859274" y="5141000"/>
            <a:ext cx="2275880" cy="6057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Отслеживание скидок и промо-акций</a:t>
            </a:r>
            <a:endParaRPr lang="en-US" sz="1450" dirty="0"/>
          </a:p>
        </p:txBody>
      </p:sp>
      <p:sp>
        <p:nvSpPr>
          <p:cNvPr id="30" name="Text 28"/>
          <p:cNvSpPr/>
          <p:nvPr/>
        </p:nvSpPr>
        <p:spPr>
          <a:xfrm>
            <a:off x="3521154" y="5141000"/>
            <a:ext cx="2272070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00B05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✅</a:t>
            </a:r>
            <a:endParaRPr lang="en-US" sz="1450" dirty="0">
              <a:solidFill>
                <a:srgbClr val="00B050"/>
              </a:solidFill>
            </a:endParaRPr>
          </a:p>
        </p:txBody>
      </p:sp>
      <p:sp>
        <p:nvSpPr>
          <p:cNvPr id="31" name="Text 29"/>
          <p:cNvSpPr/>
          <p:nvPr/>
        </p:nvSpPr>
        <p:spPr>
          <a:xfrm>
            <a:off x="6179225" y="5141000"/>
            <a:ext cx="2272070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00B05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✅</a:t>
            </a:r>
            <a:endParaRPr lang="en-US" sz="1450" dirty="0">
              <a:solidFill>
                <a:srgbClr val="00B050"/>
              </a:solidFill>
            </a:endParaRPr>
          </a:p>
        </p:txBody>
      </p:sp>
      <p:sp>
        <p:nvSpPr>
          <p:cNvPr id="32" name="Text 30"/>
          <p:cNvSpPr/>
          <p:nvPr/>
        </p:nvSpPr>
        <p:spPr>
          <a:xfrm>
            <a:off x="8837295" y="5141000"/>
            <a:ext cx="2272070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00B05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✅</a:t>
            </a:r>
            <a:r>
              <a:rPr lang="en-US" sz="1450" dirty="0">
                <a:solidFill>
                  <a:srgbClr val="FF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❌</a:t>
            </a:r>
            <a:endParaRPr lang="en-US" sz="1450" dirty="0">
              <a:solidFill>
                <a:srgbClr val="FF0000"/>
              </a:solidFill>
            </a:endParaRPr>
          </a:p>
        </p:txBody>
      </p:sp>
      <p:sp>
        <p:nvSpPr>
          <p:cNvPr id="33" name="Text 31"/>
          <p:cNvSpPr/>
          <p:nvPr/>
        </p:nvSpPr>
        <p:spPr>
          <a:xfrm>
            <a:off x="11495365" y="5141000"/>
            <a:ext cx="2275880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00B05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✅</a:t>
            </a:r>
            <a:r>
              <a:rPr lang="en-US" sz="1450" dirty="0">
                <a:solidFill>
                  <a:srgbClr val="FF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❌</a:t>
            </a:r>
            <a:endParaRPr lang="en-US" sz="1450" dirty="0">
              <a:solidFill>
                <a:srgbClr val="FF0000"/>
              </a:solidFill>
            </a:endParaRPr>
          </a:p>
        </p:txBody>
      </p:sp>
      <p:sp>
        <p:nvSpPr>
          <p:cNvPr id="34" name="Shape 32"/>
          <p:cNvSpPr/>
          <p:nvPr/>
        </p:nvSpPr>
        <p:spPr>
          <a:xfrm>
            <a:off x="669965" y="5867876"/>
            <a:ext cx="13290471" cy="55268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5" name="Text 33"/>
          <p:cNvSpPr/>
          <p:nvPr/>
        </p:nvSpPr>
        <p:spPr>
          <a:xfrm>
            <a:off x="859274" y="5988963"/>
            <a:ext cx="2275880" cy="3028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Интеграция с Power BI</a:t>
            </a:r>
            <a:endParaRPr lang="en-US" sz="1450" dirty="0"/>
          </a:p>
        </p:txBody>
      </p:sp>
      <p:sp>
        <p:nvSpPr>
          <p:cNvPr id="36" name="Text 34"/>
          <p:cNvSpPr/>
          <p:nvPr/>
        </p:nvSpPr>
        <p:spPr>
          <a:xfrm>
            <a:off x="3521154" y="5988963"/>
            <a:ext cx="2272070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00B05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✅</a:t>
            </a:r>
            <a:endParaRPr lang="en-US" sz="1450" dirty="0">
              <a:solidFill>
                <a:srgbClr val="00B050"/>
              </a:solidFill>
            </a:endParaRPr>
          </a:p>
        </p:txBody>
      </p:sp>
      <p:sp>
        <p:nvSpPr>
          <p:cNvPr id="37" name="Text 35"/>
          <p:cNvSpPr/>
          <p:nvPr/>
        </p:nvSpPr>
        <p:spPr>
          <a:xfrm>
            <a:off x="6179225" y="5988963"/>
            <a:ext cx="2272070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FF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❌</a:t>
            </a:r>
            <a:endParaRPr lang="en-US" sz="1450" dirty="0">
              <a:solidFill>
                <a:srgbClr val="FF0000"/>
              </a:solidFill>
            </a:endParaRPr>
          </a:p>
        </p:txBody>
      </p:sp>
      <p:sp>
        <p:nvSpPr>
          <p:cNvPr id="38" name="Text 36"/>
          <p:cNvSpPr/>
          <p:nvPr/>
        </p:nvSpPr>
        <p:spPr>
          <a:xfrm>
            <a:off x="8837295" y="5988963"/>
            <a:ext cx="2272070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FF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❌</a:t>
            </a:r>
            <a:endParaRPr lang="en-US" sz="1450" dirty="0">
              <a:solidFill>
                <a:srgbClr val="FF0000"/>
              </a:solidFill>
            </a:endParaRPr>
          </a:p>
        </p:txBody>
      </p:sp>
      <p:sp>
        <p:nvSpPr>
          <p:cNvPr id="39" name="Text 37"/>
          <p:cNvSpPr/>
          <p:nvPr/>
        </p:nvSpPr>
        <p:spPr>
          <a:xfrm>
            <a:off x="11495365" y="5988963"/>
            <a:ext cx="2275880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FF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❌</a:t>
            </a:r>
            <a:endParaRPr lang="en-US" sz="1450" dirty="0">
              <a:solidFill>
                <a:srgbClr val="FF0000"/>
              </a:solidFill>
            </a:endParaRPr>
          </a:p>
        </p:txBody>
      </p:sp>
      <p:sp>
        <p:nvSpPr>
          <p:cNvPr id="40" name="Shape 38"/>
          <p:cNvSpPr/>
          <p:nvPr/>
        </p:nvSpPr>
        <p:spPr>
          <a:xfrm>
            <a:off x="669965" y="6420564"/>
            <a:ext cx="13290471" cy="84796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41" name="Text 39"/>
          <p:cNvSpPr/>
          <p:nvPr/>
        </p:nvSpPr>
        <p:spPr>
          <a:xfrm>
            <a:off x="859274" y="6541651"/>
            <a:ext cx="2275880" cy="6057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Мульти-маркетплейсный охват</a:t>
            </a:r>
            <a:endParaRPr lang="en-US" sz="1450" dirty="0"/>
          </a:p>
        </p:txBody>
      </p:sp>
      <p:sp>
        <p:nvSpPr>
          <p:cNvPr id="42" name="Text 40"/>
          <p:cNvSpPr/>
          <p:nvPr/>
        </p:nvSpPr>
        <p:spPr>
          <a:xfrm>
            <a:off x="3521154" y="6541651"/>
            <a:ext cx="2272070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00B05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✅</a:t>
            </a:r>
            <a:endParaRPr lang="en-US" sz="1450" dirty="0">
              <a:solidFill>
                <a:srgbClr val="00B050"/>
              </a:solidFill>
            </a:endParaRPr>
          </a:p>
        </p:txBody>
      </p:sp>
      <p:sp>
        <p:nvSpPr>
          <p:cNvPr id="43" name="Text 41"/>
          <p:cNvSpPr/>
          <p:nvPr/>
        </p:nvSpPr>
        <p:spPr>
          <a:xfrm>
            <a:off x="6179225" y="6541651"/>
            <a:ext cx="2272070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00B05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✅</a:t>
            </a:r>
            <a:endParaRPr lang="en-US" sz="1450" dirty="0">
              <a:solidFill>
                <a:srgbClr val="00B050"/>
              </a:solidFill>
            </a:endParaRPr>
          </a:p>
        </p:txBody>
      </p:sp>
      <p:sp>
        <p:nvSpPr>
          <p:cNvPr id="44" name="Text 42"/>
          <p:cNvSpPr/>
          <p:nvPr/>
        </p:nvSpPr>
        <p:spPr>
          <a:xfrm>
            <a:off x="8837295" y="6541651"/>
            <a:ext cx="2272070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00B05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✅</a:t>
            </a:r>
            <a:endParaRPr lang="en-US" sz="1450" dirty="0">
              <a:solidFill>
                <a:srgbClr val="00B050"/>
              </a:solidFill>
            </a:endParaRPr>
          </a:p>
        </p:txBody>
      </p:sp>
      <p:sp>
        <p:nvSpPr>
          <p:cNvPr id="45" name="Text 43"/>
          <p:cNvSpPr/>
          <p:nvPr/>
        </p:nvSpPr>
        <p:spPr>
          <a:xfrm>
            <a:off x="11495365" y="6541651"/>
            <a:ext cx="2275880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00B05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✅</a:t>
            </a:r>
            <a:endParaRPr lang="en-US" sz="1450" dirty="0">
              <a:solidFill>
                <a:srgbClr val="00B050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12762271" y="7531510"/>
            <a:ext cx="1789471" cy="629264"/>
          </a:xfrm>
          <a:prstGeom prst="rect">
            <a:avLst/>
          </a:prstGeom>
          <a:solidFill>
            <a:srgbClr val="464342"/>
          </a:solidFill>
          <a:ln>
            <a:solidFill>
              <a:srgbClr val="464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39829" y="323750"/>
            <a:ext cx="754177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dirty="0" err="1" smtClean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Трекшн</a:t>
            </a:r>
            <a:r>
              <a:rPr lang="en-US" sz="4450" dirty="0" smtClean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/</a:t>
            </a:r>
            <a:r>
              <a:rPr lang="en-US" sz="4450" dirty="0" err="1" smtClean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Прогресс</a:t>
            </a:r>
            <a:r>
              <a:rPr lang="en-US" sz="4450" dirty="0" smtClean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: </a:t>
            </a:r>
            <a:r>
              <a:rPr lang="en-US" sz="4450" dirty="0" err="1" smtClean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Достижения</a:t>
            </a:r>
            <a:r>
              <a:rPr lang="en-US" sz="4450" dirty="0" smtClean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На </a:t>
            </a:r>
            <a:r>
              <a:rPr lang="en-US" sz="4450" dirty="0" err="1" smtClean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Сегодня</a:t>
            </a:r>
            <a:endParaRPr lang="en-US" sz="445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62271" y="7531510"/>
            <a:ext cx="1789471" cy="629264"/>
          </a:xfrm>
          <a:prstGeom prst="rect">
            <a:avLst/>
          </a:prstGeom>
          <a:solidFill>
            <a:srgbClr val="464342"/>
          </a:solidFill>
          <a:ln>
            <a:solidFill>
              <a:srgbClr val="464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Google Shape;316;p68"/>
          <p:cNvCxnSpPr>
            <a:stCxn id="30" idx="6"/>
          </p:cNvCxnSpPr>
          <p:nvPr/>
        </p:nvCxnSpPr>
        <p:spPr>
          <a:xfrm flipV="1">
            <a:off x="552522" y="4360642"/>
            <a:ext cx="13558516" cy="1106"/>
          </a:xfrm>
          <a:prstGeom prst="straightConnector1">
            <a:avLst/>
          </a:prstGeom>
          <a:noFill/>
          <a:ln w="76200" cap="flat" cmpd="sng">
            <a:solidFill>
              <a:srgbClr val="D8B6A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17;p68"/>
          <p:cNvSpPr/>
          <p:nvPr/>
        </p:nvSpPr>
        <p:spPr>
          <a:xfrm>
            <a:off x="164364" y="4189248"/>
            <a:ext cx="388158" cy="345000"/>
          </a:xfrm>
          <a:prstGeom prst="ellipse">
            <a:avLst/>
          </a:prstGeom>
          <a:solidFill>
            <a:srgbClr val="464342"/>
          </a:solidFill>
          <a:ln>
            <a:solidFill>
              <a:srgbClr val="D8B6A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2">
                  <a:lumMod val="75000"/>
                </a:schemeClr>
              </a:solidFill>
              <a:latin typeface="Gelasio" panose="020B0604020202020204" charset="0"/>
              <a:cs typeface="Gelasio" panose="020B0604020202020204" charset="0"/>
            </a:endParaRPr>
          </a:p>
        </p:txBody>
      </p:sp>
      <p:sp>
        <p:nvSpPr>
          <p:cNvPr id="31" name="Google Shape;318;p68"/>
          <p:cNvSpPr/>
          <p:nvPr/>
        </p:nvSpPr>
        <p:spPr>
          <a:xfrm>
            <a:off x="1832287" y="4188142"/>
            <a:ext cx="418200" cy="345000"/>
          </a:xfrm>
          <a:prstGeom prst="ellipse">
            <a:avLst/>
          </a:prstGeom>
          <a:solidFill>
            <a:srgbClr val="464342"/>
          </a:solidFill>
          <a:ln>
            <a:solidFill>
              <a:srgbClr val="D8B6A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2">
                  <a:lumMod val="75000"/>
                </a:schemeClr>
              </a:solidFill>
              <a:latin typeface="Gelasio" panose="020B0604020202020204" charset="0"/>
              <a:cs typeface="Gelasio" panose="020B0604020202020204" charset="0"/>
            </a:endParaRPr>
          </a:p>
        </p:txBody>
      </p:sp>
      <p:sp>
        <p:nvSpPr>
          <p:cNvPr id="32" name="Google Shape;319;p68"/>
          <p:cNvSpPr/>
          <p:nvPr/>
        </p:nvSpPr>
        <p:spPr>
          <a:xfrm>
            <a:off x="3739525" y="4189248"/>
            <a:ext cx="418200" cy="345000"/>
          </a:xfrm>
          <a:prstGeom prst="ellipse">
            <a:avLst/>
          </a:prstGeom>
          <a:solidFill>
            <a:srgbClr val="464342"/>
          </a:solidFill>
          <a:ln>
            <a:solidFill>
              <a:srgbClr val="D8B6A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2">
                  <a:lumMod val="75000"/>
                </a:schemeClr>
              </a:solidFill>
              <a:latin typeface="Gelasio" panose="020B0604020202020204" charset="0"/>
              <a:cs typeface="Gelasio" panose="020B0604020202020204" charset="0"/>
            </a:endParaRPr>
          </a:p>
        </p:txBody>
      </p:sp>
      <p:sp>
        <p:nvSpPr>
          <p:cNvPr id="33" name="Google Shape;320;p68"/>
          <p:cNvSpPr/>
          <p:nvPr/>
        </p:nvSpPr>
        <p:spPr>
          <a:xfrm>
            <a:off x="5733794" y="4189248"/>
            <a:ext cx="418200" cy="345000"/>
          </a:xfrm>
          <a:prstGeom prst="ellipse">
            <a:avLst/>
          </a:prstGeom>
          <a:solidFill>
            <a:srgbClr val="464342"/>
          </a:solidFill>
          <a:ln>
            <a:solidFill>
              <a:srgbClr val="D8B6A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2">
                  <a:lumMod val="75000"/>
                </a:schemeClr>
              </a:solidFill>
              <a:latin typeface="Gelasio" panose="020B0604020202020204" charset="0"/>
              <a:cs typeface="Gelasio" panose="020B0604020202020204" charset="0"/>
            </a:endParaRPr>
          </a:p>
        </p:txBody>
      </p:sp>
      <p:sp>
        <p:nvSpPr>
          <p:cNvPr id="34" name="Google Shape;321;p68"/>
          <p:cNvSpPr/>
          <p:nvPr/>
        </p:nvSpPr>
        <p:spPr>
          <a:xfrm>
            <a:off x="12562843" y="4189248"/>
            <a:ext cx="418200" cy="345000"/>
          </a:xfrm>
          <a:prstGeom prst="ellipse">
            <a:avLst/>
          </a:prstGeom>
          <a:solidFill>
            <a:srgbClr val="464342"/>
          </a:solidFill>
          <a:ln>
            <a:solidFill>
              <a:srgbClr val="D8B6A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2">
                  <a:lumMod val="75000"/>
                </a:schemeClr>
              </a:solidFill>
              <a:latin typeface="Gelasio" panose="020B0604020202020204" charset="0"/>
              <a:cs typeface="Gelasio" panose="020B0604020202020204" charset="0"/>
            </a:endParaRPr>
          </a:p>
        </p:txBody>
      </p:sp>
      <p:sp>
        <p:nvSpPr>
          <p:cNvPr id="35" name="Google Shape;322;p68"/>
          <p:cNvSpPr/>
          <p:nvPr/>
        </p:nvSpPr>
        <p:spPr>
          <a:xfrm>
            <a:off x="7377824" y="4189248"/>
            <a:ext cx="418200" cy="345000"/>
          </a:xfrm>
          <a:prstGeom prst="ellipse">
            <a:avLst/>
          </a:prstGeom>
          <a:solidFill>
            <a:srgbClr val="464342"/>
          </a:solidFill>
          <a:ln>
            <a:solidFill>
              <a:srgbClr val="D8B6A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2">
                  <a:lumMod val="75000"/>
                </a:schemeClr>
              </a:solidFill>
              <a:latin typeface="Gelasio" panose="020B0604020202020204" charset="0"/>
              <a:cs typeface="Gelasio" panose="020B0604020202020204" charset="0"/>
            </a:endParaRPr>
          </a:p>
        </p:txBody>
      </p:sp>
      <p:sp>
        <p:nvSpPr>
          <p:cNvPr id="36" name="Google Shape;323;p68"/>
          <p:cNvSpPr/>
          <p:nvPr/>
        </p:nvSpPr>
        <p:spPr>
          <a:xfrm>
            <a:off x="9021855" y="4189248"/>
            <a:ext cx="418200" cy="345000"/>
          </a:xfrm>
          <a:prstGeom prst="ellipse">
            <a:avLst/>
          </a:prstGeom>
          <a:solidFill>
            <a:srgbClr val="464342"/>
          </a:solidFill>
          <a:ln>
            <a:solidFill>
              <a:srgbClr val="D8B6A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2">
                  <a:lumMod val="75000"/>
                </a:schemeClr>
              </a:solidFill>
              <a:latin typeface="Gelasio" panose="020B0604020202020204" charset="0"/>
              <a:cs typeface="Gelasio" panose="020B0604020202020204" charset="0"/>
            </a:endParaRPr>
          </a:p>
        </p:txBody>
      </p:sp>
      <p:sp>
        <p:nvSpPr>
          <p:cNvPr id="37" name="Google Shape;324;p68"/>
          <p:cNvSpPr/>
          <p:nvPr/>
        </p:nvSpPr>
        <p:spPr>
          <a:xfrm>
            <a:off x="10792349" y="4189248"/>
            <a:ext cx="418200" cy="345000"/>
          </a:xfrm>
          <a:prstGeom prst="ellipse">
            <a:avLst/>
          </a:prstGeom>
          <a:solidFill>
            <a:srgbClr val="464342"/>
          </a:solidFill>
          <a:ln>
            <a:solidFill>
              <a:srgbClr val="D8B6A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2">
                  <a:lumMod val="75000"/>
                </a:schemeClr>
              </a:solidFill>
              <a:latin typeface="Gelasio" panose="020B0604020202020204" charset="0"/>
              <a:cs typeface="Gelasio" panose="020B0604020202020204" charset="0"/>
            </a:endParaRPr>
          </a:p>
        </p:txBody>
      </p:sp>
      <p:sp>
        <p:nvSpPr>
          <p:cNvPr id="38" name="Google Shape;325;p68"/>
          <p:cNvSpPr/>
          <p:nvPr/>
        </p:nvSpPr>
        <p:spPr>
          <a:xfrm>
            <a:off x="13736078" y="3880419"/>
            <a:ext cx="749400" cy="1014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64342"/>
          </a:solidFill>
          <a:ln>
            <a:solidFill>
              <a:srgbClr val="D8B6A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2">
                  <a:lumMod val="75000"/>
                </a:schemeClr>
              </a:solidFill>
              <a:latin typeface="Gelasio" panose="020B0604020202020204" charset="0"/>
              <a:cs typeface="Gelasio" panose="020B0604020202020204" charset="0"/>
            </a:endParaRPr>
          </a:p>
        </p:txBody>
      </p:sp>
      <p:cxnSp>
        <p:nvCxnSpPr>
          <p:cNvPr id="39" name="Google Shape;330;p68"/>
          <p:cNvCxnSpPr/>
          <p:nvPr/>
        </p:nvCxnSpPr>
        <p:spPr>
          <a:xfrm>
            <a:off x="340406" y="4528550"/>
            <a:ext cx="0" cy="733538"/>
          </a:xfrm>
          <a:prstGeom prst="straightConnector1">
            <a:avLst/>
          </a:prstGeom>
          <a:noFill/>
          <a:ln w="9525" cap="flat" cmpd="sng">
            <a:solidFill>
              <a:srgbClr val="D8B6A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339;p68"/>
          <p:cNvSpPr txBox="1"/>
          <p:nvPr/>
        </p:nvSpPr>
        <p:spPr>
          <a:xfrm>
            <a:off x="10693" y="5331778"/>
            <a:ext cx="3843552" cy="1924428"/>
          </a:xfrm>
          <a:prstGeom prst="rect">
            <a:avLst/>
          </a:prstGeom>
          <a:solidFill>
            <a:srgbClr val="464342"/>
          </a:solidFill>
          <a:ln w="9525" cap="flat" cmpd="sng">
            <a:solidFill>
              <a:srgbClr val="D8B6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1600" b="1" dirty="0">
                <a:solidFill>
                  <a:schemeClr val="bg2">
                    <a:lumMod val="75000"/>
                  </a:schemeClr>
                </a:solidFill>
                <a:latin typeface="Montserrat" panose="020B0604020202020204" charset="0"/>
                <a:cs typeface="Gelasio" panose="020B0604020202020204" charset="0"/>
              </a:rPr>
              <a:t>Зарождение идеи: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Montserrat" panose="020B0604020202020204" charset="0"/>
                <a:cs typeface="Gelasio" panose="020B0604020202020204" charset="0"/>
              </a:rPr>
              <a:t/>
            </a:r>
            <a:br>
              <a:rPr lang="ru-RU" sz="1600" dirty="0">
                <a:solidFill>
                  <a:schemeClr val="bg2">
                    <a:lumMod val="75000"/>
                  </a:schemeClr>
                </a:solidFill>
                <a:latin typeface="Montserrat" panose="020B0604020202020204" charset="0"/>
                <a:cs typeface="Gelasio" panose="020B0604020202020204" charset="0"/>
              </a:rPr>
            </a:b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Montserrat" panose="020B0604020202020204" charset="0"/>
                <a:cs typeface="Gelasio" panose="020B0604020202020204" charset="0"/>
              </a:rPr>
              <a:t>Мы придумали инструмент для автоматизации аналитики </a:t>
            </a:r>
            <a:r>
              <a:rPr lang="ru-RU" sz="1600" dirty="0" err="1">
                <a:solidFill>
                  <a:schemeClr val="bg2">
                    <a:lumMod val="75000"/>
                  </a:schemeClr>
                </a:solidFill>
                <a:latin typeface="Montserrat" panose="020B0604020202020204" charset="0"/>
                <a:cs typeface="Gelasio" panose="020B0604020202020204" charset="0"/>
              </a:rPr>
              <a:t>маркетплейсов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Montserrat" panose="020B0604020202020204" charset="0"/>
                <a:cs typeface="Gelasio" panose="020B0604020202020204" charset="0"/>
              </a:rPr>
              <a:t>, чтобы упростить мониторинг цен, позиций и рейтингов. Эта идея стала отправной точкой для начала разработки MVP.</a:t>
            </a:r>
            <a:endParaRPr sz="1600" dirty="0">
              <a:solidFill>
                <a:schemeClr val="bg2">
                  <a:lumMod val="75000"/>
                </a:schemeClr>
              </a:solidFill>
              <a:latin typeface="Gelasio" panose="020B0604020202020204" charset="0"/>
              <a:ea typeface="Montserrat"/>
              <a:cs typeface="Gelasio" panose="020B0604020202020204" charset="0"/>
              <a:sym typeface="Montserrat"/>
            </a:endParaRPr>
          </a:p>
        </p:txBody>
      </p:sp>
      <p:sp>
        <p:nvSpPr>
          <p:cNvPr id="45" name="Google Shape;339;p68"/>
          <p:cNvSpPr txBox="1"/>
          <p:nvPr/>
        </p:nvSpPr>
        <p:spPr>
          <a:xfrm>
            <a:off x="1291304" y="1388983"/>
            <a:ext cx="2277806" cy="1714894"/>
          </a:xfrm>
          <a:prstGeom prst="rect">
            <a:avLst/>
          </a:prstGeom>
          <a:solidFill>
            <a:srgbClr val="464342"/>
          </a:solidFill>
          <a:ln w="9525" cap="flat" cmpd="sng">
            <a:solidFill>
              <a:srgbClr val="D8B6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Montserrat" panose="020B0604020202020204" charset="-52"/>
                <a:cs typeface="Gelasio" panose="020B0604020202020204" charset="0"/>
              </a:rPr>
              <a:t>Запущена разработка аналитического инструмента </a:t>
            </a:r>
            <a:r>
              <a:rPr lang="ru-RU" sz="1600" b="1" dirty="0" err="1">
                <a:solidFill>
                  <a:schemeClr val="bg2">
                    <a:lumMod val="75000"/>
                  </a:schemeClr>
                </a:solidFill>
                <a:latin typeface="Montserrat" panose="020B0604020202020204" charset="-52"/>
                <a:cs typeface="Gelasio" panose="020B0604020202020204" charset="0"/>
              </a:rPr>
              <a:t>MarketPulse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Montserrat" panose="020B0604020202020204" charset="-52"/>
                <a:cs typeface="Gelasio" panose="020B0604020202020204" charset="0"/>
              </a:rPr>
              <a:t> для мониторинга </a:t>
            </a:r>
            <a:r>
              <a:rPr lang="ru-RU" sz="1600" dirty="0" err="1">
                <a:solidFill>
                  <a:schemeClr val="bg2">
                    <a:lumMod val="75000"/>
                  </a:schemeClr>
                </a:solidFill>
                <a:latin typeface="Montserrat" panose="020B0604020202020204" charset="-52"/>
                <a:cs typeface="Gelasio" panose="020B0604020202020204" charset="0"/>
              </a:rPr>
              <a:t>маркетплейсов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Montserrat" panose="020B0604020202020204" charset="-52"/>
                <a:cs typeface="Gelasio" panose="020B0604020202020204" charset="0"/>
              </a:rPr>
              <a:t>.</a:t>
            </a:r>
            <a:endParaRPr sz="1600" dirty="0">
              <a:solidFill>
                <a:schemeClr val="bg2">
                  <a:lumMod val="75000"/>
                </a:schemeClr>
              </a:solidFill>
              <a:latin typeface="Gelasio" panose="020B0604020202020204" charset="0"/>
              <a:ea typeface="Montserrat"/>
              <a:cs typeface="Gelasio" panose="020B0604020202020204" charset="0"/>
              <a:sym typeface="Montserrat"/>
            </a:endParaRPr>
          </a:p>
        </p:txBody>
      </p:sp>
      <p:cxnSp>
        <p:nvCxnSpPr>
          <p:cNvPr id="46" name="Google Shape;330;p68"/>
          <p:cNvCxnSpPr/>
          <p:nvPr/>
        </p:nvCxnSpPr>
        <p:spPr>
          <a:xfrm>
            <a:off x="2041387" y="3103877"/>
            <a:ext cx="0" cy="1072005"/>
          </a:xfrm>
          <a:prstGeom prst="straightConnector1">
            <a:avLst/>
          </a:prstGeom>
          <a:noFill/>
          <a:ln w="9525" cap="flat" cmpd="sng">
            <a:solidFill>
              <a:srgbClr val="D8B6A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335;p68"/>
          <p:cNvSpPr txBox="1"/>
          <p:nvPr/>
        </p:nvSpPr>
        <p:spPr>
          <a:xfrm>
            <a:off x="3419478" y="4617096"/>
            <a:ext cx="1058293" cy="556445"/>
          </a:xfrm>
          <a:prstGeom prst="rect">
            <a:avLst/>
          </a:prstGeom>
          <a:solidFill>
            <a:srgbClr val="464342"/>
          </a:solidFill>
          <a:ln>
            <a:solidFill>
              <a:srgbClr val="D8B6A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1400" dirty="0">
                <a:solidFill>
                  <a:schemeClr val="bg2">
                    <a:lumMod val="75000"/>
                  </a:schemeClr>
                </a:solidFill>
                <a:latin typeface="Montserrat" panose="020B0604020202020204" charset="-52"/>
                <a:cs typeface="Gelasio" panose="020B0604020202020204" charset="0"/>
              </a:rPr>
              <a:t>декабрь 2024</a:t>
            </a:r>
            <a:endParaRPr sz="1400" dirty="0">
              <a:solidFill>
                <a:schemeClr val="bg2">
                  <a:lumMod val="75000"/>
                </a:schemeClr>
              </a:solidFill>
              <a:latin typeface="Gelasio" panose="020B0604020202020204" charset="0"/>
              <a:ea typeface="Century Gothic"/>
              <a:cs typeface="Gelasio" panose="020B0604020202020204" charset="0"/>
              <a:sym typeface="Century Gothic"/>
            </a:endParaRPr>
          </a:p>
        </p:txBody>
      </p:sp>
      <p:sp>
        <p:nvSpPr>
          <p:cNvPr id="49" name="Google Shape;326;p68"/>
          <p:cNvSpPr txBox="1"/>
          <p:nvPr/>
        </p:nvSpPr>
        <p:spPr>
          <a:xfrm>
            <a:off x="4963929" y="5331778"/>
            <a:ext cx="3737405" cy="1754755"/>
          </a:xfrm>
          <a:prstGeom prst="rect">
            <a:avLst/>
          </a:prstGeom>
          <a:solidFill>
            <a:srgbClr val="464342"/>
          </a:solidFill>
          <a:ln w="9525" cap="flat" cmpd="sng">
            <a:solidFill>
              <a:srgbClr val="D8B6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Montserrat" panose="020B0604020202020204" charset="-52"/>
                <a:cs typeface="Gelasio" panose="020B0604020202020204" charset="0"/>
              </a:rPr>
              <a:t>Разработка и создание первого работающего MVP (минимально жизнеспособного продукта) в течение одной недели. Прототип успешно анализирует данные с Kaspi.kz.</a:t>
            </a:r>
            <a:endParaRPr sz="1600" dirty="0">
              <a:solidFill>
                <a:schemeClr val="bg2">
                  <a:lumMod val="75000"/>
                </a:schemeClr>
              </a:solidFill>
              <a:latin typeface="Gelasio" panose="020B0604020202020204" charset="0"/>
              <a:ea typeface="Montserrat"/>
              <a:cs typeface="Gelasio" panose="020B0604020202020204" charset="0"/>
              <a:sym typeface="Montserrat"/>
            </a:endParaRPr>
          </a:p>
        </p:txBody>
      </p:sp>
      <p:cxnSp>
        <p:nvCxnSpPr>
          <p:cNvPr id="50" name="Google Shape;330;p68"/>
          <p:cNvCxnSpPr/>
          <p:nvPr/>
        </p:nvCxnSpPr>
        <p:spPr>
          <a:xfrm>
            <a:off x="5953919" y="4528549"/>
            <a:ext cx="0" cy="803229"/>
          </a:xfrm>
          <a:prstGeom prst="straightConnector1">
            <a:avLst/>
          </a:prstGeom>
          <a:noFill/>
          <a:ln w="9525" cap="flat" cmpd="sng">
            <a:solidFill>
              <a:srgbClr val="D8B6A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335;p68"/>
          <p:cNvSpPr txBox="1"/>
          <p:nvPr/>
        </p:nvSpPr>
        <p:spPr>
          <a:xfrm>
            <a:off x="7022074" y="4698181"/>
            <a:ext cx="1100492" cy="475359"/>
          </a:xfrm>
          <a:prstGeom prst="rect">
            <a:avLst/>
          </a:prstGeom>
          <a:solidFill>
            <a:srgbClr val="464342"/>
          </a:solidFill>
          <a:ln>
            <a:solidFill>
              <a:srgbClr val="D8B6A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1400" dirty="0" smtClean="0">
                <a:solidFill>
                  <a:schemeClr val="bg2">
                    <a:lumMod val="75000"/>
                  </a:schemeClr>
                </a:solidFill>
                <a:latin typeface="Montserrat" panose="020B0604020202020204" charset="-52"/>
                <a:cs typeface="Gelasio" panose="020B0604020202020204" charset="0"/>
              </a:rPr>
              <a:t>Январь</a:t>
            </a:r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  <a:latin typeface="Gelasio" panose="020B0604020202020204" charset="0"/>
                <a:cs typeface="Gelasio" panose="020B0604020202020204" charset="0"/>
              </a:rPr>
              <a:t> 2025</a:t>
            </a:r>
            <a:r>
              <a:rPr lang="ru-RU" sz="1400" dirty="0" smtClean="0">
                <a:solidFill>
                  <a:schemeClr val="bg2">
                    <a:lumMod val="75000"/>
                  </a:schemeClr>
                </a:solidFill>
                <a:cs typeface="Gelasio" panose="020B0604020202020204" charset="0"/>
              </a:rPr>
              <a:t> </a:t>
            </a:r>
            <a:endParaRPr sz="1400" b="1" dirty="0">
              <a:solidFill>
                <a:schemeClr val="bg2">
                  <a:lumMod val="75000"/>
                </a:schemeClr>
              </a:solidFill>
              <a:latin typeface="Gelasio" panose="020B0604020202020204" charset="0"/>
              <a:ea typeface="Century Gothic"/>
              <a:cs typeface="Gelasio" panose="020B0604020202020204" charset="0"/>
              <a:sym typeface="Century Gothic"/>
            </a:endParaRPr>
          </a:p>
        </p:txBody>
      </p:sp>
      <p:sp>
        <p:nvSpPr>
          <p:cNvPr id="52" name="Google Shape;331;p68"/>
          <p:cNvSpPr txBox="1"/>
          <p:nvPr/>
        </p:nvSpPr>
        <p:spPr>
          <a:xfrm>
            <a:off x="6449961" y="1838632"/>
            <a:ext cx="4798297" cy="1551980"/>
          </a:xfrm>
          <a:prstGeom prst="rect">
            <a:avLst/>
          </a:prstGeom>
          <a:solidFill>
            <a:srgbClr val="464342"/>
          </a:solidFill>
          <a:ln w="9525" cap="flat" cmpd="sng">
            <a:solidFill>
              <a:srgbClr val="D8B6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Montserrat" panose="020B0604020202020204" charset="-52"/>
                <a:cs typeface="Gelasio" panose="020B0604020202020204" charset="0"/>
              </a:rPr>
              <a:t>Протестировано решение на реальных данных с </a:t>
            </a:r>
            <a:r>
              <a:rPr lang="ru-RU" sz="1600" dirty="0" err="1">
                <a:solidFill>
                  <a:schemeClr val="bg2">
                    <a:lumMod val="75000"/>
                  </a:schemeClr>
                </a:solidFill>
                <a:latin typeface="Montserrat" panose="020B0604020202020204" charset="-52"/>
                <a:cs typeface="Gelasio" panose="020B0604020202020204" charset="0"/>
              </a:rPr>
              <a:t>маркетплейса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Montserrat" panose="020B0604020202020204" charset="-52"/>
                <a:cs typeface="Gelasio" panose="020B0604020202020204" charset="0"/>
              </a:rPr>
              <a:t> Kaspi.kz (LG, </a:t>
            </a:r>
            <a:r>
              <a:rPr lang="ru-RU" sz="1600" dirty="0" err="1">
                <a:solidFill>
                  <a:schemeClr val="bg2">
                    <a:lumMod val="75000"/>
                  </a:schemeClr>
                </a:solidFill>
                <a:latin typeface="Montserrat" panose="020B0604020202020204" charset="-52"/>
                <a:cs typeface="Gelasio" panose="020B0604020202020204" charset="0"/>
              </a:rPr>
              <a:t>Samsung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Montserrat" panose="020B0604020202020204" charset="-52"/>
                <a:cs typeface="Gelasio" panose="020B0604020202020204" charset="0"/>
              </a:rPr>
              <a:t>). Получен первый </a:t>
            </a:r>
            <a:r>
              <a:rPr lang="ru-RU" sz="1600" dirty="0" err="1">
                <a:solidFill>
                  <a:schemeClr val="bg2">
                    <a:lumMod val="75000"/>
                  </a:schemeClr>
                </a:solidFill>
                <a:latin typeface="Montserrat" panose="020B0604020202020204" charset="-52"/>
                <a:cs typeface="Gelasio" panose="020B0604020202020204" charset="0"/>
              </a:rPr>
              <a:t>фидбек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Montserrat" panose="020B0604020202020204" charset="-52"/>
                <a:cs typeface="Gelasio" panose="020B0604020202020204" charset="0"/>
              </a:rPr>
              <a:t> от пилотных пользователей.</a:t>
            </a:r>
            <a:endParaRPr sz="1600" dirty="0">
              <a:solidFill>
                <a:schemeClr val="bg2">
                  <a:lumMod val="75000"/>
                </a:schemeClr>
              </a:solidFill>
              <a:latin typeface="Gelasio" panose="020B0604020202020204" charset="0"/>
              <a:ea typeface="Montserrat"/>
              <a:cs typeface="Gelasio" panose="020B0604020202020204" charset="0"/>
              <a:sym typeface="Montserrat"/>
            </a:endParaRPr>
          </a:p>
        </p:txBody>
      </p:sp>
      <p:cxnSp>
        <p:nvCxnSpPr>
          <p:cNvPr id="53" name="Google Shape;330;p68"/>
          <p:cNvCxnSpPr/>
          <p:nvPr/>
        </p:nvCxnSpPr>
        <p:spPr>
          <a:xfrm>
            <a:off x="9230955" y="3455710"/>
            <a:ext cx="0" cy="733538"/>
          </a:xfrm>
          <a:prstGeom prst="straightConnector1">
            <a:avLst/>
          </a:prstGeom>
          <a:noFill/>
          <a:ln w="9525" cap="flat" cmpd="sng">
            <a:solidFill>
              <a:srgbClr val="D8B6A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336;p68"/>
          <p:cNvSpPr txBox="1"/>
          <p:nvPr/>
        </p:nvSpPr>
        <p:spPr>
          <a:xfrm>
            <a:off x="10417825" y="4666203"/>
            <a:ext cx="1312679" cy="507338"/>
          </a:xfrm>
          <a:prstGeom prst="rect">
            <a:avLst/>
          </a:prstGeom>
          <a:solidFill>
            <a:srgbClr val="464342"/>
          </a:solidFill>
          <a:ln>
            <a:solidFill>
              <a:srgbClr val="D8B6A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1400" dirty="0" smtClean="0">
                <a:solidFill>
                  <a:schemeClr val="bg2">
                    <a:lumMod val="75000"/>
                  </a:schemeClr>
                </a:solidFill>
                <a:latin typeface="Montserrat" panose="020B0604020202020204" charset="-52"/>
                <a:cs typeface="Gelasio" panose="020B0604020202020204" charset="0"/>
              </a:rPr>
              <a:t>Февраль</a:t>
            </a:r>
            <a:endParaRPr lang="en-US" sz="1400" dirty="0" smtClean="0">
              <a:solidFill>
                <a:schemeClr val="bg2">
                  <a:lumMod val="75000"/>
                </a:schemeClr>
              </a:solidFill>
              <a:latin typeface="Gelasio" panose="020B0604020202020204" charset="0"/>
              <a:cs typeface="Gelasio" panose="020B0604020202020204" charset="0"/>
            </a:endParaRPr>
          </a:p>
          <a:p>
            <a:pPr lvl="0"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  <a:latin typeface="Gelasio" panose="020B0604020202020204" charset="0"/>
                <a:ea typeface="Century Gothic"/>
                <a:cs typeface="Gelasio" panose="020B0604020202020204" charset="0"/>
                <a:sym typeface="Century Gothic"/>
              </a:rPr>
              <a:t>2025</a:t>
            </a:r>
            <a:endParaRPr sz="1400" b="1" dirty="0">
              <a:solidFill>
                <a:schemeClr val="bg2">
                  <a:lumMod val="75000"/>
                </a:schemeClr>
              </a:solidFill>
              <a:latin typeface="Gelasio" panose="020B0604020202020204" charset="0"/>
              <a:ea typeface="Century Gothic"/>
              <a:cs typeface="Gelasio" panose="020B0604020202020204" charset="0"/>
              <a:sym typeface="Century Gothic"/>
            </a:endParaRPr>
          </a:p>
        </p:txBody>
      </p:sp>
      <p:sp>
        <p:nvSpPr>
          <p:cNvPr id="55" name="Google Shape;341;p68"/>
          <p:cNvSpPr txBox="1"/>
          <p:nvPr/>
        </p:nvSpPr>
        <p:spPr>
          <a:xfrm>
            <a:off x="11248259" y="5399215"/>
            <a:ext cx="3115158" cy="1414540"/>
          </a:xfrm>
          <a:prstGeom prst="rect">
            <a:avLst/>
          </a:prstGeom>
          <a:solidFill>
            <a:srgbClr val="464342"/>
          </a:solidFill>
          <a:ln w="9525" cap="flat" cmpd="sng">
            <a:solidFill>
              <a:srgbClr val="D8B6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Montserrat" panose="020B0604020202020204" charset="-52"/>
                <a:cs typeface="Gelasio" panose="020B0604020202020204" charset="0"/>
              </a:rPr>
              <a:t>Завершена разработка и запуск </a:t>
            </a:r>
            <a:r>
              <a:rPr lang="ru-RU" sz="1600" dirty="0" err="1">
                <a:solidFill>
                  <a:schemeClr val="bg2">
                    <a:lumMod val="75000"/>
                  </a:schemeClr>
                </a:solidFill>
                <a:latin typeface="Montserrat" panose="020B0604020202020204" charset="-52"/>
                <a:cs typeface="Gelasio" panose="020B0604020202020204" charset="0"/>
              </a:rPr>
              <a:t>лендинга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  <a:latin typeface="Montserrat" panose="020B0604020202020204" charset="-52"/>
                <a:cs typeface="Gelasio" panose="020B0604020202020204" charset="0"/>
              </a:rPr>
              <a:t> для </a:t>
            </a:r>
            <a:r>
              <a:rPr lang="ru-RU" sz="1600" dirty="0" err="1">
                <a:solidFill>
                  <a:schemeClr val="bg2">
                    <a:lumMod val="75000"/>
                  </a:schemeClr>
                </a:solidFill>
                <a:latin typeface="Montserrat" panose="020B0604020202020204" charset="-52"/>
                <a:cs typeface="Gelasio" panose="020B0604020202020204" charset="0"/>
              </a:rPr>
              <a:t>MarketPulse</a:t>
            </a:r>
            <a:endParaRPr sz="1600" dirty="0">
              <a:solidFill>
                <a:schemeClr val="bg2">
                  <a:lumMod val="75000"/>
                </a:schemeClr>
              </a:solidFill>
              <a:latin typeface="Gelasio" panose="020B0604020202020204" charset="0"/>
              <a:ea typeface="Montserrat"/>
              <a:cs typeface="Gelasio" panose="020B0604020202020204" charset="0"/>
              <a:sym typeface="Montserrat"/>
            </a:endParaRPr>
          </a:p>
        </p:txBody>
      </p:sp>
      <p:cxnSp>
        <p:nvCxnSpPr>
          <p:cNvPr id="56" name="Google Shape;330;p68"/>
          <p:cNvCxnSpPr/>
          <p:nvPr/>
        </p:nvCxnSpPr>
        <p:spPr>
          <a:xfrm flipH="1">
            <a:off x="12706710" y="4534248"/>
            <a:ext cx="55561" cy="864967"/>
          </a:xfrm>
          <a:prstGeom prst="straightConnector1">
            <a:avLst/>
          </a:prstGeom>
          <a:noFill/>
          <a:ln w="9525" cap="flat" cmpd="sng">
            <a:solidFill>
              <a:srgbClr val="D8B6A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338;p68"/>
          <p:cNvSpPr txBox="1"/>
          <p:nvPr/>
        </p:nvSpPr>
        <p:spPr>
          <a:xfrm>
            <a:off x="12820548" y="4733110"/>
            <a:ext cx="1205216" cy="491219"/>
          </a:xfrm>
          <a:prstGeom prst="rect">
            <a:avLst/>
          </a:prstGeom>
          <a:solidFill>
            <a:srgbClr val="464342"/>
          </a:solidFill>
          <a:ln>
            <a:solidFill>
              <a:srgbClr val="D8B6A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1400" dirty="0" smtClean="0">
                <a:solidFill>
                  <a:schemeClr val="bg2">
                    <a:lumMod val="75000"/>
                  </a:schemeClr>
                </a:solidFill>
                <a:latin typeface="Montserrat" panose="020B0604020202020204" charset="-52"/>
                <a:cs typeface="Gelasio" panose="020B0604020202020204" charset="0"/>
              </a:rPr>
              <a:t>Март</a:t>
            </a:r>
            <a:endParaRPr lang="en-US" sz="1400" dirty="0" smtClean="0">
              <a:solidFill>
                <a:schemeClr val="bg2">
                  <a:lumMod val="75000"/>
                </a:schemeClr>
              </a:solidFill>
              <a:latin typeface="Gelasio" panose="020B0604020202020204" charset="0"/>
              <a:cs typeface="Gelasio" panose="020B0604020202020204" charset="0"/>
            </a:endParaRPr>
          </a:p>
          <a:p>
            <a:pPr lvl="0" algn="ctr"/>
            <a:r>
              <a:rPr lang="en-US" sz="1400" b="1" dirty="0" smtClean="0">
                <a:solidFill>
                  <a:schemeClr val="bg2">
                    <a:lumMod val="75000"/>
                  </a:schemeClr>
                </a:solidFill>
                <a:latin typeface="Gelasio" panose="020B0604020202020204" charset="0"/>
                <a:ea typeface="Century Gothic"/>
                <a:cs typeface="Gelasio" panose="020B0604020202020204" charset="0"/>
                <a:sym typeface="Century Gothic"/>
              </a:rPr>
              <a:t>2025</a:t>
            </a:r>
            <a:endParaRPr sz="1400" b="1" dirty="0">
              <a:solidFill>
                <a:schemeClr val="bg2">
                  <a:lumMod val="75000"/>
                </a:schemeClr>
              </a:solidFill>
              <a:latin typeface="Gelasio" panose="020B0604020202020204" charset="0"/>
              <a:ea typeface="Century Gothic"/>
              <a:cs typeface="Gelasio" panose="020B0604020202020204" charset="0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8487" y="155428"/>
            <a:ext cx="1192922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45781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>
              <a:latin typeface="Gelasio" panose="020B0604020202020204" charset="0"/>
              <a:cs typeface="Gelasio" panose="020B0604020202020204" charset="0"/>
            </a:endParaRPr>
          </a:p>
        </p:txBody>
      </p:sp>
      <p:sp>
        <p:nvSpPr>
          <p:cNvPr id="20" name="Google Shape;349;p69"/>
          <p:cNvSpPr/>
          <p:nvPr/>
        </p:nvSpPr>
        <p:spPr>
          <a:xfrm>
            <a:off x="389315" y="6056749"/>
            <a:ext cx="3708345" cy="1572116"/>
          </a:xfrm>
          <a:prstGeom prst="homePlate">
            <a:avLst>
              <a:gd name="adj" fmla="val 50000"/>
            </a:avLst>
          </a:prstGeom>
          <a:solidFill>
            <a:srgbClr val="464342"/>
          </a:solidFill>
          <a:ln w="9525" cap="flat" cmpd="sng">
            <a:solidFill>
              <a:srgbClr val="D8B6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ru-RU" b="1" dirty="0" smtClean="0">
              <a:solidFill>
                <a:schemeClr val="bg2">
                  <a:lumMod val="60000"/>
                  <a:lumOff val="40000"/>
                </a:schemeClr>
              </a:solidFill>
              <a:latin typeface="Gelasio" panose="020B0604020202020204" charset="0"/>
              <a:cs typeface="Gelasio" panose="020B060402020202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ru-RU" b="1" dirty="0">
              <a:solidFill>
                <a:schemeClr val="bg2">
                  <a:lumMod val="75000"/>
                </a:schemeClr>
              </a:solidFill>
              <a:latin typeface="Gelasio" panose="020B0604020202020204" charset="0"/>
              <a:cs typeface="Gelasio" panose="020B060402020202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11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Расширение </a:t>
            </a:r>
            <a:r>
              <a:rPr lang="ru-RU" altLang="ru-RU" sz="11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интеграций:</a:t>
            </a:r>
            <a:r>
              <a:rPr lang="ru-RU" altLang="ru-RU" sz="11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 Подключение новых </a:t>
            </a:r>
            <a:r>
              <a:rPr lang="ru-RU" altLang="ru-RU" sz="11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маркетплейсов</a:t>
            </a:r>
            <a:r>
              <a:rPr lang="ru-RU" altLang="ru-RU" sz="11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 (</a:t>
            </a:r>
            <a:r>
              <a:rPr lang="ru-RU" altLang="ru-RU" sz="11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Halyk</a:t>
            </a:r>
            <a:r>
              <a:rPr lang="ru-RU" altLang="ru-RU" sz="11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 </a:t>
            </a:r>
            <a:r>
              <a:rPr lang="ru-RU" altLang="ru-RU" sz="11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Market</a:t>
            </a:r>
            <a:r>
              <a:rPr lang="ru-RU" altLang="ru-RU" sz="11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, </a:t>
            </a:r>
            <a:r>
              <a:rPr lang="ru-RU" altLang="ru-RU" sz="11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Ozon</a:t>
            </a:r>
            <a:r>
              <a:rPr lang="ru-RU" altLang="ru-RU" sz="11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, </a:t>
            </a:r>
            <a:r>
              <a:rPr lang="ru-RU" altLang="ru-RU" sz="11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Wildberries</a:t>
            </a:r>
            <a:r>
              <a:rPr lang="ru-RU" altLang="ru-RU" sz="11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11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Улучшение производительности:</a:t>
            </a:r>
            <a:r>
              <a:rPr lang="ru-RU" altLang="ru-RU" sz="11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 Оптимизация обработки больших объёмов данных (20+ млн строк).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11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Усиление команды:</a:t>
            </a:r>
            <a:r>
              <a:rPr lang="ru-RU" altLang="ru-RU" sz="11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 Привлечение специалистов по </a:t>
            </a:r>
            <a:r>
              <a:rPr lang="ru-RU" altLang="ru-RU" sz="11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Big</a:t>
            </a:r>
            <a:r>
              <a:rPr lang="ru-RU" altLang="ru-RU" sz="11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 </a:t>
            </a:r>
            <a:r>
              <a:rPr lang="ru-RU" altLang="ru-RU" sz="11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Data</a:t>
            </a:r>
            <a:r>
              <a:rPr lang="ru-RU" altLang="ru-RU" sz="11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 и продажам.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200" dirty="0">
              <a:solidFill>
                <a:schemeClr val="bg2">
                  <a:lumMod val="60000"/>
                  <a:lumOff val="40000"/>
                </a:schemeClr>
              </a:solidFill>
              <a:latin typeface="Gelasio" panose="020B0604020202020204" charset="0"/>
              <a:ea typeface="Montserrat"/>
              <a:cs typeface="Gelasio" panose="020B0604020202020204" charset="0"/>
              <a:sym typeface="Montserrat"/>
            </a:endParaRPr>
          </a:p>
        </p:txBody>
      </p:sp>
      <p:sp>
        <p:nvSpPr>
          <p:cNvPr id="21" name="Google Shape;353;p69"/>
          <p:cNvSpPr txBox="1"/>
          <p:nvPr/>
        </p:nvSpPr>
        <p:spPr>
          <a:xfrm>
            <a:off x="1157583" y="5231131"/>
            <a:ext cx="1408636" cy="573629"/>
          </a:xfrm>
          <a:prstGeom prst="rect">
            <a:avLst/>
          </a:prstGeom>
          <a:solidFill>
            <a:srgbClr val="464342"/>
          </a:solidFill>
          <a:ln>
            <a:solidFill>
              <a:srgbClr val="D8B6A4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Gelasio" panose="020B0604020202020204" charset="0"/>
                <a:ea typeface="Montserrat"/>
                <a:cs typeface="Gelasio" panose="020B0604020202020204" charset="0"/>
                <a:sym typeface="Montserrat"/>
              </a:rPr>
              <a:t>Step 1</a:t>
            </a:r>
            <a:endParaRPr sz="2000" b="1" dirty="0">
              <a:solidFill>
                <a:schemeClr val="bg2">
                  <a:lumMod val="75000"/>
                </a:schemeClr>
              </a:solidFill>
              <a:latin typeface="Gelasio" panose="020B0604020202020204" charset="0"/>
              <a:ea typeface="Montserrat"/>
              <a:cs typeface="Gelasio" panose="020B0604020202020204" charset="0"/>
              <a:sym typeface="Montserrat"/>
            </a:endParaRPr>
          </a:p>
        </p:txBody>
      </p:sp>
      <p:sp>
        <p:nvSpPr>
          <p:cNvPr id="22" name="Google Shape;350;p69"/>
          <p:cNvSpPr/>
          <p:nvPr/>
        </p:nvSpPr>
        <p:spPr>
          <a:xfrm>
            <a:off x="3693184" y="4782252"/>
            <a:ext cx="4261113" cy="1569200"/>
          </a:xfrm>
          <a:prstGeom prst="homePlate">
            <a:avLst>
              <a:gd name="adj" fmla="val 50000"/>
            </a:avLst>
          </a:prstGeom>
          <a:solidFill>
            <a:srgbClr val="464342"/>
          </a:solidFill>
          <a:ln w="9525" cap="flat" cmpd="sng">
            <a:solidFill>
              <a:srgbClr val="D8B6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ru-RU" sz="1400" b="1" dirty="0" smtClean="0">
              <a:solidFill>
                <a:schemeClr val="bg2">
                  <a:lumMod val="60000"/>
                  <a:lumOff val="40000"/>
                </a:schemeClr>
              </a:solidFill>
              <a:latin typeface="Gelasio" panose="020B0604020202020204" charset="0"/>
              <a:cs typeface="Gelasio" panose="020B060402020202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11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Новые </a:t>
            </a:r>
            <a:r>
              <a:rPr lang="ru-RU" altLang="ru-RU" sz="11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аналитические модули:</a:t>
            </a:r>
            <a:r>
              <a:rPr lang="ru-RU" altLang="ru-RU" sz="11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 Добавление прогнозирования спроса и анализа конкурентных стратегий.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11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Международная экспансия:</a:t>
            </a:r>
            <a:r>
              <a:rPr lang="ru-RU" altLang="ru-RU" sz="11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 Пилотные проекты в странах СНГ, выход на другие региональные платформы.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11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Масштабирование инфраструктуры:</a:t>
            </a:r>
            <a:r>
              <a:rPr lang="ru-RU" altLang="ru-RU" sz="11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 Переход на более мощные облачные решения для хранения и обработки данных.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bg2">
                  <a:lumMod val="60000"/>
                  <a:lumOff val="40000"/>
                </a:schemeClr>
              </a:solidFill>
              <a:latin typeface="Gelasio" panose="020B0604020202020204" charset="0"/>
              <a:ea typeface="Montserrat"/>
              <a:cs typeface="Gelasio" panose="020B0604020202020204" charset="0"/>
              <a:sym typeface="Montserrat"/>
            </a:endParaRPr>
          </a:p>
        </p:txBody>
      </p:sp>
      <p:sp>
        <p:nvSpPr>
          <p:cNvPr id="23" name="Google Shape;354;p69"/>
          <p:cNvSpPr txBox="1"/>
          <p:nvPr/>
        </p:nvSpPr>
        <p:spPr>
          <a:xfrm>
            <a:off x="4505799" y="4096986"/>
            <a:ext cx="1403387" cy="523050"/>
          </a:xfrm>
          <a:prstGeom prst="rect">
            <a:avLst/>
          </a:prstGeom>
          <a:solidFill>
            <a:srgbClr val="464342"/>
          </a:solidFill>
          <a:ln>
            <a:solidFill>
              <a:srgbClr val="D8B6A4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Gelasio" panose="020B0604020202020204" charset="0"/>
                <a:ea typeface="Montserrat"/>
                <a:cs typeface="Gelasio" panose="020B0604020202020204" charset="0"/>
                <a:sym typeface="Montserrat"/>
              </a:rPr>
              <a:t>Step 2</a:t>
            </a:r>
            <a:endParaRPr sz="2000" b="1" dirty="0">
              <a:solidFill>
                <a:schemeClr val="bg2">
                  <a:lumMod val="75000"/>
                </a:schemeClr>
              </a:solidFill>
              <a:latin typeface="Gelasio" panose="020B0604020202020204" charset="0"/>
              <a:ea typeface="Montserrat"/>
              <a:cs typeface="Gelasio" panose="020B0604020202020204" charset="0"/>
              <a:sym typeface="Montserrat"/>
            </a:endParaRPr>
          </a:p>
        </p:txBody>
      </p:sp>
      <p:sp>
        <p:nvSpPr>
          <p:cNvPr id="24" name="Google Shape;351;p69"/>
          <p:cNvSpPr/>
          <p:nvPr/>
        </p:nvSpPr>
        <p:spPr>
          <a:xfrm>
            <a:off x="7551972" y="3252334"/>
            <a:ext cx="4054543" cy="1826786"/>
          </a:xfrm>
          <a:prstGeom prst="homePlate">
            <a:avLst>
              <a:gd name="adj" fmla="val 50000"/>
            </a:avLst>
          </a:prstGeom>
          <a:solidFill>
            <a:srgbClr val="464342"/>
          </a:solidFill>
          <a:ln w="9525" cap="flat" cmpd="sng">
            <a:solidFill>
              <a:srgbClr val="D8B6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ru-RU" b="1" dirty="0" smtClean="0">
              <a:solidFill>
                <a:schemeClr val="bg2">
                  <a:lumMod val="75000"/>
                </a:schemeClr>
              </a:solidFill>
              <a:latin typeface="Gelasio" panose="020B0604020202020204" charset="0"/>
              <a:cs typeface="Gelasio" panose="020B060402020202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ru-RU" b="1" dirty="0">
              <a:solidFill>
                <a:schemeClr val="bg2">
                  <a:lumMod val="75000"/>
                </a:schemeClr>
              </a:solidFill>
              <a:latin typeface="Gelasio" panose="020B0604020202020204" charset="0"/>
              <a:cs typeface="Gelasio" panose="020B060402020202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11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AI-рекомендации:</a:t>
            </a:r>
            <a:r>
              <a:rPr lang="ru-RU" altLang="ru-RU" sz="110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 Внедрение алгоритмов машинного обучения для динамического ценообразования и персонализированных советов.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1100" b="1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Глубокая </a:t>
            </a:r>
            <a:r>
              <a:rPr lang="ru-RU" altLang="ru-RU" sz="1100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кастомизация</a:t>
            </a:r>
            <a:r>
              <a:rPr lang="ru-RU" altLang="ru-RU" sz="11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:</a:t>
            </a:r>
            <a:r>
              <a:rPr lang="ru-RU" altLang="ru-RU" sz="11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 Расширение возможностей пользовательских </a:t>
            </a:r>
            <a:r>
              <a:rPr lang="ru-RU" altLang="ru-RU" sz="11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дашбордов</a:t>
            </a:r>
            <a:r>
              <a:rPr lang="ru-RU" altLang="ru-RU" sz="11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, интеграция с корпоративными CRM/ERP системами.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11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Продвижение бренда:</a:t>
            </a:r>
            <a:r>
              <a:rPr lang="ru-RU" altLang="ru-RU" sz="11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 Активная маркетинговая кампания, участие в отраслевых конференциях и выставках.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600" dirty="0" err="1">
              <a:solidFill>
                <a:schemeClr val="bg2">
                  <a:lumMod val="75000"/>
                </a:schemeClr>
              </a:solidFill>
              <a:latin typeface="Gelasio" panose="020B0604020202020204" charset="0"/>
              <a:ea typeface="Montserrat"/>
              <a:cs typeface="Gelasio" panose="020B0604020202020204" charset="0"/>
              <a:sym typeface="Montserrat"/>
            </a:endParaRPr>
          </a:p>
        </p:txBody>
      </p:sp>
      <p:sp>
        <p:nvSpPr>
          <p:cNvPr id="25" name="Google Shape;355;p69"/>
          <p:cNvSpPr txBox="1"/>
          <p:nvPr/>
        </p:nvSpPr>
        <p:spPr>
          <a:xfrm>
            <a:off x="8383264" y="2579460"/>
            <a:ext cx="1301510" cy="519573"/>
          </a:xfrm>
          <a:prstGeom prst="rect">
            <a:avLst/>
          </a:prstGeom>
          <a:solidFill>
            <a:srgbClr val="464342"/>
          </a:solidFill>
          <a:ln>
            <a:solidFill>
              <a:srgbClr val="D8B6A4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Gelasio" panose="020B0604020202020204" charset="0"/>
                <a:ea typeface="Montserrat"/>
                <a:cs typeface="Gelasio" panose="020B0604020202020204" charset="0"/>
                <a:sym typeface="Montserrat"/>
              </a:rPr>
              <a:t>Step 3</a:t>
            </a:r>
            <a:endParaRPr sz="2000" b="1" dirty="0">
              <a:solidFill>
                <a:schemeClr val="bg2">
                  <a:lumMod val="75000"/>
                </a:schemeClr>
              </a:solidFill>
              <a:latin typeface="Gelasio" panose="020B0604020202020204" charset="0"/>
              <a:ea typeface="Montserrat"/>
              <a:cs typeface="Gelasio" panose="020B0604020202020204" charset="0"/>
              <a:sym typeface="Montserrat"/>
            </a:endParaRPr>
          </a:p>
        </p:txBody>
      </p:sp>
      <p:sp>
        <p:nvSpPr>
          <p:cNvPr id="28" name="Google Shape;352;p69"/>
          <p:cNvSpPr/>
          <p:nvPr/>
        </p:nvSpPr>
        <p:spPr>
          <a:xfrm>
            <a:off x="10358361" y="1343432"/>
            <a:ext cx="4178710" cy="1740567"/>
          </a:xfrm>
          <a:prstGeom prst="homePlate">
            <a:avLst>
              <a:gd name="adj" fmla="val 50000"/>
            </a:avLst>
          </a:prstGeom>
          <a:solidFill>
            <a:srgbClr val="464342"/>
          </a:solidFill>
          <a:ln w="9525" cap="flat" cmpd="sng">
            <a:solidFill>
              <a:srgbClr val="D8B6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11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Глобальный охват:</a:t>
            </a:r>
            <a:r>
              <a:rPr lang="ru-RU" altLang="ru-RU" sz="11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 Выход на международные </a:t>
            </a:r>
            <a:r>
              <a:rPr lang="ru-RU" altLang="ru-RU" sz="11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маркетплейсы</a:t>
            </a:r>
            <a:r>
              <a:rPr lang="ru-RU" altLang="ru-RU" sz="11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, локализация продукта на нескольких языках.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11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Корпоративные решения:</a:t>
            </a:r>
            <a:r>
              <a:rPr lang="ru-RU" altLang="ru-RU" sz="11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 Создание специализированных тарифов и функционала для крупных брендов и сетей ритейла.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altLang="ru-RU" sz="11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Партнёрские программы:</a:t>
            </a:r>
            <a:r>
              <a:rPr lang="ru-RU" altLang="ru-RU" sz="11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 Укрепление партнёрств с ведущими платформами и агентствами, формирование экосистемы сервисов вокруг </a:t>
            </a:r>
            <a:r>
              <a:rPr lang="ru-RU" altLang="ru-RU" sz="11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MarketPulse</a:t>
            </a:r>
            <a:r>
              <a:rPr lang="ru-RU" altLang="ru-RU" sz="11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Gelasio" panose="020B0604020202020204" charset="0"/>
              </a:rPr>
              <a:t>.</a:t>
            </a:r>
            <a:endParaRPr sz="1100" dirty="0">
              <a:solidFill>
                <a:schemeClr val="bg2">
                  <a:lumMod val="75000"/>
                </a:schemeClr>
              </a:solidFill>
              <a:latin typeface="Gelasio" panose="020B0604020202020204" charset="0"/>
              <a:ea typeface="Montserrat"/>
              <a:cs typeface="Gelasio" panose="020B0604020202020204" charset="0"/>
              <a:sym typeface="Montserrat"/>
            </a:endParaRPr>
          </a:p>
        </p:txBody>
      </p:sp>
      <p:sp>
        <p:nvSpPr>
          <p:cNvPr id="29" name="Google Shape;355;p69"/>
          <p:cNvSpPr txBox="1"/>
          <p:nvPr/>
        </p:nvSpPr>
        <p:spPr>
          <a:xfrm>
            <a:off x="11283858" y="702861"/>
            <a:ext cx="1301510" cy="519573"/>
          </a:xfrm>
          <a:prstGeom prst="rect">
            <a:avLst/>
          </a:prstGeom>
          <a:solidFill>
            <a:srgbClr val="464342"/>
          </a:solidFill>
          <a:ln>
            <a:solidFill>
              <a:srgbClr val="D8B6A4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Gelasio" panose="020B0604020202020204" charset="0"/>
                <a:ea typeface="Montserrat"/>
                <a:cs typeface="Gelasio" panose="020B0604020202020204" charset="0"/>
                <a:sym typeface="Montserrat"/>
              </a:rPr>
              <a:t>Step </a:t>
            </a:r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  <a:latin typeface="Gelasio" panose="020B0604020202020204" charset="0"/>
                <a:ea typeface="Montserrat"/>
                <a:cs typeface="Gelasio" panose="020B0604020202020204" charset="0"/>
                <a:sym typeface="Montserrat"/>
              </a:rPr>
              <a:t>4</a:t>
            </a:r>
            <a:endParaRPr sz="2000" b="1" dirty="0">
              <a:solidFill>
                <a:schemeClr val="bg2">
                  <a:lumMod val="75000"/>
                </a:schemeClr>
              </a:solidFill>
              <a:latin typeface="Gelasio" panose="020B0604020202020204" charset="0"/>
              <a:ea typeface="Montserrat"/>
              <a:cs typeface="Gelasio" panose="020B0604020202020204" charset="0"/>
              <a:sym typeface="Montserrat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18487" y="286431"/>
            <a:ext cx="7340343" cy="799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550"/>
              </a:lnSpc>
            </a:pPr>
            <a:r>
              <a:rPr lang="en-US" sz="44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Roadmap: </a:t>
            </a:r>
            <a:r>
              <a:rPr lang="en-US" sz="4400" dirty="0" err="1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План</a:t>
            </a:r>
            <a:r>
              <a:rPr lang="en-US" sz="44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На </a:t>
            </a:r>
            <a:r>
              <a:rPr lang="en-US" sz="4400" dirty="0" err="1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Будущее</a:t>
            </a:r>
            <a:endParaRPr lang="en-US" sz="4400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12762271" y="7531510"/>
            <a:ext cx="1789471" cy="629264"/>
          </a:xfrm>
          <a:prstGeom prst="rect">
            <a:avLst/>
          </a:prstGeom>
          <a:solidFill>
            <a:srgbClr val="464342"/>
          </a:solidFill>
          <a:ln>
            <a:solidFill>
              <a:srgbClr val="464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1027</Words>
  <Application>Microsoft Office PowerPoint</Application>
  <PresentationFormat>Произвольный</PresentationFormat>
  <Paragraphs>138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Gelasio</vt:lpstr>
      <vt:lpstr>Arial</vt:lpstr>
      <vt:lpstr>Calibri</vt:lpstr>
      <vt:lpstr>Century Gothic</vt:lpstr>
      <vt:lpstr>Montserrat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15</cp:lastModifiedBy>
  <cp:revision>8</cp:revision>
  <dcterms:created xsi:type="dcterms:W3CDTF">2025-03-06T13:28:26Z</dcterms:created>
  <dcterms:modified xsi:type="dcterms:W3CDTF">2025-05-11T11:21:38Z</dcterms:modified>
</cp:coreProperties>
</file>