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</p:sldMasterIdLst>
  <p:notesMasterIdLst>
    <p:notesMasterId r:id="rId43"/>
  </p:notesMasterIdLst>
  <p:sldIdLst>
    <p:sldId id="256" r:id="rId2"/>
    <p:sldId id="337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8" r:id="rId12"/>
    <p:sldId id="327" r:id="rId13"/>
    <p:sldId id="329" r:id="rId14"/>
    <p:sldId id="318" r:id="rId15"/>
    <p:sldId id="286" r:id="rId16"/>
    <p:sldId id="287" r:id="rId17"/>
    <p:sldId id="288" r:id="rId18"/>
    <p:sldId id="332" r:id="rId19"/>
    <p:sldId id="333" r:id="rId20"/>
    <p:sldId id="334" r:id="rId21"/>
    <p:sldId id="335" r:id="rId22"/>
    <p:sldId id="289" r:id="rId23"/>
    <p:sldId id="336" r:id="rId24"/>
    <p:sldId id="295" r:id="rId25"/>
    <p:sldId id="296" r:id="rId26"/>
    <p:sldId id="297" r:id="rId27"/>
    <p:sldId id="298" r:id="rId28"/>
    <p:sldId id="299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01" r:id="rId40"/>
    <p:sldId id="307" r:id="rId41"/>
    <p:sldId id="26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zenan" initials="D" lastIdx="1" clrIdx="0">
    <p:extLst>
      <p:ext uri="{19B8F6BF-5375-455C-9EA6-DF929625EA0E}">
        <p15:presenceInfo xmlns:p15="http://schemas.microsoft.com/office/powerpoint/2012/main" userId="Dzen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61" autoAdjust="0"/>
    <p:restoredTop sz="94660"/>
  </p:normalViewPr>
  <p:slideViewPr>
    <p:cSldViewPr snapToGrid="0">
      <p:cViewPr>
        <p:scale>
          <a:sx n="60" d="100"/>
          <a:sy n="60" d="100"/>
        </p:scale>
        <p:origin x="59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7A0A5-E261-493F-BCBF-E935CF36075B}" type="datetimeFigureOut">
              <a:rPr lang="sr-Latn-RS" smtClean="0"/>
              <a:t>1.5.2020.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3A4D5-FB9C-400D-91DD-76F5FAF2330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0223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4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5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0204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28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56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55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54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93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906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9906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3289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662A588-3ECC-438E-AC98-FF91997F07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04-Maj-20</a:t>
            </a:r>
            <a:endParaRPr lang="sr-Latn-C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82FB4D7-8488-4D67-AFF4-89D7DDAA43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Grafovi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B4087D9-BDA1-4F5D-B4EE-B3AD26670C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DD2140-7786-4935-8605-F16E4DCAE8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940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990601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F09855-BA14-4F67-988A-17D4295FBF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04-Maj-20</a:t>
            </a:r>
            <a:endParaRPr lang="sr-Latn-C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BC8894-7647-46DA-B02B-798BD80DA2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Grafovi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37B386-CE78-4648-8170-58B1D96C77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766AD1-3796-4625-893B-962A95BE6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651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906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1E8D3-F6FD-4BC1-AE59-62C623D745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04-Maj-20</a:t>
            </a:r>
            <a:endParaRPr lang="sr-Latn-C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FCEBA7-F3A0-4EC4-BF5F-938325F6CA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Grafovi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DE6A7-2D55-4D83-8871-440249EC85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9532B3-520A-4D4A-AB1B-21DE3282D6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351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9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4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2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3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5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3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pljaskovic@np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mailto:apljaskovic@np.ac.r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3BE7-AF4B-421A-BDC0-2B6C6BD49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ALGORITMI I STRUKTURE PODATAKA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0CA56-326F-4B0E-9A1A-1FDABEE6A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RAČUNSKE VEŽBE – TERMIN BR. 10 – GRAFOVI</a:t>
            </a:r>
          </a:p>
          <a:p>
            <a:r>
              <a:rPr lang="sr-Latn-RS" dirty="0"/>
              <a:t>ALDINA AVDIĆ, DIPL. INŽ. – </a:t>
            </a:r>
            <a:r>
              <a:rPr lang="sr-Latn-RS" dirty="0">
                <a:hlinkClick r:id="rId2"/>
              </a:rPr>
              <a:t>apljaskovic@np.ac.rs</a:t>
            </a:r>
            <a:endParaRPr lang="sr-Latn-RS" dirty="0"/>
          </a:p>
          <a:p>
            <a:r>
              <a:rPr lang="sr-Latn-RS" dirty="0"/>
              <a:t>RAČUNARSKA TEHNIKA, SOFTVERSKO INŽENJERSTVO, INFORMATIKA I MATEMATIKA</a:t>
            </a:r>
          </a:p>
        </p:txBody>
      </p:sp>
    </p:spTree>
    <p:extLst>
      <p:ext uri="{BB962C8B-B14F-4D97-AF65-F5344CB8AC3E}">
        <p14:creationId xmlns:p14="http://schemas.microsoft.com/office/powerpoint/2010/main" val="374427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E3BF-BA7A-4840-978B-10D382EA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Primov algoritam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02F1-61FF-4D58-A8F5-E73FE9D07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6222"/>
            <a:ext cx="8915400" cy="37776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sr-Latn-CS" altLang="en-US" dirty="0"/>
              <a:t>Algoritam radi inkrementalno, počevši od proizvoljnog čvora (s)</a:t>
            </a:r>
            <a:br>
              <a:rPr lang="sr-Latn-CS" altLang="en-US" dirty="0"/>
            </a:br>
            <a:r>
              <a:rPr lang="sr-Latn-CS" altLang="en-US" dirty="0"/>
              <a:t>koji postaje koren stabla.</a:t>
            </a:r>
            <a:endParaRPr lang="en-US" altLang="en-US" dirty="0"/>
          </a:p>
          <a:p>
            <a:pPr marL="0" indent="0" fontAlgn="base">
              <a:buNone/>
            </a:pPr>
            <a:endParaRPr lang="hr-HR" u="sng" dirty="0"/>
          </a:p>
          <a:p>
            <a:pPr marL="0" indent="0" fontAlgn="base">
              <a:buNone/>
            </a:pPr>
            <a:r>
              <a:rPr lang="hr-HR" u="sng" dirty="0"/>
              <a:t>PRIM(</a:t>
            </a:r>
            <a:r>
              <a:rPr lang="hr-HR" i="1" u="sng" dirty="0"/>
              <a:t>G</a:t>
            </a:r>
            <a:r>
              <a:rPr lang="hr-HR" u="sng" dirty="0"/>
              <a:t>, </a:t>
            </a:r>
            <a:r>
              <a:rPr lang="hr-HR" i="1" u="sng" dirty="0"/>
              <a:t>s</a:t>
            </a:r>
            <a:r>
              <a:rPr lang="hr-HR" u="sng" dirty="0"/>
              <a:t>)</a:t>
            </a:r>
            <a:endParaRPr lang="en-US" dirty="0"/>
          </a:p>
          <a:p>
            <a:pPr marL="0" indent="0" eaLnBrk="0" fontAlgn="base" hangingPunct="0">
              <a:buNone/>
            </a:pPr>
            <a:r>
              <a:rPr lang="hr-HR" i="1" dirty="0"/>
              <a:t>U</a:t>
            </a:r>
            <a:r>
              <a:rPr lang="hr-HR" dirty="0"/>
              <a:t> = {</a:t>
            </a:r>
            <a:r>
              <a:rPr lang="hr-HR" i="1" dirty="0"/>
              <a:t>s</a:t>
            </a:r>
            <a:r>
              <a:rPr lang="hr-HR" dirty="0"/>
              <a:t>}</a:t>
            </a:r>
            <a:endParaRPr lang="en-US" dirty="0"/>
          </a:p>
          <a:p>
            <a:pPr marL="0" indent="0" eaLnBrk="0" fontAlgn="base" hangingPunct="0">
              <a:buNone/>
            </a:pPr>
            <a:r>
              <a:rPr lang="hr-HR" i="1" dirty="0"/>
              <a:t>E'</a:t>
            </a:r>
            <a:r>
              <a:rPr lang="hr-HR" dirty="0"/>
              <a:t> = </a:t>
            </a:r>
            <a:r>
              <a:rPr lang="hr-HR" dirty="0">
                <a:sym typeface="Symbol" panose="05050102010706020507" pitchFamily="18" charset="2"/>
              </a:rPr>
              <a:t></a:t>
            </a:r>
            <a:endParaRPr lang="en-US" dirty="0"/>
          </a:p>
          <a:p>
            <a:pPr marL="0" indent="0" eaLnBrk="0" fontAlgn="base" hangingPunct="0">
              <a:buNone/>
            </a:pPr>
            <a:r>
              <a:rPr lang="hr-HR" b="1" dirty="0"/>
              <a:t>while</a:t>
            </a:r>
            <a:r>
              <a:rPr lang="hr-HR" dirty="0"/>
              <a:t> (</a:t>
            </a:r>
            <a:r>
              <a:rPr lang="hr-HR" i="1" dirty="0"/>
              <a:t>U</a:t>
            </a:r>
            <a:r>
              <a:rPr lang="hr-HR" dirty="0"/>
              <a:t> </a:t>
            </a:r>
            <a:r>
              <a:rPr lang="hr-HR" dirty="0">
                <a:sym typeface="Symbol" panose="05050102010706020507" pitchFamily="18" charset="2"/>
              </a:rPr>
              <a:t></a:t>
            </a:r>
            <a:r>
              <a:rPr lang="hr-HR" dirty="0"/>
              <a:t> </a:t>
            </a:r>
            <a:r>
              <a:rPr lang="hr-HR" i="1" dirty="0"/>
              <a:t>V</a:t>
            </a:r>
            <a:r>
              <a:rPr lang="hr-HR" b="1" dirty="0"/>
              <a:t>) do</a:t>
            </a:r>
            <a:endParaRPr lang="en-US" dirty="0"/>
          </a:p>
          <a:p>
            <a:pPr marL="0" indent="0" eaLnBrk="0" fontAlgn="base" hangingPunct="0">
              <a:buNone/>
            </a:pPr>
            <a:r>
              <a:rPr lang="hr-HR" dirty="0"/>
              <a:t>	find (</a:t>
            </a:r>
            <a:r>
              <a:rPr lang="hr-HR" i="1" dirty="0"/>
              <a:t>u, v</a:t>
            </a:r>
            <a:r>
              <a:rPr lang="hr-HR" dirty="0"/>
              <a:t>) </a:t>
            </a:r>
            <a:r>
              <a:rPr lang="hr-HR" dirty="0">
                <a:sym typeface="Symbol" panose="05050102010706020507" pitchFamily="18" charset="2"/>
              </a:rPr>
              <a:t></a:t>
            </a:r>
            <a:r>
              <a:rPr lang="hr-HR" dirty="0"/>
              <a:t> min {</a:t>
            </a:r>
            <a:r>
              <a:rPr lang="hr-HR" i="1" dirty="0"/>
              <a:t>w</a:t>
            </a:r>
            <a:r>
              <a:rPr lang="hr-HR" dirty="0"/>
              <a:t>(</a:t>
            </a:r>
            <a:r>
              <a:rPr lang="hr-HR" i="1" dirty="0"/>
              <a:t>u, v</a:t>
            </a:r>
            <a:r>
              <a:rPr lang="hr-HR" dirty="0"/>
              <a:t>) : (</a:t>
            </a:r>
            <a:r>
              <a:rPr lang="hr-HR" i="1" dirty="0"/>
              <a:t>u</a:t>
            </a:r>
            <a:r>
              <a:rPr lang="hr-HR" dirty="0"/>
              <a:t> </a:t>
            </a:r>
            <a:r>
              <a:rPr lang="hr-HR" dirty="0">
                <a:sym typeface="Symbol" panose="05050102010706020507" pitchFamily="18" charset="2"/>
              </a:rPr>
              <a:t></a:t>
            </a:r>
            <a:r>
              <a:rPr lang="hr-HR" dirty="0"/>
              <a:t> </a:t>
            </a:r>
            <a:r>
              <a:rPr lang="hr-HR" i="1" dirty="0"/>
              <a:t>U</a:t>
            </a:r>
            <a:r>
              <a:rPr lang="hr-HR" dirty="0"/>
              <a:t>) and (</a:t>
            </a:r>
            <a:r>
              <a:rPr lang="hr-HR" i="1" dirty="0"/>
              <a:t>v</a:t>
            </a:r>
            <a:r>
              <a:rPr lang="hr-HR" dirty="0"/>
              <a:t> </a:t>
            </a:r>
            <a:r>
              <a:rPr lang="hr-HR" dirty="0">
                <a:sym typeface="Symbol" panose="05050102010706020507" pitchFamily="18" charset="2"/>
              </a:rPr>
              <a:t></a:t>
            </a:r>
            <a:r>
              <a:rPr lang="hr-HR" dirty="0"/>
              <a:t> (</a:t>
            </a:r>
            <a:r>
              <a:rPr lang="hr-HR" i="1" dirty="0"/>
              <a:t>V</a:t>
            </a:r>
            <a:r>
              <a:rPr lang="hr-HR" dirty="0"/>
              <a:t>- </a:t>
            </a:r>
            <a:r>
              <a:rPr lang="hr-HR" i="1" dirty="0"/>
              <a:t>U</a:t>
            </a:r>
            <a:r>
              <a:rPr lang="hr-HR" dirty="0"/>
              <a:t>)) }</a:t>
            </a:r>
            <a:endParaRPr lang="en-US" dirty="0"/>
          </a:p>
          <a:p>
            <a:pPr marL="0" indent="0" eaLnBrk="0" fontAlgn="base" hangingPunct="0">
              <a:buNone/>
            </a:pPr>
            <a:r>
              <a:rPr lang="hr-HR" dirty="0"/>
              <a:t>	</a:t>
            </a:r>
            <a:r>
              <a:rPr lang="hr-HR" i="1" dirty="0"/>
              <a:t>U</a:t>
            </a:r>
            <a:r>
              <a:rPr lang="hr-HR" dirty="0"/>
              <a:t> = </a:t>
            </a:r>
            <a:r>
              <a:rPr lang="hr-HR" i="1" dirty="0"/>
              <a:t>U</a:t>
            </a:r>
            <a:r>
              <a:rPr lang="hr-HR" dirty="0"/>
              <a:t> + {</a:t>
            </a:r>
            <a:r>
              <a:rPr lang="hr-HR" i="1" dirty="0"/>
              <a:t>v</a:t>
            </a:r>
            <a:r>
              <a:rPr lang="hr-HR" dirty="0"/>
              <a:t>}</a:t>
            </a:r>
            <a:endParaRPr lang="en-US" dirty="0"/>
          </a:p>
          <a:p>
            <a:pPr marL="0" indent="0" eaLnBrk="0" fontAlgn="base" hangingPunct="0">
              <a:buNone/>
            </a:pPr>
            <a:r>
              <a:rPr lang="hr-HR" dirty="0"/>
              <a:t>	</a:t>
            </a:r>
            <a:r>
              <a:rPr lang="hr-HR" i="1" dirty="0"/>
              <a:t>E'</a:t>
            </a:r>
            <a:r>
              <a:rPr lang="hr-HR" dirty="0"/>
              <a:t> = </a:t>
            </a:r>
            <a:r>
              <a:rPr lang="hr-HR" i="1" dirty="0"/>
              <a:t>E'</a:t>
            </a:r>
            <a:r>
              <a:rPr lang="hr-HR" dirty="0"/>
              <a:t> + {(</a:t>
            </a:r>
            <a:r>
              <a:rPr lang="hr-HR" i="1" dirty="0"/>
              <a:t>u, v</a:t>
            </a:r>
            <a:r>
              <a:rPr lang="hr-HR" dirty="0"/>
              <a:t>)}</a:t>
            </a:r>
            <a:endParaRPr lang="en-US" dirty="0"/>
          </a:p>
          <a:p>
            <a:pPr marL="0" indent="0" eaLnBrk="0" fontAlgn="base" hangingPunct="0">
              <a:buNone/>
            </a:pPr>
            <a:r>
              <a:rPr lang="hr-HR" b="1" dirty="0"/>
              <a:t>end_while</a:t>
            </a:r>
            <a:endParaRPr lang="en-US" dirty="0"/>
          </a:p>
          <a:p>
            <a:pPr marL="0" indent="0" eaLnBrk="0" fontAlgn="base" hangingPunct="0">
              <a:buNone/>
            </a:pPr>
            <a:r>
              <a:rPr lang="hr-HR" i="1" dirty="0"/>
              <a:t>MST</a:t>
            </a:r>
            <a:r>
              <a:rPr lang="hr-HR" dirty="0"/>
              <a:t> = (</a:t>
            </a:r>
            <a:r>
              <a:rPr lang="hr-HR" i="1" dirty="0"/>
              <a:t>U</a:t>
            </a:r>
            <a:r>
              <a:rPr lang="hr-HR" dirty="0"/>
              <a:t>, </a:t>
            </a:r>
            <a:r>
              <a:rPr lang="hr-HR" i="1" dirty="0"/>
              <a:t>E'</a:t>
            </a:r>
            <a:r>
              <a:rPr lang="hr-HR" dirty="0"/>
              <a:t>)</a:t>
            </a:r>
            <a:endParaRPr lang="en-US" dirty="0"/>
          </a:p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C7051-AA9C-45D4-AEE6-8FF8B2D1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4B21E-B9AD-42A1-A284-E31F75C0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6CF08-C56B-470E-85BF-B045CAD6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5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E3BF-BA7A-4840-978B-10D382EA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Primov algoritam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C7051-AA9C-45D4-AEE6-8FF8B2D1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4B21E-B9AD-42A1-A284-E31F75C0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6CF08-C56B-470E-85BF-B045CAD6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9" name="Object 32">
            <a:extLst>
              <a:ext uri="{FF2B5EF4-FFF2-40B4-BE49-F238E27FC236}">
                <a16:creationId xmlns:a16="http://schemas.microsoft.com/office/drawing/2014/main" id="{A8DDA399-586B-4926-A1B4-26B18A8FF2E0}"/>
              </a:ext>
            </a:extLst>
          </p:cNvPr>
          <p:cNvGraphicFramePr>
            <a:graphicFrameLocks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27782077"/>
              </p:ext>
            </p:extLst>
          </p:nvPr>
        </p:nvGraphicFramePr>
        <p:xfrm>
          <a:off x="1982789" y="1697129"/>
          <a:ext cx="3727450" cy="250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3" imgW="2447445" imgH="1645468" progId="Visio.Drawing.6">
                  <p:embed/>
                </p:oleObj>
              </mc:Choice>
              <mc:Fallback>
                <p:oleObj name="Visio" r:id="rId3" imgW="2447445" imgH="1645468" progId="Visio.Drawing.6">
                  <p:embed/>
                  <p:pic>
                    <p:nvPicPr>
                      <p:cNvPr id="3074" name="Object 32">
                        <a:extLst>
                          <a:ext uri="{FF2B5EF4-FFF2-40B4-BE49-F238E27FC236}">
                            <a16:creationId xmlns:a16="http://schemas.microsoft.com/office/drawing/2014/main" id="{1C9ED696-B62A-4A67-A915-F56DA04BB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9" y="1697129"/>
                        <a:ext cx="3727450" cy="2506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3">
            <a:extLst>
              <a:ext uri="{FF2B5EF4-FFF2-40B4-BE49-F238E27FC236}">
                <a16:creationId xmlns:a16="http://schemas.microsoft.com/office/drawing/2014/main" id="{25FCCA31-E32D-4B8D-AC2C-8779F722A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8838" y="4260941"/>
            <a:ext cx="4571002" cy="20313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CS" altLang="en-US" dirty="0">
                <a:latin typeface="+mn-lt"/>
              </a:rPr>
              <a:t>Čvor A je odabran za koren MST stabla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CS" altLang="en-US" dirty="0">
                <a:latin typeface="+mn-lt"/>
              </a:rPr>
              <a:t>Zatim u MST se unosi grana sa najmanjom težinom, i sve tako dok ne budemo uneli grane tako da u MST postoji svaki čvor iz grafa a da pri tom ne pravimo petlje</a:t>
            </a:r>
            <a:endParaRPr lang="en-US" altLang="en-US" dirty="0">
              <a:latin typeface="+mn-lt"/>
            </a:endParaRPr>
          </a:p>
        </p:txBody>
      </p:sp>
      <p:sp>
        <p:nvSpPr>
          <p:cNvPr id="11" name="Text Box 34">
            <a:extLst>
              <a:ext uri="{FF2B5EF4-FFF2-40B4-BE49-F238E27FC236}">
                <a16:creationId xmlns:a16="http://schemas.microsoft.com/office/drawing/2014/main" id="{53AB01FA-E9D9-4EE7-8B36-8FEBB31B7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52" y="1565366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 sz="2400">
                <a:latin typeface="+mn-lt"/>
              </a:rPr>
              <a:t>A-B</a:t>
            </a:r>
            <a:endParaRPr lang="en-US" altLang="en-US" sz="2400">
              <a:latin typeface="+mn-lt"/>
            </a:endParaRPr>
          </a:p>
        </p:txBody>
      </p:sp>
      <p:sp>
        <p:nvSpPr>
          <p:cNvPr id="12" name="Text Box 35">
            <a:extLst>
              <a:ext uri="{FF2B5EF4-FFF2-40B4-BE49-F238E27FC236}">
                <a16:creationId xmlns:a16="http://schemas.microsoft.com/office/drawing/2014/main" id="{EF41C60E-FEA9-4645-9AAE-5C65DB1E4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52" y="2022566"/>
            <a:ext cx="1385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 sz="2400" dirty="0">
                <a:latin typeface="+mn-lt"/>
              </a:rPr>
              <a:t>A-B, B-H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3" name="Text Box 36">
            <a:extLst>
              <a:ext uri="{FF2B5EF4-FFF2-40B4-BE49-F238E27FC236}">
                <a16:creationId xmlns:a16="http://schemas.microsoft.com/office/drawing/2014/main" id="{CE01C35E-6890-4A34-B290-E4F08A284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52" y="2555966"/>
            <a:ext cx="209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 sz="2400">
                <a:latin typeface="+mn-lt"/>
              </a:rPr>
              <a:t>A-B, B-H, H-C</a:t>
            </a:r>
            <a:endParaRPr lang="en-US" altLang="en-US" sz="2400">
              <a:latin typeface="+mn-lt"/>
            </a:endParaRPr>
          </a:p>
        </p:txBody>
      </p:sp>
      <p:sp>
        <p:nvSpPr>
          <p:cNvPr id="14" name="Text Box 37">
            <a:extLst>
              <a:ext uri="{FF2B5EF4-FFF2-40B4-BE49-F238E27FC236}">
                <a16:creationId xmlns:a16="http://schemas.microsoft.com/office/drawing/2014/main" id="{CB705FDC-9DEC-41AD-AC49-7E04EF036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52" y="3013166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 sz="2400">
                <a:latin typeface="+mn-lt"/>
              </a:rPr>
              <a:t>A-B, B-H, H-C, C-D</a:t>
            </a:r>
            <a:endParaRPr lang="en-US" altLang="en-US" sz="2400">
              <a:latin typeface="+mn-lt"/>
            </a:endParaRPr>
          </a:p>
        </p:txBody>
      </p:sp>
      <p:sp>
        <p:nvSpPr>
          <p:cNvPr id="15" name="Text Box 38">
            <a:extLst>
              <a:ext uri="{FF2B5EF4-FFF2-40B4-BE49-F238E27FC236}">
                <a16:creationId xmlns:a16="http://schemas.microsoft.com/office/drawing/2014/main" id="{631D747B-BEA8-4F21-8207-B3323E291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52" y="3546566"/>
            <a:ext cx="3484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 sz="2400">
                <a:latin typeface="+mn-lt"/>
              </a:rPr>
              <a:t>A-B, B-H, H-C, C-D, C-F</a:t>
            </a:r>
            <a:endParaRPr lang="en-US" altLang="en-US" sz="2400">
              <a:latin typeface="+mn-lt"/>
            </a:endParaRPr>
          </a:p>
        </p:txBody>
      </p:sp>
      <p:graphicFrame>
        <p:nvGraphicFramePr>
          <p:cNvPr id="16" name="Object 39">
            <a:extLst>
              <a:ext uri="{FF2B5EF4-FFF2-40B4-BE49-F238E27FC236}">
                <a16:creationId xmlns:a16="http://schemas.microsoft.com/office/drawing/2014/main" id="{B9DA036B-6C0E-4AEE-9412-60EC02714C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862519"/>
              </p:ext>
            </p:extLst>
          </p:nvPr>
        </p:nvGraphicFramePr>
        <p:xfrm>
          <a:off x="6319839" y="4260941"/>
          <a:ext cx="358775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5" imgW="2447445" imgH="1645468" progId="Visio.Drawing.6">
                  <p:embed/>
                </p:oleObj>
              </mc:Choice>
              <mc:Fallback>
                <p:oleObj name="Visio" r:id="rId5" imgW="2447445" imgH="1645468" progId="Visio.Drawing.6">
                  <p:embed/>
                  <p:pic>
                    <p:nvPicPr>
                      <p:cNvPr id="118823" name="Object 39">
                        <a:extLst>
                          <a:ext uri="{FF2B5EF4-FFF2-40B4-BE49-F238E27FC236}">
                            <a16:creationId xmlns:a16="http://schemas.microsoft.com/office/drawing/2014/main" id="{F02DA0CD-7482-4ED9-97D2-93FCD0C32D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839" y="4260941"/>
                        <a:ext cx="3587750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59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53C2-F6B3-43D9-B99F-59EA2FAF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280890"/>
          </a:xfrm>
        </p:spPr>
        <p:txBody>
          <a:bodyPr/>
          <a:lstStyle/>
          <a:p>
            <a:r>
              <a:rPr lang="sr-Latn-RS" dirty="0"/>
              <a:t>2. Kruskalov algoritam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DFF7-4E46-44A9-AC14-D0A03E6B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D4976-068E-4F39-9CC3-A4C255D9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1B720-8782-4D7C-9AC2-24B02B28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63B69BC3-A3AD-4DCD-818C-7E804C2B5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055" y="1814167"/>
            <a:ext cx="3509734" cy="3524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CS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Inicijalno, graf se posmatra</a:t>
            </a:r>
            <a:br>
              <a:rPr lang="sr-Latn-CS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sr-Latn-CS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kao potpuno nepovezan</a:t>
            </a:r>
          </a:p>
          <a:p>
            <a:r>
              <a:rPr lang="sr-Latn-CS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(nepovezane komponente) </a:t>
            </a:r>
          </a:p>
          <a:p>
            <a:endParaRPr lang="sr-Latn-CS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CS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Skup grana E se uređuje</a:t>
            </a:r>
            <a:br>
              <a:rPr lang="sr-Latn-CS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sr-Latn-CS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po neopadajućoj težini</a:t>
            </a:r>
          </a:p>
          <a:p>
            <a:r>
              <a:rPr lang="sr-Latn-CS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(prioritetni red, sortiran niz...) </a:t>
            </a:r>
          </a:p>
          <a:p>
            <a:endParaRPr lang="sr-Latn-CS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CS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Nova grana se dodaje</a:t>
            </a:r>
            <a:br>
              <a:rPr lang="sr-Latn-CS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sr-Latn-CS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samo ako spaja dve</a:t>
            </a:r>
          </a:p>
          <a:p>
            <a:r>
              <a:rPr lang="sr-Latn-CS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odvojene komponente (T)</a:t>
            </a:r>
            <a:endParaRPr lang="en-US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F8637C7-0FD5-426B-A6A6-2624C5A0E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641" y="1814167"/>
            <a:ext cx="4307976" cy="37776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hr-HR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KRUSKAL(</a:t>
            </a:r>
            <a:r>
              <a:rPr lang="hr-HR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hr-HR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hr-H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E'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hr-H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 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each (</a:t>
            </a:r>
            <a:r>
              <a:rPr lang="hr-H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u, v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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r-H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hr-H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do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PQ-INSERT(</a:t>
            </a:r>
            <a:r>
              <a:rPr lang="hr-H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PQ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hr-H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hr-H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u, v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hr-H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end_for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hr-H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0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hr-H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while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</a:t>
            </a:r>
            <a:r>
              <a:rPr lang="hr-H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&lt; </a:t>
            </a:r>
            <a:r>
              <a:rPr lang="hr-H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 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- 1) </a:t>
            </a:r>
            <a:r>
              <a:rPr lang="hr-H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do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hr-H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hr-H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u,v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= PQ-MIN-DELETE(</a:t>
            </a:r>
            <a:r>
              <a:rPr lang="hr-H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PQ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hr-H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((</a:t>
            </a:r>
            <a:r>
              <a:rPr lang="hr-H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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r-H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hr-HR" i="1" baseline="-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and (</a:t>
            </a:r>
            <a:r>
              <a:rPr lang="hr-H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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r-H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hr-HR" i="1" baseline="-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and (</a:t>
            </a:r>
            <a:r>
              <a:rPr lang="hr-H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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r-H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 </a:t>
            </a:r>
            <a:r>
              <a:rPr lang="hr-H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hr-H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E'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hr-H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E'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{(</a:t>
            </a:r>
            <a:r>
              <a:rPr lang="hr-H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u, v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)}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hr-H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hr-HR" i="1" baseline="-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hr-H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hr-HR" i="1" baseline="-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hr-H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hr-HR" i="1" baseline="-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hr-H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hr-H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num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hr-H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end_if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hr-H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end_while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hr-H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MST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(</a:t>
            </a:r>
            <a:r>
              <a:rPr lang="hr-H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hr-H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E'</a:t>
            </a:r>
            <a:r>
              <a:rPr lang="hr-H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1684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53C2-F6B3-43D9-B99F-59EA2FAF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280890"/>
          </a:xfrm>
        </p:spPr>
        <p:txBody>
          <a:bodyPr/>
          <a:lstStyle/>
          <a:p>
            <a:r>
              <a:rPr lang="sr-Latn-RS" dirty="0"/>
              <a:t>2. Kruskalov algoritam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DFF7-4E46-44A9-AC14-D0A03E6B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D4976-068E-4F39-9CC3-A4C255D9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1B720-8782-4D7C-9AC2-24B02B28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1644363C-2D97-4F7C-9588-71D0FE4B1A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547916"/>
              </p:ext>
            </p:extLst>
          </p:nvPr>
        </p:nvGraphicFramePr>
        <p:xfrm>
          <a:off x="1901823" y="978338"/>
          <a:ext cx="4038600" cy="271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3" imgW="2447445" imgH="1645468" progId="Visio.Drawing.6">
                  <p:embed/>
                </p:oleObj>
              </mc:Choice>
              <mc:Fallback>
                <p:oleObj name="Visio" r:id="rId3" imgW="2447445" imgH="1645468" progId="Visio.Drawing.6">
                  <p:embed/>
                  <p:pic>
                    <p:nvPicPr>
                      <p:cNvPr id="4098" name="Object 4">
                        <a:extLst>
                          <a:ext uri="{FF2B5EF4-FFF2-40B4-BE49-F238E27FC236}">
                            <a16:creationId xmlns:a16="http://schemas.microsoft.com/office/drawing/2014/main" id="{F5905BA7-4973-4A59-89BA-7794E9A392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3" y="978338"/>
                        <a:ext cx="4038600" cy="271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>
            <a:extLst>
              <a:ext uri="{FF2B5EF4-FFF2-40B4-BE49-F238E27FC236}">
                <a16:creationId xmlns:a16="http://schemas.microsoft.com/office/drawing/2014/main" id="{3DCA2C61-33D2-40CD-94F5-53B661530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612" y="4455650"/>
            <a:ext cx="5533887" cy="14773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 dirty="0">
                <a:latin typeface="+mn-lt"/>
              </a:rPr>
              <a:t>Od korena stabla mora da polazi</a:t>
            </a:r>
            <a:br>
              <a:rPr lang="sr-Latn-CS" altLang="en-US" dirty="0">
                <a:latin typeface="+mn-lt"/>
              </a:rPr>
            </a:br>
            <a:r>
              <a:rPr lang="sr-Latn-CS" altLang="en-US" dirty="0">
                <a:latin typeface="+mn-lt"/>
              </a:rPr>
              <a:t>grana najmanje težine. Ovde se</a:t>
            </a:r>
          </a:p>
          <a:p>
            <a:r>
              <a:rPr lang="sr-Latn-CS" altLang="en-US" dirty="0">
                <a:latin typeface="+mn-lt"/>
              </a:rPr>
              <a:t>bira čvor H. Proces se nastavlja unošenjem </a:t>
            </a:r>
          </a:p>
          <a:p>
            <a:r>
              <a:rPr lang="sr-Latn-CS" altLang="en-US" dirty="0">
                <a:latin typeface="+mn-lt"/>
              </a:rPr>
              <a:t>Grana najmanje težine sve dok ne obuhvatimo </a:t>
            </a:r>
          </a:p>
          <a:p>
            <a:r>
              <a:rPr lang="sr-Latn-CS" altLang="en-US" dirty="0">
                <a:latin typeface="+mn-lt"/>
              </a:rPr>
              <a:t>Sve čvorove, a da nema ciklusa</a:t>
            </a:r>
            <a:endParaRPr lang="en-US" altLang="en-US" dirty="0">
              <a:latin typeface="+mn-lt"/>
            </a:endParaRP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1F372D84-4ECD-41C5-9839-0624D8C1D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3061" y="951350"/>
            <a:ext cx="70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 sz="2400"/>
              <a:t>H-B</a:t>
            </a:r>
            <a:endParaRPr lang="en-US" altLang="en-US" sz="2400"/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49FAA671-D3AC-49F1-A86F-DBAA062DE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3061" y="1408550"/>
            <a:ext cx="1420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 sz="2400"/>
              <a:t>H-B, H-C</a:t>
            </a:r>
            <a:endParaRPr lang="en-US" altLang="en-US" sz="2400"/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0C202B1E-44CE-47A4-A705-663607764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3061" y="1941950"/>
            <a:ext cx="209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 sz="2400"/>
              <a:t>H-B, H-C, B-A</a:t>
            </a:r>
            <a:endParaRPr lang="en-US" altLang="en-US" sz="2400"/>
          </a:p>
        </p:txBody>
      </p:sp>
      <p:graphicFrame>
        <p:nvGraphicFramePr>
          <p:cNvPr id="16" name="Object 11">
            <a:extLst>
              <a:ext uri="{FF2B5EF4-FFF2-40B4-BE49-F238E27FC236}">
                <a16:creationId xmlns:a16="http://schemas.microsoft.com/office/drawing/2014/main" id="{C512ED14-B773-4BAD-B432-8A04CC7A0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722848"/>
              </p:ext>
            </p:extLst>
          </p:nvPr>
        </p:nvGraphicFramePr>
        <p:xfrm>
          <a:off x="6723061" y="3582497"/>
          <a:ext cx="3886200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5" imgW="2447445" imgH="1645468" progId="Visio.Drawing.6">
                  <p:embed/>
                </p:oleObj>
              </mc:Choice>
              <mc:Fallback>
                <p:oleObj name="Visio" r:id="rId5" imgW="2447445" imgH="1645468" progId="Visio.Drawing.6">
                  <p:embed/>
                  <p:pic>
                    <p:nvPicPr>
                      <p:cNvPr id="123915" name="Object 11">
                        <a:extLst>
                          <a:ext uri="{FF2B5EF4-FFF2-40B4-BE49-F238E27FC236}">
                            <a16:creationId xmlns:a16="http://schemas.microsoft.com/office/drawing/2014/main" id="{DB408B08-9FAC-477F-81D1-515F8E9D67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3061" y="3582497"/>
                        <a:ext cx="3886200" cy="261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2">
            <a:extLst>
              <a:ext uri="{FF2B5EF4-FFF2-40B4-BE49-F238E27FC236}">
                <a16:creationId xmlns:a16="http://schemas.microsoft.com/office/drawing/2014/main" id="{3FEF89F4-79B2-4AA4-A3B4-DC221CF9D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6711" y="2399150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 sz="2400"/>
              <a:t>H-B, H-C, B-A, C-D</a:t>
            </a:r>
            <a:endParaRPr lang="en-US" altLang="en-US" sz="2400"/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2C2EFE59-E8C7-4370-812B-DCBE087B9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48" y="2856350"/>
            <a:ext cx="3484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 sz="2400"/>
              <a:t>H-B, H-C, B-A, C-D, C-F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702094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016" name="Rectangle 74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13" name="Rectangle 2">
            <a:extLst>
              <a:ext uri="{FF2B5EF4-FFF2-40B4-BE49-F238E27FC236}">
                <a16:creationId xmlns:a16="http://schemas.microsoft.com/office/drawing/2014/main" id="{73634275-792D-45FB-9143-6F4A801DE2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sr-Latn-RS" altLang="en-US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en-US" altLang="en-US">
                <a:solidFill>
                  <a:schemeClr val="tx2">
                    <a:lumMod val="75000"/>
                  </a:schemeClr>
                </a:solidFill>
              </a:rPr>
              <a:t>Primena MST</a:t>
            </a:r>
          </a:p>
        </p:txBody>
      </p:sp>
      <p:sp>
        <p:nvSpPr>
          <p:cNvPr id="43017" name="Rectangle 76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012" name="Slide Number Placeholder 5">
            <a:extLst>
              <a:ext uri="{FF2B5EF4-FFF2-40B4-BE49-F238E27FC236}">
                <a16:creationId xmlns:a16="http://schemas.microsoft.com/office/drawing/2014/main" id="{7662B593-E173-4EFF-A536-3AC4A67C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790" y="3246438"/>
            <a:ext cx="596886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47842193-CAD3-4B12-953F-041CFCC6536E}" type="slidenum">
              <a:rPr lang="en-US" altLang="en-US" sz="1900">
                <a:solidFill>
                  <a:schemeClr val="accent1"/>
                </a:solidFill>
                <a:latin typeface="+mn-lt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altLang="en-US" sz="190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43018" name="Straight Connector 78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0" name="Date Placeholder 3">
            <a:extLst>
              <a:ext uri="{FF2B5EF4-FFF2-40B4-BE49-F238E27FC236}">
                <a16:creationId xmlns:a16="http://schemas.microsoft.com/office/drawing/2014/main" id="{349694EB-82DB-4DA3-9428-C417E11A4F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56285" y="6130437"/>
            <a:ext cx="1146283" cy="3703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>
                <a:solidFill>
                  <a:schemeClr val="tx1">
                    <a:alpha val="70000"/>
                  </a:schemeClr>
                </a:solidFill>
              </a:rPr>
              <a:t>04-Maj-20</a:t>
            </a:r>
            <a:endParaRPr lang="sr-Latn-CS" altLang="en-US">
              <a:solidFill>
                <a:schemeClr val="tx1">
                  <a:alpha val="70000"/>
                </a:schemeClr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3014" name="Rectangle 3">
            <a:extLst>
              <a:ext uri="{FF2B5EF4-FFF2-40B4-BE49-F238E27FC236}">
                <a16:creationId xmlns:a16="http://schemas.microsoft.com/office/drawing/2014/main" id="{2F061DBE-1299-49F0-AD9B-900DF90863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49062" y="942108"/>
            <a:ext cx="6455549" cy="1331834"/>
          </a:xfrm>
        </p:spPr>
        <p:txBody>
          <a:bodyPr anchor="ctr">
            <a:normAutofit fontScale="85000" lnSpcReduction="10000"/>
          </a:bodyPr>
          <a:lstStyle/>
          <a:p>
            <a:pPr marL="457200" indent="-457200">
              <a:buNone/>
            </a:pPr>
            <a:r>
              <a:rPr lang="it-IT" altLang="en-US" dirty="0">
                <a:solidFill>
                  <a:schemeClr val="tx2">
                    <a:lumMod val="75000"/>
                  </a:schemeClr>
                </a:solidFill>
              </a:rPr>
              <a:t>Na slici je prikazana šema jedne računarske mreže, koja se sastoji od </a:t>
            </a:r>
            <a:r>
              <a:rPr lang="it-IT" altLang="en-US" b="1" dirty="0">
                <a:solidFill>
                  <a:schemeClr val="tx2">
                    <a:lumMod val="75000"/>
                  </a:schemeClr>
                </a:solidFill>
              </a:rPr>
              <a:t>servera</a:t>
            </a:r>
            <a:r>
              <a:rPr lang="it-IT" alt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it-IT" altLang="en-US" b="1" dirty="0">
                <a:solidFill>
                  <a:schemeClr val="tx2">
                    <a:lumMod val="75000"/>
                  </a:schemeClr>
                </a:solidFill>
              </a:rPr>
              <a:t>terminala</a:t>
            </a:r>
            <a:r>
              <a:rPr lang="it-IT" altLang="en-US" dirty="0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it-IT" altLang="en-US" b="1" dirty="0">
                <a:solidFill>
                  <a:schemeClr val="tx2">
                    <a:lumMod val="75000"/>
                  </a:schemeClr>
                </a:solidFill>
              </a:rPr>
              <a:t>rutera</a:t>
            </a:r>
            <a:r>
              <a:rPr lang="it-IT" altLang="en-US" dirty="0">
                <a:solidFill>
                  <a:schemeClr val="tx2">
                    <a:lumMod val="75000"/>
                  </a:schemeClr>
                </a:solidFill>
              </a:rPr>
              <a:t>. Uloga </a:t>
            </a:r>
            <a:r>
              <a:rPr lang="it-IT" altLang="en-US" b="1" dirty="0">
                <a:solidFill>
                  <a:schemeClr val="tx2">
                    <a:lumMod val="75000"/>
                  </a:schemeClr>
                </a:solidFill>
              </a:rPr>
              <a:t>rutera</a:t>
            </a:r>
            <a:br>
              <a:rPr lang="it-IT" alt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altLang="en-US" dirty="0">
                <a:solidFill>
                  <a:schemeClr val="tx2">
                    <a:lumMod val="75000"/>
                  </a:schemeClr>
                </a:solidFill>
              </a:rPr>
              <a:t>je da prosleđuju komunikaciju između </a:t>
            </a:r>
            <a:r>
              <a:rPr lang="it-IT" altLang="en-US" b="1" dirty="0">
                <a:solidFill>
                  <a:schemeClr val="tx2">
                    <a:lumMod val="75000"/>
                  </a:schemeClr>
                </a:solidFill>
              </a:rPr>
              <a:t>servera</a:t>
            </a:r>
            <a:r>
              <a:rPr lang="it-IT" altLang="en-US" dirty="0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it-IT" altLang="en-US" b="1" dirty="0">
                <a:solidFill>
                  <a:schemeClr val="tx2">
                    <a:lumMod val="75000"/>
                  </a:schemeClr>
                </a:solidFill>
              </a:rPr>
              <a:t>terminala</a:t>
            </a:r>
            <a:r>
              <a:rPr lang="it-IT" altLang="en-US" dirty="0">
                <a:solidFill>
                  <a:schemeClr val="tx2">
                    <a:lumMod val="75000"/>
                  </a:schemeClr>
                </a:solidFill>
              </a:rPr>
              <a:t> preko </a:t>
            </a:r>
            <a:r>
              <a:rPr lang="it-IT" altLang="en-US" b="1" dirty="0">
                <a:solidFill>
                  <a:schemeClr val="tx2">
                    <a:lumMod val="75000"/>
                  </a:schemeClr>
                </a:solidFill>
              </a:rPr>
              <a:t>najbržih</a:t>
            </a:r>
            <a:r>
              <a:rPr lang="it-IT" altLang="en-US" dirty="0">
                <a:solidFill>
                  <a:schemeClr val="tx2">
                    <a:lumMod val="75000"/>
                  </a:schemeClr>
                </a:solidFill>
              </a:rPr>
              <a:t> veza. Pri tome,</a:t>
            </a:r>
            <a:br>
              <a:rPr lang="it-IT" alt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altLang="en-US" dirty="0">
                <a:solidFill>
                  <a:schemeClr val="tx2">
                    <a:lumMod val="75000"/>
                  </a:schemeClr>
                </a:solidFill>
              </a:rPr>
              <a:t>oni obezbeđuju da između </a:t>
            </a:r>
            <a:r>
              <a:rPr lang="it-IT" altLang="en-US" b="1" dirty="0">
                <a:solidFill>
                  <a:schemeClr val="tx2">
                    <a:lumMod val="75000"/>
                  </a:schemeClr>
                </a:solidFill>
              </a:rPr>
              <a:t>bilo koja dva</a:t>
            </a:r>
            <a:r>
              <a:rPr lang="it-IT" altLang="en-US" dirty="0">
                <a:solidFill>
                  <a:schemeClr val="tx2">
                    <a:lumMod val="75000"/>
                  </a:schemeClr>
                </a:solidFill>
              </a:rPr>
              <a:t> uređaja</a:t>
            </a:r>
            <a:br>
              <a:rPr lang="it-IT" alt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altLang="en-US" dirty="0">
                <a:solidFill>
                  <a:schemeClr val="tx2">
                    <a:lumMod val="75000"/>
                  </a:schemeClr>
                </a:solidFill>
              </a:rPr>
              <a:t>(rutera, servera ili terminala) postoji </a:t>
            </a:r>
            <a:r>
              <a:rPr lang="it-IT" altLang="en-US" b="1" dirty="0">
                <a:solidFill>
                  <a:schemeClr val="tx2">
                    <a:lumMod val="75000"/>
                  </a:schemeClr>
                </a:solidFill>
              </a:rPr>
              <a:t>tačno jedan put</a:t>
            </a:r>
            <a:r>
              <a:rPr lang="it-IT" alt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None/>
            </a:pPr>
            <a:endParaRPr lang="it-IT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011" name="Footer Placeholder 4">
            <a:extLst>
              <a:ext uri="{FF2B5EF4-FFF2-40B4-BE49-F238E27FC236}">
                <a16:creationId xmlns:a16="http://schemas.microsoft.com/office/drawing/2014/main" id="{04532C3D-A99E-46E6-9101-4B8A9121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49063" y="6135808"/>
            <a:ext cx="6526166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>
                <a:solidFill>
                  <a:schemeClr val="tx1">
                    <a:alpha val="70000"/>
                  </a:schemeClr>
                </a:solidFill>
              </a:rPr>
              <a:t>Grafovi</a:t>
            </a:r>
          </a:p>
        </p:txBody>
      </p:sp>
      <p:graphicFrame>
        <p:nvGraphicFramePr>
          <p:cNvPr id="41" name="Object 4">
            <a:extLst>
              <a:ext uri="{FF2B5EF4-FFF2-40B4-BE49-F238E27FC236}">
                <a16:creationId xmlns:a16="http://schemas.microsoft.com/office/drawing/2014/main" id="{F50E1524-60B7-4FEF-8160-81F50A5384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599647"/>
              </p:ext>
            </p:extLst>
          </p:nvPr>
        </p:nvGraphicFramePr>
        <p:xfrm>
          <a:off x="4197995" y="2451829"/>
          <a:ext cx="5744487" cy="3408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Visio" r:id="rId3" imgW="5836310" imgH="3496970" progId="Visio.Drawing.6">
                  <p:embed/>
                </p:oleObj>
              </mc:Choice>
              <mc:Fallback>
                <p:oleObj name="Visio" r:id="rId3" imgW="5836310" imgH="3496970" progId="Visio.Drawing.6">
                  <p:embed/>
                  <p:pic>
                    <p:nvPicPr>
                      <p:cNvPr id="5122" name="Object 4">
                        <a:extLst>
                          <a:ext uri="{FF2B5EF4-FFF2-40B4-BE49-F238E27FC236}">
                            <a16:creationId xmlns:a16="http://schemas.microsoft.com/office/drawing/2014/main" id="{66F9516A-EAE2-4C4A-B82F-1919C02037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995" y="2451829"/>
                        <a:ext cx="5744487" cy="34087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Group 8">
            <a:extLst>
              <a:ext uri="{FF2B5EF4-FFF2-40B4-BE49-F238E27FC236}">
                <a16:creationId xmlns:a16="http://schemas.microsoft.com/office/drawing/2014/main" id="{5996D38A-C238-4389-A3F6-7973D2E30A0C}"/>
              </a:ext>
            </a:extLst>
          </p:cNvPr>
          <p:cNvGrpSpPr>
            <a:grpSpLocks/>
          </p:cNvGrpSpPr>
          <p:nvPr/>
        </p:nvGrpSpPr>
        <p:grpSpPr bwMode="auto">
          <a:xfrm>
            <a:off x="9749524" y="2455668"/>
            <a:ext cx="2133600" cy="3206750"/>
            <a:chOff x="4272" y="931"/>
            <a:chExt cx="1344" cy="2020"/>
          </a:xfrm>
        </p:grpSpPr>
        <p:sp>
          <p:nvSpPr>
            <p:cNvPr id="43" name="Rectangle 9">
              <a:extLst>
                <a:ext uri="{FF2B5EF4-FFF2-40B4-BE49-F238E27FC236}">
                  <a16:creationId xmlns:a16="http://schemas.microsoft.com/office/drawing/2014/main" id="{37958D02-0F91-49B4-A2AE-96E6A1567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931"/>
              <a:ext cx="10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sr-Latn-CS" altLang="en-US" b="1">
                  <a:latin typeface="+mn-lt"/>
                  <a:cs typeface="Times New Roman" panose="02020603050405020304" pitchFamily="18" charset="0"/>
                </a:rPr>
                <a:t>Objašnjenje:</a:t>
              </a:r>
              <a:endParaRPr lang="sr-Latn-CS" altLang="en-US" sz="2800" b="1">
                <a:latin typeface="+mn-lt"/>
              </a:endParaRPr>
            </a:p>
          </p:txBody>
        </p:sp>
        <p:grpSp>
          <p:nvGrpSpPr>
            <p:cNvPr id="44" name="Group 10">
              <a:extLst>
                <a:ext uri="{FF2B5EF4-FFF2-40B4-BE49-F238E27FC236}">
                  <a16:creationId xmlns:a16="http://schemas.microsoft.com/office/drawing/2014/main" id="{1AC1A41D-D92D-4768-83AB-E7B5799369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1248"/>
              <a:ext cx="1344" cy="1703"/>
              <a:chOff x="4272" y="2688"/>
              <a:chExt cx="1344" cy="1703"/>
            </a:xfrm>
          </p:grpSpPr>
          <p:sp>
            <p:nvSpPr>
              <p:cNvPr id="48" name="Rectangle 11">
                <a:extLst>
                  <a:ext uri="{FF2B5EF4-FFF2-40B4-BE49-F238E27FC236}">
                    <a16:creationId xmlns:a16="http://schemas.microsoft.com/office/drawing/2014/main" id="{8C6D0762-2947-48E1-88D8-3D5B0C977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0" y="4025"/>
                <a:ext cx="64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/>
                <a:r>
                  <a:rPr lang="sr-Latn-CS" altLang="en-US" sz="1400" b="1">
                    <a:latin typeface="+mn-lt"/>
                    <a:cs typeface="Times New Roman" panose="02020603050405020304" pitchFamily="18" charset="0"/>
                  </a:rPr>
                  <a:t>Gigabita u sekundi</a:t>
                </a:r>
                <a:endParaRPr lang="en-US" altLang="en-US" sz="1200" b="1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12">
                <a:extLst>
                  <a:ext uri="{FF2B5EF4-FFF2-40B4-BE49-F238E27FC236}">
                    <a16:creationId xmlns:a16="http://schemas.microsoft.com/office/drawing/2014/main" id="{17B8D6B7-A136-4E85-BB22-97D296468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025"/>
                <a:ext cx="698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/>
                <a:r>
                  <a:rPr lang="de-DE" altLang="en-US" sz="1400" b="1">
                    <a:latin typeface="+mn-lt"/>
                    <a:cs typeface="Times New Roman" panose="02020603050405020304" pitchFamily="18" charset="0"/>
                  </a:rPr>
                  <a:t>Gb/s</a:t>
                </a:r>
                <a:endParaRPr lang="de-DE" altLang="en-US" sz="2000" b="1">
                  <a:latin typeface="+mn-lt"/>
                </a:endParaRPr>
              </a:p>
            </p:txBody>
          </p:sp>
          <p:sp>
            <p:nvSpPr>
              <p:cNvPr id="50" name="Rectangle 13">
                <a:extLst>
                  <a:ext uri="{FF2B5EF4-FFF2-40B4-BE49-F238E27FC236}">
                    <a16:creationId xmlns:a16="http://schemas.microsoft.com/office/drawing/2014/main" id="{DDF90444-A995-42F8-BA3E-34D3C7C52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0" y="3658"/>
                <a:ext cx="646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/>
                <a:r>
                  <a:rPr lang="sr-Latn-CS" altLang="en-US" sz="1400" b="1">
                    <a:latin typeface="+mn-lt"/>
                    <a:cs typeface="Times New Roman" panose="02020603050405020304" pitchFamily="18" charset="0"/>
                  </a:rPr>
                  <a:t>Megabita u sekundi</a:t>
                </a:r>
                <a:endParaRPr lang="sr-Latn-CS" altLang="en-US" sz="2000" b="1">
                  <a:latin typeface="+mn-lt"/>
                </a:endParaRPr>
              </a:p>
            </p:txBody>
          </p:sp>
          <p:sp>
            <p:nvSpPr>
              <p:cNvPr id="51" name="Rectangle 14">
                <a:extLst>
                  <a:ext uri="{FF2B5EF4-FFF2-40B4-BE49-F238E27FC236}">
                    <a16:creationId xmlns:a16="http://schemas.microsoft.com/office/drawing/2014/main" id="{41DD30D4-0E9D-4C49-B485-C26BE6976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658"/>
                <a:ext cx="698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/>
                <a:r>
                  <a:rPr lang="de-DE" altLang="en-US" sz="1400" b="1">
                    <a:latin typeface="+mn-lt"/>
                    <a:cs typeface="Times New Roman" panose="02020603050405020304" pitchFamily="18" charset="0"/>
                  </a:rPr>
                  <a:t>Mb/s</a:t>
                </a:r>
                <a:endParaRPr lang="de-DE" altLang="en-US" sz="2000" b="1">
                  <a:latin typeface="+mn-lt"/>
                </a:endParaRPr>
              </a:p>
            </p:txBody>
          </p:sp>
          <p:sp>
            <p:nvSpPr>
              <p:cNvPr id="52" name="Rectangle 15">
                <a:extLst>
                  <a:ext uri="{FF2B5EF4-FFF2-40B4-BE49-F238E27FC236}">
                    <a16:creationId xmlns:a16="http://schemas.microsoft.com/office/drawing/2014/main" id="{0087295D-680D-441C-8229-897805C9B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0" y="3335"/>
                <a:ext cx="646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/>
                <a:r>
                  <a:rPr lang="sr-Latn-CS" altLang="en-US" sz="1400" b="1">
                    <a:latin typeface="+mn-lt"/>
                    <a:cs typeface="Times New Roman" panose="02020603050405020304" pitchFamily="18" charset="0"/>
                  </a:rPr>
                  <a:t>Terminal</a:t>
                </a:r>
                <a:endParaRPr lang="sr-Latn-CS" altLang="en-US" sz="2000" b="1">
                  <a:latin typeface="+mn-lt"/>
                </a:endParaRPr>
              </a:p>
            </p:txBody>
          </p:sp>
          <p:sp>
            <p:nvSpPr>
              <p:cNvPr id="53" name="Rectangle 16">
                <a:extLst>
                  <a:ext uri="{FF2B5EF4-FFF2-40B4-BE49-F238E27FC236}">
                    <a16:creationId xmlns:a16="http://schemas.microsoft.com/office/drawing/2014/main" id="{B4931BBF-72AD-4DD6-B323-1A2ABE1FF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335"/>
                <a:ext cx="69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en-US" altLang="en-US" sz="2400" b="1">
                  <a:latin typeface="+mn-lt"/>
                </a:endParaRPr>
              </a:p>
            </p:txBody>
          </p:sp>
          <p:sp>
            <p:nvSpPr>
              <p:cNvPr id="54" name="Rectangle 17">
                <a:extLst>
                  <a:ext uri="{FF2B5EF4-FFF2-40B4-BE49-F238E27FC236}">
                    <a16:creationId xmlns:a16="http://schemas.microsoft.com/office/drawing/2014/main" id="{BE14546A-8620-4116-B65B-5ABC32023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0" y="3011"/>
                <a:ext cx="646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/>
                <a:r>
                  <a:rPr lang="sr-Latn-CS" altLang="en-US" sz="1400" b="1">
                    <a:latin typeface="+mn-lt"/>
                    <a:cs typeface="Times New Roman" panose="02020603050405020304" pitchFamily="18" charset="0"/>
                  </a:rPr>
                  <a:t>Server</a:t>
                </a:r>
                <a:endParaRPr lang="sr-Latn-CS" altLang="en-US" sz="2000" b="1">
                  <a:latin typeface="+mn-lt"/>
                </a:endParaRPr>
              </a:p>
            </p:txBody>
          </p:sp>
          <p:sp>
            <p:nvSpPr>
              <p:cNvPr id="55" name="Rectangle 18">
                <a:extLst>
                  <a:ext uri="{FF2B5EF4-FFF2-40B4-BE49-F238E27FC236}">
                    <a16:creationId xmlns:a16="http://schemas.microsoft.com/office/drawing/2014/main" id="{51DEB3CC-4471-4D06-99F1-DB2CF041E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11"/>
                <a:ext cx="698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en-US" altLang="en-US" sz="2400" b="1">
                  <a:latin typeface="+mn-lt"/>
                </a:endParaRPr>
              </a:p>
            </p:txBody>
          </p:sp>
          <p:sp>
            <p:nvSpPr>
              <p:cNvPr id="56" name="Rectangle 19">
                <a:extLst>
                  <a:ext uri="{FF2B5EF4-FFF2-40B4-BE49-F238E27FC236}">
                    <a16:creationId xmlns:a16="http://schemas.microsoft.com/office/drawing/2014/main" id="{1822B024-22BB-485D-93D3-05EFA5E7E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0" y="2688"/>
                <a:ext cx="646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/>
                <a:r>
                  <a:rPr lang="sr-Latn-CS" altLang="en-US" sz="1400" b="1" dirty="0">
                    <a:latin typeface="+mn-lt"/>
                    <a:cs typeface="Times New Roman" panose="02020603050405020304" pitchFamily="18" charset="0"/>
                  </a:rPr>
                  <a:t>Ruter</a:t>
                </a:r>
                <a:endParaRPr lang="sr-Latn-CS" altLang="en-US" sz="2000" b="1" dirty="0">
                  <a:latin typeface="+mn-lt"/>
                </a:endParaRPr>
              </a:p>
            </p:txBody>
          </p:sp>
          <p:sp>
            <p:nvSpPr>
              <p:cNvPr id="57" name="Rectangle 20">
                <a:extLst>
                  <a:ext uri="{FF2B5EF4-FFF2-40B4-BE49-F238E27FC236}">
                    <a16:creationId xmlns:a16="http://schemas.microsoft.com/office/drawing/2014/main" id="{07122641-A6C0-4556-A3CF-2299DBDAB6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688"/>
                <a:ext cx="698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en-US" altLang="en-US" sz="2400" b="1">
                  <a:latin typeface="+mn-lt"/>
                </a:endParaRPr>
              </a:p>
            </p:txBody>
          </p:sp>
          <p:sp>
            <p:nvSpPr>
              <p:cNvPr id="58" name="Line 21">
                <a:extLst>
                  <a:ext uri="{FF2B5EF4-FFF2-40B4-BE49-F238E27FC236}">
                    <a16:creationId xmlns:a16="http://schemas.microsoft.com/office/drawing/2014/main" id="{FB3E29F0-F50C-48D0-823E-F8CE39BD74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688"/>
                <a:ext cx="1344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r-Latn-RS"/>
              </a:p>
            </p:txBody>
          </p:sp>
          <p:sp>
            <p:nvSpPr>
              <p:cNvPr id="59" name="Line 22">
                <a:extLst>
                  <a:ext uri="{FF2B5EF4-FFF2-40B4-BE49-F238E27FC236}">
                    <a16:creationId xmlns:a16="http://schemas.microsoft.com/office/drawing/2014/main" id="{FE94B732-970E-45FF-82B6-955E89025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4391"/>
                <a:ext cx="1344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r-Latn-RS"/>
              </a:p>
            </p:txBody>
          </p:sp>
          <p:sp>
            <p:nvSpPr>
              <p:cNvPr id="60" name="Line 23">
                <a:extLst>
                  <a:ext uri="{FF2B5EF4-FFF2-40B4-BE49-F238E27FC236}">
                    <a16:creationId xmlns:a16="http://schemas.microsoft.com/office/drawing/2014/main" id="{E2703F2B-A781-43A0-95EF-B2A0FF50F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688"/>
                <a:ext cx="0" cy="170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r-Latn-RS"/>
              </a:p>
            </p:txBody>
          </p:sp>
          <p:sp>
            <p:nvSpPr>
              <p:cNvPr id="61" name="Line 24">
                <a:extLst>
                  <a:ext uri="{FF2B5EF4-FFF2-40B4-BE49-F238E27FC236}">
                    <a16:creationId xmlns:a16="http://schemas.microsoft.com/office/drawing/2014/main" id="{5F3CCC94-D7F6-4358-A1C3-D9EF9874B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16" y="2688"/>
                <a:ext cx="0" cy="1703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r-Latn-RS"/>
              </a:p>
            </p:txBody>
          </p:sp>
        </p:grpSp>
        <p:graphicFrame>
          <p:nvGraphicFramePr>
            <p:cNvPr id="45" name="Object 25">
              <a:extLst>
                <a:ext uri="{FF2B5EF4-FFF2-40B4-BE49-F238E27FC236}">
                  <a16:creationId xmlns:a16="http://schemas.microsoft.com/office/drawing/2014/main" id="{111223C6-A416-4856-A899-F3A7B28090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8" y="1296"/>
            <a:ext cx="270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9" name="Visio" r:id="rId5" imgW="724814" imgH="439522" progId="Visio.Drawing.6">
                    <p:embed/>
                  </p:oleObj>
                </mc:Choice>
                <mc:Fallback>
                  <p:oleObj name="Visio" r:id="rId5" imgW="724814" imgH="439522" progId="Visio.Drawing.6">
                    <p:embed/>
                    <p:pic>
                      <p:nvPicPr>
                        <p:cNvPr id="5123" name="Object 25">
                          <a:extLst>
                            <a:ext uri="{FF2B5EF4-FFF2-40B4-BE49-F238E27FC236}">
                              <a16:creationId xmlns:a16="http://schemas.microsoft.com/office/drawing/2014/main" id="{8DAABA26-B3B2-49B2-8968-441F4FA02A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8" y="1296"/>
                          <a:ext cx="270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26">
              <a:extLst>
                <a:ext uri="{FF2B5EF4-FFF2-40B4-BE49-F238E27FC236}">
                  <a16:creationId xmlns:a16="http://schemas.microsoft.com/office/drawing/2014/main" id="{C3978687-3D8E-44CB-A950-71C4705C1F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8" y="1488"/>
            <a:ext cx="270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0" name="Visio" r:id="rId7" imgW="337718" imgH="515417" progId="Visio.Drawing.6">
                    <p:embed/>
                  </p:oleObj>
                </mc:Choice>
                <mc:Fallback>
                  <p:oleObj name="Visio" r:id="rId7" imgW="337718" imgH="515417" progId="Visio.Drawing.6">
                    <p:embed/>
                    <p:pic>
                      <p:nvPicPr>
                        <p:cNvPr id="5124" name="Object 26">
                          <a:extLst>
                            <a:ext uri="{FF2B5EF4-FFF2-40B4-BE49-F238E27FC236}">
                              <a16:creationId xmlns:a16="http://schemas.microsoft.com/office/drawing/2014/main" id="{B2D392AD-C0F2-426F-BABB-2A1A36EF3A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8" y="1488"/>
                          <a:ext cx="270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27">
              <a:extLst>
                <a:ext uri="{FF2B5EF4-FFF2-40B4-BE49-F238E27FC236}">
                  <a16:creationId xmlns:a16="http://schemas.microsoft.com/office/drawing/2014/main" id="{1415F4AB-B7D6-4862-9CFA-04DD4BA62E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1872"/>
            <a:ext cx="38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1" name="Visio" r:id="rId9" imgW="680618" imgH="554126" progId="Visio.Drawing.6">
                    <p:embed/>
                  </p:oleObj>
                </mc:Choice>
                <mc:Fallback>
                  <p:oleObj name="Visio" r:id="rId9" imgW="680618" imgH="554126" progId="Visio.Drawing.6">
                    <p:embed/>
                    <p:pic>
                      <p:nvPicPr>
                        <p:cNvPr id="5125" name="Object 27">
                          <a:extLst>
                            <a:ext uri="{FF2B5EF4-FFF2-40B4-BE49-F238E27FC236}">
                              <a16:creationId xmlns:a16="http://schemas.microsoft.com/office/drawing/2014/main" id="{1F62BDC3-E7C7-41A6-90E8-3885E4279B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872"/>
                          <a:ext cx="384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>
            <a:extLst>
              <a:ext uri="{FF2B5EF4-FFF2-40B4-BE49-F238E27FC236}">
                <a16:creationId xmlns:a16="http://schemas.microsoft.com/office/drawing/2014/main" id="{7C5530B6-EDB1-43CE-B3E4-E4B50D5DC4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1" y="624110"/>
            <a:ext cx="9472612" cy="1280890"/>
          </a:xfrm>
        </p:spPr>
        <p:txBody>
          <a:bodyPr/>
          <a:lstStyle/>
          <a:p>
            <a:r>
              <a:rPr lang="sr-Latn-CS" altLang="en-US" sz="2800" dirty="0"/>
              <a:t>4. Određivanje matrice puta (Warshall-ov algoritam) </a:t>
            </a:r>
            <a:endParaRPr lang="en-US" altLang="en-US" sz="2800" dirty="0"/>
          </a:p>
        </p:txBody>
      </p:sp>
      <p:graphicFrame>
        <p:nvGraphicFramePr>
          <p:cNvPr id="7170" name="Object 5">
            <a:extLst>
              <a:ext uri="{FF2B5EF4-FFF2-40B4-BE49-F238E27FC236}">
                <a16:creationId xmlns:a16="http://schemas.microsoft.com/office/drawing/2014/main" id="{098C35C1-E5D4-4B76-93A0-79454947D63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639392"/>
              </p:ext>
            </p:extLst>
          </p:nvPr>
        </p:nvGraphicFramePr>
        <p:xfrm>
          <a:off x="3608842" y="2853649"/>
          <a:ext cx="4568507" cy="1896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Visio" r:id="rId3" imgW="6224432" imgH="2584704" progId="Visio.Drawing.6">
                  <p:embed/>
                </p:oleObj>
              </mc:Choice>
              <mc:Fallback>
                <p:oleObj name="Visio" r:id="rId3" imgW="6224432" imgH="2584704" progId="Visio.Drawing.6">
                  <p:embed/>
                  <p:pic>
                    <p:nvPicPr>
                      <p:cNvPr id="7170" name="Object 5">
                        <a:extLst>
                          <a:ext uri="{FF2B5EF4-FFF2-40B4-BE49-F238E27FC236}">
                            <a16:creationId xmlns:a16="http://schemas.microsoft.com/office/drawing/2014/main" id="{098C35C1-E5D4-4B76-93A0-79454947D6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842" y="2853649"/>
                        <a:ext cx="4568507" cy="1896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Date Placeholder 5">
            <a:extLst>
              <a:ext uri="{FF2B5EF4-FFF2-40B4-BE49-F238E27FC236}">
                <a16:creationId xmlns:a16="http://schemas.microsoft.com/office/drawing/2014/main" id="{0E3FD587-44C3-4AF1-AFC7-514E8BA1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04-Maj-20</a:t>
            </a:r>
            <a:endParaRPr lang="sr-Latn-CS" altLang="en-US"/>
          </a:p>
        </p:txBody>
      </p:sp>
      <p:sp>
        <p:nvSpPr>
          <p:cNvPr id="7172" name="Footer Placeholder 6">
            <a:extLst>
              <a:ext uri="{FF2B5EF4-FFF2-40B4-BE49-F238E27FC236}">
                <a16:creationId xmlns:a16="http://schemas.microsoft.com/office/drawing/2014/main" id="{97E61630-0FF8-4AD3-BCE7-D6A06DE8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Grafovi</a:t>
            </a:r>
          </a:p>
        </p:txBody>
      </p:sp>
      <p:sp>
        <p:nvSpPr>
          <p:cNvPr id="7173" name="Slide Number Placeholder 7">
            <a:extLst>
              <a:ext uri="{FF2B5EF4-FFF2-40B4-BE49-F238E27FC236}">
                <a16:creationId xmlns:a16="http://schemas.microsoft.com/office/drawing/2014/main" id="{FBEF4A6D-06AA-4A7D-814A-9273918C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5781EA-C8F8-4CD6-AED6-5C076DC0A567}" type="slidenum">
              <a:rPr lang="en-US" altLang="en-US">
                <a:solidFill>
                  <a:schemeClr val="bg1"/>
                </a:solidFill>
                <a:latin typeface="+mn-lt"/>
              </a:rPr>
              <a:pPr/>
              <a:t>15</a:t>
            </a:fld>
            <a:endParaRPr lang="en-US" alt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175" name="Rectangle 3">
            <a:extLst>
              <a:ext uri="{FF2B5EF4-FFF2-40B4-BE49-F238E27FC236}">
                <a16:creationId xmlns:a16="http://schemas.microsoft.com/office/drawing/2014/main" id="{4CDEF58C-ED27-488F-8CAA-F32A0CB1E94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30400" y="1267931"/>
            <a:ext cx="8229600" cy="167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l-PL" altLang="en-US" sz="2000" dirty="0"/>
              <a:t>Programski sistem se sastoji od programskih modula P1, P2, P3, P4, P5. Ovaj sistem je predstavljen datim usmerenim grafom u kome su čvorovi moduli, a grane pozivi između njih, tako da grana (i,j) odgovara pozivu modula P</a:t>
            </a:r>
            <a:r>
              <a:rPr lang="pl-PL" altLang="en-US" sz="2000" baseline="-25000" dirty="0"/>
              <a:t>j</a:t>
            </a:r>
            <a:r>
              <a:rPr lang="pl-PL" altLang="en-US" sz="2000" dirty="0"/>
              <a:t>, od strane modula P</a:t>
            </a:r>
            <a:r>
              <a:rPr lang="pl-PL" altLang="en-US" sz="2000" baseline="-25000" dirty="0"/>
              <a:t>i</a:t>
            </a:r>
            <a:r>
              <a:rPr lang="pl-PL" altLang="en-US" sz="2000" dirty="0"/>
              <a:t>. </a:t>
            </a:r>
            <a:r>
              <a:rPr lang="en-US" altLang="en-US" sz="2000" dirty="0" err="1"/>
              <a:t>Odrediti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koji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</a:t>
            </a:r>
            <a:r>
              <a:rPr lang="en-US" altLang="en-US" sz="2000" dirty="0"/>
              <a:t> moduli </a:t>
            </a:r>
            <a:r>
              <a:rPr lang="en-US" altLang="en-US" sz="2000" dirty="0" err="1"/>
              <a:t>rekurzivni</a:t>
            </a:r>
            <a:r>
              <a:rPr lang="en-US" altLang="en-US" sz="2000" dirty="0"/>
              <a:t>. </a:t>
            </a:r>
          </a:p>
        </p:txBody>
      </p:sp>
      <p:sp>
        <p:nvSpPr>
          <p:cNvPr id="124932" name="Text Box 4">
            <a:extLst>
              <a:ext uri="{FF2B5EF4-FFF2-40B4-BE49-F238E27FC236}">
                <a16:creationId xmlns:a16="http://schemas.microsoft.com/office/drawing/2014/main" id="{54086B37-C218-4E04-940F-F9743E0E3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1" y="4809637"/>
            <a:ext cx="7867859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-"/>
            </a:pPr>
            <a:r>
              <a:rPr lang="sr-Latn-CS" altLang="en-US" sz="2000" dirty="0">
                <a:latin typeface="+mn-lt"/>
              </a:rPr>
              <a:t>Rekurzija može biti direktna ili indirektna:</a:t>
            </a:r>
          </a:p>
          <a:p>
            <a:pPr lvl="1">
              <a:buFontTx/>
              <a:buChar char="-"/>
            </a:pPr>
            <a:r>
              <a:rPr lang="sr-Latn-CS" altLang="en-US" sz="2000" dirty="0">
                <a:latin typeface="+mn-lt"/>
              </a:rPr>
              <a:t>direktna: modul poziva sam sebe</a:t>
            </a:r>
          </a:p>
          <a:p>
            <a:pPr lvl="1">
              <a:buFontTx/>
              <a:buChar char="-"/>
            </a:pPr>
            <a:r>
              <a:rPr lang="sr-Latn-CS" altLang="en-US" sz="2000" dirty="0">
                <a:latin typeface="+mn-lt"/>
              </a:rPr>
              <a:t>indirektna: modul A poziva modul B koji poziva modul A</a:t>
            </a:r>
          </a:p>
          <a:p>
            <a:pPr>
              <a:buFontTx/>
              <a:buChar char="-"/>
            </a:pPr>
            <a:r>
              <a:rPr lang="sr-Latn-CS" altLang="en-US" sz="2000" dirty="0">
                <a:latin typeface="+mn-lt"/>
              </a:rPr>
              <a:t>Pojava ciklusa u grafu ukazuje na postojanje rekurzije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4">
            <a:extLst>
              <a:ext uri="{FF2B5EF4-FFF2-40B4-BE49-F238E27FC236}">
                <a16:creationId xmlns:a16="http://schemas.microsoft.com/office/drawing/2014/main" id="{68D85F46-1883-4D7F-B695-48191E1FBE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04-Maj-20</a:t>
            </a:r>
            <a:endParaRPr lang="sr-Latn-CS" altLang="en-US"/>
          </a:p>
        </p:txBody>
      </p:sp>
      <p:sp>
        <p:nvSpPr>
          <p:cNvPr id="8197" name="Footer Placeholder 5">
            <a:extLst>
              <a:ext uri="{FF2B5EF4-FFF2-40B4-BE49-F238E27FC236}">
                <a16:creationId xmlns:a16="http://schemas.microsoft.com/office/drawing/2014/main" id="{364E8A59-9287-4837-81EF-F246BAD1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Grafovi</a:t>
            </a:r>
          </a:p>
        </p:txBody>
      </p:sp>
      <p:sp>
        <p:nvSpPr>
          <p:cNvPr id="8198" name="Slide Number Placeholder 6">
            <a:extLst>
              <a:ext uri="{FF2B5EF4-FFF2-40B4-BE49-F238E27FC236}">
                <a16:creationId xmlns:a16="http://schemas.microsoft.com/office/drawing/2014/main" id="{4E24D6D7-5B0A-4C2F-85BD-2CCEAFE8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1CCD50-404D-43DF-ACBD-F53F80E5E4A6}" type="slidenum">
              <a:rPr lang="en-US" altLang="en-US">
                <a:solidFill>
                  <a:schemeClr val="bg1"/>
                </a:solidFill>
                <a:latin typeface="+mn-lt"/>
              </a:rPr>
              <a:pPr/>
              <a:t>16</a:t>
            </a:fld>
            <a:endParaRPr lang="en-US" alt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199" name="Rectangle 2">
            <a:extLst>
              <a:ext uri="{FF2B5EF4-FFF2-40B4-BE49-F238E27FC236}">
                <a16:creationId xmlns:a16="http://schemas.microsoft.com/office/drawing/2014/main" id="{54B45846-CE8C-42BC-80A6-96C828800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6808" y="47507"/>
            <a:ext cx="9505994" cy="1280890"/>
          </a:xfrm>
        </p:spPr>
        <p:txBody>
          <a:bodyPr/>
          <a:lstStyle/>
          <a:p>
            <a:r>
              <a:rPr lang="sr-Latn-CS" altLang="en-US" sz="2800" dirty="0"/>
              <a:t>4. Određivanje matrice puta (Warshall-ov algoritam) </a:t>
            </a:r>
            <a:endParaRPr lang="en-US" altLang="en-US" sz="2800" dirty="0"/>
          </a:p>
        </p:txBody>
      </p:sp>
      <p:sp>
        <p:nvSpPr>
          <p:cNvPr id="125955" name="Text Box 3">
            <a:extLst>
              <a:ext uri="{FF2B5EF4-FFF2-40B4-BE49-F238E27FC236}">
                <a16:creationId xmlns:a16="http://schemas.microsoft.com/office/drawing/2014/main" id="{2C4903C4-8B48-41F7-AFD3-FCF02CC70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219201"/>
            <a:ext cx="67341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sr-Latn-CS" altLang="en-US" sz="2000" i="1" dirty="0"/>
              <a:t>Matrica puta </a:t>
            </a:r>
            <a:r>
              <a:rPr lang="sr-Latn-CS" altLang="en-US" sz="2000" dirty="0"/>
              <a:t>pokazuje međusobnu povezanost čvorova</a:t>
            </a:r>
          </a:p>
          <a:p>
            <a:pPr lvl="1">
              <a:buFontTx/>
              <a:buChar char="•"/>
            </a:pPr>
            <a:r>
              <a:rPr lang="hr-HR" altLang="en-US" sz="2000" dirty="0"/>
              <a:t>p[i, j] = 1   ako postoji put od čvora </a:t>
            </a:r>
            <a:r>
              <a:rPr lang="hr-HR" altLang="en-US" sz="2000" i="1" dirty="0"/>
              <a:t>i</a:t>
            </a:r>
            <a:r>
              <a:rPr lang="hr-HR" altLang="en-US" sz="2000" dirty="0"/>
              <a:t> do </a:t>
            </a:r>
            <a:r>
              <a:rPr lang="hr-HR" altLang="en-US" sz="2000" i="1" dirty="0"/>
              <a:t>j</a:t>
            </a:r>
          </a:p>
          <a:p>
            <a:pPr lvl="1">
              <a:buClr>
                <a:schemeClr val="tx1"/>
              </a:buClr>
              <a:buFontTx/>
              <a:buChar char="•"/>
            </a:pPr>
            <a:r>
              <a:rPr lang="hr-HR" altLang="en-US" sz="2000" dirty="0"/>
              <a:t>p[i, j] = 0   u suprotnom</a:t>
            </a:r>
            <a:r>
              <a:rPr lang="en-US" altLang="en-US" sz="2000" dirty="0"/>
              <a:t> </a:t>
            </a:r>
            <a:endParaRPr lang="sr-Latn-CS" altLang="en-US" sz="2000" dirty="0"/>
          </a:p>
          <a:p>
            <a:pPr>
              <a:buClr>
                <a:schemeClr val="tx1"/>
              </a:buClr>
              <a:buFontTx/>
              <a:buChar char="•"/>
            </a:pPr>
            <a:r>
              <a:rPr lang="sr-Latn-CS" altLang="en-US" sz="2000" dirty="0"/>
              <a:t>Ponekad se naziva </a:t>
            </a:r>
            <a:r>
              <a:rPr lang="sr-Latn-CS" altLang="en-US" sz="2000" i="1" dirty="0"/>
              <a:t>matrica dostižnosti </a:t>
            </a:r>
            <a:r>
              <a:rPr lang="sr-Latn-CS" altLang="en-US" sz="2000" dirty="0"/>
              <a:t>(reachability)</a:t>
            </a:r>
          </a:p>
          <a:p>
            <a:pPr>
              <a:buClr>
                <a:schemeClr val="tx1"/>
              </a:buClr>
              <a:buFontTx/>
              <a:buChar char="•"/>
            </a:pPr>
            <a:endParaRPr lang="sr-Latn-CS" altLang="en-US" sz="2000" dirty="0"/>
          </a:p>
          <a:p>
            <a:pPr>
              <a:buClr>
                <a:schemeClr val="tx1"/>
              </a:buClr>
              <a:buFontTx/>
              <a:buChar char="•"/>
            </a:pPr>
            <a:endParaRPr lang="en-US" altLang="en-US" sz="2000" dirty="0"/>
          </a:p>
        </p:txBody>
      </p:sp>
      <p:graphicFrame>
        <p:nvGraphicFramePr>
          <p:cNvPr id="125956" name="Object 4">
            <a:extLst>
              <a:ext uri="{FF2B5EF4-FFF2-40B4-BE49-F238E27FC236}">
                <a16:creationId xmlns:a16="http://schemas.microsoft.com/office/drawing/2014/main" id="{55F3397A-1D4D-42A3-B02C-C5F53DF874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7363" y="2819400"/>
          <a:ext cx="32004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1371600" imgH="1143000" progId="Equation.DSMT4">
                  <p:embed/>
                </p:oleObj>
              </mc:Choice>
              <mc:Fallback>
                <p:oleObj name="Equation" r:id="rId3" imgW="1371600" imgH="1143000" progId="Equation.DSMT4">
                  <p:embed/>
                  <p:pic>
                    <p:nvPicPr>
                      <p:cNvPr id="125956" name="Object 4">
                        <a:extLst>
                          <a:ext uri="{FF2B5EF4-FFF2-40B4-BE49-F238E27FC236}">
                            <a16:creationId xmlns:a16="http://schemas.microsoft.com/office/drawing/2014/main" id="{55F3397A-1D4D-42A3-B02C-C5F53DF874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363" y="2819400"/>
                        <a:ext cx="32004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5">
            <a:extLst>
              <a:ext uri="{FF2B5EF4-FFF2-40B4-BE49-F238E27FC236}">
                <a16:creationId xmlns:a16="http://schemas.microsoft.com/office/drawing/2014/main" id="{AE1CEE9D-B486-4283-8913-DE2306B9246A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441576" y="3417889"/>
          <a:ext cx="3725863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Visio" r:id="rId5" imgW="6224432" imgH="2584704" progId="Visio.Drawing.6">
                  <p:embed/>
                </p:oleObj>
              </mc:Choice>
              <mc:Fallback>
                <p:oleObj name="Visio" r:id="rId5" imgW="6224432" imgH="2584704" progId="Visio.Drawing.6">
                  <p:embed/>
                  <p:pic>
                    <p:nvPicPr>
                      <p:cNvPr id="125957" name="Object 5">
                        <a:extLst>
                          <a:ext uri="{FF2B5EF4-FFF2-40B4-BE49-F238E27FC236}">
                            <a16:creationId xmlns:a16="http://schemas.microsoft.com/office/drawing/2014/main" id="{AE1CEE9D-B486-4283-8913-DE2306B924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6" y="3417889"/>
                        <a:ext cx="3725863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4">
            <a:extLst>
              <a:ext uri="{FF2B5EF4-FFF2-40B4-BE49-F238E27FC236}">
                <a16:creationId xmlns:a16="http://schemas.microsoft.com/office/drawing/2014/main" id="{456B8CBC-B59A-4100-A121-64D05A59102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+mn-lt"/>
              </a:rPr>
              <a:t>04-Maj-20</a:t>
            </a:r>
            <a:endParaRPr lang="sr-Latn-CS" altLang="en-US">
              <a:latin typeface="+mn-lt"/>
            </a:endParaRPr>
          </a:p>
        </p:txBody>
      </p:sp>
      <p:sp>
        <p:nvSpPr>
          <p:cNvPr id="44035" name="Footer Placeholder 5">
            <a:extLst>
              <a:ext uri="{FF2B5EF4-FFF2-40B4-BE49-F238E27FC236}">
                <a16:creationId xmlns:a16="http://schemas.microsoft.com/office/drawing/2014/main" id="{A80DE2A0-FD54-442A-A7DC-69425343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+mn-lt"/>
              </a:rPr>
              <a:t>Grafovi</a:t>
            </a:r>
          </a:p>
        </p:txBody>
      </p:sp>
      <p:sp>
        <p:nvSpPr>
          <p:cNvPr id="44036" name="Slide Number Placeholder 6">
            <a:extLst>
              <a:ext uri="{FF2B5EF4-FFF2-40B4-BE49-F238E27FC236}">
                <a16:creationId xmlns:a16="http://schemas.microsoft.com/office/drawing/2014/main" id="{8A708149-99B2-496D-93C9-C9233C70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6601C6-EDD7-4FA0-B260-D91E01D308F4}" type="slidenum">
              <a:rPr lang="en-US" altLang="en-US">
                <a:solidFill>
                  <a:schemeClr val="bg1"/>
                </a:solidFill>
                <a:latin typeface="+mn-lt"/>
              </a:rPr>
              <a:pPr/>
              <a:t>17</a:t>
            </a:fld>
            <a:endParaRPr lang="en-US" alt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4037" name="Rectangle 2">
            <a:extLst>
              <a:ext uri="{FF2B5EF4-FFF2-40B4-BE49-F238E27FC236}">
                <a16:creationId xmlns:a16="http://schemas.microsoft.com/office/drawing/2014/main" id="{A87C1F2C-ACBA-41F5-9E06-BE79AECC7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latin typeface="+mn-lt"/>
              </a:rPr>
              <a:t>Zadatak </a:t>
            </a:r>
            <a:r>
              <a:rPr lang="sr-Latn-CS" altLang="en-US" sz="2800">
                <a:latin typeface="+mn-lt"/>
              </a:rPr>
              <a:t>4 – određivanje matrice puta (Warshall)</a:t>
            </a:r>
            <a:endParaRPr lang="en-US" altLang="en-US" sz="2800">
              <a:latin typeface="+mn-lt"/>
            </a:endParaRPr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17E0BAB5-F064-4E06-AB7E-F7085FB6A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353404"/>
            <a:ext cx="8077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sr-Latn-CS" altLang="en-US" sz="2000" dirty="0">
                <a:latin typeface="+mn-lt"/>
              </a:rPr>
              <a:t>Matrica puta se dobija primenom </a:t>
            </a:r>
            <a:r>
              <a:rPr lang="sr-Latn-CS" altLang="en-US" sz="2000" i="1" dirty="0">
                <a:latin typeface="+mn-lt"/>
              </a:rPr>
              <a:t>Warshall</a:t>
            </a:r>
            <a:r>
              <a:rPr lang="sr-Latn-CS" altLang="en-US" sz="2000" dirty="0">
                <a:latin typeface="+mn-lt"/>
              </a:rPr>
              <a:t>-ovog algoritma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sr-Latn-CS" altLang="en-US" dirty="0">
                <a:latin typeface="+mn-lt"/>
              </a:rPr>
              <a:t>polazi se od matrice eksplicitno zadatih puteva (putevi dužine 1)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sr-Latn-CS" altLang="en-US" dirty="0">
                <a:latin typeface="+mn-lt"/>
              </a:rPr>
              <a:t>u svakom koraku </a:t>
            </a:r>
            <a:r>
              <a:rPr lang="sr-Latn-CS" altLang="en-US" i="1" dirty="0">
                <a:latin typeface="+mn-lt"/>
              </a:rPr>
              <a:t>k </a:t>
            </a:r>
            <a:r>
              <a:rPr lang="sr-Latn-CS" altLang="en-US" dirty="0">
                <a:latin typeface="+mn-lt"/>
              </a:rPr>
              <a:t>se u tekućoj matrici </a:t>
            </a:r>
            <a:r>
              <a:rPr lang="en-US" altLang="en-US" dirty="0">
                <a:latin typeface="+mn-lt"/>
              </a:rPr>
              <a:t>p[</a:t>
            </a:r>
            <a:r>
              <a:rPr lang="en-US" altLang="en-US" dirty="0" err="1">
                <a:latin typeface="+mn-lt"/>
              </a:rPr>
              <a:t>i,j</a:t>
            </a:r>
            <a:r>
              <a:rPr lang="en-US" altLang="en-US" dirty="0">
                <a:latin typeface="+mn-lt"/>
              </a:rPr>
              <a:t>]</a:t>
            </a:r>
            <a:r>
              <a:rPr lang="sr-Latn-CS" altLang="en-US" dirty="0">
                <a:latin typeface="+mn-lt"/>
              </a:rPr>
              <a:t> dodaju putevi koji se mogu ostvariti preko čvora </a:t>
            </a:r>
            <a:r>
              <a:rPr lang="sr-Latn-CS" altLang="en-US" i="1" dirty="0">
                <a:latin typeface="+mn-lt"/>
              </a:rPr>
              <a:t>k</a:t>
            </a:r>
          </a:p>
        </p:txBody>
      </p:sp>
      <p:sp>
        <p:nvSpPr>
          <p:cNvPr id="44039" name="Content Placeholder 2">
            <a:extLst>
              <a:ext uri="{FF2B5EF4-FFF2-40B4-BE49-F238E27FC236}">
                <a16:creationId xmlns:a16="http://schemas.microsoft.com/office/drawing/2014/main" id="{3B98159A-BECC-47E4-8D87-9F7F6F2B6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2801204"/>
            <a:ext cx="3962400" cy="30480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u="sng" dirty="0">
                <a:cs typeface="Times New Roman" panose="02020603050405020304" pitchFamily="18" charset="0"/>
              </a:rPr>
              <a:t>WARSHALL</a:t>
            </a:r>
          </a:p>
          <a:p>
            <a:pPr eaLnBrk="1" hangingPunct="1">
              <a:buFontTx/>
              <a:buNone/>
            </a:pPr>
            <a:r>
              <a:rPr lang="en-US" altLang="en-US" i="1" dirty="0">
                <a:cs typeface="Times New Roman" panose="02020603050405020304" pitchFamily="18" charset="0"/>
              </a:rPr>
              <a:t>P=A</a:t>
            </a:r>
          </a:p>
          <a:p>
            <a:pPr eaLnBrk="1" hangingPunct="1">
              <a:buFontTx/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for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cs typeface="Times New Roman" panose="02020603050405020304" pitchFamily="18" charset="0"/>
              </a:rPr>
              <a:t>k</a:t>
            </a:r>
            <a:r>
              <a:rPr lang="en-US" altLang="en-US" dirty="0">
                <a:cs typeface="Times New Roman" panose="02020603050405020304" pitchFamily="18" charset="0"/>
              </a:rPr>
              <a:t>=1 </a:t>
            </a:r>
            <a:r>
              <a:rPr lang="en-US" altLang="en-US" b="1" dirty="0">
                <a:cs typeface="Times New Roman" panose="02020603050405020304" pitchFamily="18" charset="0"/>
              </a:rPr>
              <a:t>to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cs typeface="Times New Roman" panose="02020603050405020304" pitchFamily="18" charset="0"/>
              </a:rPr>
              <a:t>do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 </a:t>
            </a:r>
            <a:r>
              <a:rPr lang="en-US" altLang="en-US" b="1" dirty="0">
                <a:cs typeface="Times New Roman" panose="02020603050405020304" pitchFamily="18" charset="0"/>
              </a:rPr>
              <a:t>for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 err="1">
                <a:cs typeface="Times New Roman" panose="02020603050405020304" pitchFamily="18" charset="0"/>
              </a:rPr>
              <a:t>i</a:t>
            </a:r>
            <a:r>
              <a:rPr lang="en-US" altLang="en-US" dirty="0">
                <a:cs typeface="Times New Roman" panose="02020603050405020304" pitchFamily="18" charset="0"/>
              </a:rPr>
              <a:t>=1 </a:t>
            </a:r>
            <a:r>
              <a:rPr lang="en-US" altLang="en-US" b="1" dirty="0">
                <a:cs typeface="Times New Roman" panose="02020603050405020304" pitchFamily="18" charset="0"/>
              </a:rPr>
              <a:t>to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cs typeface="Times New Roman" panose="02020603050405020304" pitchFamily="18" charset="0"/>
              </a:rPr>
              <a:t>do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    </a:t>
            </a:r>
            <a:r>
              <a:rPr lang="en-US" altLang="en-US" b="1" dirty="0">
                <a:cs typeface="Times New Roman" panose="02020603050405020304" pitchFamily="18" charset="0"/>
              </a:rPr>
              <a:t>for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cs typeface="Times New Roman" panose="02020603050405020304" pitchFamily="18" charset="0"/>
              </a:rPr>
              <a:t>j</a:t>
            </a:r>
            <a:r>
              <a:rPr lang="en-US" altLang="en-US" dirty="0">
                <a:cs typeface="Times New Roman" panose="02020603050405020304" pitchFamily="18" charset="0"/>
              </a:rPr>
              <a:t>=1 </a:t>
            </a:r>
            <a:r>
              <a:rPr lang="en-US" altLang="en-US" b="1" dirty="0">
                <a:cs typeface="Times New Roman" panose="02020603050405020304" pitchFamily="18" charset="0"/>
              </a:rPr>
              <a:t>to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cs typeface="Times New Roman" panose="02020603050405020304" pitchFamily="18" charset="0"/>
              </a:rPr>
              <a:t>do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         </a:t>
            </a:r>
            <a:r>
              <a:rPr lang="en-US" altLang="en-US" i="1" dirty="0">
                <a:cs typeface="Times New Roman" panose="02020603050405020304" pitchFamily="18" charset="0"/>
              </a:rPr>
              <a:t>p</a:t>
            </a:r>
            <a:r>
              <a:rPr lang="en-US" altLang="en-US" dirty="0">
                <a:cs typeface="Times New Roman" panose="02020603050405020304" pitchFamily="18" charset="0"/>
              </a:rPr>
              <a:t>[</a:t>
            </a:r>
            <a:r>
              <a:rPr lang="en-US" altLang="en-US" i="1" dirty="0" err="1">
                <a:cs typeface="Times New Roman" panose="02020603050405020304" pitchFamily="18" charset="0"/>
              </a:rPr>
              <a:t>i,j</a:t>
            </a:r>
            <a:r>
              <a:rPr lang="en-US" altLang="en-US" dirty="0">
                <a:cs typeface="Times New Roman" panose="02020603050405020304" pitchFamily="18" charset="0"/>
              </a:rPr>
              <a:t>]</a:t>
            </a:r>
            <a:r>
              <a:rPr lang="en-US" altLang="en-US" i="1" dirty="0">
                <a:cs typeface="Times New Roman" panose="02020603050405020304" pitchFamily="18" charset="0"/>
              </a:rPr>
              <a:t>=p</a:t>
            </a:r>
            <a:r>
              <a:rPr lang="en-US" altLang="en-US" dirty="0">
                <a:cs typeface="Times New Roman" panose="02020603050405020304" pitchFamily="18" charset="0"/>
              </a:rPr>
              <a:t>[</a:t>
            </a:r>
            <a:r>
              <a:rPr lang="en-US" altLang="en-US" i="1" dirty="0" err="1">
                <a:cs typeface="Times New Roman" panose="02020603050405020304" pitchFamily="18" charset="0"/>
              </a:rPr>
              <a:t>i,j</a:t>
            </a:r>
            <a:r>
              <a:rPr lang="en-US" altLang="en-US" dirty="0">
                <a:cs typeface="Times New Roman" panose="02020603050405020304" pitchFamily="18" charset="0"/>
              </a:rPr>
              <a:t>]</a:t>
            </a:r>
            <a:r>
              <a:rPr lang="en-US" altLang="en-US" i="1" dirty="0"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cs typeface="Times New Roman" panose="02020603050405020304" pitchFamily="18" charset="0"/>
              </a:rPr>
              <a:t>or</a:t>
            </a:r>
            <a:r>
              <a:rPr lang="en-US" altLang="en-US" dirty="0">
                <a:cs typeface="Times New Roman" panose="02020603050405020304" pitchFamily="18" charset="0"/>
              </a:rPr>
              <a:t> (</a:t>
            </a:r>
            <a:r>
              <a:rPr lang="en-US" altLang="en-US" i="1" dirty="0">
                <a:cs typeface="Times New Roman" panose="02020603050405020304" pitchFamily="18" charset="0"/>
              </a:rPr>
              <a:t>p</a:t>
            </a:r>
            <a:r>
              <a:rPr lang="en-US" altLang="en-US" dirty="0">
                <a:cs typeface="Times New Roman" panose="02020603050405020304" pitchFamily="18" charset="0"/>
              </a:rPr>
              <a:t>[</a:t>
            </a:r>
            <a:r>
              <a:rPr lang="en-US" altLang="en-US" i="1" dirty="0" err="1">
                <a:cs typeface="Times New Roman" panose="02020603050405020304" pitchFamily="18" charset="0"/>
              </a:rPr>
              <a:t>i,k</a:t>
            </a:r>
            <a:r>
              <a:rPr lang="en-US" altLang="en-US" dirty="0">
                <a:cs typeface="Times New Roman" panose="02020603050405020304" pitchFamily="18" charset="0"/>
              </a:rPr>
              <a:t>] </a:t>
            </a:r>
            <a:r>
              <a:rPr lang="en-US" altLang="en-US" b="1" dirty="0">
                <a:cs typeface="Times New Roman" panose="02020603050405020304" pitchFamily="18" charset="0"/>
              </a:rPr>
              <a:t>and</a:t>
            </a:r>
            <a:r>
              <a:rPr lang="en-US" altLang="en-US" i="1" dirty="0">
                <a:cs typeface="Times New Roman" panose="02020603050405020304" pitchFamily="18" charset="0"/>
              </a:rPr>
              <a:t> p</a:t>
            </a:r>
            <a:r>
              <a:rPr lang="en-US" altLang="en-US" dirty="0">
                <a:cs typeface="Times New Roman" panose="02020603050405020304" pitchFamily="18" charset="0"/>
              </a:rPr>
              <a:t>[</a:t>
            </a:r>
            <a:r>
              <a:rPr lang="en-US" altLang="en-US" i="1" dirty="0" err="1">
                <a:cs typeface="Times New Roman" panose="02020603050405020304" pitchFamily="18" charset="0"/>
              </a:rPr>
              <a:t>k,j</a:t>
            </a:r>
            <a:r>
              <a:rPr lang="en-US" altLang="en-US" dirty="0">
                <a:cs typeface="Times New Roman" panose="02020603050405020304" pitchFamily="18" charset="0"/>
              </a:rPr>
              <a:t>])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    </a:t>
            </a:r>
            <a:r>
              <a:rPr lang="en-US" altLang="en-US" b="1" dirty="0" err="1">
                <a:cs typeface="Times New Roman" panose="02020603050405020304" pitchFamily="18" charset="0"/>
              </a:rPr>
              <a:t>end_for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     </a:t>
            </a:r>
            <a:r>
              <a:rPr lang="en-US" altLang="en-US" b="1" dirty="0" err="1">
                <a:cs typeface="Times New Roman" panose="02020603050405020304" pitchFamily="18" charset="0"/>
              </a:rPr>
              <a:t>end_for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b="1" dirty="0" err="1">
                <a:cs typeface="Times New Roman" panose="02020603050405020304" pitchFamily="18" charset="0"/>
              </a:rPr>
              <a:t>end_for</a:t>
            </a:r>
            <a:endParaRPr lang="en-US" altLang="en-US" b="1" dirty="0">
              <a:cs typeface="Times New Roman" panose="02020603050405020304" pitchFamily="18" charset="0"/>
            </a:endParaRPr>
          </a:p>
        </p:txBody>
      </p:sp>
      <p:sp>
        <p:nvSpPr>
          <p:cNvPr id="44040" name="Content Placeholder 3">
            <a:extLst>
              <a:ext uri="{FF2B5EF4-FFF2-40B4-BE49-F238E27FC236}">
                <a16:creationId xmlns:a16="http://schemas.microsoft.com/office/drawing/2014/main" id="{0AFEE4C9-A199-4249-A198-6C1DA98E8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1172" y="2743201"/>
            <a:ext cx="4648200" cy="32004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sz="2000" dirty="0" err="1">
                <a:cs typeface="Times New Roman" panose="02020603050405020304" pitchFamily="18" charset="0"/>
              </a:rPr>
              <a:t>Optimizacija</a:t>
            </a:r>
            <a:r>
              <a:rPr lang="en-US" altLang="en-US" sz="2000" dirty="0">
                <a:cs typeface="Times New Roman" panose="02020603050405020304" pitchFamily="18" charset="0"/>
              </a:rPr>
              <a:t>:</a:t>
            </a:r>
            <a:r>
              <a:rPr lang="sr-Latn-CS" altLang="en-US" sz="2000" dirty="0">
                <a:cs typeface="Times New Roman" panose="02020603050405020304" pitchFamily="18" charset="0"/>
              </a:rPr>
              <a:t> u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najugnje</a:t>
            </a:r>
            <a:r>
              <a:rPr lang="sr-Latn-CS" altLang="en-US" sz="2000" dirty="0">
                <a:cs typeface="Times New Roman" panose="02020603050405020304" pitchFamily="18" charset="0"/>
              </a:rPr>
              <a:t>ždenijoj petlji je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2000" i="1" dirty="0">
                <a:cs typeface="Times New Roman" panose="02020603050405020304" pitchFamily="18" charset="0"/>
              </a:rPr>
              <a:t>p</a:t>
            </a:r>
            <a:r>
              <a:rPr lang="en-US" altLang="en-US" sz="2000" dirty="0">
                <a:cs typeface="Times New Roman" panose="02020603050405020304" pitchFamily="18" charset="0"/>
              </a:rPr>
              <a:t>[</a:t>
            </a:r>
            <a:r>
              <a:rPr lang="en-US" altLang="en-US" sz="2000" i="1" dirty="0" err="1">
                <a:cs typeface="Times New Roman" panose="02020603050405020304" pitchFamily="18" charset="0"/>
              </a:rPr>
              <a:t>i,k</a:t>
            </a:r>
            <a:r>
              <a:rPr lang="en-US" altLang="en-US" sz="2000" dirty="0">
                <a:cs typeface="Times New Roman" panose="02020603050405020304" pitchFamily="18" charset="0"/>
              </a:rPr>
              <a:t>]=const, a </a:t>
            </a:r>
            <a:r>
              <a:rPr lang="en-US" altLang="en-US" sz="2000" i="1" dirty="0">
                <a:cs typeface="Times New Roman" panose="02020603050405020304" pitchFamily="18" charset="0"/>
              </a:rPr>
              <a:t>p</a:t>
            </a:r>
            <a:r>
              <a:rPr lang="en-US" altLang="en-US" sz="2000" dirty="0">
                <a:cs typeface="Times New Roman" panose="02020603050405020304" pitchFamily="18" charset="0"/>
              </a:rPr>
              <a:t>[</a:t>
            </a:r>
            <a:r>
              <a:rPr lang="en-US" altLang="en-US" sz="2000" i="1" dirty="0" err="1">
                <a:cs typeface="Times New Roman" panose="02020603050405020304" pitchFamily="18" charset="0"/>
              </a:rPr>
              <a:t>i,j</a:t>
            </a:r>
            <a:r>
              <a:rPr lang="en-US" altLang="en-US" sz="2000" dirty="0">
                <a:cs typeface="Times New Roman" panose="02020603050405020304" pitchFamily="18" charset="0"/>
              </a:rPr>
              <a:t>] </a:t>
            </a:r>
            <a:r>
              <a:rPr lang="sr-Latn-CS" altLang="en-US" sz="2000" dirty="0">
                <a:cs typeface="Times New Roman" panose="02020603050405020304" pitchFamily="18" charset="0"/>
              </a:rPr>
              <a:t>se neće menjati ako</a:t>
            </a:r>
          </a:p>
          <a:p>
            <a:pPr eaLnBrk="1" hangingPunct="1">
              <a:buFontTx/>
              <a:buNone/>
            </a:pPr>
            <a:r>
              <a:rPr lang="sr-Latn-CS" altLang="en-US" sz="2000" dirty="0">
                <a:cs typeface="Times New Roman" panose="02020603050405020304" pitchFamily="18" charset="0"/>
              </a:rPr>
              <a:t> je </a:t>
            </a:r>
            <a:r>
              <a:rPr lang="en-US" altLang="en-US" sz="2000" dirty="0">
                <a:cs typeface="Times New Roman" panose="02020603050405020304" pitchFamily="18" charset="0"/>
              </a:rPr>
              <a:t>p[</a:t>
            </a:r>
            <a:r>
              <a:rPr lang="en-US" altLang="en-US" sz="2000" i="1" dirty="0" err="1">
                <a:cs typeface="Times New Roman" panose="02020603050405020304" pitchFamily="18" charset="0"/>
              </a:rPr>
              <a:t>i,k</a:t>
            </a:r>
            <a:r>
              <a:rPr lang="en-US" altLang="en-US" sz="2000" dirty="0">
                <a:cs typeface="Times New Roman" panose="02020603050405020304" pitchFamily="18" charset="0"/>
              </a:rPr>
              <a:t>]=0. </a:t>
            </a:r>
            <a:r>
              <a:rPr lang="en-US" altLang="en-US" sz="2000" dirty="0" err="1">
                <a:cs typeface="Times New Roman" panose="02020603050405020304" pitchFamily="18" charset="0"/>
              </a:rPr>
              <a:t>Zato</a:t>
            </a:r>
            <a:r>
              <a:rPr lang="sr-Latn-CS" altLang="en-US" sz="2000" dirty="0">
                <a:cs typeface="Times New Roman" panose="02020603050405020304" pitchFamily="18" charset="0"/>
              </a:rPr>
              <a:t> ćemo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najugnje</a:t>
            </a:r>
            <a:r>
              <a:rPr lang="sr-Latn-CS" altLang="en-US" sz="2000" dirty="0">
                <a:cs typeface="Times New Roman" panose="02020603050405020304" pitchFamily="18" charset="0"/>
              </a:rPr>
              <a:t>ždeniju</a:t>
            </a:r>
          </a:p>
          <a:p>
            <a:pPr eaLnBrk="1" hangingPunct="1">
              <a:buFontTx/>
              <a:buNone/>
            </a:pPr>
            <a:r>
              <a:rPr lang="sr-Latn-CS" altLang="en-US" sz="2000" dirty="0">
                <a:cs typeface="Times New Roman" panose="02020603050405020304" pitchFamily="18" charset="0"/>
              </a:rPr>
              <a:t> petlju izvršavati samo ako je </a:t>
            </a:r>
            <a:r>
              <a:rPr lang="en-US" altLang="en-US" sz="2000" i="1" dirty="0">
                <a:cs typeface="Times New Roman" panose="02020603050405020304" pitchFamily="18" charset="0"/>
              </a:rPr>
              <a:t>p</a:t>
            </a:r>
            <a:r>
              <a:rPr lang="en-US" altLang="en-US" sz="2000" dirty="0">
                <a:cs typeface="Times New Roman" panose="02020603050405020304" pitchFamily="18" charset="0"/>
              </a:rPr>
              <a:t>[</a:t>
            </a:r>
            <a:r>
              <a:rPr lang="en-US" altLang="en-US" sz="2000" i="1" dirty="0" err="1">
                <a:cs typeface="Times New Roman" panose="02020603050405020304" pitchFamily="18" charset="0"/>
              </a:rPr>
              <a:t>i,k</a:t>
            </a:r>
            <a:r>
              <a:rPr lang="en-US" altLang="en-US" sz="2000" dirty="0">
                <a:cs typeface="Times New Roman" panose="02020603050405020304" pitchFamily="18" charset="0"/>
              </a:rPr>
              <a:t>]=1</a:t>
            </a:r>
            <a:r>
              <a:rPr lang="sr-Latn-CS" altLang="en-US" sz="2000" dirty="0">
                <a:cs typeface="Times New Roman" panose="02020603050405020304" pitchFamily="18" charset="0"/>
              </a:rPr>
              <a:t> 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cs typeface="Times New Roman" panose="02020603050405020304" pitchFamily="18" charset="0"/>
              </a:rPr>
              <a:t> (</a:t>
            </a:r>
            <a:r>
              <a:rPr lang="en-US" altLang="en-US" i="1" dirty="0">
                <a:cs typeface="Times New Roman" panose="02020603050405020304" pitchFamily="18" charset="0"/>
              </a:rPr>
              <a:t>p</a:t>
            </a:r>
            <a:r>
              <a:rPr lang="en-US" altLang="en-US" dirty="0">
                <a:cs typeface="Times New Roman" panose="02020603050405020304" pitchFamily="18" charset="0"/>
              </a:rPr>
              <a:t>[</a:t>
            </a:r>
            <a:r>
              <a:rPr lang="en-US" altLang="en-US" i="1" dirty="0" err="1">
                <a:cs typeface="Times New Roman" panose="02020603050405020304" pitchFamily="18" charset="0"/>
              </a:rPr>
              <a:t>i,k</a:t>
            </a:r>
            <a:r>
              <a:rPr lang="en-US" altLang="en-US" dirty="0">
                <a:cs typeface="Times New Roman" panose="02020603050405020304" pitchFamily="18" charset="0"/>
              </a:rPr>
              <a:t>]=1) </a:t>
            </a:r>
            <a:r>
              <a:rPr lang="en-US" altLang="en-US" b="1" dirty="0">
                <a:cs typeface="Times New Roman" panose="02020603050405020304" pitchFamily="18" charset="0"/>
              </a:rPr>
              <a:t>then</a:t>
            </a:r>
          </a:p>
          <a:p>
            <a:pPr eaLnBrk="1" hangingPunct="1">
              <a:buFontTx/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     for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cs typeface="Times New Roman" panose="02020603050405020304" pitchFamily="18" charset="0"/>
              </a:rPr>
              <a:t>j</a:t>
            </a:r>
            <a:r>
              <a:rPr lang="en-US" altLang="en-US" dirty="0">
                <a:cs typeface="Times New Roman" panose="02020603050405020304" pitchFamily="18" charset="0"/>
              </a:rPr>
              <a:t>=1 </a:t>
            </a:r>
            <a:r>
              <a:rPr lang="en-US" altLang="en-US" b="1" dirty="0">
                <a:cs typeface="Times New Roman" panose="02020603050405020304" pitchFamily="18" charset="0"/>
              </a:rPr>
              <a:t>to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cs typeface="Times New Roman" panose="02020603050405020304" pitchFamily="18" charset="0"/>
              </a:rPr>
              <a:t>do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         </a:t>
            </a:r>
            <a:r>
              <a:rPr lang="en-US" altLang="en-US" i="1" dirty="0">
                <a:cs typeface="Times New Roman" panose="02020603050405020304" pitchFamily="18" charset="0"/>
              </a:rPr>
              <a:t>p</a:t>
            </a:r>
            <a:r>
              <a:rPr lang="en-US" altLang="en-US" dirty="0">
                <a:cs typeface="Times New Roman" panose="02020603050405020304" pitchFamily="18" charset="0"/>
              </a:rPr>
              <a:t>[</a:t>
            </a:r>
            <a:r>
              <a:rPr lang="en-US" altLang="en-US" i="1" dirty="0" err="1">
                <a:cs typeface="Times New Roman" panose="02020603050405020304" pitchFamily="18" charset="0"/>
              </a:rPr>
              <a:t>i,j</a:t>
            </a:r>
            <a:r>
              <a:rPr lang="en-US" altLang="en-US" dirty="0">
                <a:cs typeface="Times New Roman" panose="02020603050405020304" pitchFamily="18" charset="0"/>
              </a:rPr>
              <a:t>]</a:t>
            </a:r>
            <a:r>
              <a:rPr lang="en-US" altLang="en-US" i="1" dirty="0">
                <a:cs typeface="Times New Roman" panose="02020603050405020304" pitchFamily="18" charset="0"/>
              </a:rPr>
              <a:t>=p</a:t>
            </a:r>
            <a:r>
              <a:rPr lang="en-US" altLang="en-US" dirty="0">
                <a:cs typeface="Times New Roman" panose="02020603050405020304" pitchFamily="18" charset="0"/>
              </a:rPr>
              <a:t>[</a:t>
            </a:r>
            <a:r>
              <a:rPr lang="en-US" altLang="en-US" i="1" dirty="0" err="1">
                <a:cs typeface="Times New Roman" panose="02020603050405020304" pitchFamily="18" charset="0"/>
              </a:rPr>
              <a:t>i,j</a:t>
            </a:r>
            <a:r>
              <a:rPr lang="en-US" altLang="en-US" dirty="0">
                <a:cs typeface="Times New Roman" panose="02020603050405020304" pitchFamily="18" charset="0"/>
              </a:rPr>
              <a:t>]</a:t>
            </a:r>
            <a:r>
              <a:rPr lang="en-US" altLang="en-US" i="1" dirty="0"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cs typeface="Times New Roman" panose="02020603050405020304" pitchFamily="18" charset="0"/>
              </a:rPr>
              <a:t>or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cs typeface="Times New Roman" panose="02020603050405020304" pitchFamily="18" charset="0"/>
              </a:rPr>
              <a:t>p</a:t>
            </a:r>
            <a:r>
              <a:rPr lang="en-US" altLang="en-US" dirty="0">
                <a:cs typeface="Times New Roman" panose="02020603050405020304" pitchFamily="18" charset="0"/>
              </a:rPr>
              <a:t>[</a:t>
            </a:r>
            <a:r>
              <a:rPr lang="en-US" altLang="en-US" i="1" dirty="0" err="1">
                <a:cs typeface="Times New Roman" panose="02020603050405020304" pitchFamily="18" charset="0"/>
              </a:rPr>
              <a:t>k,j</a:t>
            </a:r>
            <a:r>
              <a:rPr lang="en-US" altLang="en-US" dirty="0">
                <a:cs typeface="Times New Roman" panose="02020603050405020304" pitchFamily="18" charset="0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  </a:t>
            </a:r>
            <a:r>
              <a:rPr lang="en-US" altLang="en-US" b="1" dirty="0" err="1">
                <a:cs typeface="Times New Roman" panose="02020603050405020304" pitchFamily="18" charset="0"/>
              </a:rPr>
              <a:t>end_for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b="1" dirty="0" err="1">
                <a:cs typeface="Times New Roman" panose="02020603050405020304" pitchFamily="18" charset="0"/>
              </a:rPr>
              <a:t>end_if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59C8377C-66EC-449F-B4E9-225F9EBC7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962400"/>
            <a:ext cx="4191000" cy="990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Date Placeholder 4">
            <a:extLst>
              <a:ext uri="{FF2B5EF4-FFF2-40B4-BE49-F238E27FC236}">
                <a16:creationId xmlns:a16="http://schemas.microsoft.com/office/drawing/2014/main" id="{0449DDA6-C11B-42FF-9A85-02A694F7F1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04-Maj-20</a:t>
            </a:r>
            <a:endParaRPr lang="sr-Latn-CS" altLang="en-US"/>
          </a:p>
        </p:txBody>
      </p:sp>
      <p:sp>
        <p:nvSpPr>
          <p:cNvPr id="9221" name="Footer Placeholder 5">
            <a:extLst>
              <a:ext uri="{FF2B5EF4-FFF2-40B4-BE49-F238E27FC236}">
                <a16:creationId xmlns:a16="http://schemas.microsoft.com/office/drawing/2014/main" id="{82EE8157-FC08-4407-A765-A92C4E1C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Grafovi</a:t>
            </a:r>
          </a:p>
        </p:txBody>
      </p:sp>
      <p:sp>
        <p:nvSpPr>
          <p:cNvPr id="9222" name="Slide Number Placeholder 6">
            <a:extLst>
              <a:ext uri="{FF2B5EF4-FFF2-40B4-BE49-F238E27FC236}">
                <a16:creationId xmlns:a16="http://schemas.microsoft.com/office/drawing/2014/main" id="{01858554-F1D8-4811-BD79-256B64CB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F67890-54F1-4CB4-AF1F-B31EF0CBD746}" type="slidenum">
              <a:rPr lang="en-US" altLang="en-US">
                <a:solidFill>
                  <a:schemeClr val="bg1"/>
                </a:solidFill>
                <a:latin typeface="+mn-lt"/>
              </a:rPr>
              <a:pPr/>
              <a:t>18</a:t>
            </a:fld>
            <a:endParaRPr lang="en-US" alt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223" name="Rectangle 2">
            <a:extLst>
              <a:ext uri="{FF2B5EF4-FFF2-40B4-BE49-F238E27FC236}">
                <a16:creationId xmlns:a16="http://schemas.microsoft.com/office/drawing/2014/main" id="{273D2BA5-E79B-4278-8E91-487692390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6208" y="676362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+mn-lt"/>
              </a:rPr>
              <a:t>Zadatak </a:t>
            </a:r>
            <a:r>
              <a:rPr lang="sr-Latn-CS" altLang="en-US" sz="2800">
                <a:latin typeface="+mn-lt"/>
              </a:rPr>
              <a:t>4 – određivanje matrice puta (Warshall)</a:t>
            </a:r>
            <a:endParaRPr lang="en-US" altLang="en-US" sz="2800">
              <a:latin typeface="+mn-lt"/>
            </a:endParaRPr>
          </a:p>
        </p:txBody>
      </p:sp>
      <p:graphicFrame>
        <p:nvGraphicFramePr>
          <p:cNvPr id="160770" name="Object 2">
            <a:extLst>
              <a:ext uri="{FF2B5EF4-FFF2-40B4-BE49-F238E27FC236}">
                <a16:creationId xmlns:a16="http://schemas.microsoft.com/office/drawing/2014/main" id="{96B7A49D-CFB9-4E9B-BA35-755BEE94EF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657834"/>
              </p:ext>
            </p:extLst>
          </p:nvPr>
        </p:nvGraphicFramePr>
        <p:xfrm>
          <a:off x="6480284" y="1500053"/>
          <a:ext cx="3379788" cy="257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1498320" imgH="1143000" progId="Equation.DSMT4">
                  <p:embed/>
                </p:oleObj>
              </mc:Choice>
              <mc:Fallback>
                <p:oleObj name="Equation" r:id="rId3" imgW="1498320" imgH="1143000" progId="Equation.DSMT4">
                  <p:embed/>
                  <p:pic>
                    <p:nvPicPr>
                      <p:cNvPr id="160770" name="Object 2">
                        <a:extLst>
                          <a:ext uri="{FF2B5EF4-FFF2-40B4-BE49-F238E27FC236}">
                            <a16:creationId xmlns:a16="http://schemas.microsoft.com/office/drawing/2014/main" id="{96B7A49D-CFB9-4E9B-BA35-755BEE94EF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284" y="1500053"/>
                        <a:ext cx="3379788" cy="257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7E4B8218-973E-4139-B962-322E52ED76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771938"/>
              </p:ext>
            </p:extLst>
          </p:nvPr>
        </p:nvGraphicFramePr>
        <p:xfrm>
          <a:off x="2432159" y="1500053"/>
          <a:ext cx="3094038" cy="257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5" imgW="1371600" imgH="1143000" progId="Equation.DSMT4">
                  <p:embed/>
                </p:oleObj>
              </mc:Choice>
              <mc:Fallback>
                <p:oleObj name="Equation" r:id="rId5" imgW="1371600" imgH="114300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7E4B8218-973E-4139-B962-322E52ED76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159" y="1500053"/>
                        <a:ext cx="3094038" cy="257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Box 12">
            <a:extLst>
              <a:ext uri="{FF2B5EF4-FFF2-40B4-BE49-F238E27FC236}">
                <a16:creationId xmlns:a16="http://schemas.microsoft.com/office/drawing/2014/main" id="{7B3D99E2-27DB-490B-BA64-76C7C7A26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760" y="4471852"/>
            <a:ext cx="32095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>
                <a:latin typeface="+mn-lt"/>
              </a:rPr>
              <a:t>Polazna matrica susednosti</a:t>
            </a:r>
            <a:endParaRPr lang="en-US" altLang="en-US">
              <a:latin typeface="+mn-lt"/>
            </a:endParaRPr>
          </a:p>
        </p:txBody>
      </p:sp>
      <p:sp>
        <p:nvSpPr>
          <p:cNvPr id="9225" name="TextBox 13">
            <a:extLst>
              <a:ext uri="{FF2B5EF4-FFF2-40B4-BE49-F238E27FC236}">
                <a16:creationId xmlns:a16="http://schemas.microsoft.com/office/drawing/2014/main" id="{A24FC537-66A2-4984-9DC6-41A920AAB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285" y="4471852"/>
            <a:ext cx="38635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>
                <a:latin typeface="+mn-lt"/>
              </a:rPr>
              <a:t>Matrica dostižnosti preko čvora 1</a:t>
            </a:r>
            <a:endParaRPr lang="en-US" altLang="en-US"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Date Placeholder 4">
            <a:extLst>
              <a:ext uri="{FF2B5EF4-FFF2-40B4-BE49-F238E27FC236}">
                <a16:creationId xmlns:a16="http://schemas.microsoft.com/office/drawing/2014/main" id="{070BCB40-49F1-4BA5-B4FC-CB4A51BF500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04-Maj-20</a:t>
            </a:r>
            <a:endParaRPr lang="sr-Latn-CS" altLang="en-US"/>
          </a:p>
        </p:txBody>
      </p:sp>
      <p:sp>
        <p:nvSpPr>
          <p:cNvPr id="10246" name="Footer Placeholder 5">
            <a:extLst>
              <a:ext uri="{FF2B5EF4-FFF2-40B4-BE49-F238E27FC236}">
                <a16:creationId xmlns:a16="http://schemas.microsoft.com/office/drawing/2014/main" id="{61DA06AF-5F05-4DBC-A98A-03C1EE92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Grafovi</a:t>
            </a:r>
          </a:p>
        </p:txBody>
      </p:sp>
      <p:sp>
        <p:nvSpPr>
          <p:cNvPr id="10247" name="Slide Number Placeholder 6">
            <a:extLst>
              <a:ext uri="{FF2B5EF4-FFF2-40B4-BE49-F238E27FC236}">
                <a16:creationId xmlns:a16="http://schemas.microsoft.com/office/drawing/2014/main" id="{65413AB7-D58C-4411-A150-AC9F6A76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88B88D-8A28-4799-9C60-BEDC143E7C52}" type="slidenum">
              <a:rPr lang="en-US" altLang="en-US">
                <a:solidFill>
                  <a:schemeClr val="bg1"/>
                </a:solidFill>
                <a:latin typeface="+mn-lt"/>
              </a:rPr>
              <a:pPr/>
              <a:t>19</a:t>
            </a:fld>
            <a:endParaRPr lang="en-US" alt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248" name="Rectangle 2">
            <a:extLst>
              <a:ext uri="{FF2B5EF4-FFF2-40B4-BE49-F238E27FC236}">
                <a16:creationId xmlns:a16="http://schemas.microsoft.com/office/drawing/2014/main" id="{2D9AA3C9-083B-4FB6-BA6B-DF8DBCAC4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Zadatak </a:t>
            </a:r>
            <a:r>
              <a:rPr lang="sr-Latn-CS" altLang="en-US" sz="2800"/>
              <a:t>4 – određivanje matrice puta (Warshall)</a:t>
            </a:r>
            <a:endParaRPr lang="en-US" altLang="en-US" sz="2800"/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1B305E15-9016-40E6-A624-6DA025ED8A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2713" y="1447801"/>
          <a:ext cx="3408362" cy="257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3" imgW="1511280" imgH="1143000" progId="Equation.DSMT4">
                  <p:embed/>
                </p:oleObj>
              </mc:Choice>
              <mc:Fallback>
                <p:oleObj name="Equation" r:id="rId3" imgW="1511280" imgH="1143000" progId="Equation.DSMT4">
                  <p:embed/>
                  <p:pic>
                    <p:nvPicPr>
                      <p:cNvPr id="9" name="Object 2">
                        <a:extLst>
                          <a:ext uri="{FF2B5EF4-FFF2-40B4-BE49-F238E27FC236}">
                            <a16:creationId xmlns:a16="http://schemas.microsoft.com/office/drawing/2014/main" id="{1B305E15-9016-40E6-A624-6DA025ED8A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713" y="1447801"/>
                        <a:ext cx="3408362" cy="257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C7755BBD-ACAF-410C-B271-1CC4D927B3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1713" y="1447801"/>
          <a:ext cx="3408362" cy="257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5" imgW="1511280" imgH="1143000" progId="Equation.DSMT4">
                  <p:embed/>
                </p:oleObj>
              </mc:Choice>
              <mc:Fallback>
                <p:oleObj name="Equation" r:id="rId5" imgW="1511280" imgH="1143000" progId="Equation.DSMT4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C7755BBD-ACAF-410C-B271-1CC4D927B3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1447801"/>
                        <a:ext cx="3408362" cy="257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Box 11">
            <a:extLst>
              <a:ext uri="{FF2B5EF4-FFF2-40B4-BE49-F238E27FC236}">
                <a16:creationId xmlns:a16="http://schemas.microsoft.com/office/drawing/2014/main" id="{790A7BE6-2842-433C-B071-CCD2D5EE2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950" y="4383088"/>
            <a:ext cx="27368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r-Latn-CS" altLang="en-US"/>
              <a:t>Matrica dostižnosti preko</a:t>
            </a:r>
          </a:p>
          <a:p>
            <a:pPr algn="ctr"/>
            <a:r>
              <a:rPr lang="sr-Latn-CS" altLang="en-US"/>
              <a:t> čvorova  1 i 2</a:t>
            </a:r>
            <a:endParaRPr lang="en-US" altLang="en-US"/>
          </a:p>
        </p:txBody>
      </p:sp>
      <p:sp>
        <p:nvSpPr>
          <p:cNvPr id="10250" name="TextBox 12">
            <a:extLst>
              <a:ext uri="{FF2B5EF4-FFF2-40B4-BE49-F238E27FC236}">
                <a16:creationId xmlns:a16="http://schemas.microsoft.com/office/drawing/2014/main" id="{CE0EF7C6-913C-44F2-9C94-50B6DB18F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4383088"/>
            <a:ext cx="2800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r-Latn-CS" altLang="en-US"/>
              <a:t>Matrica dostižnosti preko </a:t>
            </a:r>
          </a:p>
          <a:p>
            <a:pPr algn="ctr"/>
            <a:r>
              <a:rPr lang="sr-Latn-CS" altLang="en-US"/>
              <a:t>čvorova  1, 2 i 3</a:t>
            </a:r>
            <a:endParaRPr lang="en-US" altLang="en-US"/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2A58C7DE-7A2C-45A3-808B-6E0574F1EF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5181600"/>
          <a:ext cx="266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7" imgW="1473120" imgH="241200" progId="Equation.DSMT4">
                  <p:embed/>
                </p:oleObj>
              </mc:Choice>
              <mc:Fallback>
                <p:oleObj name="Equation" r:id="rId7" imgW="1473120" imgH="241200" progId="Equation.DSMT4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:a16="http://schemas.microsoft.com/office/drawing/2014/main" id="{2A58C7DE-7A2C-45A3-808B-6E0574F1EF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181600"/>
                        <a:ext cx="266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D035-8585-405C-A6EB-C6E44D14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Vrste grafova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7438-306B-4628-B4A7-24440582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Težinski</a:t>
            </a:r>
          </a:p>
          <a:p>
            <a:r>
              <a:rPr lang="sr-Latn-RS" dirty="0"/>
              <a:t>Neusmereni</a:t>
            </a:r>
          </a:p>
          <a:p>
            <a:r>
              <a:rPr lang="sr-Latn-RS" dirty="0"/>
              <a:t>Usmereni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C945C-DF9B-479F-B7FE-28D98D32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44541-ED57-4872-9D80-37D45C75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00AA6-5633-4A5E-8373-FE220B76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Object 74">
            <a:extLst>
              <a:ext uri="{FF2B5EF4-FFF2-40B4-BE49-F238E27FC236}">
                <a16:creationId xmlns:a16="http://schemas.microsoft.com/office/drawing/2014/main" id="{B0E4ED31-54D6-46B3-9DEA-10816B3379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334789"/>
              </p:ext>
            </p:extLst>
          </p:nvPr>
        </p:nvGraphicFramePr>
        <p:xfrm>
          <a:off x="7446314" y="1525739"/>
          <a:ext cx="3488439" cy="2327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Visio" r:id="rId3" imgW="2791498" imgH="1862215" progId="Visio.Drawing.6">
                  <p:embed/>
                </p:oleObj>
              </mc:Choice>
              <mc:Fallback>
                <p:oleObj name="Visio" r:id="rId3" imgW="2791498" imgH="1862215" progId="Visio.Drawing.6">
                  <p:embed/>
                  <p:pic>
                    <p:nvPicPr>
                      <p:cNvPr id="10" name="Object 74">
                        <a:extLst>
                          <a:ext uri="{FF2B5EF4-FFF2-40B4-BE49-F238E27FC236}">
                            <a16:creationId xmlns:a16="http://schemas.microsoft.com/office/drawing/2014/main" id="{82EFF2E0-7A7F-4AD5-A35B-9877A6A446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314" y="1525739"/>
                        <a:ext cx="3488439" cy="2327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2">
            <a:extLst>
              <a:ext uri="{FF2B5EF4-FFF2-40B4-BE49-F238E27FC236}">
                <a16:creationId xmlns:a16="http://schemas.microsoft.com/office/drawing/2014/main" id="{8E130958-72F1-4631-B107-6B588F4E57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843088"/>
              </p:ext>
            </p:extLst>
          </p:nvPr>
        </p:nvGraphicFramePr>
        <p:xfrm>
          <a:off x="6876455" y="3853706"/>
          <a:ext cx="3727450" cy="250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Visio" r:id="rId5" imgW="2447445" imgH="1645468" progId="Visio.Drawing.6">
                  <p:embed/>
                </p:oleObj>
              </mc:Choice>
              <mc:Fallback>
                <p:oleObj name="Visio" r:id="rId5" imgW="2447445" imgH="1645468" progId="Visio.Drawing.6">
                  <p:embed/>
                  <p:pic>
                    <p:nvPicPr>
                      <p:cNvPr id="9" name="Object 32">
                        <a:extLst>
                          <a:ext uri="{FF2B5EF4-FFF2-40B4-BE49-F238E27FC236}">
                            <a16:creationId xmlns:a16="http://schemas.microsoft.com/office/drawing/2014/main" id="{A8DDA399-586B-4926-A1B4-26B18A8FF2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455" y="3853706"/>
                        <a:ext cx="3727450" cy="2506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28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Date Placeholder 4">
            <a:extLst>
              <a:ext uri="{FF2B5EF4-FFF2-40B4-BE49-F238E27FC236}">
                <a16:creationId xmlns:a16="http://schemas.microsoft.com/office/drawing/2014/main" id="{572455E1-11DC-419E-ADBB-E09C2BAE9E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04-Maj-20</a:t>
            </a:r>
            <a:endParaRPr lang="sr-Latn-CS" altLang="en-US"/>
          </a:p>
        </p:txBody>
      </p:sp>
      <p:sp>
        <p:nvSpPr>
          <p:cNvPr id="11270" name="Footer Placeholder 5">
            <a:extLst>
              <a:ext uri="{FF2B5EF4-FFF2-40B4-BE49-F238E27FC236}">
                <a16:creationId xmlns:a16="http://schemas.microsoft.com/office/drawing/2014/main" id="{2D637E06-B2B4-4681-9891-4378DA16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381750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Grafovi</a:t>
            </a:r>
          </a:p>
        </p:txBody>
      </p:sp>
      <p:sp>
        <p:nvSpPr>
          <p:cNvPr id="11271" name="Slide Number Placeholder 6">
            <a:extLst>
              <a:ext uri="{FF2B5EF4-FFF2-40B4-BE49-F238E27FC236}">
                <a16:creationId xmlns:a16="http://schemas.microsoft.com/office/drawing/2014/main" id="{8724136E-344F-4DA4-9899-80143911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4AD83A-7A32-4C5A-A44D-C35CCC1BB461}" type="slidenum">
              <a:rPr lang="en-US" altLang="en-US">
                <a:solidFill>
                  <a:schemeClr val="bg1"/>
                </a:solidFill>
                <a:latin typeface="+mn-lt"/>
              </a:rPr>
              <a:pPr/>
              <a:t>20</a:t>
            </a:fld>
            <a:endParaRPr lang="en-US" alt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272" name="Rectangle 2">
            <a:extLst>
              <a:ext uri="{FF2B5EF4-FFF2-40B4-BE49-F238E27FC236}">
                <a16:creationId xmlns:a16="http://schemas.microsoft.com/office/drawing/2014/main" id="{A0A11B84-623F-4F04-8788-7E47D7DD37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Zadatak </a:t>
            </a:r>
            <a:r>
              <a:rPr lang="sr-Latn-CS" altLang="en-US" sz="2800"/>
              <a:t>4 – određivanje matrice puta (Warshall)</a:t>
            </a:r>
            <a:endParaRPr lang="en-US" altLang="en-US" sz="2800"/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502B736F-1204-4CF3-A960-C501C33956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2713" y="1447801"/>
          <a:ext cx="3408362" cy="257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3" imgW="1511280" imgH="1143000" progId="Equation.DSMT4">
                  <p:embed/>
                </p:oleObj>
              </mc:Choice>
              <mc:Fallback>
                <p:oleObj name="Equation" r:id="rId3" imgW="1511280" imgH="1143000" progId="Equation.DSMT4">
                  <p:embed/>
                  <p:pic>
                    <p:nvPicPr>
                      <p:cNvPr id="9" name="Object 2">
                        <a:extLst>
                          <a:ext uri="{FF2B5EF4-FFF2-40B4-BE49-F238E27FC236}">
                            <a16:creationId xmlns:a16="http://schemas.microsoft.com/office/drawing/2014/main" id="{502B736F-1204-4CF3-A960-C501C33956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713" y="1447801"/>
                        <a:ext cx="3408362" cy="257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F1052E23-6728-4A7A-AF98-8E6979DFFB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1" y="1447801"/>
          <a:ext cx="3408363" cy="257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5" imgW="1511280" imgH="1143000" progId="Equation.DSMT4">
                  <p:embed/>
                </p:oleObj>
              </mc:Choice>
              <mc:Fallback>
                <p:oleObj name="Equation" r:id="rId5" imgW="1511280" imgH="1143000" progId="Equation.DSMT4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F1052E23-6728-4A7A-AF98-8E6979DFFB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1447801"/>
                        <a:ext cx="3408363" cy="257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Box 10">
            <a:extLst>
              <a:ext uri="{FF2B5EF4-FFF2-40B4-BE49-F238E27FC236}">
                <a16:creationId xmlns:a16="http://schemas.microsoft.com/office/drawing/2014/main" id="{8B0E28C2-ADF2-45BE-A847-52F318595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189" y="4419601"/>
            <a:ext cx="30171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r-Latn-CS" altLang="en-US" dirty="0">
                <a:latin typeface="+mn-lt"/>
              </a:rPr>
              <a:t>Matrica dostižnosti preko </a:t>
            </a:r>
          </a:p>
          <a:p>
            <a:pPr algn="ctr"/>
            <a:r>
              <a:rPr lang="sr-Latn-CS" altLang="en-US" dirty="0">
                <a:latin typeface="+mn-lt"/>
              </a:rPr>
              <a:t>čvorova  1, 2, 3 i 4</a:t>
            </a:r>
            <a:endParaRPr lang="en-US" altLang="en-US" dirty="0">
              <a:latin typeface="+mn-lt"/>
            </a:endParaRPr>
          </a:p>
        </p:txBody>
      </p:sp>
      <p:sp>
        <p:nvSpPr>
          <p:cNvPr id="11274" name="TextBox 11">
            <a:extLst>
              <a:ext uri="{FF2B5EF4-FFF2-40B4-BE49-F238E27FC236}">
                <a16:creationId xmlns:a16="http://schemas.microsoft.com/office/drawing/2014/main" id="{37D4385E-43AE-4540-BFDE-DCC593102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908" y="4459288"/>
            <a:ext cx="34115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sr-Latn-CS" altLang="en-US">
                <a:latin typeface="+mn-lt"/>
              </a:rPr>
              <a:t>Konačna matrica dostižnosti </a:t>
            </a:r>
          </a:p>
          <a:p>
            <a:pPr algn="ctr"/>
            <a:r>
              <a:rPr lang="sr-Latn-CS" altLang="en-US">
                <a:latin typeface="+mn-lt"/>
              </a:rPr>
              <a:t>(preko svih čvorova)</a:t>
            </a:r>
            <a:endParaRPr lang="en-US" altLang="en-US">
              <a:latin typeface="+mn-lt"/>
            </a:endParaRPr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291EBBE7-C047-4F75-94BD-69F4030AB8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665245"/>
              </p:ext>
            </p:extLst>
          </p:nvPr>
        </p:nvGraphicFramePr>
        <p:xfrm>
          <a:off x="2819400" y="5410200"/>
          <a:ext cx="266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7" imgW="1473120" imgH="241200" progId="Equation.DSMT4">
                  <p:embed/>
                </p:oleObj>
              </mc:Choice>
              <mc:Fallback>
                <p:oleObj name="Equation" r:id="rId7" imgW="1473120" imgH="241200" progId="Equation.DSMT4">
                  <p:embed/>
                  <p:pic>
                    <p:nvPicPr>
                      <p:cNvPr id="11268" name="Object 4">
                        <a:extLst>
                          <a:ext uri="{FF2B5EF4-FFF2-40B4-BE49-F238E27FC236}">
                            <a16:creationId xmlns:a16="http://schemas.microsoft.com/office/drawing/2014/main" id="{291EBBE7-C047-4F75-94BD-69F4030AB8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410200"/>
                        <a:ext cx="266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9">
            <a:extLst>
              <a:ext uri="{FF2B5EF4-FFF2-40B4-BE49-F238E27FC236}">
                <a16:creationId xmlns:a16="http://schemas.microsoft.com/office/drawing/2014/main" id="{AA165761-30DF-4DE0-B2EF-FE372ADD4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334001"/>
            <a:ext cx="31309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>
                <a:latin typeface="+mn-lt"/>
              </a:rPr>
              <a:t>Rekurzivni su moduli 1, 2 i 4</a:t>
            </a:r>
            <a:endParaRPr lang="en-US" altLang="en-US">
              <a:latin typeface="+mn-lt"/>
            </a:endParaRP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8C9A6025-D4F1-4746-AFD1-FCA9B84AB2FD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1447800"/>
            <a:ext cx="2057400" cy="2133600"/>
            <a:chOff x="6042025" y="1698625"/>
            <a:chExt cx="1730375" cy="1806575"/>
          </a:xfrm>
        </p:grpSpPr>
        <p:sp>
          <p:nvSpPr>
            <p:cNvPr id="11277" name="Oval 6">
              <a:extLst>
                <a:ext uri="{FF2B5EF4-FFF2-40B4-BE49-F238E27FC236}">
                  <a16:creationId xmlns:a16="http://schemas.microsoft.com/office/drawing/2014/main" id="{8CE04045-2374-4236-B955-992D63A15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2025" y="1698625"/>
              <a:ext cx="533400" cy="5334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78" name="Oval 7">
              <a:extLst>
                <a:ext uri="{FF2B5EF4-FFF2-40B4-BE49-F238E27FC236}">
                  <a16:creationId xmlns:a16="http://schemas.microsoft.com/office/drawing/2014/main" id="{0B9EFEF9-E6D1-4215-AE0F-F3A797EBB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025" y="2079625"/>
              <a:ext cx="533400" cy="5334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79" name="Oval 8">
              <a:extLst>
                <a:ext uri="{FF2B5EF4-FFF2-40B4-BE49-F238E27FC236}">
                  <a16:creationId xmlns:a16="http://schemas.microsoft.com/office/drawing/2014/main" id="{7967A7C5-B0FD-4E98-B31A-A0A273848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2971800"/>
              <a:ext cx="533400" cy="5334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2">
            <a:extLst>
              <a:ext uri="{FF2B5EF4-FFF2-40B4-BE49-F238E27FC236}">
                <a16:creationId xmlns:a16="http://schemas.microsoft.com/office/drawing/2014/main" id="{B29B7458-E148-4C6B-85CF-7E2271B55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Zadatak </a:t>
            </a:r>
            <a:r>
              <a:rPr lang="sr-Latn-CS" altLang="en-US" sz="2800"/>
              <a:t>4 – određivanje matrice puta</a:t>
            </a:r>
            <a:endParaRPr lang="en-US" altLang="en-US" sz="2800"/>
          </a:p>
        </p:txBody>
      </p:sp>
      <p:sp>
        <p:nvSpPr>
          <p:cNvPr id="12293" name="Date Placeholder 4">
            <a:extLst>
              <a:ext uri="{FF2B5EF4-FFF2-40B4-BE49-F238E27FC236}">
                <a16:creationId xmlns:a16="http://schemas.microsoft.com/office/drawing/2014/main" id="{8134651B-75C1-4405-B738-ED0ACDBA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04-Maj-20</a:t>
            </a:r>
            <a:endParaRPr lang="sr-Latn-CS" altLang="en-US"/>
          </a:p>
        </p:txBody>
      </p:sp>
      <p:sp>
        <p:nvSpPr>
          <p:cNvPr id="12294" name="Footer Placeholder 5">
            <a:extLst>
              <a:ext uri="{FF2B5EF4-FFF2-40B4-BE49-F238E27FC236}">
                <a16:creationId xmlns:a16="http://schemas.microsoft.com/office/drawing/2014/main" id="{33C6D4BF-4A70-4489-BCFF-9CDC9AB7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Grafovi</a:t>
            </a:r>
          </a:p>
        </p:txBody>
      </p:sp>
      <p:sp>
        <p:nvSpPr>
          <p:cNvPr id="12295" name="Slide Number Placeholder 6">
            <a:extLst>
              <a:ext uri="{FF2B5EF4-FFF2-40B4-BE49-F238E27FC236}">
                <a16:creationId xmlns:a16="http://schemas.microsoft.com/office/drawing/2014/main" id="{BF892DAE-0B8F-4A68-8A13-330FC01A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76AEE0-CF9A-402E-8CCF-C381057A9599}" type="slidenum">
              <a:rPr lang="en-US" altLang="en-US">
                <a:solidFill>
                  <a:schemeClr val="bg1"/>
                </a:solidFill>
              </a:rPr>
              <a:pPr/>
              <a:t>21</a:t>
            </a:fld>
            <a:endParaRPr lang="en-US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60770" name="Object 2">
            <a:extLst>
              <a:ext uri="{FF2B5EF4-FFF2-40B4-BE49-F238E27FC236}">
                <a16:creationId xmlns:a16="http://schemas.microsoft.com/office/drawing/2014/main" id="{037FC46E-FFB0-4510-BB8B-56C16C637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47099"/>
              </p:ext>
            </p:extLst>
          </p:nvPr>
        </p:nvGraphicFramePr>
        <p:xfrm>
          <a:off x="6668588" y="3074255"/>
          <a:ext cx="3379788" cy="257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3" imgW="1498320" imgH="1143000" progId="Equation.DSMT4">
                  <p:embed/>
                </p:oleObj>
              </mc:Choice>
              <mc:Fallback>
                <p:oleObj name="Equation" r:id="rId3" imgW="1498320" imgH="1143000" progId="Equation.DSMT4">
                  <p:embed/>
                  <p:pic>
                    <p:nvPicPr>
                      <p:cNvPr id="160770" name="Object 2">
                        <a:extLst>
                          <a:ext uri="{FF2B5EF4-FFF2-40B4-BE49-F238E27FC236}">
                            <a16:creationId xmlns:a16="http://schemas.microsoft.com/office/drawing/2014/main" id="{037FC46E-FFB0-4510-BB8B-56C16C637D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8588" y="3074255"/>
                        <a:ext cx="3379788" cy="257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1" name="Object 3">
            <a:extLst>
              <a:ext uri="{FF2B5EF4-FFF2-40B4-BE49-F238E27FC236}">
                <a16:creationId xmlns:a16="http://schemas.microsoft.com/office/drawing/2014/main" id="{229A296B-7045-434E-B15F-295BE6FDCB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626263"/>
              </p:ext>
            </p:extLst>
          </p:nvPr>
        </p:nvGraphicFramePr>
        <p:xfrm>
          <a:off x="2325598" y="3619500"/>
          <a:ext cx="3725863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Visio" r:id="rId5" imgW="6224432" imgH="2584704" progId="Visio.Drawing.6">
                  <p:embed/>
                </p:oleObj>
              </mc:Choice>
              <mc:Fallback>
                <p:oleObj name="Visio" r:id="rId5" imgW="6224432" imgH="2584704" progId="Visio.Drawing.6">
                  <p:embed/>
                  <p:pic>
                    <p:nvPicPr>
                      <p:cNvPr id="160771" name="Object 3">
                        <a:extLst>
                          <a:ext uri="{FF2B5EF4-FFF2-40B4-BE49-F238E27FC236}">
                            <a16:creationId xmlns:a16="http://schemas.microsoft.com/office/drawing/2014/main" id="{229A296B-7045-434E-B15F-295BE6FDCB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598" y="3619500"/>
                        <a:ext cx="3725863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3F5FFA00-317B-4567-9706-9EFB4BC36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39" y="1295669"/>
            <a:ext cx="8534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000" dirty="0" err="1">
                <a:latin typeface="+mn-lt"/>
              </a:rPr>
              <a:t>Drugi</a:t>
            </a: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dirty="0" err="1">
                <a:latin typeface="+mn-lt"/>
              </a:rPr>
              <a:t>na</a:t>
            </a:r>
            <a:r>
              <a:rPr lang="sr-Latn-CS" altLang="en-US" sz="2000" dirty="0">
                <a:latin typeface="+mn-lt"/>
              </a:rPr>
              <a:t>čin: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sr-Latn-CS" altLang="en-US" sz="2000" dirty="0">
                <a:latin typeface="+mn-lt"/>
              </a:rPr>
              <a:t>Polazimo od reprezentacije grafa u vidu matrice susednosti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sr-Latn-CS" altLang="en-US" sz="2000" i="1" dirty="0">
                <a:latin typeface="+mn-lt"/>
              </a:rPr>
              <a:t>p</a:t>
            </a:r>
            <a:r>
              <a:rPr lang="en-US" altLang="en-US" sz="2000" dirty="0">
                <a:latin typeface="+mn-lt"/>
              </a:rPr>
              <a:t>[</a:t>
            </a:r>
            <a:r>
              <a:rPr lang="en-US" altLang="en-US" sz="2000" i="1" dirty="0" err="1">
                <a:latin typeface="+mn-lt"/>
              </a:rPr>
              <a:t>i,j</a:t>
            </a:r>
            <a:r>
              <a:rPr lang="en-US" altLang="en-US" sz="2000" dirty="0">
                <a:latin typeface="+mn-lt"/>
              </a:rPr>
              <a:t>]</a:t>
            </a:r>
            <a:r>
              <a:rPr lang="sr-Latn-CS" altLang="en-US" sz="2000" dirty="0">
                <a:latin typeface="+mn-lt"/>
              </a:rPr>
              <a:t> </a:t>
            </a:r>
            <a:r>
              <a:rPr lang="en-US" altLang="en-US" sz="2000" dirty="0">
                <a:latin typeface="+mn-lt"/>
              </a:rPr>
              <a:t>=</a:t>
            </a:r>
            <a:r>
              <a:rPr lang="sr-Latn-CS" altLang="en-US" sz="2000" dirty="0">
                <a:latin typeface="+mn-lt"/>
              </a:rPr>
              <a:t> </a:t>
            </a:r>
            <a:r>
              <a:rPr lang="en-US" altLang="en-US" sz="2000" dirty="0">
                <a:latin typeface="+mn-lt"/>
              </a:rPr>
              <a:t>1 </a:t>
            </a:r>
            <a:r>
              <a:rPr lang="en-US" altLang="en-US" sz="2000" dirty="0">
                <a:latin typeface="+mn-lt"/>
                <a:cs typeface="Arial" panose="020B0604020202020204" pitchFamily="34" charset="0"/>
              </a:rPr>
              <a:t>→ </a:t>
            </a:r>
            <a:r>
              <a:rPr lang="en-US" altLang="en-US" sz="2000" dirty="0" err="1">
                <a:latin typeface="+mn-lt"/>
                <a:cs typeface="Arial" panose="020B0604020202020204" pitchFamily="34" charset="0"/>
              </a:rPr>
              <a:t>postoji</a:t>
            </a:r>
            <a:r>
              <a:rPr lang="en-US" altLang="en-US" sz="2000" dirty="0">
                <a:latin typeface="+mn-lt"/>
                <a:cs typeface="Arial" panose="020B0604020202020204" pitchFamily="34" charset="0"/>
              </a:rPr>
              <a:t> put du</a:t>
            </a:r>
            <a:r>
              <a:rPr lang="sr-Latn-CS" altLang="en-US" sz="2000" dirty="0">
                <a:latin typeface="+mn-lt"/>
                <a:cs typeface="Arial" panose="020B0604020202020204" pitchFamily="34" charset="0"/>
              </a:rPr>
              <a:t>žine 1 između </a:t>
            </a:r>
            <a:r>
              <a:rPr lang="sr-Latn-CS" altLang="en-US" sz="2000" i="1" dirty="0">
                <a:latin typeface="+mn-lt"/>
                <a:cs typeface="Arial" panose="020B0604020202020204" pitchFamily="34" charset="0"/>
              </a:rPr>
              <a:t>i</a:t>
            </a:r>
            <a:r>
              <a:rPr lang="sr-Latn-CS" altLang="en-US" sz="2000" dirty="0">
                <a:latin typeface="+mn-lt"/>
                <a:cs typeface="Arial" panose="020B0604020202020204" pitchFamily="34" charset="0"/>
              </a:rPr>
              <a:t> i </a:t>
            </a:r>
            <a:r>
              <a:rPr lang="sr-Latn-CS" altLang="en-US" sz="2000" i="1" dirty="0">
                <a:latin typeface="+mn-lt"/>
                <a:cs typeface="Arial" panose="020B0604020202020204" pitchFamily="34" charset="0"/>
              </a:rPr>
              <a:t>j</a:t>
            </a:r>
            <a:r>
              <a:rPr lang="sr-Latn-CS" altLang="en-US" sz="2000" dirty="0">
                <a:latin typeface="+mn-lt"/>
                <a:cs typeface="Arial" panose="020B0604020202020204" pitchFamily="34" charset="0"/>
              </a:rPr>
              <a:t> (direktan put)</a:t>
            </a:r>
            <a:endParaRPr lang="sr-Latn-CS" altLang="en-US" sz="2000" dirty="0">
              <a:latin typeface="+mn-lt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sr-Latn-CS" altLang="en-US" sz="2000" dirty="0">
                <a:latin typeface="+mn-lt"/>
                <a:cs typeface="Arial" panose="020B0604020202020204" pitchFamily="34" charset="0"/>
              </a:rPr>
              <a:t>Obeležimo matricu sa </a:t>
            </a:r>
            <a:endParaRPr lang="en-US" altLang="en-US" sz="2000" dirty="0"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Date Placeholder 4">
            <a:extLst>
              <a:ext uri="{FF2B5EF4-FFF2-40B4-BE49-F238E27FC236}">
                <a16:creationId xmlns:a16="http://schemas.microsoft.com/office/drawing/2014/main" id="{E8EC3697-DE05-4B43-813F-B9FE6F6AFE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04-Maj-20</a:t>
            </a:r>
            <a:endParaRPr lang="sr-Latn-CS" altLang="en-US"/>
          </a:p>
        </p:txBody>
      </p:sp>
      <p:sp>
        <p:nvSpPr>
          <p:cNvPr id="13317" name="Footer Placeholder 5">
            <a:extLst>
              <a:ext uri="{FF2B5EF4-FFF2-40B4-BE49-F238E27FC236}">
                <a16:creationId xmlns:a16="http://schemas.microsoft.com/office/drawing/2014/main" id="{28F0BDD4-91D3-404F-9941-DABEF6C4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Grafovi</a:t>
            </a:r>
          </a:p>
        </p:txBody>
      </p:sp>
      <p:sp>
        <p:nvSpPr>
          <p:cNvPr id="13318" name="Slide Number Placeholder 6">
            <a:extLst>
              <a:ext uri="{FF2B5EF4-FFF2-40B4-BE49-F238E27FC236}">
                <a16:creationId xmlns:a16="http://schemas.microsoft.com/office/drawing/2014/main" id="{07EACB17-BC67-4137-A637-1C98FA5F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CB3B19-A30B-40AE-BAC3-B4DD8C34F431}" type="slidenum">
              <a:rPr lang="en-US" altLang="en-US">
                <a:solidFill>
                  <a:schemeClr val="bg1"/>
                </a:solidFill>
                <a:latin typeface="+mn-lt"/>
              </a:rPr>
              <a:pPr/>
              <a:t>22</a:t>
            </a:fld>
            <a:endParaRPr lang="en-US" alt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9" name="Rectangle 2">
            <a:extLst>
              <a:ext uri="{FF2B5EF4-FFF2-40B4-BE49-F238E27FC236}">
                <a16:creationId xmlns:a16="http://schemas.microsoft.com/office/drawing/2014/main" id="{57761CE1-ACE6-4B63-B934-21165B8A2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2800"/>
              <a:t>Zadatak 4 – određivanje matrice puta</a:t>
            </a:r>
            <a:endParaRPr lang="en-US" altLang="en-US" sz="2800"/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E013A948-01DA-497E-97C6-31C1A7BC6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379" y="1333929"/>
            <a:ext cx="8534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sr-Latn-CS" altLang="en-US" sz="2000" dirty="0"/>
              <a:t>Određivanje puta dužine </a:t>
            </a:r>
            <a:r>
              <a:rPr lang="en-US" altLang="en-US" sz="2000" b="1" dirty="0"/>
              <a:t>ta</a:t>
            </a:r>
            <a:r>
              <a:rPr lang="sr-Latn-CS" altLang="en-US" sz="2000" b="1" dirty="0"/>
              <a:t>čno</a:t>
            </a:r>
            <a:r>
              <a:rPr lang="sr-Latn-CS" altLang="en-US" sz="2000" dirty="0"/>
              <a:t> 2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sr-Latn-CS" altLang="en-US" dirty="0"/>
              <a:t>za (</a:t>
            </a:r>
            <a:r>
              <a:rPr lang="sr-Latn-CS" altLang="en-US" i="1" dirty="0"/>
              <a:t>i</a:t>
            </a:r>
            <a:r>
              <a:rPr lang="sr-Latn-CS" altLang="en-US" dirty="0"/>
              <a:t>, </a:t>
            </a:r>
            <a:r>
              <a:rPr lang="sr-Latn-CS" altLang="en-US" i="1" dirty="0"/>
              <a:t>j</a:t>
            </a:r>
            <a:r>
              <a:rPr lang="sr-Latn-CS" altLang="en-US" dirty="0"/>
              <a:t>) pronalazi se čvor </a:t>
            </a:r>
            <a:r>
              <a:rPr lang="sr-Latn-CS" altLang="en-US" i="1" dirty="0"/>
              <a:t>k</a:t>
            </a:r>
            <a:r>
              <a:rPr lang="sr-Latn-CS" altLang="en-US" dirty="0"/>
              <a:t>, tako da postoje putevi (</a:t>
            </a:r>
            <a:r>
              <a:rPr lang="sr-Latn-CS" altLang="en-US" i="1" dirty="0"/>
              <a:t>i</a:t>
            </a:r>
            <a:r>
              <a:rPr lang="sr-Latn-CS" altLang="en-US" dirty="0"/>
              <a:t>, </a:t>
            </a:r>
            <a:r>
              <a:rPr lang="sr-Latn-CS" altLang="en-US" i="1" dirty="0"/>
              <a:t>k</a:t>
            </a:r>
            <a:r>
              <a:rPr lang="sr-Latn-CS" altLang="en-US" dirty="0"/>
              <a:t>) i (</a:t>
            </a:r>
            <a:r>
              <a:rPr lang="sr-Latn-CS" altLang="en-US" i="1" dirty="0"/>
              <a:t>k</a:t>
            </a:r>
            <a:r>
              <a:rPr lang="sr-Latn-CS" altLang="en-US" dirty="0"/>
              <a:t>, </a:t>
            </a:r>
            <a:r>
              <a:rPr lang="sr-Latn-CS" altLang="en-US" i="1" dirty="0"/>
              <a:t>j</a:t>
            </a:r>
            <a:r>
              <a:rPr lang="sr-Latn-CS" altLang="en-US" dirty="0"/>
              <a:t>)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sr-Latn-CS" altLang="en-US" dirty="0"/>
              <a:t>put postoji ako p</a:t>
            </a:r>
            <a:r>
              <a:rPr lang="en-US" altLang="en-US" dirty="0"/>
              <a:t>[</a:t>
            </a:r>
            <a:r>
              <a:rPr lang="en-US" altLang="en-US" dirty="0" err="1"/>
              <a:t>i,k</a:t>
            </a:r>
            <a:r>
              <a:rPr lang="en-US" altLang="en-US" dirty="0"/>
              <a:t>] * p[</a:t>
            </a:r>
            <a:r>
              <a:rPr lang="en-US" altLang="en-US" dirty="0" err="1"/>
              <a:t>k,j</a:t>
            </a:r>
            <a:r>
              <a:rPr lang="en-US" altLang="en-US" dirty="0"/>
              <a:t>] = 1</a:t>
            </a:r>
            <a:endParaRPr lang="sr-Latn-CS" altLang="en-US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 err="1"/>
              <a:t>i</a:t>
            </a:r>
            <a:r>
              <a:rPr lang="en-US" altLang="en-US" i="1" dirty="0"/>
              <a:t> j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fiksni</a:t>
            </a:r>
            <a:r>
              <a:rPr lang="en-US" altLang="en-US" dirty="0"/>
              <a:t> </a:t>
            </a:r>
            <a:r>
              <a:rPr lang="en-US" altLang="en-US" dirty="0">
                <a:cs typeface="Arial" panose="020B0604020202020204" pitchFamily="34" charset="0"/>
              </a:rPr>
              <a:t>→</a:t>
            </a:r>
            <a:r>
              <a:rPr lang="en-US" altLang="en-US" dirty="0"/>
              <a:t> </a:t>
            </a:r>
            <a:r>
              <a:rPr lang="sr-Latn-CS" altLang="en-US" dirty="0"/>
              <a:t>p</a:t>
            </a:r>
            <a:r>
              <a:rPr lang="en-US" altLang="en-US" dirty="0"/>
              <a:t>[</a:t>
            </a:r>
            <a:r>
              <a:rPr lang="en-US" altLang="en-US" dirty="0" err="1"/>
              <a:t>i,k</a:t>
            </a:r>
            <a:r>
              <a:rPr lang="en-US" altLang="en-US" dirty="0"/>
              <a:t>] * p[</a:t>
            </a:r>
            <a:r>
              <a:rPr lang="en-US" altLang="en-US" dirty="0" err="1"/>
              <a:t>k,j</a:t>
            </a:r>
            <a:r>
              <a:rPr lang="en-US" altLang="en-US" dirty="0"/>
              <a:t>] je </a:t>
            </a:r>
            <a:r>
              <a:rPr lang="sr-Latn-CS" altLang="en-US" b="1" u="sng" dirty="0"/>
              <a:t>logički </a:t>
            </a:r>
            <a:r>
              <a:rPr lang="en-US" altLang="en-US" b="1" u="sng" dirty="0" err="1"/>
              <a:t>proizvod</a:t>
            </a:r>
            <a:r>
              <a:rPr lang="en-US" altLang="en-US" b="1" dirty="0"/>
              <a:t> </a:t>
            </a:r>
            <a:r>
              <a:rPr lang="en-US" altLang="en-US" dirty="0" err="1"/>
              <a:t>vrste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kolone</a:t>
            </a:r>
            <a:r>
              <a:rPr lang="en-US" altLang="en-US" dirty="0"/>
              <a:t> </a:t>
            </a:r>
            <a:r>
              <a:rPr lang="en-US" altLang="en-US" dirty="0" err="1"/>
              <a:t>matrice</a:t>
            </a:r>
            <a:endParaRPr lang="sr-Latn-CS" altLang="en-US" i="1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>
                <a:cs typeface="Arial" panose="020B0604020202020204" pitchFamily="34" charset="0"/>
              </a:rPr>
              <a:t>→ </a:t>
            </a:r>
            <a:r>
              <a:rPr lang="en-US" altLang="en-US" dirty="0" err="1">
                <a:cs typeface="Arial" panose="020B0604020202020204" pitchFamily="34" charset="0"/>
              </a:rPr>
              <a:t>matrica</a:t>
            </a:r>
            <a:r>
              <a:rPr lang="en-US" altLang="en-US" dirty="0">
                <a:cs typeface="Arial" panose="020B0604020202020204" pitchFamily="34" charset="0"/>
              </a:rPr>
              <a:t> se </a:t>
            </a:r>
            <a:r>
              <a:rPr lang="en-US" altLang="en-US" dirty="0" err="1">
                <a:cs typeface="Arial" panose="020B0604020202020204" pitchFamily="34" charset="0"/>
              </a:rPr>
              <a:t>mno</a:t>
            </a:r>
            <a:r>
              <a:rPr lang="sr-Latn-CS" altLang="en-US" dirty="0">
                <a:cs typeface="Arial" panose="020B0604020202020204" pitchFamily="34" charset="0"/>
              </a:rPr>
              <a:t>ži sama sa sobom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sr-Latn-CS" altLang="en-US" sz="2000" dirty="0">
                <a:cs typeface="Arial" panose="020B0604020202020204" pitchFamily="34" charset="0"/>
              </a:rPr>
              <a:t>Put dužine </a:t>
            </a:r>
            <a:r>
              <a:rPr lang="en-US" altLang="en-US" sz="2000" b="1" dirty="0"/>
              <a:t>ta</a:t>
            </a:r>
            <a:r>
              <a:rPr lang="sr-Latn-CS" altLang="en-US" sz="2000" b="1" dirty="0"/>
              <a:t>čno </a:t>
            </a:r>
            <a:r>
              <a:rPr lang="sr-Latn-CS" altLang="en-US" sz="2000" dirty="0">
                <a:cs typeface="Arial" panose="020B0604020202020204" pitchFamily="34" charset="0"/>
              </a:rPr>
              <a:t>3 : matrica se diže na treći stepen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sr-Latn-CS" altLang="en-US" sz="2000" dirty="0">
                <a:cs typeface="Arial" panose="020B0604020202020204" pitchFamily="34" charset="0"/>
              </a:rPr>
              <a:t>Od interesa je isključivo da li put postoji, ne koliko putanja ima</a:t>
            </a:r>
            <a:endParaRPr lang="en-US" altLang="en-US" sz="2000" dirty="0">
              <a:cs typeface="Arial" panose="020B0604020202020204" pitchFamily="34" charset="0"/>
            </a:endParaRPr>
          </a:p>
        </p:txBody>
      </p:sp>
      <p:graphicFrame>
        <p:nvGraphicFramePr>
          <p:cNvPr id="128004" name="Object 4">
            <a:extLst>
              <a:ext uri="{FF2B5EF4-FFF2-40B4-BE49-F238E27FC236}">
                <a16:creationId xmlns:a16="http://schemas.microsoft.com/office/drawing/2014/main" id="{1038F849-D1C2-40F3-8737-573F4D7654A2}"/>
              </a:ext>
            </a:extLst>
          </p:cNvPr>
          <p:cNvGraphicFramePr>
            <a:graphicFrameLocks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85332209"/>
              </p:ext>
            </p:extLst>
          </p:nvPr>
        </p:nvGraphicFramePr>
        <p:xfrm>
          <a:off x="2258379" y="4010116"/>
          <a:ext cx="2644775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3" imgW="1511280" imgH="1143000" progId="Equation.DSMT4">
                  <p:embed/>
                </p:oleObj>
              </mc:Choice>
              <mc:Fallback>
                <p:oleObj name="Equation" r:id="rId3" imgW="1511280" imgH="1143000" progId="Equation.DSMT4">
                  <p:embed/>
                  <p:pic>
                    <p:nvPicPr>
                      <p:cNvPr id="128004" name="Object 4">
                        <a:extLst>
                          <a:ext uri="{FF2B5EF4-FFF2-40B4-BE49-F238E27FC236}">
                            <a16:creationId xmlns:a16="http://schemas.microsoft.com/office/drawing/2014/main" id="{1038F849-D1C2-40F3-8737-573F4D7654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379" y="4010116"/>
                        <a:ext cx="2644775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>
            <a:extLst>
              <a:ext uri="{FF2B5EF4-FFF2-40B4-BE49-F238E27FC236}">
                <a16:creationId xmlns:a16="http://schemas.microsoft.com/office/drawing/2014/main" id="{14859E25-0DE3-48BC-842C-096C94DF23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423023"/>
              </p:ext>
            </p:extLst>
          </p:nvPr>
        </p:nvGraphicFramePr>
        <p:xfrm>
          <a:off x="6797040" y="3929154"/>
          <a:ext cx="2819400" cy="213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5" imgW="1511280" imgH="1143000" progId="Equation.DSMT4">
                  <p:embed/>
                </p:oleObj>
              </mc:Choice>
              <mc:Fallback>
                <p:oleObj name="Equation" r:id="rId5" imgW="1511280" imgH="1143000" progId="Equation.DSMT4">
                  <p:embed/>
                  <p:pic>
                    <p:nvPicPr>
                      <p:cNvPr id="128005" name="Object 5">
                        <a:extLst>
                          <a:ext uri="{FF2B5EF4-FFF2-40B4-BE49-F238E27FC236}">
                            <a16:creationId xmlns:a16="http://schemas.microsoft.com/office/drawing/2014/main" id="{14859E25-0DE3-48BC-842C-096C94DF23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040" y="3929154"/>
                        <a:ext cx="2819400" cy="213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Date Placeholder 4">
            <a:extLst>
              <a:ext uri="{FF2B5EF4-FFF2-40B4-BE49-F238E27FC236}">
                <a16:creationId xmlns:a16="http://schemas.microsoft.com/office/drawing/2014/main" id="{66829985-915F-4BD1-9AB2-1C0A84B949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04-Maj-20</a:t>
            </a:r>
            <a:endParaRPr lang="sr-Latn-CS" altLang="en-US"/>
          </a:p>
        </p:txBody>
      </p:sp>
      <p:sp>
        <p:nvSpPr>
          <p:cNvPr id="14344" name="Footer Placeholder 5">
            <a:extLst>
              <a:ext uri="{FF2B5EF4-FFF2-40B4-BE49-F238E27FC236}">
                <a16:creationId xmlns:a16="http://schemas.microsoft.com/office/drawing/2014/main" id="{DCAA2621-8B89-414A-B429-74E47EEE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Grafovi</a:t>
            </a:r>
          </a:p>
        </p:txBody>
      </p:sp>
      <p:sp>
        <p:nvSpPr>
          <p:cNvPr id="14345" name="Slide Number Placeholder 6">
            <a:extLst>
              <a:ext uri="{FF2B5EF4-FFF2-40B4-BE49-F238E27FC236}">
                <a16:creationId xmlns:a16="http://schemas.microsoft.com/office/drawing/2014/main" id="{A6F7E71D-6632-46B8-9BBF-4F86675B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20654B-FDED-4AF7-8195-10CEDF133083}" type="slidenum">
              <a:rPr lang="en-US" altLang="en-US">
                <a:solidFill>
                  <a:schemeClr val="bg1"/>
                </a:solidFill>
                <a:latin typeface="+mn-lt"/>
              </a:rPr>
              <a:pPr/>
              <a:t>23</a:t>
            </a:fld>
            <a:endParaRPr lang="en-US" alt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346" name="Rectangle 2">
            <a:extLst>
              <a:ext uri="{FF2B5EF4-FFF2-40B4-BE49-F238E27FC236}">
                <a16:creationId xmlns:a16="http://schemas.microsoft.com/office/drawing/2014/main" id="{A58D2223-557B-4C20-BFA9-C9AB9B4F95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2800"/>
              <a:t>Zadatak 4 – određivanje matrice puta</a:t>
            </a:r>
            <a:endParaRPr lang="en-US" altLang="en-US" sz="2800"/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C3DDD942-04AC-4D21-970F-7AE1316F96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862446"/>
              </p:ext>
            </p:extLst>
          </p:nvPr>
        </p:nvGraphicFramePr>
        <p:xfrm>
          <a:off x="7523298" y="3578154"/>
          <a:ext cx="2559050" cy="213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3" imgW="1371600" imgH="1143000" progId="Equation.DSMT4">
                  <p:embed/>
                </p:oleObj>
              </mc:Choice>
              <mc:Fallback>
                <p:oleObj name="Equation" r:id="rId3" imgW="1371600" imgH="114300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C3DDD942-04AC-4D21-970F-7AE1316F96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3298" y="3578154"/>
                        <a:ext cx="2559050" cy="213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6">
            <a:extLst>
              <a:ext uri="{FF2B5EF4-FFF2-40B4-BE49-F238E27FC236}">
                <a16:creationId xmlns:a16="http://schemas.microsoft.com/office/drawing/2014/main" id="{EEC81B3A-6075-49FD-9816-D71136CA1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973" y="3522591"/>
            <a:ext cx="533400" cy="5334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38DBE055-8620-41C6-BE77-2FF0C67D1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973" y="3903591"/>
            <a:ext cx="533400" cy="5334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963B594E-9690-4E9F-ADE4-708FFF9FB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7948" y="4795766"/>
            <a:ext cx="533400" cy="5334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48740580-2788-4A26-A258-337015518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252" y="5882070"/>
            <a:ext cx="304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/>
              <a:t>Rekurzivni su moduli 1, 2 i 4</a:t>
            </a:r>
            <a:endParaRPr lang="en-US" altLang="en-US"/>
          </a:p>
        </p:txBody>
      </p:sp>
      <p:graphicFrame>
        <p:nvGraphicFramePr>
          <p:cNvPr id="14340" name="Object 8">
            <a:extLst>
              <a:ext uri="{FF2B5EF4-FFF2-40B4-BE49-F238E27FC236}">
                <a16:creationId xmlns:a16="http://schemas.microsoft.com/office/drawing/2014/main" id="{48B79275-BE69-4C53-AEE1-6A918B637B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847348"/>
              </p:ext>
            </p:extLst>
          </p:nvPr>
        </p:nvGraphicFramePr>
        <p:xfrm>
          <a:off x="2109652" y="4739069"/>
          <a:ext cx="39576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5" imgW="1981080" imgH="228600" progId="Equation.DSMT4">
                  <p:embed/>
                </p:oleObj>
              </mc:Choice>
              <mc:Fallback>
                <p:oleObj name="Equation" r:id="rId5" imgW="1981080" imgH="228600" progId="Equation.DSMT4">
                  <p:embed/>
                  <p:pic>
                    <p:nvPicPr>
                      <p:cNvPr id="14340" name="Object 8">
                        <a:extLst>
                          <a:ext uri="{FF2B5EF4-FFF2-40B4-BE49-F238E27FC236}">
                            <a16:creationId xmlns:a16="http://schemas.microsoft.com/office/drawing/2014/main" id="{48B79275-BE69-4C53-AEE1-6A918B637B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652" y="4739069"/>
                        <a:ext cx="39576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9">
            <a:extLst>
              <a:ext uri="{FF2B5EF4-FFF2-40B4-BE49-F238E27FC236}">
                <a16:creationId xmlns:a16="http://schemas.microsoft.com/office/drawing/2014/main" id="{5B254DF9-3F97-4E4B-84B7-18E250CCE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802" y="3519870"/>
            <a:ext cx="575349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err="1">
                <a:latin typeface="+mn-lt"/>
              </a:rPr>
              <a:t>Nema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potrebe</a:t>
            </a:r>
            <a:r>
              <a:rPr lang="en-US" altLang="en-US" dirty="0">
                <a:latin typeface="+mn-lt"/>
              </a:rPr>
              <a:t> da se ra</a:t>
            </a:r>
            <a:r>
              <a:rPr lang="sr-Latn-CS" altLang="en-US" dirty="0">
                <a:latin typeface="+mn-lt"/>
              </a:rPr>
              <a:t>čuna za stepen veći od n,</a:t>
            </a:r>
          </a:p>
          <a:p>
            <a:r>
              <a:rPr lang="sr-Latn-CS" altLang="en-US" dirty="0">
                <a:latin typeface="+mn-lt"/>
              </a:rPr>
              <a:t>jer bi se napravio ciklus.</a:t>
            </a:r>
            <a:endParaRPr lang="en-US" altLang="en-US" dirty="0">
              <a:latin typeface="+mn-lt"/>
            </a:endParaRPr>
          </a:p>
          <a:p>
            <a:r>
              <a:rPr lang="sr-Latn-CS" altLang="en-US" dirty="0">
                <a:latin typeface="+mn-lt"/>
              </a:rPr>
              <a:t>Matrica </a:t>
            </a:r>
            <a:r>
              <a:rPr lang="en-US" altLang="en-US" dirty="0" err="1">
                <a:latin typeface="+mn-lt"/>
              </a:rPr>
              <a:t>povezanosti</a:t>
            </a:r>
            <a:r>
              <a:rPr lang="sr-Latn-CS" altLang="en-US" dirty="0">
                <a:latin typeface="+mn-lt"/>
              </a:rPr>
              <a:t> dobija se kao logička</a:t>
            </a:r>
          </a:p>
          <a:p>
            <a:r>
              <a:rPr lang="sr-Latn-CS" altLang="en-US" dirty="0">
                <a:latin typeface="+mn-lt"/>
              </a:rPr>
              <a:t>suma svih izračunatih matrica. </a:t>
            </a:r>
            <a:endParaRPr lang="en-US" altLang="en-US" baseline="-25000" dirty="0">
              <a:latin typeface="+mn-lt"/>
            </a:endParaRPr>
          </a:p>
        </p:txBody>
      </p:sp>
      <p:graphicFrame>
        <p:nvGraphicFramePr>
          <p:cNvPr id="14341" name="Object 10">
            <a:extLst>
              <a:ext uri="{FF2B5EF4-FFF2-40B4-BE49-F238E27FC236}">
                <a16:creationId xmlns:a16="http://schemas.microsoft.com/office/drawing/2014/main" id="{08EDD870-64C5-40AC-B3E4-57601852AE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490896"/>
              </p:ext>
            </p:extLst>
          </p:nvPr>
        </p:nvGraphicFramePr>
        <p:xfrm>
          <a:off x="5246733" y="5168530"/>
          <a:ext cx="6096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7" imgW="406080" imgH="228600" progId="Equation.DSMT4">
                  <p:embed/>
                </p:oleObj>
              </mc:Choice>
              <mc:Fallback>
                <p:oleObj name="Equation" r:id="rId7" imgW="406080" imgH="228600" progId="Equation.DSMT4">
                  <p:embed/>
                  <p:pic>
                    <p:nvPicPr>
                      <p:cNvPr id="14341" name="Object 10">
                        <a:extLst>
                          <a:ext uri="{FF2B5EF4-FFF2-40B4-BE49-F238E27FC236}">
                            <a16:creationId xmlns:a16="http://schemas.microsoft.com/office/drawing/2014/main" id="{08EDD870-64C5-40AC-B3E4-57601852AE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733" y="5168530"/>
                        <a:ext cx="6096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30972F29-7F06-4D28-B969-6409605A6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602" y="5196269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>
                <a:latin typeface="+mn-lt"/>
              </a:rPr>
              <a:t>Složenost celog postupka je </a:t>
            </a:r>
            <a:endParaRPr lang="en-US" altLang="en-US" baseline="-25000">
              <a:latin typeface="+mn-lt"/>
            </a:endParaRPr>
          </a:p>
        </p:txBody>
      </p:sp>
      <p:graphicFrame>
        <p:nvGraphicFramePr>
          <p:cNvPr id="128004" name="Object 4">
            <a:extLst>
              <a:ext uri="{FF2B5EF4-FFF2-40B4-BE49-F238E27FC236}">
                <a16:creationId xmlns:a16="http://schemas.microsoft.com/office/drawing/2014/main" id="{25221793-0CF2-4159-80DB-695C8ECCD9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613611"/>
              </p:ext>
            </p:extLst>
          </p:nvPr>
        </p:nvGraphicFramePr>
        <p:xfrm>
          <a:off x="2262053" y="1233869"/>
          <a:ext cx="2644775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9" imgW="1511280" imgH="1143000" progId="Equation.DSMT4">
                  <p:embed/>
                </p:oleObj>
              </mc:Choice>
              <mc:Fallback>
                <p:oleObj name="Equation" r:id="rId9" imgW="1511280" imgH="1143000" progId="Equation.DSMT4">
                  <p:embed/>
                  <p:pic>
                    <p:nvPicPr>
                      <p:cNvPr id="128004" name="Object 4">
                        <a:extLst>
                          <a:ext uri="{FF2B5EF4-FFF2-40B4-BE49-F238E27FC236}">
                            <a16:creationId xmlns:a16="http://schemas.microsoft.com/office/drawing/2014/main" id="{25221793-0CF2-4159-80DB-695C8ECCD9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053" y="1233869"/>
                        <a:ext cx="2644775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18">
            <a:extLst>
              <a:ext uri="{FF2B5EF4-FFF2-40B4-BE49-F238E27FC236}">
                <a16:creationId xmlns:a16="http://schemas.microsoft.com/office/drawing/2014/main" id="{325ECDB4-8B7F-4BC7-8D27-379A31EE2D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861592"/>
              </p:ext>
            </p:extLst>
          </p:nvPr>
        </p:nvGraphicFramePr>
        <p:xfrm>
          <a:off x="6800715" y="1152907"/>
          <a:ext cx="2819400" cy="213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11" imgW="1511280" imgH="1143000" progId="Equation.DSMT4">
                  <p:embed/>
                </p:oleObj>
              </mc:Choice>
              <mc:Fallback>
                <p:oleObj name="Equation" r:id="rId11" imgW="1511280" imgH="1143000" progId="Equation.DSMT4">
                  <p:embed/>
                  <p:pic>
                    <p:nvPicPr>
                      <p:cNvPr id="128005" name="Object 18">
                        <a:extLst>
                          <a:ext uri="{FF2B5EF4-FFF2-40B4-BE49-F238E27FC236}">
                            <a16:creationId xmlns:a16="http://schemas.microsoft.com/office/drawing/2014/main" id="{325ECDB4-8B7F-4BC7-8D27-379A31EE2D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0715" y="1152907"/>
                        <a:ext cx="2819400" cy="213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Date Placeholder 3">
            <a:extLst>
              <a:ext uri="{FF2B5EF4-FFF2-40B4-BE49-F238E27FC236}">
                <a16:creationId xmlns:a16="http://schemas.microsoft.com/office/drawing/2014/main" id="{F71DFE15-95DF-4F38-80EE-5FF57D8B48D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04-Maj-20</a:t>
            </a:r>
            <a:endParaRPr lang="sr-Latn-CS" altLang="en-US"/>
          </a:p>
        </p:txBody>
      </p:sp>
      <p:sp>
        <p:nvSpPr>
          <p:cNvPr id="19460" name="Footer Placeholder 4">
            <a:extLst>
              <a:ext uri="{FF2B5EF4-FFF2-40B4-BE49-F238E27FC236}">
                <a16:creationId xmlns:a16="http://schemas.microsoft.com/office/drawing/2014/main" id="{6D2F47F1-A22D-406A-B3C4-2153831B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Grafovi</a:t>
            </a:r>
          </a:p>
        </p:txBody>
      </p:sp>
      <p:sp>
        <p:nvSpPr>
          <p:cNvPr id="19461" name="Slide Number Placeholder 5">
            <a:extLst>
              <a:ext uri="{FF2B5EF4-FFF2-40B4-BE49-F238E27FC236}">
                <a16:creationId xmlns:a16="http://schemas.microsoft.com/office/drawing/2014/main" id="{13E762CD-56B7-4730-A002-8AB3F573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1095AE-070F-4ED7-86DA-290844A015FB}" type="slidenum">
              <a:rPr lang="en-US" altLang="en-US">
                <a:solidFill>
                  <a:schemeClr val="bg1"/>
                </a:solidFill>
                <a:latin typeface="+mn-lt"/>
              </a:rPr>
              <a:pPr/>
              <a:t>24</a:t>
            </a:fld>
            <a:endParaRPr lang="en-US" alt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id="{CA22750B-C6D5-4297-8509-9E3E4FECAC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367" y="147337"/>
            <a:ext cx="8911687" cy="1280890"/>
          </a:xfrm>
        </p:spPr>
        <p:txBody>
          <a:bodyPr/>
          <a:lstStyle/>
          <a:p>
            <a:pPr eaLnBrk="1" hangingPunct="1"/>
            <a:r>
              <a:rPr lang="sr-Latn-RS" altLang="en-US" sz="2800" dirty="0"/>
              <a:t>5. Dijkstra-in algoritam</a:t>
            </a:r>
            <a:endParaRPr lang="en-US" altLang="en-US" sz="2800" dirty="0"/>
          </a:p>
        </p:txBody>
      </p:sp>
      <p:sp>
        <p:nvSpPr>
          <p:cNvPr id="19463" name="Rectangle 3">
            <a:extLst>
              <a:ext uri="{FF2B5EF4-FFF2-40B4-BE49-F238E27FC236}">
                <a16:creationId xmlns:a16="http://schemas.microsoft.com/office/drawing/2014/main" id="{EBF71D68-E11F-4AEF-9BBD-EDEEBF055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651" y="738556"/>
            <a:ext cx="853631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r-Latn-CS" altLang="en-US" sz="2000" dirty="0">
                <a:latin typeface="+mn-lt"/>
              </a:rPr>
              <a:t>Kakva je namena </a:t>
            </a:r>
            <a:r>
              <a:rPr lang="sr-Latn-CS" altLang="en-US" sz="2000" i="1" dirty="0">
                <a:latin typeface="+mn-lt"/>
              </a:rPr>
              <a:t>Dijkstra</a:t>
            </a:r>
            <a:r>
              <a:rPr lang="sr-Latn-CS" altLang="en-US" sz="2000" dirty="0">
                <a:latin typeface="+mn-lt"/>
              </a:rPr>
              <a:t> algoritma?</a:t>
            </a:r>
            <a:br>
              <a:rPr lang="sr-Latn-CS" altLang="en-US" sz="2000" dirty="0">
                <a:latin typeface="+mn-lt"/>
              </a:rPr>
            </a:br>
            <a:r>
              <a:rPr lang="sr-Latn-CS" altLang="en-US" sz="2000" dirty="0">
                <a:latin typeface="+mn-lt"/>
              </a:rPr>
              <a:t>Za graf sa slike naći najkraće puteve od čvora 6 do ostalih čvorova</a:t>
            </a:r>
            <a:br>
              <a:rPr lang="sr-Latn-CS" altLang="en-US" sz="2000" dirty="0">
                <a:latin typeface="+mn-lt"/>
              </a:rPr>
            </a:br>
            <a:r>
              <a:rPr lang="sr-Latn-CS" altLang="en-US" sz="2000" dirty="0">
                <a:latin typeface="+mn-lt"/>
              </a:rPr>
              <a:t>primenom </a:t>
            </a:r>
            <a:r>
              <a:rPr lang="sr-Latn-CS" altLang="en-US" sz="2000" i="1" dirty="0">
                <a:latin typeface="+mn-lt"/>
              </a:rPr>
              <a:t>Dijkstra</a:t>
            </a:r>
            <a:r>
              <a:rPr lang="sr-Latn-CS" altLang="en-US" sz="2000" dirty="0">
                <a:latin typeface="+mn-lt"/>
              </a:rPr>
              <a:t>-inog algoritma.</a:t>
            </a:r>
            <a:br>
              <a:rPr lang="sr-Latn-CS" altLang="en-US" sz="2000" dirty="0">
                <a:latin typeface="+mn-lt"/>
              </a:rPr>
            </a:br>
            <a:r>
              <a:rPr lang="sr-Latn-CS" altLang="en-US" sz="2000" dirty="0">
                <a:latin typeface="+mn-lt"/>
              </a:rPr>
              <a:t>Dati izgled vektora najkraćih rastojanja i vektora prethodnika</a:t>
            </a:r>
            <a:br>
              <a:rPr lang="sr-Latn-CS" altLang="en-US" sz="2000" dirty="0">
                <a:latin typeface="+mn-lt"/>
              </a:rPr>
            </a:br>
            <a:r>
              <a:rPr lang="sr-Latn-CS" altLang="en-US" sz="2000" dirty="0">
                <a:latin typeface="+mn-lt"/>
              </a:rPr>
              <a:t>posle svake iteracije.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  <p:graphicFrame>
        <p:nvGraphicFramePr>
          <p:cNvPr id="19458" name="Object 4">
            <a:extLst>
              <a:ext uri="{FF2B5EF4-FFF2-40B4-BE49-F238E27FC236}">
                <a16:creationId xmlns:a16="http://schemas.microsoft.com/office/drawing/2014/main" id="{CD05A66E-C50C-43D1-892B-2D5A69926810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711450" y="2695576"/>
          <a:ext cx="6546850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Visio" r:id="rId3" imgW="7092705" imgH="3614251" progId="Visio.Drawing.6">
                  <p:embed/>
                </p:oleObj>
              </mc:Choice>
              <mc:Fallback>
                <p:oleObj name="Visio" r:id="rId3" imgW="7092705" imgH="3614251" progId="Visio.Drawing.6">
                  <p:embed/>
                  <p:pic>
                    <p:nvPicPr>
                      <p:cNvPr id="19458" name="Object 4">
                        <a:extLst>
                          <a:ext uri="{FF2B5EF4-FFF2-40B4-BE49-F238E27FC236}">
                            <a16:creationId xmlns:a16="http://schemas.microsoft.com/office/drawing/2014/main" id="{CD05A66E-C50C-43D1-892B-2D5A699268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695576"/>
                        <a:ext cx="6546850" cy="333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>
            <a:extLst>
              <a:ext uri="{FF2B5EF4-FFF2-40B4-BE49-F238E27FC236}">
                <a16:creationId xmlns:a16="http://schemas.microsoft.com/office/drawing/2014/main" id="{973DA55F-D630-44D0-836E-02A2962C9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0178" y="93544"/>
            <a:ext cx="8911687" cy="1280890"/>
          </a:xfrm>
        </p:spPr>
        <p:txBody>
          <a:bodyPr/>
          <a:lstStyle/>
          <a:p>
            <a:r>
              <a:rPr lang="sr-Latn-RS" altLang="en-US" sz="2800" dirty="0"/>
              <a:t>5. Dijkstra-in algoritam</a:t>
            </a:r>
            <a:endParaRPr lang="en-US" altLang="en-US" sz="2800" dirty="0"/>
          </a:p>
        </p:txBody>
      </p:sp>
      <p:graphicFrame>
        <p:nvGraphicFramePr>
          <p:cNvPr id="135179" name="Group 11">
            <a:extLst>
              <a:ext uri="{FF2B5EF4-FFF2-40B4-BE49-F238E27FC236}">
                <a16:creationId xmlns:a16="http://schemas.microsoft.com/office/drawing/2014/main" id="{93035406-072F-4B0C-8931-C1F6CF8BDB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6984"/>
              </p:ext>
            </p:extLst>
          </p:nvPr>
        </p:nvGraphicFramePr>
        <p:xfrm>
          <a:off x="1941511" y="1562101"/>
          <a:ext cx="8915400" cy="5013948"/>
        </p:xfrm>
        <a:graphic>
          <a:graphicData uri="http://schemas.openxmlformats.org/drawingml/2006/table">
            <a:tbl>
              <a:tblPr/>
              <a:tblGrid>
                <a:gridCol w="891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13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7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DIJKSTRA(</a:t>
                      </a:r>
                      <a:r>
                        <a:rPr kumimoji="0" lang="hr-HR" sz="17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kumimoji="0" lang="hr-HR" sz="17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{x}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 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1 </a:t>
                      </a:r>
                      <a:r>
                        <a:rPr kumimoji="0" lang="hr-H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n, i≠x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hr-H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 = 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[x, 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kumimoji="0" lang="hr-H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(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[x, 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 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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r>
                        <a:rPr kumimoji="0" lang="hr-H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then 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t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[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i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] = x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	</a:t>
                      </a:r>
                      <a:r>
                        <a:rPr kumimoji="0" lang="hr-H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else 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	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t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[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i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] = 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	</a:t>
                      </a:r>
                      <a:r>
                        <a:rPr kumimoji="0" lang="hr-H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end_if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end_for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for 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k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 = 1 </a:t>
                      </a:r>
                      <a:r>
                        <a:rPr kumimoji="0" lang="hr-H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to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n 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- 1 </a:t>
                      </a:r>
                      <a:r>
                        <a:rPr kumimoji="0" lang="hr-H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do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	find min {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d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[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i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] : 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i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 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V 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– 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S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) }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       </a:t>
                      </a:r>
                      <a:r>
                        <a:rPr kumimoji="0" lang="hr-H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if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d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[</a:t>
                      </a:r>
                      <a:r>
                        <a:rPr kumimoji="0" lang="en-US" sz="17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i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] = 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break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	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S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 = 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S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 + {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i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}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	</a:t>
                      </a:r>
                      <a:r>
                        <a:rPr kumimoji="0" lang="hr-H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for 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each 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j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 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V 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– 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S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) </a:t>
                      </a:r>
                      <a:r>
                        <a:rPr kumimoji="0" lang="hr-H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do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hr-H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if 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d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[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i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] + 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w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[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i, j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] &lt; 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d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[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j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]) </a:t>
                      </a:r>
                      <a:r>
                        <a:rPr kumimoji="0" lang="hr-H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then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			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d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[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j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] = 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d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[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i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] + 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w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[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i, j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]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			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t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[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j</a:t>
                      </a: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] = </a:t>
                      </a:r>
                      <a:r>
                        <a:rPr kumimoji="0" lang="hr-HR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i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		</a:t>
                      </a:r>
                      <a:r>
                        <a:rPr kumimoji="0" lang="hr-H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end_if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	</a:t>
                      </a:r>
                      <a:r>
                        <a:rPr kumimoji="0" lang="hr-H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end_for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r-H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end_for</a:t>
                      </a:r>
                      <a:endParaRPr kumimoji="0" lang="hr-H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222885" marR="222885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082" name="Date Placeholder 3">
            <a:extLst>
              <a:ext uri="{FF2B5EF4-FFF2-40B4-BE49-F238E27FC236}">
                <a16:creationId xmlns:a16="http://schemas.microsoft.com/office/drawing/2014/main" id="{E15F1CA3-C3BB-4267-80E7-1CBC8A7A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04-Maj-20</a:t>
            </a:r>
            <a:endParaRPr lang="sr-Latn-CS" altLang="en-US"/>
          </a:p>
        </p:txBody>
      </p:sp>
      <p:sp>
        <p:nvSpPr>
          <p:cNvPr id="46083" name="Footer Placeholder 4">
            <a:extLst>
              <a:ext uri="{FF2B5EF4-FFF2-40B4-BE49-F238E27FC236}">
                <a16:creationId xmlns:a16="http://schemas.microsoft.com/office/drawing/2014/main" id="{C3CFD694-EC78-4121-9CAD-BE71A99B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Grafovi</a:t>
            </a:r>
          </a:p>
        </p:txBody>
      </p:sp>
      <p:sp>
        <p:nvSpPr>
          <p:cNvPr id="46084" name="Slide Number Placeholder 5">
            <a:extLst>
              <a:ext uri="{FF2B5EF4-FFF2-40B4-BE49-F238E27FC236}">
                <a16:creationId xmlns:a16="http://schemas.microsoft.com/office/drawing/2014/main" id="{2376244A-70D8-467C-93F5-6180C481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40251F-B18F-48F4-AFF6-177F16392177}" type="slidenum">
              <a:rPr lang="en-US" altLang="en-US">
                <a:solidFill>
                  <a:schemeClr val="bg1"/>
                </a:solidFill>
                <a:latin typeface="+mn-lt"/>
              </a:rPr>
              <a:pPr/>
              <a:t>25</a:t>
            </a:fld>
            <a:endParaRPr lang="en-US" alt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BE1CEDB0-4EBE-4903-BCD9-A35B09DCB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78" y="1163609"/>
            <a:ext cx="96584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hr-HR" altLang="en-US" sz="2000" dirty="0">
                <a:latin typeface="+mn-lt"/>
              </a:rPr>
              <a:t>Dijkstra: Određivanje najkraćih puteva od jednog čvora grafa do svih ostalih</a:t>
            </a:r>
            <a:endParaRPr lang="en-US" altLang="en-US" sz="2000" dirty="0">
              <a:latin typeface="+mn-lt"/>
            </a:endParaRPr>
          </a:p>
        </p:txBody>
      </p:sp>
      <p:sp>
        <p:nvSpPr>
          <p:cNvPr id="135178" name="Rectangle 10">
            <a:extLst>
              <a:ext uri="{FF2B5EF4-FFF2-40B4-BE49-F238E27FC236}">
                <a16:creationId xmlns:a16="http://schemas.microsoft.com/office/drawing/2014/main" id="{6853E01E-28C5-4714-8090-BC631941D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315" y="1778053"/>
            <a:ext cx="37338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hr-HR" altLang="en-US" dirty="0">
                <a:latin typeface="+mn-lt"/>
              </a:rPr>
              <a:t>Ulaz predstavlja matrica težina </a:t>
            </a:r>
            <a:r>
              <a:rPr lang="hr-HR" altLang="en-US" i="1" dirty="0">
                <a:latin typeface="+mn-lt"/>
              </a:rPr>
              <a:t>W.</a:t>
            </a:r>
            <a:br>
              <a:rPr lang="hr-HR" altLang="en-US" dirty="0">
                <a:latin typeface="+mn-lt"/>
              </a:rPr>
            </a:br>
            <a:endParaRPr lang="hr-HR" altLang="en-US" dirty="0">
              <a:latin typeface="+mn-lt"/>
            </a:endParaRPr>
          </a:p>
          <a:p>
            <a:pPr eaLnBrk="1" hangingPunct="1"/>
            <a:r>
              <a:rPr lang="hr-HR" altLang="en-US" dirty="0">
                <a:latin typeface="+mn-lt"/>
              </a:rPr>
              <a:t>Izlaz čine:</a:t>
            </a:r>
          </a:p>
          <a:p>
            <a:pPr eaLnBrk="1" hangingPunct="1"/>
            <a:r>
              <a:rPr lang="hr-HR" altLang="en-US" dirty="0">
                <a:latin typeface="+mn-lt"/>
              </a:rPr>
              <a:t>- vektor d (dužina n</a:t>
            </a:r>
            <a:r>
              <a:rPr lang="en-US" altLang="en-US" dirty="0">
                <a:latin typeface="+mn-lt"/>
              </a:rPr>
              <a:t>-1</a:t>
            </a:r>
            <a:r>
              <a:rPr lang="hr-HR" altLang="en-US" dirty="0">
                <a:latin typeface="+mn-lt"/>
              </a:rPr>
              <a:t>)</a:t>
            </a:r>
          </a:p>
          <a:p>
            <a:pPr eaLnBrk="1" hangingPunct="1"/>
            <a:r>
              <a:rPr lang="hr-HR" altLang="en-US" dirty="0">
                <a:latin typeface="+mn-lt"/>
              </a:rPr>
              <a:t>- vektor </a:t>
            </a:r>
            <a:r>
              <a:rPr lang="hr-HR" altLang="en-US" i="1" dirty="0">
                <a:latin typeface="+mn-lt"/>
              </a:rPr>
              <a:t>t </a:t>
            </a:r>
            <a:r>
              <a:rPr lang="hr-HR" altLang="en-US" dirty="0">
                <a:latin typeface="+mn-lt"/>
              </a:rPr>
              <a:t>(dužina n</a:t>
            </a:r>
            <a:r>
              <a:rPr lang="en-US" altLang="en-US" dirty="0">
                <a:latin typeface="+mn-lt"/>
              </a:rPr>
              <a:t>-1</a:t>
            </a:r>
            <a:r>
              <a:rPr lang="hr-HR" altLang="en-US" dirty="0">
                <a:latin typeface="+mn-lt"/>
              </a:rPr>
              <a:t>)</a:t>
            </a:r>
            <a:endParaRPr lang="hr-HR" altLang="en-US" i="1" dirty="0">
              <a:latin typeface="+mn-lt"/>
            </a:endParaRPr>
          </a:p>
          <a:p>
            <a:pPr eaLnBrk="1" hangingPunct="1"/>
            <a:endParaRPr lang="hr-HR" altLang="en-US" dirty="0">
              <a:latin typeface="+mn-lt"/>
            </a:endParaRPr>
          </a:p>
          <a:p>
            <a:pPr eaLnBrk="1" hangingPunct="1"/>
            <a:r>
              <a:rPr lang="hr-HR" altLang="en-US" dirty="0">
                <a:latin typeface="+mn-lt"/>
              </a:rPr>
              <a:t>gde je:</a:t>
            </a:r>
          </a:p>
          <a:p>
            <a:pPr eaLnBrk="1" hangingPunct="1"/>
            <a:r>
              <a:rPr lang="hr-HR" altLang="en-US" dirty="0">
                <a:latin typeface="+mn-lt"/>
              </a:rPr>
              <a:t>- </a:t>
            </a:r>
            <a:r>
              <a:rPr lang="hr-HR" altLang="en-US" i="1" dirty="0">
                <a:latin typeface="+mn-lt"/>
              </a:rPr>
              <a:t>d</a:t>
            </a:r>
            <a:r>
              <a:rPr lang="hr-HR" altLang="en-US" dirty="0">
                <a:latin typeface="+mn-lt"/>
              </a:rPr>
              <a:t>[</a:t>
            </a:r>
            <a:r>
              <a:rPr lang="hr-HR" altLang="en-US" i="1" dirty="0">
                <a:latin typeface="+mn-lt"/>
              </a:rPr>
              <a:t>i</a:t>
            </a:r>
            <a:r>
              <a:rPr lang="hr-HR" altLang="en-US" dirty="0">
                <a:latin typeface="+mn-lt"/>
              </a:rPr>
              <a:t>] najkraće rastojanje</a:t>
            </a:r>
          </a:p>
          <a:p>
            <a:pPr eaLnBrk="1" hangingPunct="1"/>
            <a:r>
              <a:rPr lang="hr-HR" altLang="en-US" dirty="0">
                <a:latin typeface="+mn-lt"/>
              </a:rPr>
              <a:t>  od polaznog čvora x do čvora </a:t>
            </a:r>
            <a:r>
              <a:rPr lang="hr-HR" altLang="en-US" i="1" dirty="0">
                <a:latin typeface="+mn-lt"/>
              </a:rPr>
              <a:t>i</a:t>
            </a:r>
            <a:r>
              <a:rPr lang="hr-HR" altLang="en-US" dirty="0">
                <a:latin typeface="+mn-lt"/>
              </a:rPr>
              <a:t>, </a:t>
            </a:r>
          </a:p>
          <a:p>
            <a:pPr eaLnBrk="1" hangingPunct="1"/>
            <a:endParaRPr lang="hr-HR" altLang="en-US" i="1" dirty="0">
              <a:latin typeface="+mn-lt"/>
            </a:endParaRPr>
          </a:p>
          <a:p>
            <a:pPr eaLnBrk="1" hangingPunct="1"/>
            <a:r>
              <a:rPr lang="hr-HR" altLang="en-US" i="1" dirty="0">
                <a:latin typeface="+mn-lt"/>
              </a:rPr>
              <a:t>- t</a:t>
            </a:r>
            <a:r>
              <a:rPr lang="hr-HR" altLang="en-US" dirty="0">
                <a:latin typeface="+mn-lt"/>
              </a:rPr>
              <a:t>[</a:t>
            </a:r>
            <a:r>
              <a:rPr lang="hr-HR" altLang="en-US" i="1" dirty="0">
                <a:latin typeface="+mn-lt"/>
              </a:rPr>
              <a:t>i</a:t>
            </a:r>
            <a:r>
              <a:rPr lang="hr-HR" altLang="en-US" dirty="0">
                <a:latin typeface="+mn-lt"/>
              </a:rPr>
              <a:t>] je čvor-prethodnik čvora </a:t>
            </a:r>
            <a:r>
              <a:rPr lang="hr-HR" altLang="en-US" i="1" dirty="0">
                <a:latin typeface="+mn-lt"/>
              </a:rPr>
              <a:t>i</a:t>
            </a:r>
            <a:r>
              <a:rPr lang="hr-HR" altLang="en-US" dirty="0">
                <a:latin typeface="+mn-lt"/>
              </a:rPr>
              <a:t> </a:t>
            </a:r>
          </a:p>
          <a:p>
            <a:pPr eaLnBrk="1" hangingPunct="1"/>
            <a:r>
              <a:rPr lang="hr-HR" altLang="en-US" dirty="0">
                <a:latin typeface="+mn-lt"/>
              </a:rPr>
              <a:t>  na najkraćem putu od čvora </a:t>
            </a:r>
            <a:r>
              <a:rPr lang="en-US" altLang="en-US" dirty="0">
                <a:latin typeface="+mn-lt"/>
              </a:rPr>
              <a:t>x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431" name="Rectangle 177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E63AD3-F550-4D2C-B396-AE34ABBF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sr-Latn-RS" altLang="en-US" dirty="0"/>
              <a:t>5. Dijkstra-in algoritam</a:t>
            </a:r>
            <a:endParaRPr lang="sr-Latn-RS" dirty="0"/>
          </a:p>
        </p:txBody>
      </p:sp>
      <p:sp>
        <p:nvSpPr>
          <p:cNvPr id="136432" name="Rectangle 179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6433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7108" name="Slide Number Placeholder 5">
            <a:extLst>
              <a:ext uri="{FF2B5EF4-FFF2-40B4-BE49-F238E27FC236}">
                <a16:creationId xmlns:a16="http://schemas.microsoft.com/office/drawing/2014/main" id="{31C413B0-F09F-4002-9C03-3A19AEA4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878F7FA8-2AE7-4559-B43F-C6A58AD9348E}" type="slidenum">
              <a:rPr lang="en-US" altLang="en-US" sz="1900">
                <a:solidFill>
                  <a:schemeClr val="bg1"/>
                </a:solidFill>
                <a:latin typeface="+mn-lt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en-US" altLang="en-US" sz="19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107" name="Footer Placeholder 4">
            <a:extLst>
              <a:ext uri="{FF2B5EF4-FFF2-40B4-BE49-F238E27FC236}">
                <a16:creationId xmlns:a16="http://schemas.microsoft.com/office/drawing/2014/main" id="{3D235217-4E6A-4F2C-8B64-9C9FDFD4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4897" y="6135808"/>
            <a:ext cx="8237536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/>
              <a:t>Grafovi</a:t>
            </a:r>
          </a:p>
        </p:txBody>
      </p:sp>
      <p:sp>
        <p:nvSpPr>
          <p:cNvPr id="47106" name="Date Placeholder 3">
            <a:extLst>
              <a:ext uri="{FF2B5EF4-FFF2-40B4-BE49-F238E27FC236}">
                <a16:creationId xmlns:a16="http://schemas.microsoft.com/office/drawing/2014/main" id="{6AEA9C38-F29E-4660-A101-E8D58749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/>
              <a:t>04-Maj-20</a:t>
            </a:r>
            <a:endParaRPr lang="sr-Latn-CS" altLang="en-US"/>
          </a:p>
        </p:txBody>
      </p:sp>
      <p:graphicFrame>
        <p:nvGraphicFramePr>
          <p:cNvPr id="136429" name="Group 237">
            <a:extLst>
              <a:ext uri="{FF2B5EF4-FFF2-40B4-BE49-F238E27FC236}">
                <a16:creationId xmlns:a16="http://schemas.microsoft.com/office/drawing/2014/main" id="{7A04C88E-5225-4C50-B8BE-391828E4F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939117"/>
              </p:ext>
            </p:extLst>
          </p:nvPr>
        </p:nvGraphicFramePr>
        <p:xfrm>
          <a:off x="684105" y="1905000"/>
          <a:ext cx="7748586" cy="3653948"/>
        </p:xfrm>
        <a:graphic>
          <a:graphicData uri="http://schemas.openxmlformats.org/drawingml/2006/table">
            <a:tbl>
              <a:tblPr firstRow="1" bandRow="1"/>
              <a:tblGrid>
                <a:gridCol w="1644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1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7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08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08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08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08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08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089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089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089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089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089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655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6,8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6,8,9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6,8,9,5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6,8,9,5,2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6,8,9,5,2,1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2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  <a:endParaRPr kumimoji="0" lang="en-US" sz="12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6,8,9,5,2,1,4</a:t>
                      </a:r>
                    </a:p>
                  </a:txBody>
                  <a:tcPr marL="71659" marR="71659" marT="34866" marB="348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71659" marR="71659" marT="34866" marB="348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2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  <a:endParaRPr kumimoji="0" lang="en-US" sz="12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2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  <a:endParaRPr kumimoji="0" lang="en-US" sz="12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6,8,9,5,2,1,4,3</a:t>
                      </a:r>
                    </a:p>
                  </a:txBody>
                  <a:tcPr marL="71659" marR="71659" marT="34866" marB="348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71659" marR="71659" marT="34866" marB="348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2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  <a:endParaRPr kumimoji="0" lang="en-US" sz="12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2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  <a:endParaRPr kumimoji="0" lang="en-US" sz="12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6,8,9,5,2,1,4,3,7</a:t>
                      </a:r>
                    </a:p>
                  </a:txBody>
                  <a:tcPr marL="71659" marR="71659" marT="34866" marB="348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71659" marR="71659" marT="34866" marB="348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2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  <a:endParaRPr kumimoji="0" lang="en-US" sz="12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2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  <a:endParaRPr kumimoji="0" lang="en-US" sz="12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659" marR="71659" marT="34866" marB="348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D7F63E-5F05-4942-A213-A3FB80A3C11E}"/>
              </a:ext>
            </a:extLst>
          </p:cNvPr>
          <p:cNvSpPr txBox="1"/>
          <p:nvPr/>
        </p:nvSpPr>
        <p:spPr>
          <a:xfrm>
            <a:off x="8783991" y="1380846"/>
            <a:ext cx="3056709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Krećemo od čvora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Matricu D apdejtujemo gde ima put od čvora 6 do drugog čvora (ovde do 2, 8 i 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U T tabeli piše čvorprethodnik preko koga smo došli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Zatim biramo najkraći put, to je grana dužine 2 do čvora 8. Zato je sledeći u tabeli  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Ponavljamo postupak...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2">
            <a:extLst>
              <a:ext uri="{FF2B5EF4-FFF2-40B4-BE49-F238E27FC236}">
                <a16:creationId xmlns:a16="http://schemas.microsoft.com/office/drawing/2014/main" id="{34BCDD11-F5AA-42F9-BE71-D9392A9ED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altLang="en-US" sz="2800" dirty="0"/>
              <a:t>6. Zadatak</a:t>
            </a:r>
            <a:endParaRPr lang="en-US" altLang="en-US" sz="2800" dirty="0"/>
          </a:p>
        </p:txBody>
      </p:sp>
      <p:sp>
        <p:nvSpPr>
          <p:cNvPr id="20483" name="Date Placeholder 4">
            <a:extLst>
              <a:ext uri="{FF2B5EF4-FFF2-40B4-BE49-F238E27FC236}">
                <a16:creationId xmlns:a16="http://schemas.microsoft.com/office/drawing/2014/main" id="{9C31E3B5-9EA5-46B3-A8CE-B2F78A0A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04-Maj-20</a:t>
            </a:r>
            <a:endParaRPr lang="sr-Latn-CS" altLang="en-US"/>
          </a:p>
        </p:txBody>
      </p:sp>
      <p:sp>
        <p:nvSpPr>
          <p:cNvPr id="20484" name="Footer Placeholder 5">
            <a:extLst>
              <a:ext uri="{FF2B5EF4-FFF2-40B4-BE49-F238E27FC236}">
                <a16:creationId xmlns:a16="http://schemas.microsoft.com/office/drawing/2014/main" id="{500C4A72-9CCE-45EF-A8F9-83EAE396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Grafovi</a:t>
            </a:r>
          </a:p>
        </p:txBody>
      </p:sp>
      <p:sp>
        <p:nvSpPr>
          <p:cNvPr id="20485" name="Slide Number Placeholder 6">
            <a:extLst>
              <a:ext uri="{FF2B5EF4-FFF2-40B4-BE49-F238E27FC236}">
                <a16:creationId xmlns:a16="http://schemas.microsoft.com/office/drawing/2014/main" id="{F7FE1FFA-753B-4FC0-A6B7-545D87F8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1FB8DC-F06D-4D1D-8364-08B19C65FBAE}" type="slidenum">
              <a:rPr lang="en-US" altLang="en-US">
                <a:solidFill>
                  <a:schemeClr val="bg1"/>
                </a:solidFill>
                <a:latin typeface="+mn-lt"/>
              </a:rPr>
              <a:pPr/>
              <a:t>27</a:t>
            </a:fld>
            <a:endParaRPr lang="en-US" alt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487" name="Rectangle 3">
            <a:extLst>
              <a:ext uri="{FF2B5EF4-FFF2-40B4-BE49-F238E27FC236}">
                <a16:creationId xmlns:a16="http://schemas.microsoft.com/office/drawing/2014/main" id="{15D6F2ED-7C4D-42B5-9811-0AC47807233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802674" y="1342292"/>
            <a:ext cx="8077200" cy="160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r-Latn-CS" altLang="en-US" sz="2200" dirty="0"/>
              <a:t>Za graf sa slike naći najkraće puteve od čvora 4 do ostalih</a:t>
            </a:r>
            <a:r>
              <a:rPr lang="en-US" altLang="en-US" sz="2200" dirty="0"/>
              <a:t> </a:t>
            </a:r>
            <a:r>
              <a:rPr lang="sr-Latn-CS" altLang="en-US" sz="2200" dirty="0"/>
              <a:t>čvorova primenom </a:t>
            </a:r>
            <a:r>
              <a:rPr lang="sr-Latn-CS" altLang="en-US" sz="2200" i="1" dirty="0"/>
              <a:t>Dijkstra</a:t>
            </a:r>
            <a:r>
              <a:rPr lang="sr-Latn-CS" altLang="en-US" sz="2200" dirty="0"/>
              <a:t>-inog algoritma.</a:t>
            </a:r>
            <a:br>
              <a:rPr lang="en-US" altLang="en-US" sz="2200" dirty="0"/>
            </a:br>
            <a:r>
              <a:rPr lang="sr-Latn-CS" altLang="en-US" sz="2200" dirty="0"/>
              <a:t>Dati izgled vektora najkraćih rastojanja i vektora prethodnika posle svake iteracije.</a:t>
            </a:r>
            <a:r>
              <a:rPr lang="en-US" altLang="en-US" sz="2200" dirty="0"/>
              <a:t> </a:t>
            </a:r>
          </a:p>
        </p:txBody>
      </p:sp>
      <p:graphicFrame>
        <p:nvGraphicFramePr>
          <p:cNvPr id="20482" name="Object 4">
            <a:extLst>
              <a:ext uri="{FF2B5EF4-FFF2-40B4-BE49-F238E27FC236}">
                <a16:creationId xmlns:a16="http://schemas.microsoft.com/office/drawing/2014/main" id="{80DDC715-1CAA-4782-9EEC-F9102198DD3D}"/>
              </a:ext>
            </a:extLst>
          </p:cNvPr>
          <p:cNvGraphicFramePr>
            <a:graphicFrameLocks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21139556"/>
              </p:ext>
            </p:extLst>
          </p:nvPr>
        </p:nvGraphicFramePr>
        <p:xfrm>
          <a:off x="2403566" y="3386103"/>
          <a:ext cx="5980113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Visio" r:id="rId3" imgW="6033412" imgH="2089438" progId="Visio.Drawing.6">
                  <p:embed/>
                </p:oleObj>
              </mc:Choice>
              <mc:Fallback>
                <p:oleObj name="Visio" r:id="rId3" imgW="6033412" imgH="2089438" progId="Visio.Drawing.6">
                  <p:embed/>
                  <p:pic>
                    <p:nvPicPr>
                      <p:cNvPr id="20482" name="Object 4">
                        <a:extLst>
                          <a:ext uri="{FF2B5EF4-FFF2-40B4-BE49-F238E27FC236}">
                            <a16:creationId xmlns:a16="http://schemas.microsoft.com/office/drawing/2014/main" id="{80DDC715-1CAA-4782-9EEC-F9102198DD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566" y="3386103"/>
                        <a:ext cx="5980113" cy="207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>
            <a:extLst>
              <a:ext uri="{FF2B5EF4-FFF2-40B4-BE49-F238E27FC236}">
                <a16:creationId xmlns:a16="http://schemas.microsoft.com/office/drawing/2014/main" id="{68DA65D7-3182-47FB-83DE-5C0069868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2800" dirty="0"/>
              <a:t>Zadatak 6 – rešenje</a:t>
            </a:r>
            <a:endParaRPr lang="en-US" altLang="en-US" sz="2800" dirty="0"/>
          </a:p>
        </p:txBody>
      </p:sp>
      <p:graphicFrame>
        <p:nvGraphicFramePr>
          <p:cNvPr id="138477" name="Group 237">
            <a:extLst>
              <a:ext uri="{FF2B5EF4-FFF2-40B4-BE49-F238E27FC236}">
                <a16:creationId xmlns:a16="http://schemas.microsoft.com/office/drawing/2014/main" id="{186BC519-D9DC-4C00-A88E-239C84F2A3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2" cy="4570417"/>
        </p:xfrm>
        <a:graphic>
          <a:graphicData uri="http://schemas.openxmlformats.org/drawingml/2006/table">
            <a:tbl>
              <a:tblPr/>
              <a:tblGrid>
                <a:gridCol w="211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2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5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8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8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8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40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9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2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45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29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21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45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294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621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4,3</a:t>
                      </a: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4,3,5</a:t>
                      </a: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4,3,5,9</a:t>
                      </a: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4,3,5,9,2</a:t>
                      </a: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4,3,5,9,2,1</a:t>
                      </a:r>
                    </a:p>
                  </a:txBody>
                  <a:tcPr marL="93967" marR="939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3967" marR="939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4,3,5,9,2,1,6</a:t>
                      </a:r>
                    </a:p>
                  </a:txBody>
                  <a:tcPr marL="93967" marR="939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3967" marR="939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4,3,5,9,2,1,6,8</a:t>
                      </a:r>
                    </a:p>
                  </a:txBody>
                  <a:tcPr marL="93967" marR="939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3967" marR="939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4,3,5,9,2,1,6,8,7</a:t>
                      </a:r>
                    </a:p>
                  </a:txBody>
                  <a:tcPr marL="93967" marR="939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3967" marR="939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3967" marR="939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3967" marR="939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8130" name="Date Placeholder 3">
            <a:extLst>
              <a:ext uri="{FF2B5EF4-FFF2-40B4-BE49-F238E27FC236}">
                <a16:creationId xmlns:a16="http://schemas.microsoft.com/office/drawing/2014/main" id="{1A3F27C6-754C-41DE-A397-9909B2EE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04-Maj-20</a:t>
            </a:r>
            <a:endParaRPr lang="sr-Latn-CS" altLang="en-US"/>
          </a:p>
        </p:txBody>
      </p:sp>
      <p:sp>
        <p:nvSpPr>
          <p:cNvPr id="48131" name="Footer Placeholder 4">
            <a:extLst>
              <a:ext uri="{FF2B5EF4-FFF2-40B4-BE49-F238E27FC236}">
                <a16:creationId xmlns:a16="http://schemas.microsoft.com/office/drawing/2014/main" id="{DE100578-EFD4-4B57-9098-8CD34BF3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Grafovi</a:t>
            </a:r>
          </a:p>
        </p:txBody>
      </p:sp>
      <p:sp>
        <p:nvSpPr>
          <p:cNvPr id="48132" name="Slide Number Placeholder 5">
            <a:extLst>
              <a:ext uri="{FF2B5EF4-FFF2-40B4-BE49-F238E27FC236}">
                <a16:creationId xmlns:a16="http://schemas.microsoft.com/office/drawing/2014/main" id="{09642A51-521D-4207-840B-4FFD0A4A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7A12FE-8973-44E9-89E9-692E4D5F6A1C}" type="slidenum">
              <a:rPr lang="en-US" altLang="en-US">
                <a:solidFill>
                  <a:schemeClr val="bg1"/>
                </a:solidFill>
                <a:latin typeface="+mn-lt"/>
              </a:rPr>
              <a:pPr/>
              <a:t>28</a:t>
            </a:fld>
            <a:endParaRPr lang="en-US" alt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91E2-D74E-4A0A-B343-38F1CFBA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Predstavljanje grafa u C-u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22488-0A79-43CE-B5F3-DF0E4B7E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Preko matrice susedstva</a:t>
            </a:r>
          </a:p>
          <a:p>
            <a:r>
              <a:rPr lang="sr-Latn-RS" dirty="0"/>
              <a:t>Preko liste susedstva</a:t>
            </a:r>
          </a:p>
          <a:p>
            <a:pPr lvl="1"/>
            <a:r>
              <a:rPr lang="sr-Latn-RS" dirty="0"/>
              <a:t>Težinski</a:t>
            </a:r>
          </a:p>
          <a:p>
            <a:pPr lvl="1"/>
            <a:r>
              <a:rPr lang="sr-Latn-RS" dirty="0"/>
              <a:t>Usmereni</a:t>
            </a:r>
          </a:p>
          <a:p>
            <a:pPr lvl="1"/>
            <a:r>
              <a:rPr lang="sr-Latn-RS" dirty="0"/>
              <a:t>Neusmereni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DB6B5-CB18-46E7-905D-D414FDAD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8B480-A87D-4ACD-AE47-E43D41F7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099AE-DE6B-4062-98AB-3027F99B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1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8DC3DDD-D14F-4965-81EE-5550E6E4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1. Obilazak grafa po širini (breath first)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3E8DC8-A0C6-46D4-837C-5638F418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Na datom grafu ilustrovati:</a:t>
            </a:r>
          </a:p>
          <a:p>
            <a:pPr lvl="1"/>
            <a:r>
              <a:rPr lang="sr-Latn-RS" dirty="0"/>
              <a:t>obilazak grafa po širini</a:t>
            </a:r>
          </a:p>
          <a:p>
            <a:pPr lvl="1"/>
            <a:r>
              <a:rPr lang="it-IT" dirty="0"/>
              <a:t>obilazak grafa po dubini</a:t>
            </a:r>
          </a:p>
          <a:p>
            <a:r>
              <a:rPr lang="sr-Latn-RS" dirty="0"/>
              <a:t>OBILAZAK GRAFA:</a:t>
            </a:r>
          </a:p>
          <a:p>
            <a:pPr lvl="1"/>
            <a:r>
              <a:rPr lang="sr-Latn-RS" dirty="0"/>
              <a:t>svaki čvor grafa poseti na sistematičan način</a:t>
            </a:r>
          </a:p>
          <a:p>
            <a:pPr lvl="1"/>
            <a:r>
              <a:rPr lang="pl-PL" dirty="0"/>
              <a:t>samo po jednom izvrši neka obrada nad njim</a:t>
            </a:r>
          </a:p>
          <a:p>
            <a:r>
              <a:rPr lang="sr-Latn-RS" dirty="0"/>
              <a:t>Graf nema neki poseban čvor od kojeg prirodno započinje obilazak</a:t>
            </a:r>
          </a:p>
          <a:p>
            <a:pPr lvl="1"/>
            <a:r>
              <a:rPr lang="pl-PL" dirty="0"/>
              <a:t>eksplicitno se zadaje kao argument operacije</a:t>
            </a:r>
          </a:p>
          <a:p>
            <a:pPr lvl="1"/>
            <a:r>
              <a:rPr lang="sr-Latn-RS" dirty="0"/>
              <a:t>slučajno se bira</a:t>
            </a:r>
          </a:p>
          <a:p>
            <a:pPr lvl="1"/>
            <a:r>
              <a:rPr lang="sr-Latn-RS" dirty="0"/>
              <a:t>Isti algoritam obilaska daje različite poretke čvorovazavisno od izbora početnog čvora.</a:t>
            </a:r>
          </a:p>
          <a:p>
            <a:endParaRPr lang="sr-Latn-R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E5A1B-92EE-462B-B7B0-AD064396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504B0-7F21-49D5-B420-C26AD906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C76E5-1F72-495C-B756-69B1C3EA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26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EFD5-501F-4FED-B33B-E16E15B9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Neusmereni graf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B256A-7AD0-403F-89C7-860F1B3C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124FF-2033-4D8A-BB7E-F6291AD3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4A860-D8EC-4833-A381-4B181A5C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2958FD-1F3A-4842-8D2F-EFE34CD59C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2" t="13787" r="53235" b="37249"/>
          <a:stretch/>
        </p:blipFill>
        <p:spPr>
          <a:xfrm>
            <a:off x="1311579" y="1290844"/>
            <a:ext cx="8414964" cy="546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13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EFD5-501F-4FED-B33B-E16E15B9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Neusmereni graf - Inicijalizacija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8E935-1837-482F-B5AD-1F4C0BA9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B256A-7AD0-403F-89C7-860F1B3C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124FF-2033-4D8A-BB7E-F6291AD3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4A860-D8EC-4833-A381-4B181A5C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FC4DDF-2599-4A51-985A-BF0DDFFF77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8" t="14735" r="50000" b="16062"/>
          <a:stretch/>
        </p:blipFill>
        <p:spPr>
          <a:xfrm>
            <a:off x="1311579" y="1480930"/>
            <a:ext cx="5408612" cy="4743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3F84A4-1BBA-49B6-A158-E856FDCF9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191" y="1645994"/>
            <a:ext cx="45720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16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EFD5-501F-4FED-B33B-E16E15B9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Neusmereni graf - Štampanje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8E935-1837-482F-B5AD-1F4C0BA9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B256A-7AD0-403F-89C7-860F1B3C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124FF-2033-4D8A-BB7E-F6291AD3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4A860-D8EC-4833-A381-4B181A5C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3315AF-8E0E-4B5B-A7D9-EBDA5499B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961" y="2109787"/>
            <a:ext cx="6938161" cy="40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31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EFD5-501F-4FED-B33B-E16E15B9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Neusmereni graf – Main funkcija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8E935-1837-482F-B5AD-1F4C0BA9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B256A-7AD0-403F-89C7-860F1B3C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124FF-2033-4D8A-BB7E-F6291AD3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4A860-D8EC-4833-A381-4B181A5C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AB4BF-6052-4C02-8959-D6792A81F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1714499"/>
            <a:ext cx="7065499" cy="441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11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EFD5-501F-4FED-B33B-E16E15B9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Usmereni graf – Inicijalizacija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8E935-1837-482F-B5AD-1F4C0BA9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B256A-7AD0-403F-89C7-860F1B3C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124FF-2033-4D8A-BB7E-F6291AD3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4A860-D8EC-4833-A381-4B181A5C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5290B-4F0F-4836-B9D4-9F0A99513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988" y="1519015"/>
            <a:ext cx="59245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52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EFD5-501F-4FED-B33B-E16E15B9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Usmereni graf – Štampanje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8E935-1837-482F-B5AD-1F4C0BA9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B256A-7AD0-403F-89C7-860F1B3C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124FF-2033-4D8A-BB7E-F6291AD3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4A860-D8EC-4833-A381-4B181A5C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0E1AE8-B667-4D66-ABDA-3AE2D9244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715" y="1660436"/>
            <a:ext cx="7972992" cy="435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31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EFD5-501F-4FED-B33B-E16E15B9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Usmereni graf –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8E935-1837-482F-B5AD-1F4C0BA9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B256A-7AD0-403F-89C7-860F1B3C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124FF-2033-4D8A-BB7E-F6291AD3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4A860-D8EC-4833-A381-4B181A5C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63522F-EB8F-4131-8536-7A4E55ABF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1904999"/>
            <a:ext cx="6723347" cy="422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74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EFD5-501F-4FED-B33B-E16E15B9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Težinski graf – Incijalizacija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8E935-1837-482F-B5AD-1F4C0BA9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B256A-7AD0-403F-89C7-860F1B3C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124FF-2033-4D8A-BB7E-F6291AD3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4A860-D8EC-4833-A381-4B181A5C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D78E79-D266-4AB2-B817-17896DB19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1905000"/>
            <a:ext cx="4981575" cy="3438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C06CC0-1AFE-4722-9A9E-0E9E0B096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11" y="1309708"/>
            <a:ext cx="56483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63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EFD5-501F-4FED-B33B-E16E15B9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633" y="624110"/>
            <a:ext cx="9739980" cy="1280890"/>
          </a:xfrm>
        </p:spPr>
        <p:txBody>
          <a:bodyPr/>
          <a:lstStyle/>
          <a:p>
            <a:r>
              <a:rPr lang="sr-Latn-RS" dirty="0"/>
              <a:t>Težinski graf – Štampanje i Main funkcija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8E935-1837-482F-B5AD-1F4C0BA9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B256A-7AD0-403F-89C7-860F1B3C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124FF-2033-4D8A-BB7E-F6291AD3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4A860-D8EC-4833-A381-4B181A5C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16EB4C-2CB0-46D3-9BEE-3A9667E1C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8" y="2083022"/>
            <a:ext cx="5086350" cy="2695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5067CE-55F3-46CE-A4F5-0B0BEEDB3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738" y="2083022"/>
            <a:ext cx="63436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19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F092-51B8-47AD-9269-7FB7AF0E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C6818-EB8E-4CA6-ACA2-9ADD78D53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sr-Latn-RS" dirty="0"/>
              <a:t>Koje su tri vrste grafova i navedite razlike?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Koja su dva obilaska grafa?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Koje se pomoćne strukture korste kod obilaska grafova?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Šta je matrica puta?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Šta je MST? Preko koja dva algoritma se nalazi?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Koja je praktična primena MST?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Čemu služi Warshalow algoritam?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Čemu služi Dijkstijin algoritam?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 Kako se može implementirati graf u C-u?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U kojim funkcijama je razlika kod implementacije grafova?</a:t>
            </a:r>
          </a:p>
          <a:p>
            <a:pPr>
              <a:buFont typeface="+mj-lt"/>
              <a:buAutoNum type="arabicPeriod"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722E0-448C-4535-AA67-71553EEC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34867-2308-48BC-92CB-7EF17147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842F52-4158-4AE1-8D00-E1F399EF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7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67EC-F76A-49CD-B481-1DAA75C3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1. Obilazak po poširini (breath first)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62BE2A-4703-4670-A791-A40CD91EC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4373" y="1440493"/>
            <a:ext cx="3991627" cy="46899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r-Latn-RS" sz="1900" dirty="0"/>
              <a:t>BFS(</a:t>
            </a:r>
            <a:r>
              <a:rPr lang="sr-Latn-RS" sz="1900" i="1" dirty="0"/>
              <a:t>G</a:t>
            </a:r>
            <a:r>
              <a:rPr lang="sr-Latn-RS" sz="1900" dirty="0"/>
              <a:t>, </a:t>
            </a:r>
            <a:r>
              <a:rPr lang="sr-Latn-RS" sz="1900" i="1" dirty="0"/>
              <a:t>v</a:t>
            </a:r>
            <a:r>
              <a:rPr lang="sr-Latn-RS" sz="1900" dirty="0"/>
              <a:t>)</a:t>
            </a:r>
          </a:p>
          <a:p>
            <a:pPr marL="0" indent="0">
              <a:buNone/>
            </a:pPr>
            <a:r>
              <a:rPr lang="sr-Latn-RS" sz="1900" b="1" dirty="0"/>
              <a:t>for </a:t>
            </a:r>
            <a:r>
              <a:rPr lang="sr-Latn-RS" sz="1900" i="1" dirty="0"/>
              <a:t>i</a:t>
            </a:r>
            <a:r>
              <a:rPr lang="sr-Latn-RS" sz="1900" dirty="0"/>
              <a:t>= 1 </a:t>
            </a:r>
            <a:r>
              <a:rPr lang="sr-Latn-RS" sz="1900" b="1" dirty="0"/>
              <a:t>to</a:t>
            </a:r>
            <a:r>
              <a:rPr lang="sr-Latn-RS" sz="1900" i="1" dirty="0"/>
              <a:t>n</a:t>
            </a:r>
            <a:r>
              <a:rPr lang="sr-Latn-RS" sz="1900" b="1" dirty="0"/>
              <a:t>do</a:t>
            </a:r>
            <a:endParaRPr lang="sr-Latn-RS" sz="1900" dirty="0"/>
          </a:p>
          <a:p>
            <a:pPr marL="0" indent="0">
              <a:buNone/>
            </a:pPr>
            <a:r>
              <a:rPr lang="sr-Latn-RS" sz="1900" i="1" dirty="0"/>
              <a:t>	visit</a:t>
            </a:r>
            <a:r>
              <a:rPr lang="sr-Latn-RS" sz="1900" dirty="0"/>
              <a:t>[</a:t>
            </a:r>
            <a:r>
              <a:rPr lang="sr-Latn-RS" sz="1900" i="1" dirty="0"/>
              <a:t>i</a:t>
            </a:r>
            <a:r>
              <a:rPr lang="sr-Latn-RS" sz="1900" dirty="0"/>
              <a:t>] = false</a:t>
            </a:r>
          </a:p>
          <a:p>
            <a:pPr marL="0" indent="0">
              <a:buNone/>
            </a:pPr>
            <a:r>
              <a:rPr lang="sr-Latn-RS" sz="1900" b="1" dirty="0"/>
              <a:t>end_for</a:t>
            </a:r>
            <a:endParaRPr lang="sr-Latn-RS" sz="1900" dirty="0"/>
          </a:p>
          <a:p>
            <a:pPr marL="0" indent="0">
              <a:buNone/>
            </a:pPr>
            <a:r>
              <a:rPr lang="sr-Latn-RS" sz="1900" i="1" dirty="0"/>
              <a:t>visit</a:t>
            </a:r>
            <a:r>
              <a:rPr lang="sr-Latn-RS" sz="1900" dirty="0"/>
              <a:t>[</a:t>
            </a:r>
            <a:r>
              <a:rPr lang="sr-Latn-RS" sz="1900" i="1" dirty="0"/>
              <a:t>v</a:t>
            </a:r>
            <a:r>
              <a:rPr lang="sr-Latn-RS" sz="1900" dirty="0"/>
              <a:t>] = true</a:t>
            </a:r>
          </a:p>
          <a:p>
            <a:pPr marL="0" indent="0">
              <a:buNone/>
            </a:pPr>
            <a:r>
              <a:rPr lang="sr-Latn-RS" sz="1900" dirty="0"/>
              <a:t>POSETA(</a:t>
            </a:r>
            <a:r>
              <a:rPr lang="sr-Latn-RS" sz="1900" i="1" dirty="0"/>
              <a:t>v</a:t>
            </a:r>
            <a:r>
              <a:rPr lang="sr-Latn-RS" sz="1900" dirty="0"/>
              <a:t>)</a:t>
            </a:r>
          </a:p>
          <a:p>
            <a:pPr marL="0" indent="0">
              <a:buNone/>
            </a:pPr>
            <a:r>
              <a:rPr lang="sr-Latn-RS" sz="1900" dirty="0"/>
              <a:t>INSERT(</a:t>
            </a:r>
            <a:r>
              <a:rPr lang="sr-Latn-RS" sz="1900" i="1" dirty="0"/>
              <a:t>Q</a:t>
            </a:r>
            <a:r>
              <a:rPr lang="sr-Latn-RS" sz="1900" dirty="0"/>
              <a:t>, </a:t>
            </a:r>
            <a:r>
              <a:rPr lang="sr-Latn-RS" sz="1900" i="1" dirty="0"/>
              <a:t>v</a:t>
            </a:r>
            <a:r>
              <a:rPr lang="sr-Latn-RS" sz="1900" dirty="0"/>
              <a:t>) </a:t>
            </a:r>
          </a:p>
          <a:p>
            <a:pPr marL="0" indent="0">
              <a:buNone/>
            </a:pPr>
            <a:r>
              <a:rPr lang="en-US" sz="1900" b="1" dirty="0"/>
              <a:t>while</a:t>
            </a:r>
            <a:r>
              <a:rPr lang="en-US" sz="1900" dirty="0"/>
              <a:t>(not QUEUE-EMPTY(</a:t>
            </a:r>
            <a:r>
              <a:rPr lang="en-US" sz="1900" i="1" dirty="0"/>
              <a:t>Q</a:t>
            </a:r>
            <a:r>
              <a:rPr lang="en-US" sz="1900" dirty="0"/>
              <a:t>)) </a:t>
            </a:r>
            <a:r>
              <a:rPr lang="en-US" sz="1900" b="1" dirty="0"/>
              <a:t>do</a:t>
            </a:r>
            <a:endParaRPr lang="en-US" sz="1900" dirty="0"/>
          </a:p>
          <a:p>
            <a:pPr marL="0" indent="0">
              <a:buNone/>
            </a:pPr>
            <a:r>
              <a:rPr lang="sr-Latn-RS" sz="1900" i="1" dirty="0"/>
              <a:t>	v</a:t>
            </a:r>
            <a:r>
              <a:rPr lang="sr-Latn-RS" sz="1900" dirty="0"/>
              <a:t>= DELETE(</a:t>
            </a:r>
            <a:r>
              <a:rPr lang="sr-Latn-RS" sz="1900" i="1" dirty="0"/>
              <a:t>Q</a:t>
            </a:r>
            <a:r>
              <a:rPr lang="sr-Latn-RS" sz="1900" dirty="0"/>
              <a:t>)</a:t>
            </a:r>
          </a:p>
          <a:p>
            <a:pPr marL="0" indent="0">
              <a:buNone/>
            </a:pPr>
            <a:r>
              <a:rPr lang="pl-PL" sz="1900" b="1" dirty="0"/>
              <a:t>	for {</a:t>
            </a:r>
            <a:r>
              <a:rPr lang="pl-PL" sz="1900" i="1" dirty="0"/>
              <a:t>u</a:t>
            </a:r>
            <a:r>
              <a:rPr lang="pl-PL" sz="1900" dirty="0"/>
              <a:t>: (</a:t>
            </a:r>
            <a:r>
              <a:rPr lang="pl-PL" sz="1900" i="1" dirty="0"/>
              <a:t>v</a:t>
            </a:r>
            <a:r>
              <a:rPr lang="pl-PL" sz="1900" dirty="0"/>
              <a:t>, </a:t>
            </a:r>
            <a:r>
              <a:rPr lang="pl-PL" sz="1900" i="1" dirty="0"/>
              <a:t>u</a:t>
            </a:r>
            <a:r>
              <a:rPr lang="pl-PL" sz="1900" dirty="0"/>
              <a:t>)  </a:t>
            </a:r>
            <a:r>
              <a:rPr lang="pl-PL" sz="1900" i="1" dirty="0"/>
              <a:t>E</a:t>
            </a:r>
            <a:r>
              <a:rPr lang="pl-PL" sz="1900" dirty="0"/>
              <a:t>} </a:t>
            </a:r>
            <a:r>
              <a:rPr lang="pl-PL" sz="1900" b="1" dirty="0"/>
              <a:t>do</a:t>
            </a:r>
            <a:endParaRPr lang="pl-PL" sz="1900" dirty="0"/>
          </a:p>
          <a:p>
            <a:pPr marL="0" indent="0">
              <a:buNone/>
            </a:pPr>
            <a:r>
              <a:rPr lang="sr-Latn-RS" sz="1900" b="1" dirty="0"/>
              <a:t>		</a:t>
            </a:r>
            <a:r>
              <a:rPr lang="en-US" sz="1900" b="1" dirty="0"/>
              <a:t>if (</a:t>
            </a:r>
            <a:r>
              <a:rPr lang="en-US" sz="1900" dirty="0"/>
              <a:t>not </a:t>
            </a:r>
            <a:r>
              <a:rPr lang="en-US" sz="1900" i="1" dirty="0"/>
              <a:t>visit</a:t>
            </a:r>
            <a:r>
              <a:rPr lang="en-US" sz="1900" dirty="0"/>
              <a:t>[</a:t>
            </a:r>
            <a:r>
              <a:rPr lang="en-US" sz="1900" i="1" dirty="0"/>
              <a:t>u</a:t>
            </a:r>
            <a:r>
              <a:rPr lang="en-US" sz="1900" dirty="0"/>
              <a:t>]) </a:t>
            </a:r>
            <a:r>
              <a:rPr lang="en-US" sz="1900" b="1" dirty="0"/>
              <a:t>then</a:t>
            </a:r>
            <a:endParaRPr lang="en-US" sz="1900" dirty="0"/>
          </a:p>
          <a:p>
            <a:pPr marL="1257300" lvl="3" indent="0">
              <a:buNone/>
            </a:pPr>
            <a:r>
              <a:rPr lang="sr-Latn-RS" sz="1900" i="1" dirty="0"/>
              <a:t>visit</a:t>
            </a:r>
            <a:r>
              <a:rPr lang="sr-Latn-RS" sz="1900" dirty="0"/>
              <a:t>[</a:t>
            </a:r>
            <a:r>
              <a:rPr lang="sr-Latn-RS" sz="1900" i="1" dirty="0"/>
              <a:t>u</a:t>
            </a:r>
            <a:r>
              <a:rPr lang="sr-Latn-RS" sz="1900" dirty="0"/>
              <a:t>] = true</a:t>
            </a:r>
          </a:p>
          <a:p>
            <a:pPr marL="1257300" lvl="3" indent="0">
              <a:buNone/>
            </a:pPr>
            <a:r>
              <a:rPr lang="sr-Latn-RS" sz="1900" dirty="0"/>
              <a:t>POSETA(</a:t>
            </a:r>
            <a:r>
              <a:rPr lang="sr-Latn-RS" sz="1900" i="1" dirty="0"/>
              <a:t>u</a:t>
            </a:r>
            <a:r>
              <a:rPr lang="sr-Latn-RS" sz="1900" dirty="0"/>
              <a:t>)</a:t>
            </a:r>
          </a:p>
          <a:p>
            <a:pPr marL="1257300" lvl="3" indent="0">
              <a:buNone/>
            </a:pPr>
            <a:r>
              <a:rPr lang="sr-Latn-RS" sz="1900" dirty="0"/>
              <a:t>INSERT(</a:t>
            </a:r>
            <a:r>
              <a:rPr lang="sr-Latn-RS" sz="1900" i="1" dirty="0"/>
              <a:t>Q</a:t>
            </a:r>
            <a:r>
              <a:rPr lang="sr-Latn-RS" sz="1900" dirty="0"/>
              <a:t>, </a:t>
            </a:r>
            <a:r>
              <a:rPr lang="sr-Latn-RS" sz="1900" i="1" dirty="0"/>
              <a:t>u</a:t>
            </a:r>
            <a:r>
              <a:rPr lang="sr-Latn-RS" sz="1900" dirty="0"/>
              <a:t>)</a:t>
            </a:r>
          </a:p>
          <a:p>
            <a:pPr marL="0" indent="0">
              <a:buNone/>
            </a:pPr>
            <a:r>
              <a:rPr lang="sr-Latn-RS" sz="1900" b="1" dirty="0"/>
              <a:t>		end_if</a:t>
            </a:r>
            <a:endParaRPr lang="sr-Latn-RS" sz="1900" dirty="0"/>
          </a:p>
          <a:p>
            <a:pPr marL="0" indent="0">
              <a:buNone/>
            </a:pPr>
            <a:r>
              <a:rPr lang="sr-Latn-RS" sz="1900" b="1" dirty="0"/>
              <a:t>	end_for</a:t>
            </a:r>
            <a:endParaRPr lang="sr-Latn-RS" sz="1900" dirty="0"/>
          </a:p>
          <a:p>
            <a:pPr marL="0" indent="0">
              <a:buNone/>
            </a:pPr>
            <a:r>
              <a:rPr lang="sr-Latn-RS" sz="1900" b="1" dirty="0"/>
              <a:t>end_while</a:t>
            </a:r>
            <a:r>
              <a:rPr lang="sr-Latn-RS" sz="1900" dirty="0"/>
              <a:t>	</a:t>
            </a:r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C0F1-8ED3-47A2-AFA9-1E0B4CEE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867BF-2C96-4F08-A925-26759321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A01CD-A913-4132-9016-46A63042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07307-14AE-4CE5-828D-E815D7D7CA2E}"/>
              </a:ext>
            </a:extLst>
          </p:cNvPr>
          <p:cNvSpPr txBox="1"/>
          <p:nvPr/>
        </p:nvSpPr>
        <p:spPr>
          <a:xfrm>
            <a:off x="6279007" y="1440493"/>
            <a:ext cx="4518427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Od pomoćnih struktura, koriste se:</a:t>
            </a:r>
          </a:p>
          <a:p>
            <a:pPr lvl="1"/>
            <a:r>
              <a:rPr lang="sr-Latn-RS" dirty="0"/>
              <a:t>neprioritetan red (FIFO)</a:t>
            </a:r>
          </a:p>
          <a:p>
            <a:pPr lvl="1"/>
            <a:r>
              <a:rPr lang="sr-Latn-RS" dirty="0"/>
              <a:t>vektor </a:t>
            </a:r>
            <a:r>
              <a:rPr lang="sr-Latn-RS" i="1" dirty="0"/>
              <a:t>visit</a:t>
            </a:r>
            <a:endParaRPr lang="sr-Latn-RS" dirty="0"/>
          </a:p>
          <a:p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n-NO" dirty="0"/>
              <a:t>Uloga vektora </a:t>
            </a:r>
            <a:r>
              <a:rPr lang="nn-NO" i="1" dirty="0"/>
              <a:t>visit</a:t>
            </a:r>
            <a:r>
              <a:rPr lang="sr-Latn-RS" i="1" dirty="0"/>
              <a:t> </a:t>
            </a:r>
            <a:r>
              <a:rPr lang="nn-NO" dirty="0"/>
              <a:t>je da spreči</a:t>
            </a:r>
            <a:r>
              <a:rPr lang="sr-Latn-RS" dirty="0"/>
              <a:t> višestruke obilaske nekog čvora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Posećivanje čvora </a:t>
            </a:r>
            <a:r>
              <a:rPr lang="sr-Latn-RS" i="1" dirty="0"/>
              <a:t>u</a:t>
            </a:r>
            <a:r>
              <a:rPr lang="sr-Latn-RS" dirty="0"/>
              <a:t>se implementira procedurom POSETA(</a:t>
            </a:r>
            <a:r>
              <a:rPr lang="sr-Latn-RS" i="1" dirty="0"/>
              <a:t>u</a:t>
            </a:r>
            <a:r>
              <a:rPr lang="sr-Latn-R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2274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E90F-67D1-44FD-8A26-CB331AC7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25F2-5578-4BF9-B879-CE815DB9C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Test poslati do 11.05.2020. u 14h na mejl </a:t>
            </a:r>
            <a:r>
              <a:rPr lang="sr-Latn-RS" dirty="0">
                <a:hlinkClick r:id="rId2"/>
              </a:rPr>
              <a:t>apljaskovic@np.ac.rs</a:t>
            </a:r>
            <a:r>
              <a:rPr lang="sr-Latn-RS" dirty="0"/>
              <a:t> prema uputstvima sa sajta univerziteta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DC4B2-741B-4A9B-B06D-534946FE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D9BE7-3528-407D-9794-51C2826E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448BA73-5E2E-495D-A9CB-F354888D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002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99F4F4-0E90-426C-AF4E-F1716A428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Hvala na pažnji!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3CBB625-5C50-4BBA-8B49-11F4529DF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1329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67EC-F76A-49CD-B481-1DAA75C3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25" y="23018"/>
            <a:ext cx="8911687" cy="1280890"/>
          </a:xfrm>
        </p:spPr>
        <p:txBody>
          <a:bodyPr/>
          <a:lstStyle/>
          <a:p>
            <a:r>
              <a:rPr lang="sr-Latn-RS" dirty="0"/>
              <a:t>1. Obilazak po poširini (breath first)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C0F1-8ED3-47A2-AFA9-1E0B4CEE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867BF-2C96-4F08-A925-26759321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A01CD-A913-4132-9016-46A63042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0" name="Object 74">
            <a:extLst>
              <a:ext uri="{FF2B5EF4-FFF2-40B4-BE49-F238E27FC236}">
                <a16:creationId xmlns:a16="http://schemas.microsoft.com/office/drawing/2014/main" id="{82EFF2E0-7A7F-4AD5-A35B-9877A6A4469F}"/>
              </a:ext>
            </a:extLst>
          </p:cNvPr>
          <p:cNvGraphicFramePr>
            <a:graphicFrameLocks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76529"/>
              </p:ext>
            </p:extLst>
          </p:nvPr>
        </p:nvGraphicFramePr>
        <p:xfrm>
          <a:off x="5780821" y="689716"/>
          <a:ext cx="3488439" cy="2327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2791498" imgH="1862215" progId="Visio.Drawing.6">
                  <p:embed/>
                </p:oleObj>
              </mc:Choice>
              <mc:Fallback>
                <p:oleObj name="Visio" r:id="rId3" imgW="2791498" imgH="1862215" progId="Visio.Drawing.6">
                  <p:embed/>
                  <p:pic>
                    <p:nvPicPr>
                      <p:cNvPr id="1026" name="Object 74">
                        <a:extLst>
                          <a:ext uri="{FF2B5EF4-FFF2-40B4-BE49-F238E27FC236}">
                            <a16:creationId xmlns:a16="http://schemas.microsoft.com/office/drawing/2014/main" id="{278FF3CB-C48A-4EC2-B099-5E4CE3348C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821" y="689716"/>
                        <a:ext cx="3488439" cy="2327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A71F466-5541-4B79-B25B-3ECD86AFD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823" y="1966410"/>
            <a:ext cx="3626355" cy="4279172"/>
          </a:xfrm>
          <a:prstGeom prst="rect">
            <a:avLst/>
          </a:prstGeom>
        </p:spPr>
      </p:pic>
      <p:sp>
        <p:nvSpPr>
          <p:cNvPr id="12" name="Rectangle 76">
            <a:extLst>
              <a:ext uri="{FF2B5EF4-FFF2-40B4-BE49-F238E27FC236}">
                <a16:creationId xmlns:a16="http://schemas.microsoft.com/office/drawing/2014/main" id="{95294223-83CD-4330-A993-DFEFD4500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147" y="3091964"/>
            <a:ext cx="7465505" cy="31393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hr-HR" altLang="en-US" dirty="0">
                <a:latin typeface="+mn-lt"/>
              </a:rPr>
              <a:t>Koristi se pomoćna struktura Red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hr-HR" altLang="en-US" dirty="0">
                <a:latin typeface="+mn-lt"/>
              </a:rPr>
              <a:t>Pretpostavlja se smer (redosled)</a:t>
            </a:r>
            <a:endParaRPr lang="en-US" altLang="en-US" dirty="0">
              <a:latin typeface="+mn-lt"/>
            </a:endParaRPr>
          </a:p>
          <a:p>
            <a:pPr eaLnBrk="1" hangingPunct="1"/>
            <a:r>
              <a:rPr lang="hr-HR" altLang="en-US" dirty="0">
                <a:latin typeface="+mn-lt"/>
              </a:rPr>
              <a:t>obilaska suseda</a:t>
            </a:r>
            <a:r>
              <a:rPr lang="en-US" altLang="en-US" dirty="0">
                <a:latin typeface="+mn-lt"/>
              </a:rPr>
              <a:t> </a:t>
            </a:r>
            <a:r>
              <a:rPr lang="hr-HR" altLang="en-US" dirty="0">
                <a:latin typeface="+mn-lt"/>
              </a:rPr>
              <a:t>u alfabetskom poretku</a:t>
            </a:r>
            <a:endParaRPr lang="en-US" altLang="en-US" dirty="0">
              <a:latin typeface="+mn-lt"/>
            </a:endParaRPr>
          </a:p>
          <a:p>
            <a:pPr eaLnBrk="1" hangingPunct="1"/>
            <a:r>
              <a:rPr lang="hr-HR" altLang="en-US" dirty="0">
                <a:latin typeface="+mn-lt"/>
              </a:rPr>
              <a:t>njihovih oznaka.</a:t>
            </a:r>
            <a:r>
              <a:rPr lang="en-US" altLang="en-US" dirty="0">
                <a:latin typeface="+mn-lt"/>
              </a:rPr>
              <a:t> </a:t>
            </a:r>
            <a:endParaRPr lang="sr-Latn-RS" altLang="en-US" dirty="0">
              <a:latin typeface="+mn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sr-Latn-RS" altLang="en-US" dirty="0">
                <a:latin typeface="+mn-lt"/>
              </a:rPr>
              <a:t>To znači, posetimo A, stavimo A u red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sr-Latn-RS" altLang="en-US" dirty="0">
                <a:latin typeface="+mn-lt"/>
              </a:rPr>
              <a:t>Pošto red nije prazan, u red upisujemo čvorove </a:t>
            </a:r>
          </a:p>
          <a:p>
            <a:pPr eaLnBrk="1" hangingPunct="1"/>
            <a:r>
              <a:rPr lang="sr-Latn-RS" altLang="en-US" dirty="0">
                <a:latin typeface="+mn-lt"/>
              </a:rPr>
              <a:t>sa kojima ima zajedničku granu (B i C)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sr-Latn-RS" altLang="en-US" dirty="0">
                <a:latin typeface="+mn-lt"/>
              </a:rPr>
              <a:t>A brišemo iz reda i štampamo na izlaz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sr-Latn-RS" altLang="en-US" dirty="0">
                <a:latin typeface="+mn-lt"/>
              </a:rPr>
              <a:t>Ponavljamo ovo sada za B jer se red tako obrađuje,</a:t>
            </a:r>
          </a:p>
          <a:p>
            <a:pPr eaLnBrk="1" hangingPunct="1"/>
            <a:r>
              <a:rPr lang="sr-Latn-RS" altLang="en-US" dirty="0">
                <a:latin typeface="+mn-lt"/>
              </a:rPr>
              <a:t>ko je prvi ušao, prvi izađe i sve tako dok ne posetimo sve čvorove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latin typeface="+mn-lt"/>
              </a:rPr>
              <a:t>Rešenje: </a:t>
            </a:r>
            <a:r>
              <a:rPr lang="sr-Latn-RS" b="1" dirty="0">
                <a:latin typeface="+mn-lt"/>
              </a:rPr>
              <a:t>ABCDEFHIJKM</a:t>
            </a:r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906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4C06-E912-4CDD-A8D5-F392525D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527" y="21485"/>
            <a:ext cx="8911687" cy="1280890"/>
          </a:xfrm>
        </p:spPr>
        <p:txBody>
          <a:bodyPr/>
          <a:lstStyle/>
          <a:p>
            <a:r>
              <a:rPr lang="sr-Latn-CS" altLang="en-US" dirty="0"/>
              <a:t>1. Obilazak grafa po dubini (depth first)</a:t>
            </a: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E3100-EEE7-4FDD-8381-2688D078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D3556-729C-42B8-934A-49073767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D6B3D-97FF-43BD-B4A2-6E1877B2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41">
            <a:extLst>
              <a:ext uri="{FF2B5EF4-FFF2-40B4-BE49-F238E27FC236}">
                <a16:creationId xmlns:a16="http://schemas.microsoft.com/office/drawing/2014/main" id="{22B48BFA-BE23-4746-A34F-CDE57E4B7A6A}"/>
              </a:ext>
            </a:extLst>
          </p:cNvPr>
          <p:cNvGrpSpPr>
            <a:grpSpLocks/>
          </p:cNvGrpSpPr>
          <p:nvPr/>
        </p:nvGrpSpPr>
        <p:grpSpPr bwMode="auto">
          <a:xfrm>
            <a:off x="2091475" y="1537082"/>
            <a:ext cx="4693866" cy="2703513"/>
            <a:chOff x="284" y="754"/>
            <a:chExt cx="2764" cy="1703"/>
          </a:xfrm>
        </p:grpSpPr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49102705-095F-4B56-85B7-1C211C55B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08"/>
              <a:ext cx="2642" cy="144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hr-HR" altLang="en-US" sz="2000" u="sng" dirty="0">
                  <a:latin typeface="+mn-lt"/>
                  <a:cs typeface="Times New Roman" panose="02020603050405020304" pitchFamily="18" charset="0"/>
                </a:rPr>
                <a:t>DFS-VISIT</a:t>
              </a:r>
              <a:r>
                <a:rPr lang="en-US" altLang="en-US" sz="2000" u="sng" dirty="0">
                  <a:latin typeface="+mn-lt"/>
                  <a:cs typeface="Times New Roman" panose="02020603050405020304" pitchFamily="18" charset="0"/>
                </a:rPr>
                <a:t>_R</a:t>
              </a:r>
              <a:r>
                <a:rPr lang="hr-HR" altLang="en-US" sz="2000" u="sng" dirty="0">
                  <a:latin typeface="+mn-lt"/>
                  <a:cs typeface="Times New Roman" panose="02020603050405020304" pitchFamily="18" charset="0"/>
                </a:rPr>
                <a:t>(</a:t>
              </a:r>
              <a:r>
                <a:rPr lang="hr-HR" altLang="en-US" sz="2000" i="1" u="sng" dirty="0">
                  <a:latin typeface="+mn-lt"/>
                  <a:cs typeface="Times New Roman" panose="02020603050405020304" pitchFamily="18" charset="0"/>
                </a:rPr>
                <a:t>v</a:t>
              </a:r>
              <a:r>
                <a:rPr lang="hr-HR" altLang="en-US" sz="2000" u="sng" dirty="0">
                  <a:latin typeface="+mn-lt"/>
                  <a:cs typeface="Times New Roman" panose="02020603050405020304" pitchFamily="18" charset="0"/>
                </a:rPr>
                <a:t>)</a:t>
              </a:r>
              <a:endParaRPr lang="en-US" altLang="en-US" sz="2000" dirty="0">
                <a:latin typeface="+mn-lt"/>
                <a:cs typeface="Times New Roman" panose="02020603050405020304" pitchFamily="18" charset="0"/>
              </a:endParaRPr>
            </a:p>
            <a:p>
              <a:r>
                <a:rPr lang="hr-HR" altLang="en-US" sz="2000" i="1" dirty="0">
                  <a:latin typeface="+mn-lt"/>
                  <a:cs typeface="Times New Roman" panose="02020603050405020304" pitchFamily="18" charset="0"/>
                </a:rPr>
                <a:t>visit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</a:rPr>
                <a:t>[</a:t>
              </a:r>
              <a:r>
                <a:rPr lang="hr-HR" altLang="en-US" sz="2000" i="1" dirty="0">
                  <a:latin typeface="+mn-lt"/>
                  <a:cs typeface="Times New Roman" panose="02020603050405020304" pitchFamily="18" charset="0"/>
                </a:rPr>
                <a:t>v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</a:rPr>
                <a:t>] = true</a:t>
              </a:r>
              <a:endParaRPr lang="en-US" altLang="en-US" sz="2000" dirty="0">
                <a:latin typeface="+mn-lt"/>
                <a:cs typeface="Times New Roman" panose="02020603050405020304" pitchFamily="18" charset="0"/>
              </a:endParaRPr>
            </a:p>
            <a:p>
              <a:r>
                <a:rPr lang="en-US" altLang="en-US" sz="20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POSETA(</a:t>
              </a:r>
              <a:r>
                <a:rPr lang="hr-HR" altLang="en-US" sz="2000" i="1" dirty="0">
                  <a:latin typeface="+mn-lt"/>
                  <a:cs typeface="Times New Roman" panose="02020603050405020304" pitchFamily="18" charset="0"/>
                </a:rPr>
                <a:t>v</a:t>
              </a:r>
              <a:r>
                <a:rPr lang="en-US" altLang="en-US" sz="2000" dirty="0">
                  <a:latin typeface="+mn-lt"/>
                  <a:cs typeface="Times New Roman" panose="02020603050405020304" pitchFamily="18" charset="0"/>
                </a:rPr>
                <a:t>)</a:t>
              </a:r>
            </a:p>
            <a:p>
              <a:r>
                <a:rPr lang="hr-HR" altLang="en-US" sz="2000" b="1" dirty="0">
                  <a:latin typeface="+mn-lt"/>
                  <a:cs typeface="Times New Roman" panose="02020603050405020304" pitchFamily="18" charset="0"/>
                </a:rPr>
                <a:t>for 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</a:rPr>
                <a:t>{ </a:t>
              </a:r>
              <a:r>
                <a:rPr lang="hr-HR" altLang="en-US" sz="2000" i="1" dirty="0">
                  <a:latin typeface="+mn-lt"/>
                  <a:cs typeface="Times New Roman" panose="02020603050405020304" pitchFamily="18" charset="0"/>
                </a:rPr>
                <a:t>u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</a:rPr>
                <a:t>, (</a:t>
              </a:r>
              <a:r>
                <a:rPr lang="hr-HR" altLang="en-US" sz="2000" i="1" dirty="0">
                  <a:latin typeface="+mn-lt"/>
                  <a:cs typeface="Times New Roman" panose="02020603050405020304" pitchFamily="18" charset="0"/>
                </a:rPr>
                <a:t>v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</a:rPr>
                <a:t>, </a:t>
              </a:r>
              <a:r>
                <a:rPr lang="hr-HR" altLang="en-US" sz="2000" i="1" dirty="0">
                  <a:latin typeface="+mn-lt"/>
                  <a:cs typeface="Times New Roman" panose="02020603050405020304" pitchFamily="18" charset="0"/>
                </a:rPr>
                <a:t>u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</a:rPr>
                <a:t>) 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</a:rPr>
                <a:t> </a:t>
              </a:r>
              <a:r>
                <a:rPr lang="hr-HR" altLang="en-US" sz="2000" i="1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E 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} </a:t>
              </a:r>
              <a:r>
                <a:rPr lang="hr-HR" altLang="en-US" sz="2000" b="1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do</a:t>
              </a:r>
              <a:endParaRPr lang="en-US" altLang="en-US" sz="20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r>
                <a:rPr lang="en-US" altLang="en-US" sz="20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hr-HR" altLang="en-US" sz="2000" b="1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if (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not </a:t>
              </a:r>
              <a:r>
                <a:rPr lang="hr-HR" altLang="en-US" sz="2000" i="1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visit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hr-HR" altLang="en-US" sz="2000" i="1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]) </a:t>
              </a:r>
              <a:r>
                <a:rPr lang="hr-HR" altLang="en-US" sz="2000" b="1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then</a:t>
              </a:r>
              <a:r>
                <a:rPr lang="en-US" altLang="en-US" sz="2000" b="1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DFS-</a:t>
              </a:r>
              <a:r>
                <a:rPr lang="en-US" altLang="en-US" sz="20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V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ISIT</a:t>
              </a:r>
              <a:r>
                <a:rPr lang="en-US" altLang="en-US" sz="20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_R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hr-HR" altLang="en-US" sz="2000" i="1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en-US" altLang="en-US" sz="20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r>
                <a:rPr lang="en-US" altLang="en-US" sz="2000" b="1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hr-HR" altLang="en-US" sz="2000" b="1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end_if</a:t>
              </a:r>
              <a:endParaRPr lang="en-US" altLang="en-US" sz="20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r>
                <a:rPr lang="hr-HR" altLang="en-US" sz="2000" b="1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end_for</a:t>
              </a:r>
              <a:endParaRPr lang="hr-HR" altLang="en-US" sz="20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9" name="Text Box 30">
              <a:extLst>
                <a:ext uri="{FF2B5EF4-FFF2-40B4-BE49-F238E27FC236}">
                  <a16:creationId xmlns:a16="http://schemas.microsoft.com/office/drawing/2014/main" id="{E726EFE2-4152-46DC-944E-3F05F3777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754"/>
              <a:ext cx="2764" cy="233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sr-Latn-CS" altLang="en-US" b="1" dirty="0">
                  <a:latin typeface="+mn-lt"/>
                </a:rPr>
                <a:t>Rekurzivna</a:t>
              </a:r>
              <a:r>
                <a:rPr lang="sr-Latn-CS" altLang="en-US" dirty="0">
                  <a:latin typeface="+mn-lt"/>
                </a:rPr>
                <a:t> realizacija obilaska po dubini</a:t>
              </a:r>
              <a:endParaRPr lang="en-US" altLang="en-US" dirty="0">
                <a:latin typeface="+mn-lt"/>
              </a:endParaRPr>
            </a:p>
          </p:txBody>
        </p:sp>
      </p:grpSp>
      <p:sp>
        <p:nvSpPr>
          <p:cNvPr id="10" name="Text Box 31">
            <a:extLst>
              <a:ext uri="{FF2B5EF4-FFF2-40B4-BE49-F238E27FC236}">
                <a16:creationId xmlns:a16="http://schemas.microsoft.com/office/drawing/2014/main" id="{7B4BDFAD-839A-41F7-957B-FB12FA364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739" y="1152907"/>
            <a:ext cx="74895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r-Latn-CS" altLang="en-US" sz="2000" dirty="0">
                <a:latin typeface="+mn-lt"/>
              </a:rPr>
              <a:t>Obilazak po dubini: generalizacija </a:t>
            </a:r>
            <a:r>
              <a:rPr lang="sr-Latn-CS" altLang="en-US" sz="2000" i="1" dirty="0">
                <a:latin typeface="+mn-lt"/>
              </a:rPr>
              <a:t>preorder </a:t>
            </a:r>
            <a:r>
              <a:rPr lang="sr-Latn-CS" altLang="en-US" sz="2000" dirty="0">
                <a:latin typeface="+mn-lt"/>
              </a:rPr>
              <a:t>obilaska stabla</a:t>
            </a:r>
            <a:endParaRPr lang="en-US" altLang="en-US" sz="2000" dirty="0">
              <a:latin typeface="+mn-lt"/>
            </a:endParaRPr>
          </a:p>
        </p:txBody>
      </p:sp>
      <p:grpSp>
        <p:nvGrpSpPr>
          <p:cNvPr id="11" name="Group 43">
            <a:extLst>
              <a:ext uri="{FF2B5EF4-FFF2-40B4-BE49-F238E27FC236}">
                <a16:creationId xmlns:a16="http://schemas.microsoft.com/office/drawing/2014/main" id="{19FA58E4-94CB-44B7-8EEB-E505842124D3}"/>
              </a:ext>
            </a:extLst>
          </p:cNvPr>
          <p:cNvGrpSpPr>
            <a:grpSpLocks/>
          </p:cNvGrpSpPr>
          <p:nvPr/>
        </p:nvGrpSpPr>
        <p:grpSpPr bwMode="auto">
          <a:xfrm>
            <a:off x="2014539" y="4392995"/>
            <a:ext cx="4495800" cy="2119312"/>
            <a:chOff x="240" y="2553"/>
            <a:chExt cx="2832" cy="1335"/>
          </a:xfrm>
        </p:grpSpPr>
        <p:sp>
          <p:nvSpPr>
            <p:cNvPr id="12" name="Rectangle 21">
              <a:extLst>
                <a:ext uri="{FF2B5EF4-FFF2-40B4-BE49-F238E27FC236}">
                  <a16:creationId xmlns:a16="http://schemas.microsoft.com/office/drawing/2014/main" id="{6366163E-8C09-46D8-901F-E4232A289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784"/>
              <a:ext cx="2784" cy="110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hr-HR" altLang="en-US" sz="2000" u="sng" dirty="0">
                  <a:latin typeface="+mn-lt"/>
                  <a:cs typeface="Times New Roman" panose="02020603050405020304" pitchFamily="18" charset="0"/>
                </a:rPr>
                <a:t>DFS(</a:t>
              </a:r>
              <a:r>
                <a:rPr lang="hr-HR" altLang="en-US" sz="2000" i="1" u="sng" dirty="0">
                  <a:latin typeface="+mn-lt"/>
                  <a:cs typeface="Times New Roman" panose="02020603050405020304" pitchFamily="18" charset="0"/>
                </a:rPr>
                <a:t>G</a:t>
              </a:r>
              <a:r>
                <a:rPr lang="hr-HR" altLang="en-US" sz="2000" u="sng" dirty="0">
                  <a:latin typeface="+mn-lt"/>
                  <a:cs typeface="Times New Roman" panose="02020603050405020304" pitchFamily="18" charset="0"/>
                </a:rPr>
                <a:t>, </a:t>
              </a:r>
              <a:r>
                <a:rPr lang="hr-HR" altLang="en-US" sz="2000" i="1" u="sng" dirty="0">
                  <a:latin typeface="+mn-lt"/>
                  <a:cs typeface="Times New Roman" panose="02020603050405020304" pitchFamily="18" charset="0"/>
                </a:rPr>
                <a:t>v</a:t>
              </a:r>
              <a:r>
                <a:rPr lang="hr-HR" altLang="en-US" sz="2000" u="sng" dirty="0">
                  <a:latin typeface="+mn-lt"/>
                  <a:cs typeface="Times New Roman" panose="02020603050405020304" pitchFamily="18" charset="0"/>
                </a:rPr>
                <a:t>)</a:t>
              </a:r>
              <a:endParaRPr lang="en-US" altLang="en-US" sz="2000" dirty="0">
                <a:latin typeface="+mn-lt"/>
                <a:cs typeface="Times New Roman" panose="02020603050405020304" pitchFamily="18" charset="0"/>
              </a:endParaRPr>
            </a:p>
            <a:p>
              <a:r>
                <a:rPr lang="hr-HR" altLang="en-US" sz="2000" b="1" dirty="0">
                  <a:latin typeface="+mn-lt"/>
                  <a:cs typeface="Times New Roman" panose="02020603050405020304" pitchFamily="18" charset="0"/>
                </a:rPr>
                <a:t>for </a:t>
              </a:r>
              <a:r>
                <a:rPr lang="hr-HR" altLang="en-US" sz="2000" i="1" dirty="0">
                  <a:latin typeface="+mn-lt"/>
                  <a:cs typeface="Times New Roman" panose="02020603050405020304" pitchFamily="18" charset="0"/>
                </a:rPr>
                <a:t>i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</a:rPr>
                <a:t> = 1 </a:t>
              </a:r>
              <a:r>
                <a:rPr lang="hr-HR" altLang="en-US" sz="2000" b="1" dirty="0">
                  <a:latin typeface="+mn-lt"/>
                  <a:cs typeface="Times New Roman" panose="02020603050405020304" pitchFamily="18" charset="0"/>
                </a:rPr>
                <a:t>to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</a:rPr>
                <a:t> </a:t>
              </a:r>
              <a:r>
                <a:rPr lang="hr-HR" altLang="en-US" sz="2000" i="1" dirty="0">
                  <a:latin typeface="+mn-lt"/>
                  <a:cs typeface="Times New Roman" panose="02020603050405020304" pitchFamily="18" charset="0"/>
                </a:rPr>
                <a:t>n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</a:rPr>
                <a:t> </a:t>
              </a:r>
              <a:r>
                <a:rPr lang="hr-HR" altLang="en-US" sz="2000" b="1" dirty="0">
                  <a:latin typeface="+mn-lt"/>
                  <a:cs typeface="Times New Roman" panose="02020603050405020304" pitchFamily="18" charset="0"/>
                </a:rPr>
                <a:t>do</a:t>
              </a:r>
              <a:endParaRPr lang="en-US" altLang="en-US" sz="2000" dirty="0">
                <a:latin typeface="+mn-lt"/>
                <a:cs typeface="Times New Roman" panose="02020603050405020304" pitchFamily="18" charset="0"/>
              </a:endParaRPr>
            </a:p>
            <a:p>
              <a:r>
                <a:rPr lang="hr-HR" altLang="en-US" sz="2000" dirty="0">
                  <a:latin typeface="+mn-lt"/>
                  <a:cs typeface="Times New Roman" panose="02020603050405020304" pitchFamily="18" charset="0"/>
                </a:rPr>
                <a:t>	</a:t>
              </a:r>
              <a:r>
                <a:rPr lang="hr-HR" altLang="en-US" sz="2000" i="1" dirty="0">
                  <a:latin typeface="+mn-lt"/>
                  <a:cs typeface="Times New Roman" panose="02020603050405020304" pitchFamily="18" charset="0"/>
                </a:rPr>
                <a:t>visit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</a:rPr>
                <a:t>[</a:t>
              </a:r>
              <a:r>
                <a:rPr lang="hr-HR" altLang="en-US" sz="2000" i="1" dirty="0">
                  <a:latin typeface="+mn-lt"/>
                  <a:cs typeface="Times New Roman" panose="02020603050405020304" pitchFamily="18" charset="0"/>
                </a:rPr>
                <a:t>i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</a:rPr>
                <a:t>] = false</a:t>
              </a:r>
              <a:endParaRPr lang="en-US" altLang="en-US" sz="2000" dirty="0">
                <a:latin typeface="+mn-lt"/>
                <a:cs typeface="Times New Roman" panose="02020603050405020304" pitchFamily="18" charset="0"/>
              </a:endParaRPr>
            </a:p>
            <a:p>
              <a:r>
                <a:rPr lang="hr-HR" altLang="en-US" sz="2000" b="1" dirty="0">
                  <a:latin typeface="+mn-lt"/>
                  <a:cs typeface="Times New Roman" panose="02020603050405020304" pitchFamily="18" charset="0"/>
                </a:rPr>
                <a:t>end_for</a:t>
              </a:r>
              <a:endParaRPr lang="en-US" altLang="en-US" sz="2000" dirty="0">
                <a:latin typeface="+mn-lt"/>
                <a:cs typeface="Times New Roman" panose="02020603050405020304" pitchFamily="18" charset="0"/>
              </a:endParaRPr>
            </a:p>
            <a:p>
              <a:r>
                <a:rPr lang="hr-HR" altLang="en-US" sz="2000" dirty="0">
                  <a:latin typeface="+mn-lt"/>
                  <a:cs typeface="Times New Roman" panose="02020603050405020304" pitchFamily="18" charset="0"/>
                </a:rPr>
                <a:t>DFS-VISIT</a:t>
              </a:r>
              <a:r>
                <a:rPr lang="en-US" altLang="en-US" sz="2000" dirty="0">
                  <a:latin typeface="+mn-lt"/>
                  <a:cs typeface="Times New Roman" panose="02020603050405020304" pitchFamily="18" charset="0"/>
                </a:rPr>
                <a:t>_R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</a:rPr>
                <a:t>(</a:t>
              </a:r>
              <a:r>
                <a:rPr lang="hr-HR" altLang="en-US" sz="2000" i="1" dirty="0">
                  <a:latin typeface="+mn-lt"/>
                  <a:cs typeface="Times New Roman" panose="02020603050405020304" pitchFamily="18" charset="0"/>
                </a:rPr>
                <a:t>v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</a:rPr>
                <a:t>)</a:t>
              </a:r>
              <a:r>
                <a:rPr lang="en-US" altLang="en-US" sz="2000" dirty="0">
                  <a:latin typeface="+mn-lt"/>
                  <a:cs typeface="Times New Roman" panose="02020603050405020304" pitchFamily="18" charset="0"/>
                </a:rPr>
                <a:t> </a:t>
              </a:r>
              <a:r>
                <a:rPr lang="en-US" altLang="en-US" sz="2000" i="1" dirty="0" err="1">
                  <a:latin typeface="+mn-lt"/>
                  <a:cs typeface="Times New Roman" panose="02020603050405020304" pitchFamily="18" charset="0"/>
                </a:rPr>
                <a:t>ili</a:t>
              </a:r>
              <a:r>
                <a:rPr lang="en-US" altLang="en-US" sz="2000" dirty="0">
                  <a:latin typeface="+mn-lt"/>
                  <a:cs typeface="Times New Roman" panose="02020603050405020304" pitchFamily="18" charset="0"/>
                </a:rPr>
                <a:t> 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</a:rPr>
                <a:t>DFS-VISIT</a:t>
              </a:r>
              <a:r>
                <a:rPr lang="en-US" altLang="en-US" sz="2000" dirty="0">
                  <a:latin typeface="+mn-lt"/>
                  <a:cs typeface="Times New Roman" panose="02020603050405020304" pitchFamily="18" charset="0"/>
                </a:rPr>
                <a:t>_I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</a:rPr>
                <a:t>(</a:t>
              </a:r>
              <a:r>
                <a:rPr lang="hr-HR" altLang="en-US" sz="2000" i="1" dirty="0">
                  <a:latin typeface="+mn-lt"/>
                  <a:cs typeface="Times New Roman" panose="02020603050405020304" pitchFamily="18" charset="0"/>
                </a:rPr>
                <a:t>v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3" name="Text Box 32">
              <a:extLst>
                <a:ext uri="{FF2B5EF4-FFF2-40B4-BE49-F238E27FC236}">
                  <a16:creationId xmlns:a16="http://schemas.microsoft.com/office/drawing/2014/main" id="{EF92CACC-A334-499C-AA5E-356364FE0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553"/>
              <a:ext cx="27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sr-Latn-CS" altLang="en-US">
                  <a:latin typeface="+mn-lt"/>
                </a:rPr>
                <a:t>Potprogram DFS inicijalizuje vektor </a:t>
              </a:r>
              <a:r>
                <a:rPr lang="sr-Latn-CS" altLang="en-US" i="1">
                  <a:latin typeface="+mn-lt"/>
                </a:rPr>
                <a:t>visit</a:t>
              </a:r>
              <a:endParaRPr lang="en-US" altLang="en-US" i="1">
                <a:latin typeface="+mn-lt"/>
              </a:endParaRPr>
            </a:p>
          </p:txBody>
        </p:sp>
      </p:grpSp>
      <p:grpSp>
        <p:nvGrpSpPr>
          <p:cNvPr id="14" name="Group 17">
            <a:extLst>
              <a:ext uri="{FF2B5EF4-FFF2-40B4-BE49-F238E27FC236}">
                <a16:creationId xmlns:a16="http://schemas.microsoft.com/office/drawing/2014/main" id="{75E4CBF1-423C-4095-9B16-7EB4FADA45A1}"/>
              </a:ext>
            </a:extLst>
          </p:cNvPr>
          <p:cNvGrpSpPr>
            <a:grpSpLocks/>
          </p:cNvGrpSpPr>
          <p:nvPr/>
        </p:nvGrpSpPr>
        <p:grpSpPr bwMode="auto">
          <a:xfrm>
            <a:off x="6784978" y="1545020"/>
            <a:ext cx="4535488" cy="4956175"/>
            <a:chOff x="3245" y="759"/>
            <a:chExt cx="2857" cy="3122"/>
          </a:xfrm>
        </p:grpSpPr>
        <p:sp>
          <p:nvSpPr>
            <p:cNvPr id="15" name="Rectangle 37">
              <a:extLst>
                <a:ext uri="{FF2B5EF4-FFF2-40B4-BE49-F238E27FC236}">
                  <a16:creationId xmlns:a16="http://schemas.microsoft.com/office/drawing/2014/main" id="{6B7A66F0-7852-4B67-8256-96C054327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986"/>
              <a:ext cx="2516" cy="289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hr-HR" altLang="en-US" sz="2000" u="sng" dirty="0">
                  <a:latin typeface="+mn-lt"/>
                  <a:cs typeface="Times New Roman" panose="02020603050405020304" pitchFamily="18" charset="0"/>
                </a:rPr>
                <a:t>DFS-VISIT</a:t>
              </a:r>
              <a:r>
                <a:rPr lang="en-US" altLang="en-US" sz="2000" u="sng" dirty="0">
                  <a:latin typeface="+mn-lt"/>
                  <a:cs typeface="Times New Roman" panose="02020603050405020304" pitchFamily="18" charset="0"/>
                </a:rPr>
                <a:t>_I</a:t>
              </a:r>
              <a:r>
                <a:rPr lang="hr-HR" altLang="en-US" sz="2000" u="sng" dirty="0">
                  <a:latin typeface="+mn-lt"/>
                  <a:cs typeface="Times New Roman" panose="02020603050405020304" pitchFamily="18" charset="0"/>
                </a:rPr>
                <a:t>(</a:t>
              </a:r>
              <a:r>
                <a:rPr lang="hr-HR" altLang="en-US" sz="2000" i="1" u="sng" dirty="0">
                  <a:latin typeface="+mn-lt"/>
                  <a:cs typeface="Times New Roman" panose="02020603050405020304" pitchFamily="18" charset="0"/>
                </a:rPr>
                <a:t>v</a:t>
              </a:r>
              <a:r>
                <a:rPr lang="hr-HR" altLang="en-US" sz="2000" u="sng" dirty="0">
                  <a:latin typeface="+mn-lt"/>
                  <a:cs typeface="Times New Roman" panose="02020603050405020304" pitchFamily="18" charset="0"/>
                </a:rPr>
                <a:t>)</a:t>
              </a:r>
              <a:endParaRPr lang="en-US" altLang="en-US" sz="2000" dirty="0">
                <a:latin typeface="+mn-lt"/>
                <a:cs typeface="Times New Roman" panose="02020603050405020304" pitchFamily="18" charset="0"/>
              </a:endParaRPr>
            </a:p>
            <a:p>
              <a:r>
                <a:rPr lang="en-US" altLang="en-US" sz="2000" dirty="0">
                  <a:latin typeface="+mn-lt"/>
                  <a:cs typeface="Times New Roman" panose="02020603050405020304" pitchFamily="18" charset="0"/>
                </a:rPr>
                <a:t>PUSH(</a:t>
              </a:r>
              <a:r>
                <a:rPr lang="en-US" altLang="en-US" sz="2000" i="1" dirty="0">
                  <a:latin typeface="+mn-lt"/>
                  <a:cs typeface="Times New Roman" panose="02020603050405020304" pitchFamily="18" charset="0"/>
                </a:rPr>
                <a:t>S</a:t>
              </a:r>
              <a:r>
                <a:rPr lang="en-US" altLang="en-US" sz="2000" dirty="0">
                  <a:latin typeface="+mn-lt"/>
                  <a:cs typeface="Times New Roman" panose="02020603050405020304" pitchFamily="18" charset="0"/>
                </a:rPr>
                <a:t>, </a:t>
              </a:r>
              <a:r>
                <a:rPr lang="en-US" altLang="en-US" sz="2000" i="1" dirty="0">
                  <a:latin typeface="+mn-lt"/>
                  <a:cs typeface="Times New Roman" panose="02020603050405020304" pitchFamily="18" charset="0"/>
                </a:rPr>
                <a:t>v</a:t>
              </a:r>
              <a:r>
                <a:rPr lang="en-US" altLang="en-US" sz="2000" dirty="0">
                  <a:latin typeface="+mn-lt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altLang="en-US" sz="2000" b="1" dirty="0">
                  <a:latin typeface="+mn-lt"/>
                  <a:cs typeface="Times New Roman" panose="02020603050405020304" pitchFamily="18" charset="0"/>
                </a:rPr>
                <a:t>while</a:t>
              </a:r>
              <a:r>
                <a:rPr lang="en-US" altLang="en-US" sz="2000" dirty="0">
                  <a:latin typeface="+mn-lt"/>
                  <a:cs typeface="Times New Roman" panose="02020603050405020304" pitchFamily="18" charset="0"/>
                </a:rPr>
                <a:t> not EMPTY(</a:t>
              </a:r>
              <a:r>
                <a:rPr lang="en-US" altLang="en-US" sz="2000" i="1" dirty="0">
                  <a:latin typeface="+mn-lt"/>
                  <a:cs typeface="Times New Roman" panose="02020603050405020304" pitchFamily="18" charset="0"/>
                </a:rPr>
                <a:t>S</a:t>
              </a:r>
              <a:r>
                <a:rPr lang="en-US" altLang="en-US" sz="2000" dirty="0">
                  <a:latin typeface="+mn-lt"/>
                  <a:cs typeface="Times New Roman" panose="02020603050405020304" pitchFamily="18" charset="0"/>
                </a:rPr>
                <a:t>) </a:t>
              </a:r>
              <a:r>
                <a:rPr lang="en-US" altLang="en-US" sz="2000" b="1" dirty="0">
                  <a:latin typeface="+mn-lt"/>
                  <a:cs typeface="Times New Roman" panose="02020603050405020304" pitchFamily="18" charset="0"/>
                </a:rPr>
                <a:t>do</a:t>
              </a:r>
            </a:p>
            <a:p>
              <a:r>
                <a:rPr lang="en-US" altLang="en-US" sz="2000" dirty="0">
                  <a:latin typeface="+mn-lt"/>
                  <a:cs typeface="Times New Roman" panose="02020603050405020304" pitchFamily="18" charset="0"/>
                </a:rPr>
                <a:t>	</a:t>
              </a:r>
              <a:r>
                <a:rPr lang="en-US" altLang="en-US" sz="2000" i="1" dirty="0">
                  <a:latin typeface="+mn-lt"/>
                  <a:cs typeface="Times New Roman" panose="02020603050405020304" pitchFamily="18" charset="0"/>
                </a:rPr>
                <a:t>v</a:t>
              </a:r>
              <a:r>
                <a:rPr lang="en-US" altLang="en-US" sz="2000" dirty="0">
                  <a:latin typeface="+mn-lt"/>
                  <a:cs typeface="Times New Roman" panose="02020603050405020304" pitchFamily="18" charset="0"/>
                </a:rPr>
                <a:t> = POP(</a:t>
              </a:r>
              <a:r>
                <a:rPr lang="en-US" altLang="en-US" sz="2000" i="1" dirty="0">
                  <a:latin typeface="+mn-lt"/>
                  <a:cs typeface="Times New Roman" panose="02020603050405020304" pitchFamily="18" charset="0"/>
                </a:rPr>
                <a:t>S</a:t>
              </a:r>
              <a:r>
                <a:rPr lang="en-US" altLang="en-US" sz="2000" dirty="0">
                  <a:latin typeface="+mn-lt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altLang="en-US" sz="2000" b="1" dirty="0">
                  <a:latin typeface="+mn-lt"/>
                  <a:cs typeface="Times New Roman" panose="02020603050405020304" pitchFamily="18" charset="0"/>
                </a:rPr>
                <a:t>	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if (not </a:t>
              </a:r>
              <a:r>
                <a:rPr lang="hr-HR" altLang="en-US" sz="2000" i="1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visit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altLang="en-US" sz="2000" i="1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v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]) then</a:t>
              </a:r>
              <a:endParaRPr lang="en-US" altLang="en-US" sz="20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r>
                <a:rPr lang="en-US" altLang="en-US" dirty="0">
                  <a:latin typeface="+mn-lt"/>
                </a:rPr>
                <a:t>	    </a:t>
              </a:r>
              <a:r>
                <a:rPr lang="en-US" altLang="en-US" sz="2000" i="1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visit</a:t>
              </a:r>
              <a:r>
                <a:rPr lang="en-US" altLang="en-US" sz="20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altLang="en-US" sz="2000" i="1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v</a:t>
              </a:r>
              <a:r>
                <a:rPr lang="en-US" altLang="en-US" sz="20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] = true</a:t>
              </a:r>
              <a:endParaRPr lang="en-US" altLang="en-US" sz="2000" dirty="0">
                <a:latin typeface="+mn-lt"/>
                <a:cs typeface="Times New Roman" panose="02020603050405020304" pitchFamily="18" charset="0"/>
              </a:endParaRPr>
            </a:p>
            <a:p>
              <a:r>
                <a:rPr lang="en-US" altLang="en-US" sz="2000" dirty="0">
                  <a:latin typeface="+mn-lt"/>
                  <a:cs typeface="Times New Roman" panose="02020603050405020304" pitchFamily="18" charset="0"/>
                </a:rPr>
                <a:t>	    </a:t>
              </a:r>
              <a:r>
                <a:rPr lang="en-US" altLang="en-US" sz="20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POSETA(</a:t>
              </a:r>
              <a:r>
                <a:rPr lang="en-US" altLang="en-US" sz="2000" i="1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v</a:t>
              </a:r>
              <a:r>
                <a:rPr lang="en-US" altLang="en-US" sz="2000" dirty="0">
                  <a:latin typeface="+mn-lt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altLang="en-US" sz="2000" b="1" dirty="0">
                  <a:latin typeface="+mn-lt"/>
                  <a:cs typeface="Times New Roman" panose="02020603050405020304" pitchFamily="18" charset="0"/>
                </a:rPr>
                <a:t>	    </a:t>
              </a:r>
              <a:r>
                <a:rPr lang="hr-HR" altLang="en-US" sz="2000" b="1" dirty="0">
                  <a:latin typeface="+mn-lt"/>
                  <a:cs typeface="Times New Roman" panose="02020603050405020304" pitchFamily="18" charset="0"/>
                </a:rPr>
                <a:t>for 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</a:rPr>
                <a:t>{ </a:t>
              </a:r>
              <a:r>
                <a:rPr lang="hr-HR" altLang="en-US" sz="2000" i="1" dirty="0">
                  <a:latin typeface="+mn-lt"/>
                  <a:cs typeface="Times New Roman" panose="02020603050405020304" pitchFamily="18" charset="0"/>
                </a:rPr>
                <a:t>u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</a:rPr>
                <a:t>, (</a:t>
              </a:r>
              <a:r>
                <a:rPr lang="hr-HR" altLang="en-US" sz="2000" i="1" dirty="0">
                  <a:latin typeface="+mn-lt"/>
                  <a:cs typeface="Times New Roman" panose="02020603050405020304" pitchFamily="18" charset="0"/>
                </a:rPr>
                <a:t>v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</a:rPr>
                <a:t>, </a:t>
              </a:r>
              <a:r>
                <a:rPr lang="hr-HR" altLang="en-US" sz="2000" i="1" dirty="0">
                  <a:latin typeface="+mn-lt"/>
                  <a:cs typeface="Times New Roman" panose="02020603050405020304" pitchFamily="18" charset="0"/>
                </a:rPr>
                <a:t>u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</a:rPr>
                <a:t>) 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</a:rPr>
                <a:t> </a:t>
              </a:r>
              <a:r>
                <a:rPr lang="hr-HR" altLang="en-US" sz="2000" i="1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E 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} </a:t>
              </a:r>
              <a:r>
                <a:rPr lang="hr-HR" altLang="en-US" sz="2000" b="1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do</a:t>
              </a:r>
              <a:endParaRPr lang="en-US" altLang="en-US" sz="20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r>
                <a:rPr lang="hr-HR" altLang="en-US" sz="20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	</a:t>
              </a:r>
              <a:r>
                <a:rPr lang="en-US" altLang="en-US" sz="20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	</a:t>
              </a:r>
              <a:r>
                <a:rPr lang="hr-HR" altLang="en-US" sz="2000" b="1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if (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not </a:t>
              </a:r>
              <a:r>
                <a:rPr lang="hr-HR" altLang="en-US" sz="2000" i="1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visit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hr-HR" altLang="en-US" sz="2000" i="1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]) </a:t>
              </a:r>
              <a:r>
                <a:rPr lang="hr-HR" altLang="en-US" sz="2000" b="1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then</a:t>
              </a:r>
              <a:endParaRPr lang="en-US" altLang="en-US" sz="20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r>
                <a:rPr lang="en-US" altLang="en-US" sz="20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		    PUSH(</a:t>
              </a:r>
              <a:r>
                <a:rPr lang="en-US" altLang="en-US" sz="2000" i="1" dirty="0" err="1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r>
                <a:rPr lang="en-US" altLang="en-US" sz="2000" dirty="0" err="1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en-US" sz="2000" i="1" dirty="0" err="1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lang="en-US" altLang="en-US" sz="20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  <a:p>
              <a:r>
                <a:rPr lang="en-US" altLang="en-US" sz="20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	</a:t>
              </a:r>
              <a:r>
                <a:rPr lang="hr-HR" altLang="en-US" sz="20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	</a:t>
              </a:r>
              <a:r>
                <a:rPr lang="hr-HR" altLang="en-US" sz="2000" b="1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end_if</a:t>
              </a:r>
              <a:endParaRPr lang="en-US" altLang="en-US" sz="20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r>
                <a:rPr lang="en-US" altLang="en-US" sz="2000" b="1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	    </a:t>
              </a:r>
              <a:r>
                <a:rPr lang="hr-HR" altLang="en-US" sz="2000" b="1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end_for</a:t>
              </a:r>
              <a:endParaRPr lang="en-US" altLang="en-US" sz="20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r>
                <a:rPr lang="en-US" altLang="en-US" sz="2000" b="1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    </a:t>
              </a:r>
              <a:r>
                <a:rPr lang="hr-HR" altLang="en-US" sz="2000" b="1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end_if</a:t>
              </a:r>
              <a:endParaRPr lang="en-US" altLang="en-US" sz="20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r>
                <a:rPr lang="en-US" altLang="en-US" sz="2000" b="1" dirty="0" err="1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rPr>
                <a:t>end_while</a:t>
              </a:r>
              <a:endParaRPr lang="hr-HR" altLang="en-US" sz="20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" name="Text Box 38">
              <a:extLst>
                <a:ext uri="{FF2B5EF4-FFF2-40B4-BE49-F238E27FC236}">
                  <a16:creationId xmlns:a16="http://schemas.microsoft.com/office/drawing/2014/main" id="{0A218D86-AFB1-4BF9-841A-C126D8781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5" y="759"/>
              <a:ext cx="2857" cy="233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 dirty="0" err="1">
                  <a:latin typeface="+mn-lt"/>
                </a:rPr>
                <a:t>Iterativna</a:t>
              </a:r>
              <a:r>
                <a:rPr lang="sr-Latn-CS" altLang="en-US" dirty="0">
                  <a:latin typeface="+mn-lt"/>
                </a:rPr>
                <a:t> realizacija obilaska po dubini</a:t>
              </a:r>
              <a:endParaRPr lang="en-US" alt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51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A624-B46A-422C-831C-061DC6B9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67" y="0"/>
            <a:ext cx="8911687" cy="1280890"/>
          </a:xfrm>
        </p:spPr>
        <p:txBody>
          <a:bodyPr/>
          <a:lstStyle/>
          <a:p>
            <a:r>
              <a:rPr lang="sr-Latn-CS" altLang="en-US" dirty="0"/>
              <a:t>1. Obilazak grafa po dubini (depth first)</a:t>
            </a: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D32B9-28A5-4B36-9932-1F8EB94B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508B8-0149-4AE6-BA67-A8CF600B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3E699-52D9-4AAA-B758-154FC57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465FB7D-D144-4C2D-8F08-28CACC11E47B}"/>
              </a:ext>
            </a:extLst>
          </p:cNvPr>
          <p:cNvGraphicFramePr>
            <a:graphicFrameLocks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33900"/>
              </p:ext>
            </p:extLst>
          </p:nvPr>
        </p:nvGraphicFramePr>
        <p:xfrm>
          <a:off x="1943367" y="640445"/>
          <a:ext cx="4030662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2791498" imgH="1862215" progId="Visio.Drawing.6">
                  <p:embed/>
                </p:oleObj>
              </mc:Choice>
              <mc:Fallback>
                <p:oleObj name="Visio" r:id="rId3" imgW="2791498" imgH="1862215" progId="Visio.Drawing.6">
                  <p:embed/>
                  <p:pic>
                    <p:nvPicPr>
                      <p:cNvPr id="2050" name="Object 6">
                        <a:extLst>
                          <a:ext uri="{FF2B5EF4-FFF2-40B4-BE49-F238E27FC236}">
                            <a16:creationId xmlns:a16="http://schemas.microsoft.com/office/drawing/2014/main" id="{A5C6236A-25C0-4E5D-9866-B974F846BE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367" y="640445"/>
                        <a:ext cx="4030662" cy="268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" name="TextBox 148">
            <a:extLst>
              <a:ext uri="{FF2B5EF4-FFF2-40B4-BE49-F238E27FC236}">
                <a16:creationId xmlns:a16="http://schemas.microsoft.com/office/drawing/2014/main" id="{6B51EA7C-F185-4253-9C1D-187BDB17C4BB}"/>
              </a:ext>
            </a:extLst>
          </p:cNvPr>
          <p:cNvSpPr txBox="1"/>
          <p:nvPr/>
        </p:nvSpPr>
        <p:spPr>
          <a:xfrm>
            <a:off x="1725350" y="3329670"/>
            <a:ext cx="9919703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altLang="en-US" dirty="0"/>
              <a:t>Pretpostavlja se smer (redosled)</a:t>
            </a:r>
            <a:br>
              <a:rPr lang="en-US" altLang="en-US" dirty="0"/>
            </a:br>
            <a:r>
              <a:rPr lang="hr-HR" altLang="en-US" dirty="0"/>
              <a:t>obilaska suseda</a:t>
            </a:r>
            <a:r>
              <a:rPr lang="en-US" altLang="en-US" dirty="0"/>
              <a:t> </a:t>
            </a:r>
            <a:r>
              <a:rPr lang="hr-HR" altLang="en-US" dirty="0"/>
              <a:t>u alfabetskom poretku</a:t>
            </a:r>
            <a:br>
              <a:rPr lang="en-US" altLang="en-US" dirty="0"/>
            </a:br>
            <a:r>
              <a:rPr lang="hr-HR" altLang="en-US" dirty="0"/>
              <a:t>njihovih oznaka.</a:t>
            </a:r>
            <a:endParaRPr lang="sr-Latn-R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err="1"/>
              <a:t>Koristi</a:t>
            </a:r>
            <a:r>
              <a:rPr lang="en-US" altLang="en-US" dirty="0"/>
              <a:t> se </a:t>
            </a:r>
            <a:r>
              <a:rPr lang="en-US" altLang="en-US" b="1" dirty="0" err="1"/>
              <a:t>iterativni</a:t>
            </a:r>
            <a:r>
              <a:rPr lang="en-US" altLang="en-US" dirty="0"/>
              <a:t> </a:t>
            </a:r>
            <a:r>
              <a:rPr lang="en-US" altLang="en-US" dirty="0" err="1"/>
              <a:t>algoritam</a:t>
            </a:r>
            <a:r>
              <a:rPr lang="en-US" altLang="en-US" dirty="0"/>
              <a:t>.</a:t>
            </a:r>
            <a:endParaRPr lang="sr-Latn-R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Pomoćna struktura stek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To znači, stavimo A u stek, posetimo, </a:t>
            </a:r>
          </a:p>
          <a:p>
            <a:r>
              <a:rPr lang="sr-Latn-RS" dirty="0"/>
              <a:t>Izbacimo A iz steka, a dodamo one čvorove</a:t>
            </a:r>
          </a:p>
          <a:p>
            <a:r>
              <a:rPr lang="sr-Latn-RS" dirty="0"/>
              <a:t>sa kojima ima zajedničku granu redom, </a:t>
            </a:r>
          </a:p>
          <a:p>
            <a:r>
              <a:rPr lang="sr-Latn-RS" dirty="0"/>
              <a:t>znači B, pa 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/>
              <a:t>Pošto se sad radi o steku, sada to isto ponavljamo za element na vrhu steka a to je C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9D8E2AD-DF85-4E6C-9AD0-1B00237A51D2}"/>
              </a:ext>
            </a:extLst>
          </p:cNvPr>
          <p:cNvSpPr/>
          <p:nvPr/>
        </p:nvSpPr>
        <p:spPr>
          <a:xfrm>
            <a:off x="5142481" y="6386218"/>
            <a:ext cx="27430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sr-Latn-CS" altLang="en-US" dirty="0"/>
              <a:t>Rešenje:</a:t>
            </a:r>
            <a:r>
              <a:rPr lang="sr-Latn-CS" altLang="en-US" b="1" dirty="0"/>
              <a:t> A</a:t>
            </a:r>
            <a:r>
              <a:rPr lang="en-US" altLang="en-US" b="1" dirty="0"/>
              <a:t>CFKMHEJIBD</a:t>
            </a:r>
            <a:endParaRPr lang="en-US" altLang="en-US" dirty="0"/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EE9A6DA1-5185-4012-A337-8A36957B6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9493" y="895892"/>
            <a:ext cx="4243184" cy="506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9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7B41-B761-4EFC-9A14-E713BF92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MST (Minimalno obuhvatno stablo)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2F865-A49B-4733-A3CE-0033CAAC1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sr-Latn-RS" dirty="0"/>
          </a:p>
          <a:p>
            <a:r>
              <a:rPr lang="sr-Latn-RS" dirty="0"/>
              <a:t>Za dati graf naći </a:t>
            </a:r>
            <a:r>
              <a:rPr lang="sr-Latn-RS" b="1" dirty="0"/>
              <a:t>minimalno </a:t>
            </a:r>
            <a:r>
              <a:rPr lang="sr-Latn-RS" dirty="0"/>
              <a:t>obuhvatno stablo:</a:t>
            </a:r>
          </a:p>
          <a:p>
            <a:pPr lvl="1"/>
            <a:r>
              <a:rPr lang="sr-Latn-RS" dirty="0"/>
              <a:t>a) upotrebom Prim-ovog algoritma</a:t>
            </a:r>
          </a:p>
          <a:p>
            <a:pPr lvl="1"/>
            <a:r>
              <a:rPr lang="sr-Latn-RS" dirty="0"/>
              <a:t>b) upotrebom Kruskal-ovog algoritma</a:t>
            </a:r>
          </a:p>
          <a:p>
            <a:r>
              <a:rPr lang="sr-Latn-RS" dirty="0"/>
              <a:t>Obuhvatno stablo (</a:t>
            </a:r>
            <a:r>
              <a:rPr lang="sr-Latn-RS" i="1" dirty="0"/>
              <a:t>spanning tree</a:t>
            </a:r>
            <a:r>
              <a:rPr lang="sr-Latn-RS" dirty="0"/>
              <a:t>)grafa je stablo koje sadrži sve čvorove grafa</a:t>
            </a:r>
          </a:p>
          <a:p>
            <a:r>
              <a:rPr lang="it-IT" dirty="0"/>
              <a:t>sadrži neke grane grafa tako da se povežu svi čvoroviali da se ne formiraju ciklusi</a:t>
            </a:r>
          </a:p>
          <a:p>
            <a:r>
              <a:rPr lang="sr-Latn-RS" dirty="0"/>
              <a:t>Posledica: između svaka dva čvora postoji tačno jedan put</a:t>
            </a:r>
          </a:p>
          <a:p>
            <a:r>
              <a:rPr lang="sr-Latn-RS" dirty="0"/>
              <a:t>Obuhvatna stabla se generišu algoritmima za obilazak grafapo širini ili dubini</a:t>
            </a:r>
          </a:p>
          <a:p>
            <a:r>
              <a:rPr lang="sr-Latn-RS" dirty="0"/>
              <a:t>Za isti graf može postojati više obuhvatnih stabala</a:t>
            </a:r>
          </a:p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47F67-6F68-4081-83A2-12B2C5E3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0A9A9-4194-4A34-9944-EBDB660A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Grafovi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F9640-D80B-4D65-8A41-25D339A9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7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7B41-B761-4EFC-9A14-E713BF92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MST (Minimalno obuhvatno stablo)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2F865-A49B-4733-A3CE-0033CAAC1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altLang="en-US" dirty="0"/>
              <a:t>Minimalno obuhvatno stablo</a:t>
            </a:r>
            <a:br>
              <a:rPr lang="sr-Latn-CS" altLang="en-US" dirty="0"/>
            </a:br>
            <a:r>
              <a:rPr lang="sr-Latn-CS" altLang="en-US" dirty="0"/>
              <a:t>(MST – </a:t>
            </a:r>
            <a:r>
              <a:rPr lang="sr-Latn-CS" altLang="en-US" i="1" dirty="0"/>
              <a:t>minimum cost spanning tree</a:t>
            </a:r>
            <a:r>
              <a:rPr lang="sr-Latn-CS" altLang="en-US" dirty="0"/>
              <a:t>)</a:t>
            </a:r>
          </a:p>
          <a:p>
            <a:pPr lvl="1"/>
            <a:r>
              <a:rPr lang="sr-Latn-CS" altLang="en-US" dirty="0"/>
              <a:t>svaka grana ima cenu (težinu)</a:t>
            </a:r>
          </a:p>
          <a:p>
            <a:pPr lvl="1"/>
            <a:r>
              <a:rPr lang="sr-Latn-CS" altLang="en-US" dirty="0"/>
              <a:t>cena obuhvatnog stabla je suma cena grana</a:t>
            </a:r>
          </a:p>
          <a:p>
            <a:pPr lvl="1"/>
            <a:r>
              <a:rPr lang="sr-Latn-CS" altLang="en-US" dirty="0"/>
              <a:t>minimalno obuhvatno stablo ima najmanju cenu</a:t>
            </a:r>
          </a:p>
          <a:p>
            <a:pPr lvl="1"/>
            <a:r>
              <a:rPr lang="sr-Latn-CS" altLang="en-US" dirty="0"/>
              <a:t>može biti više takvih stabala (ista cena)</a:t>
            </a:r>
          </a:p>
          <a:p>
            <a:r>
              <a:rPr lang="sr-Latn-CS" altLang="en-US" dirty="0"/>
              <a:t>Najpoznatiji algoritmi</a:t>
            </a:r>
          </a:p>
          <a:p>
            <a:pPr lvl="1"/>
            <a:r>
              <a:rPr lang="sr-Latn-CS" altLang="en-US" dirty="0"/>
              <a:t>Prim-ov</a:t>
            </a:r>
          </a:p>
          <a:p>
            <a:pPr lvl="1"/>
            <a:r>
              <a:rPr lang="sr-Latn-CS" altLang="en-US" dirty="0"/>
              <a:t>Kruskal-ov</a:t>
            </a:r>
          </a:p>
          <a:p>
            <a:pPr lvl="1"/>
            <a:endParaRPr lang="en-US" altLang="en-US" dirty="0"/>
          </a:p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47F67-6F68-4081-83A2-12B2C5E3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04-Maj-20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0A9A9-4194-4A34-9944-EBDB660A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Grafovi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F9640-D80B-4D65-8A41-25D339A9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664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2612</TotalTime>
  <Words>2095</Words>
  <Application>Microsoft Office PowerPoint</Application>
  <PresentationFormat>Widescreen</PresentationFormat>
  <Paragraphs>799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Century Gothic</vt:lpstr>
      <vt:lpstr>Times New Roman</vt:lpstr>
      <vt:lpstr>Wingdings 3</vt:lpstr>
      <vt:lpstr>Wisp</vt:lpstr>
      <vt:lpstr>Microsoft Visio Drawing</vt:lpstr>
      <vt:lpstr>MathType 5.0 Equation</vt:lpstr>
      <vt:lpstr>MathType 6.0 Equation</vt:lpstr>
      <vt:lpstr>ALGORITMI I STRUKTURE PODATAKA</vt:lpstr>
      <vt:lpstr>Vrste grafova</vt:lpstr>
      <vt:lpstr>1. Obilazak grafa po širini (breath first)</vt:lpstr>
      <vt:lpstr>1. Obilazak po poširini (breath first)</vt:lpstr>
      <vt:lpstr>1. Obilazak po poširini (breath first)</vt:lpstr>
      <vt:lpstr>1. Obilazak grafa po dubini (depth first)</vt:lpstr>
      <vt:lpstr>1. Obilazak grafa po dubini (depth first)</vt:lpstr>
      <vt:lpstr>MST (Minimalno obuhvatno stablo)</vt:lpstr>
      <vt:lpstr>MST (Minimalno obuhvatno stablo)</vt:lpstr>
      <vt:lpstr>Primov algoritam</vt:lpstr>
      <vt:lpstr>Primov algoritam</vt:lpstr>
      <vt:lpstr>2. Kruskalov algoritam</vt:lpstr>
      <vt:lpstr>2. Kruskalov algoritam</vt:lpstr>
      <vt:lpstr>3. Primena MST</vt:lpstr>
      <vt:lpstr>4. Određivanje matrice puta (Warshall-ov algoritam) </vt:lpstr>
      <vt:lpstr>4. Određivanje matrice puta (Warshall-ov algoritam) </vt:lpstr>
      <vt:lpstr>Zadatak 4 – određivanje matrice puta (Warshall)</vt:lpstr>
      <vt:lpstr>Zadatak 4 – određivanje matrice puta (Warshall)</vt:lpstr>
      <vt:lpstr>Zadatak 4 – određivanje matrice puta (Warshall)</vt:lpstr>
      <vt:lpstr>Zadatak 4 – određivanje matrice puta (Warshall)</vt:lpstr>
      <vt:lpstr>Zadatak 4 – određivanje matrice puta</vt:lpstr>
      <vt:lpstr>Zadatak 4 – određivanje matrice puta</vt:lpstr>
      <vt:lpstr>Zadatak 4 – određivanje matrice puta</vt:lpstr>
      <vt:lpstr>5. Dijkstra-in algoritam</vt:lpstr>
      <vt:lpstr>5. Dijkstra-in algoritam</vt:lpstr>
      <vt:lpstr>5. Dijkstra-in algoritam</vt:lpstr>
      <vt:lpstr>6. Zadatak</vt:lpstr>
      <vt:lpstr>Zadatak 6 – rešenje</vt:lpstr>
      <vt:lpstr>Predstavljanje grafa u C-u</vt:lpstr>
      <vt:lpstr>Neusmereni graf</vt:lpstr>
      <vt:lpstr>Neusmereni graf - Inicijalizacija</vt:lpstr>
      <vt:lpstr>Neusmereni graf - Štampanje</vt:lpstr>
      <vt:lpstr>Neusmereni graf – Main funkcija</vt:lpstr>
      <vt:lpstr>Usmereni graf – Inicijalizacija</vt:lpstr>
      <vt:lpstr>Usmereni graf – Štampanje</vt:lpstr>
      <vt:lpstr>Usmereni graf – Main</vt:lpstr>
      <vt:lpstr>Težinski graf – Incijalizacija</vt:lpstr>
      <vt:lpstr>Težinski graf – Štampanje i Main funkcija</vt:lpstr>
      <vt:lpstr>Test</vt:lpstr>
      <vt:lpstr>Test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I STRUKTURE PODATAKA</dc:title>
  <dc:creator>Aldina Pljaskovic</dc:creator>
  <cp:lastModifiedBy>Dzenan</cp:lastModifiedBy>
  <cp:revision>124</cp:revision>
  <dcterms:created xsi:type="dcterms:W3CDTF">2018-02-28T21:57:11Z</dcterms:created>
  <dcterms:modified xsi:type="dcterms:W3CDTF">2020-05-01T11:23:24Z</dcterms:modified>
</cp:coreProperties>
</file>