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7"/>
  </p:notesMasterIdLst>
  <p:sldIdLst>
    <p:sldId id="256" r:id="rId2"/>
    <p:sldId id="358" r:id="rId3"/>
    <p:sldId id="359" r:id="rId4"/>
    <p:sldId id="259" r:id="rId5"/>
    <p:sldId id="260" r:id="rId6"/>
    <p:sldId id="261" r:id="rId7"/>
    <p:sldId id="262" r:id="rId8"/>
    <p:sldId id="349" r:id="rId9"/>
    <p:sldId id="350" r:id="rId10"/>
    <p:sldId id="330" r:id="rId11"/>
    <p:sldId id="265" r:id="rId12"/>
    <p:sldId id="266" r:id="rId13"/>
    <p:sldId id="267" r:id="rId14"/>
    <p:sldId id="268" r:id="rId15"/>
    <p:sldId id="331" r:id="rId16"/>
    <p:sldId id="270" r:id="rId17"/>
    <p:sldId id="351" r:id="rId18"/>
    <p:sldId id="353" r:id="rId19"/>
    <p:sldId id="354" r:id="rId20"/>
    <p:sldId id="355" r:id="rId21"/>
    <p:sldId id="356" r:id="rId22"/>
    <p:sldId id="357" r:id="rId23"/>
    <p:sldId id="301" r:id="rId24"/>
    <p:sldId id="307" r:id="rId25"/>
    <p:sldId id="35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zenan" initials="D" lastIdx="1" clrIdx="0">
    <p:extLst>
      <p:ext uri="{19B8F6BF-5375-455C-9EA6-DF929625EA0E}">
        <p15:presenceInfo xmlns:p15="http://schemas.microsoft.com/office/powerpoint/2012/main" userId="Dze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7.5.2020.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662A588-3ECC-438E-AC98-FF91997F0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82FB4D7-8488-4D67-AFF4-89D7DDAA4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4087D9-BDA1-4F5D-B4EE-B3AD26670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D2140-7786-4935-8605-F16E4DCAE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940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09855-BA14-4F67-988A-17D4295FB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C8894-7647-46DA-B02B-798BD80DA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37B386-CE78-4648-8170-58B1D96C7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66AD1-3796-4625-893B-962A95BE6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51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1E8D3-F6FD-4BC1-AE59-62C623D74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CEBA7-F3A0-4EC4-BF5F-938325F6C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DE6A7-2D55-4D83-8871-440249EC8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532B3-520A-4D4A-AB1B-21DE3282D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5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F011-56C3-420E-88FC-00F835D43E12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0A58-2F87-422F-9E55-9194158F85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FE76C-447C-47EB-8388-57BF2D5001F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8B55E-EF9F-4D8F-9BEA-BB0FCF11F53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A0A6C-6659-4147-9C93-9E87578DB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EC2AA-8EE3-4625-B03C-8D1D9E4F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28D98-9188-4E2E-872C-20988F05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sr-Latn-RS"/>
              <a:t>Binarno stablo pretraživanja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B5A0A-CF1E-4D87-A029-3A529666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51F0FB8-7023-4BF3-9384-213F94628385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99284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83C3-62FE-4890-8E5E-BCC3A7E6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0CD0-0453-4C1A-ABE8-EDA3A4920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F49C-40D6-4193-BE3E-0CDFB29028C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6E15F5-1CA3-4603-8439-89E142AFB6A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114AA5-54B2-48A3-8BFF-F31BF454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5FAB96-3ADF-4F7F-9A00-57C6AA40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sr-Latn-RS"/>
              <a:t>Binarno stablo pretraživanja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AAB598-0509-4336-BF0E-73249417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0071964-BB87-4805-97E9-A8D7A96F7C5C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9169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11 – BINARNA STABLA PRETRAŽIVANJA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TEHNIKA, SOFTVERSKO INŽENJERSTVO, INFORMATIKA I MATEMATIKA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C1DDCAC-20D8-4885-97B0-1A9F56783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2 – Rešenje</a:t>
            </a:r>
            <a:endParaRPr lang="en-US" altLang="sr-Latn-RS" sz="2800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A6CC26BF-2D4B-4366-BB5C-D3BCF32BB3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90600"/>
            <a:ext cx="8229600" cy="1905000"/>
          </a:xfrm>
          <a:noFill/>
          <a:ln/>
        </p:spPr>
        <p:txBody>
          <a:bodyPr>
            <a:normAutofit/>
          </a:bodyPr>
          <a:lstStyle/>
          <a:p>
            <a:r>
              <a:rPr lang="sr-Latn-CS" altLang="sr-Latn-RS"/>
              <a:t>čvor koji se briše ima oba sina:</a:t>
            </a:r>
            <a:br>
              <a:rPr lang="sr-Latn-CS" altLang="sr-Latn-RS"/>
            </a:br>
            <a:r>
              <a:rPr lang="sr-Latn-CS" altLang="sr-Latn-RS">
                <a:sym typeface="Wingdings 3" panose="05040102010807070707" pitchFamily="18" charset="2"/>
              </a:rPr>
              <a:t>pronalazi se sledbenik S čvora koji se briše;</a:t>
            </a:r>
            <a:endParaRPr lang="en-US" altLang="sr-Latn-RS">
              <a:sym typeface="Wingdings 3" panose="05040102010807070707" pitchFamily="18" charset="2"/>
            </a:endParaRPr>
          </a:p>
          <a:p>
            <a:pPr lvl="1"/>
            <a:r>
              <a:rPr lang="sr-Latn-CS" altLang="sr-Latn-RS">
                <a:sym typeface="Wingdings 3" panose="05040102010807070707" pitchFamily="18" charset="2"/>
              </a:rPr>
              <a:t>roditelj </a:t>
            </a:r>
            <a:r>
              <a:rPr lang="en-US" altLang="sr-Latn-RS">
                <a:sym typeface="Wingdings 3" panose="05040102010807070707" pitchFamily="18" charset="2"/>
              </a:rPr>
              <a:t>S</a:t>
            </a:r>
            <a:r>
              <a:rPr lang="sr-Latn-CS" altLang="sr-Latn-RS">
                <a:sym typeface="Wingdings 3" panose="05040102010807070707" pitchFamily="18" charset="2"/>
              </a:rPr>
              <a:t> nije čvor koji se briše:</a:t>
            </a:r>
            <a:br>
              <a:rPr lang="sr-Latn-CS" altLang="sr-Latn-RS">
                <a:sym typeface="Wingdings 3" panose="05040102010807070707" pitchFamily="18" charset="2"/>
              </a:rPr>
            </a:br>
            <a:r>
              <a:rPr lang="sr-Latn-CS" altLang="sr-Latn-RS">
                <a:sym typeface="Wingdings 3" panose="05040102010807070707" pitchFamily="18" charset="2"/>
              </a:rPr>
              <a:t>eventualni desni potomak čvora S  postaje levi potomak čvora roditelja čvora S, a S zauzima mesto čvora koji se briše</a:t>
            </a:r>
          </a:p>
          <a:p>
            <a:pPr>
              <a:buFontTx/>
              <a:buNone/>
            </a:pPr>
            <a:endParaRPr lang="sr-Latn-CS" altLang="sr-Latn-RS"/>
          </a:p>
        </p:txBody>
      </p:sp>
      <p:graphicFrame>
        <p:nvGraphicFramePr>
          <p:cNvPr id="172036" name="Object 4">
            <a:extLst>
              <a:ext uri="{FF2B5EF4-FFF2-40B4-BE49-F238E27FC236}">
                <a16:creationId xmlns:a16="http://schemas.microsoft.com/office/drawing/2014/main" id="{19D94709-63DF-4868-99D5-BB794E80465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43100" y="3076576"/>
          <a:ext cx="3276600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Visio" r:id="rId3" imgW="2588539" imgH="2386020" progId="Visio.Drawing.6">
                  <p:embed/>
                </p:oleObj>
              </mc:Choice>
              <mc:Fallback>
                <p:oleObj name="Visio" r:id="rId3" imgW="2588539" imgH="2386020" progId="Visio.Drawing.6">
                  <p:embed/>
                  <p:pic>
                    <p:nvPicPr>
                      <p:cNvPr id="172036" name="Object 4">
                        <a:extLst>
                          <a:ext uri="{FF2B5EF4-FFF2-40B4-BE49-F238E27FC236}">
                            <a16:creationId xmlns:a16="http://schemas.microsoft.com/office/drawing/2014/main" id="{19D94709-63DF-4868-99D5-BB794E804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076576"/>
                        <a:ext cx="3276600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4" name="Object 12">
            <a:extLst>
              <a:ext uri="{FF2B5EF4-FFF2-40B4-BE49-F238E27FC236}">
                <a16:creationId xmlns:a16="http://schemas.microsoft.com/office/drawing/2014/main" id="{4CD53DEF-506C-44AE-AD9C-8A43C8B0F9A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99289" y="3328989"/>
          <a:ext cx="2382837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5" imgW="2588539" imgH="2376988" progId="Visio.Drawing.6">
                  <p:embed/>
                </p:oleObj>
              </mc:Choice>
              <mc:Fallback>
                <p:oleObj name="Visio" r:id="rId5" imgW="2588539" imgH="2376988" progId="Visio.Drawing.6">
                  <p:embed/>
                  <p:pic>
                    <p:nvPicPr>
                      <p:cNvPr id="172044" name="Object 12">
                        <a:extLst>
                          <a:ext uri="{FF2B5EF4-FFF2-40B4-BE49-F238E27FC236}">
                            <a16:creationId xmlns:a16="http://schemas.microsoft.com/office/drawing/2014/main" id="{4CD53DEF-506C-44AE-AD9C-8A43C8B0F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9" y="3328989"/>
                        <a:ext cx="2382837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2A9F5D97-35FE-41C5-A0C7-93980C61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AAEE0469-6B2B-4A6A-85C7-CA15EFF8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061F77B8-BBBC-4CD0-A11D-7C15BAA3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92B9-DC7A-436B-B7F5-1C6ED36648DD}" type="slidenum">
              <a:rPr lang="en-US" altLang="sr-Latn-RS"/>
              <a:pPr/>
              <a:t>10</a:t>
            </a:fld>
            <a:endParaRPr lang="en-US" altLang="sr-Latn-RS"/>
          </a:p>
        </p:txBody>
      </p:sp>
      <p:sp>
        <p:nvSpPr>
          <p:cNvPr id="172037" name="Text Box 5">
            <a:extLst>
              <a:ext uri="{FF2B5EF4-FFF2-40B4-BE49-F238E27FC236}">
                <a16:creationId xmlns:a16="http://schemas.microsoft.com/office/drawing/2014/main" id="{DF479508-0C45-4F84-BA41-99B9D0DF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0"/>
            <a:ext cx="1372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r-Latn-CS" altLang="sr-Latn-RS" sz="2000"/>
              <a:t>DELETE 45</a:t>
            </a:r>
            <a:endParaRPr lang="en-US" altLang="sr-Latn-RS" sz="2000"/>
          </a:p>
        </p:txBody>
      </p:sp>
      <p:sp>
        <p:nvSpPr>
          <p:cNvPr id="172038" name="Text Box 6">
            <a:extLst>
              <a:ext uri="{FF2B5EF4-FFF2-40B4-BE49-F238E27FC236}">
                <a16:creationId xmlns:a16="http://schemas.microsoft.com/office/drawing/2014/main" id="{3D9236EA-0202-47A1-AD3C-14605B10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4953001"/>
            <a:ext cx="344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r-Latn-CS" altLang="sr-Latn-RS" sz="2400" b="1"/>
              <a:t>S</a:t>
            </a:r>
            <a:endParaRPr lang="en-US" altLang="sr-Latn-RS" sz="2400" b="1"/>
          </a:p>
        </p:txBody>
      </p:sp>
      <p:sp>
        <p:nvSpPr>
          <p:cNvPr id="172039" name="Freeform 7">
            <a:extLst>
              <a:ext uri="{FF2B5EF4-FFF2-40B4-BE49-F238E27FC236}">
                <a16:creationId xmlns:a16="http://schemas.microsoft.com/office/drawing/2014/main" id="{DAF86D9E-2D8A-4F4F-8B57-80135BE904DE}"/>
              </a:ext>
            </a:extLst>
          </p:cNvPr>
          <p:cNvSpPr>
            <a:spLocks/>
          </p:cNvSpPr>
          <p:nvPr/>
        </p:nvSpPr>
        <p:spPr bwMode="auto">
          <a:xfrm>
            <a:off x="4343400" y="4572000"/>
            <a:ext cx="457200" cy="1143000"/>
          </a:xfrm>
          <a:custGeom>
            <a:avLst/>
            <a:gdLst>
              <a:gd name="T0" fmla="*/ 288 w 288"/>
              <a:gd name="T1" fmla="*/ 0 h 720"/>
              <a:gd name="T2" fmla="*/ 0 w 288"/>
              <a:gd name="T3" fmla="*/ 336 h 720"/>
              <a:gd name="T4" fmla="*/ 288 w 288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720">
                <a:moveTo>
                  <a:pt x="288" y="0"/>
                </a:moveTo>
                <a:cubicBezTo>
                  <a:pt x="144" y="108"/>
                  <a:pt x="0" y="216"/>
                  <a:pt x="0" y="336"/>
                </a:cubicBezTo>
                <a:cubicBezTo>
                  <a:pt x="0" y="456"/>
                  <a:pt x="240" y="632"/>
                  <a:pt x="288" y="72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72040" name="Freeform 8">
            <a:extLst>
              <a:ext uri="{FF2B5EF4-FFF2-40B4-BE49-F238E27FC236}">
                <a16:creationId xmlns:a16="http://schemas.microsoft.com/office/drawing/2014/main" id="{04F5AD8B-6EA4-4F18-BE1E-02BDF328FBE3}"/>
              </a:ext>
            </a:extLst>
          </p:cNvPr>
          <p:cNvSpPr>
            <a:spLocks/>
          </p:cNvSpPr>
          <p:nvPr/>
        </p:nvSpPr>
        <p:spPr bwMode="auto">
          <a:xfrm>
            <a:off x="4876800" y="4648200"/>
            <a:ext cx="330200" cy="723900"/>
          </a:xfrm>
          <a:custGeom>
            <a:avLst/>
            <a:gdLst>
              <a:gd name="T0" fmla="*/ 0 w 208"/>
              <a:gd name="T1" fmla="*/ 432 h 456"/>
              <a:gd name="T2" fmla="*/ 192 w 208"/>
              <a:gd name="T3" fmla="*/ 384 h 456"/>
              <a:gd name="T4" fmla="*/ 96 w 208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456">
                <a:moveTo>
                  <a:pt x="0" y="432"/>
                </a:moveTo>
                <a:cubicBezTo>
                  <a:pt x="88" y="444"/>
                  <a:pt x="176" y="456"/>
                  <a:pt x="192" y="384"/>
                </a:cubicBezTo>
                <a:cubicBezTo>
                  <a:pt x="208" y="312"/>
                  <a:pt x="80" y="24"/>
                  <a:pt x="96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72041" name="Freeform 9">
            <a:extLst>
              <a:ext uri="{FF2B5EF4-FFF2-40B4-BE49-F238E27FC236}">
                <a16:creationId xmlns:a16="http://schemas.microsoft.com/office/drawing/2014/main" id="{12A70A6B-837E-4D38-B25F-05C198FCE884}"/>
              </a:ext>
            </a:extLst>
          </p:cNvPr>
          <p:cNvSpPr>
            <a:spLocks/>
          </p:cNvSpPr>
          <p:nvPr/>
        </p:nvSpPr>
        <p:spPr bwMode="auto">
          <a:xfrm>
            <a:off x="3352800" y="3759200"/>
            <a:ext cx="1295400" cy="1917700"/>
          </a:xfrm>
          <a:custGeom>
            <a:avLst/>
            <a:gdLst>
              <a:gd name="T0" fmla="*/ 816 w 816"/>
              <a:gd name="T1" fmla="*/ 992 h 1208"/>
              <a:gd name="T2" fmla="*/ 480 w 816"/>
              <a:gd name="T3" fmla="*/ 1136 h 1208"/>
              <a:gd name="T4" fmla="*/ 48 w 816"/>
              <a:gd name="T5" fmla="*/ 1040 h 1208"/>
              <a:gd name="T6" fmla="*/ 192 w 816"/>
              <a:gd name="T7" fmla="*/ 128 h 1208"/>
              <a:gd name="T8" fmla="*/ 288 w 816"/>
              <a:gd name="T9" fmla="*/ 272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1208">
                <a:moveTo>
                  <a:pt x="816" y="992"/>
                </a:moveTo>
                <a:cubicBezTo>
                  <a:pt x="712" y="1060"/>
                  <a:pt x="608" y="1128"/>
                  <a:pt x="480" y="1136"/>
                </a:cubicBezTo>
                <a:cubicBezTo>
                  <a:pt x="352" y="1144"/>
                  <a:pt x="96" y="1208"/>
                  <a:pt x="48" y="1040"/>
                </a:cubicBezTo>
                <a:cubicBezTo>
                  <a:pt x="0" y="872"/>
                  <a:pt x="152" y="256"/>
                  <a:pt x="192" y="128"/>
                </a:cubicBezTo>
                <a:cubicBezTo>
                  <a:pt x="232" y="0"/>
                  <a:pt x="260" y="136"/>
                  <a:pt x="288" y="27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72042" name="Freeform 10">
            <a:extLst>
              <a:ext uri="{FF2B5EF4-FFF2-40B4-BE49-F238E27FC236}">
                <a16:creationId xmlns:a16="http://schemas.microsoft.com/office/drawing/2014/main" id="{BF43C739-B9D4-4B86-97AE-BE1FF064E175}"/>
              </a:ext>
            </a:extLst>
          </p:cNvPr>
          <p:cNvSpPr>
            <a:spLocks/>
          </p:cNvSpPr>
          <p:nvPr/>
        </p:nvSpPr>
        <p:spPr bwMode="auto">
          <a:xfrm>
            <a:off x="3657600" y="3429000"/>
            <a:ext cx="914400" cy="1524000"/>
          </a:xfrm>
          <a:custGeom>
            <a:avLst/>
            <a:gdLst>
              <a:gd name="T0" fmla="*/ 0 w 576"/>
              <a:gd name="T1" fmla="*/ 0 h 960"/>
              <a:gd name="T2" fmla="*/ 240 w 576"/>
              <a:gd name="T3" fmla="*/ 192 h 960"/>
              <a:gd name="T4" fmla="*/ 432 w 576"/>
              <a:gd name="T5" fmla="*/ 720 h 960"/>
              <a:gd name="T6" fmla="*/ 576 w 576"/>
              <a:gd name="T7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84" y="36"/>
                  <a:pt x="168" y="72"/>
                  <a:pt x="240" y="192"/>
                </a:cubicBezTo>
                <a:cubicBezTo>
                  <a:pt x="312" y="312"/>
                  <a:pt x="376" y="592"/>
                  <a:pt x="432" y="720"/>
                </a:cubicBezTo>
                <a:cubicBezTo>
                  <a:pt x="488" y="848"/>
                  <a:pt x="532" y="904"/>
                  <a:pt x="576" y="96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72043" name="Text Box 11">
            <a:extLst>
              <a:ext uri="{FF2B5EF4-FFF2-40B4-BE49-F238E27FC236}">
                <a16:creationId xmlns:a16="http://schemas.microsoft.com/office/drawing/2014/main" id="{CA677BAB-2FC1-48A6-8C62-2D8B5703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1" y="3429001"/>
            <a:ext cx="4988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r-Latn-CS" altLang="sr-Latn-RS" sz="3600" b="1">
                <a:solidFill>
                  <a:srgbClr val="FF0000"/>
                </a:solidFill>
              </a:rPr>
              <a:t>X</a:t>
            </a:r>
            <a:endParaRPr lang="en-US" altLang="sr-Latn-RS" sz="3600" b="1">
              <a:solidFill>
                <a:srgbClr val="FF0000"/>
              </a:solidFill>
            </a:endParaRPr>
          </a:p>
        </p:txBody>
      </p:sp>
      <p:sp>
        <p:nvSpPr>
          <p:cNvPr id="172045" name="AutoShape 13">
            <a:extLst>
              <a:ext uri="{FF2B5EF4-FFF2-40B4-BE49-F238E27FC236}">
                <a16:creationId xmlns:a16="http://schemas.microsoft.com/office/drawing/2014/main" id="{565D5007-ED55-4033-A529-1C8C2A3DB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914400" cy="457200"/>
          </a:xfrm>
          <a:prstGeom prst="rightArrow">
            <a:avLst>
              <a:gd name="adj1" fmla="val 45833"/>
              <a:gd name="adj2" fmla="val 67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501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E514E5D-EE01-49C6-8E7B-A2EE76703A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sr-Latn-CS" altLang="sr-Latn-RS" sz="2800"/>
              <a:t>Zadatak 2 – Rešenje</a:t>
            </a:r>
            <a:endParaRPr lang="en-US" altLang="sr-Latn-RS" sz="2800"/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7C08278-237F-4BE2-9533-730E5BB2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71C8BF9-6509-421C-8EA1-AAE276CC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A8F222D5-AD85-4636-9003-AC91E528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B46C-B721-44AE-902A-AFCB1BF7BEA0}" type="slidenum">
              <a:rPr lang="en-US" altLang="sr-Latn-RS"/>
              <a:pPr/>
              <a:t>11</a:t>
            </a:fld>
            <a:endParaRPr lang="en-US" altLang="sr-Latn-RS"/>
          </a:p>
        </p:txBody>
      </p:sp>
      <p:grpSp>
        <p:nvGrpSpPr>
          <p:cNvPr id="147459" name="Group 3">
            <a:extLst>
              <a:ext uri="{FF2B5EF4-FFF2-40B4-BE49-F238E27FC236}">
                <a16:creationId xmlns:a16="http://schemas.microsoft.com/office/drawing/2014/main" id="{0659235C-5485-4BDC-9DCA-F0093B6661E0}"/>
              </a:ext>
            </a:extLst>
          </p:cNvPr>
          <p:cNvGrpSpPr>
            <a:grpSpLocks/>
          </p:cNvGrpSpPr>
          <p:nvPr/>
        </p:nvGrpSpPr>
        <p:grpSpPr bwMode="auto">
          <a:xfrm>
            <a:off x="1668463" y="685800"/>
            <a:ext cx="2873376" cy="2667000"/>
            <a:chOff x="91" y="432"/>
            <a:chExt cx="1810" cy="1680"/>
          </a:xfrm>
        </p:grpSpPr>
        <p:graphicFrame>
          <p:nvGraphicFramePr>
            <p:cNvPr id="147460" name="Object 4">
              <a:extLst>
                <a:ext uri="{FF2B5EF4-FFF2-40B4-BE49-F238E27FC236}">
                  <a16:creationId xmlns:a16="http://schemas.microsoft.com/office/drawing/2014/main" id="{742C1CC7-0CBB-422B-961C-C5BA204F41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432"/>
            <a:ext cx="1517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name="Visio" r:id="rId3" imgW="2145358" imgH="2376988" progId="Visio.Drawing.6">
                    <p:embed/>
                  </p:oleObj>
                </mc:Choice>
                <mc:Fallback>
                  <p:oleObj name="Visio" r:id="rId3" imgW="2145358" imgH="2376988" progId="Visio.Drawing.6">
                    <p:embed/>
                    <p:pic>
                      <p:nvPicPr>
                        <p:cNvPr id="147460" name="Object 4">
                          <a:extLst>
                            <a:ext uri="{FF2B5EF4-FFF2-40B4-BE49-F238E27FC236}">
                              <a16:creationId xmlns:a16="http://schemas.microsoft.com/office/drawing/2014/main" id="{742C1CC7-0CBB-422B-961C-C5BA204F41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32"/>
                          <a:ext cx="1517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1" name="Text Box 5">
              <a:extLst>
                <a:ext uri="{FF2B5EF4-FFF2-40B4-BE49-F238E27FC236}">
                  <a16:creationId xmlns:a16="http://schemas.microsoft.com/office/drawing/2014/main" id="{73648BFC-63DD-4510-B79A-11AEE60CC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" y="1296"/>
              <a:ext cx="100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sr-Latn-CS" altLang="sr-Latn-RS" sz="2000"/>
                <a:t>INICIJALNO</a:t>
              </a:r>
              <a:br>
                <a:rPr lang="sr-Latn-CS" altLang="sr-Latn-RS" sz="2000"/>
              </a:br>
              <a:r>
                <a:rPr lang="sr-Latn-CS" altLang="sr-Latn-RS" sz="2000"/>
                <a:t>STABLO</a:t>
              </a:r>
              <a:endParaRPr lang="en-US" altLang="sr-Latn-RS" sz="2000"/>
            </a:p>
          </p:txBody>
        </p:sp>
      </p:grpSp>
      <p:grpSp>
        <p:nvGrpSpPr>
          <p:cNvPr id="147462" name="Group 6">
            <a:extLst>
              <a:ext uri="{FF2B5EF4-FFF2-40B4-BE49-F238E27FC236}">
                <a16:creationId xmlns:a16="http://schemas.microsoft.com/office/drawing/2014/main" id="{49CEEA65-8411-4BBD-BC1F-5FAD0F3E7FA9}"/>
              </a:ext>
            </a:extLst>
          </p:cNvPr>
          <p:cNvGrpSpPr>
            <a:grpSpLocks/>
          </p:cNvGrpSpPr>
          <p:nvPr/>
        </p:nvGrpSpPr>
        <p:grpSpPr bwMode="auto">
          <a:xfrm>
            <a:off x="6402389" y="685800"/>
            <a:ext cx="2817813" cy="2667000"/>
            <a:chOff x="3073" y="432"/>
            <a:chExt cx="1775" cy="1680"/>
          </a:xfrm>
        </p:grpSpPr>
        <p:graphicFrame>
          <p:nvGraphicFramePr>
            <p:cNvPr id="147463" name="Object 7">
              <a:extLst>
                <a:ext uri="{FF2B5EF4-FFF2-40B4-BE49-F238E27FC236}">
                  <a16:creationId xmlns:a16="http://schemas.microsoft.com/office/drawing/2014/main" id="{42995332-5CF5-46A3-A9DB-15D1F81A8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1" y="432"/>
            <a:ext cx="1517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name="Visio" r:id="rId5" imgW="2145358" imgH="2376988" progId="Visio.Drawing.6">
                    <p:embed/>
                  </p:oleObj>
                </mc:Choice>
                <mc:Fallback>
                  <p:oleObj name="Visio" r:id="rId5" imgW="2145358" imgH="2376988" progId="Visio.Drawing.6">
                    <p:embed/>
                    <p:pic>
                      <p:nvPicPr>
                        <p:cNvPr id="147463" name="Object 7">
                          <a:extLst>
                            <a:ext uri="{FF2B5EF4-FFF2-40B4-BE49-F238E27FC236}">
                              <a16:creationId xmlns:a16="http://schemas.microsoft.com/office/drawing/2014/main" id="{42995332-5CF5-46A3-A9DB-15D1F81A8E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432"/>
                          <a:ext cx="1517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4" name="Text Box 8">
              <a:extLst>
                <a:ext uri="{FF2B5EF4-FFF2-40B4-BE49-F238E27FC236}">
                  <a16:creationId xmlns:a16="http://schemas.microsoft.com/office/drawing/2014/main" id="{1F79B025-1D63-4E91-A74F-FD4E142F7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1334"/>
              <a:ext cx="7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sr-Latn-CS" altLang="sr-Latn-RS" sz="2000"/>
                <a:t>DELETE 8</a:t>
              </a:r>
              <a:endParaRPr lang="en-US" altLang="sr-Latn-RS" sz="2000"/>
            </a:p>
          </p:txBody>
        </p:sp>
      </p:grpSp>
      <p:grpSp>
        <p:nvGrpSpPr>
          <p:cNvPr id="147465" name="Group 9">
            <a:extLst>
              <a:ext uri="{FF2B5EF4-FFF2-40B4-BE49-F238E27FC236}">
                <a16:creationId xmlns:a16="http://schemas.microsoft.com/office/drawing/2014/main" id="{C4DBC9A3-4260-4A6E-8BA4-ADCDC892DEC9}"/>
              </a:ext>
            </a:extLst>
          </p:cNvPr>
          <p:cNvGrpSpPr>
            <a:grpSpLocks/>
          </p:cNvGrpSpPr>
          <p:nvPr/>
        </p:nvGrpSpPr>
        <p:grpSpPr bwMode="auto">
          <a:xfrm>
            <a:off x="1760539" y="4010026"/>
            <a:ext cx="2811463" cy="2085975"/>
            <a:chOff x="149" y="2526"/>
            <a:chExt cx="1771" cy="1314"/>
          </a:xfrm>
        </p:grpSpPr>
        <p:graphicFrame>
          <p:nvGraphicFramePr>
            <p:cNvPr id="147466" name="Object 10">
              <a:extLst>
                <a:ext uri="{FF2B5EF4-FFF2-40B4-BE49-F238E27FC236}">
                  <a16:creationId xmlns:a16="http://schemas.microsoft.com/office/drawing/2014/main" id="{A125F727-280B-4E53-962A-36B4C08335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526"/>
            <a:ext cx="1536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name="Visio" r:id="rId7" imgW="2145358" imgH="1835122" progId="Visio.Drawing.6">
                    <p:embed/>
                  </p:oleObj>
                </mc:Choice>
                <mc:Fallback>
                  <p:oleObj name="Visio" r:id="rId7" imgW="2145358" imgH="1835122" progId="Visio.Drawing.6">
                    <p:embed/>
                    <p:pic>
                      <p:nvPicPr>
                        <p:cNvPr id="147466" name="Object 10">
                          <a:extLst>
                            <a:ext uri="{FF2B5EF4-FFF2-40B4-BE49-F238E27FC236}">
                              <a16:creationId xmlns:a16="http://schemas.microsoft.com/office/drawing/2014/main" id="{A125F727-280B-4E53-962A-36B4C08335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526"/>
                          <a:ext cx="1536" cy="1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7" name="Text Box 11">
              <a:extLst>
                <a:ext uri="{FF2B5EF4-FFF2-40B4-BE49-F238E27FC236}">
                  <a16:creationId xmlns:a16="http://schemas.microsoft.com/office/drawing/2014/main" id="{6375D3DB-E4BB-479D-B43F-5DB4AF5AB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3360"/>
              <a:ext cx="8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sr-Latn-CS" altLang="sr-Latn-RS" sz="2000"/>
                <a:t>DELETE 15</a:t>
              </a:r>
              <a:endParaRPr lang="en-US" altLang="sr-Latn-RS" sz="2000"/>
            </a:p>
          </p:txBody>
        </p:sp>
      </p:grpSp>
      <p:grpSp>
        <p:nvGrpSpPr>
          <p:cNvPr id="147468" name="Group 12">
            <a:extLst>
              <a:ext uri="{FF2B5EF4-FFF2-40B4-BE49-F238E27FC236}">
                <a16:creationId xmlns:a16="http://schemas.microsoft.com/office/drawing/2014/main" id="{DBCEF5A2-5ACA-4312-ADFC-ABA3928DFE05}"/>
              </a:ext>
            </a:extLst>
          </p:cNvPr>
          <p:cNvGrpSpPr>
            <a:grpSpLocks/>
          </p:cNvGrpSpPr>
          <p:nvPr/>
        </p:nvGrpSpPr>
        <p:grpSpPr bwMode="auto">
          <a:xfrm>
            <a:off x="6853240" y="4017964"/>
            <a:ext cx="2595563" cy="2066925"/>
            <a:chOff x="3357" y="2531"/>
            <a:chExt cx="1635" cy="1302"/>
          </a:xfrm>
        </p:grpSpPr>
        <p:graphicFrame>
          <p:nvGraphicFramePr>
            <p:cNvPr id="147469" name="Object 13">
              <a:extLst>
                <a:ext uri="{FF2B5EF4-FFF2-40B4-BE49-F238E27FC236}">
                  <a16:creationId xmlns:a16="http://schemas.microsoft.com/office/drawing/2014/main" id="{CDD1A866-449A-4793-AC5A-4FB389F1E6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531"/>
            <a:ext cx="1536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Visio" r:id="rId9" imgW="2145358" imgH="1817060" progId="Visio.Drawing.6">
                    <p:embed/>
                  </p:oleObj>
                </mc:Choice>
                <mc:Fallback>
                  <p:oleObj name="Visio" r:id="rId9" imgW="2145358" imgH="1817060" progId="Visio.Drawing.6">
                    <p:embed/>
                    <p:pic>
                      <p:nvPicPr>
                        <p:cNvPr id="147469" name="Object 13">
                          <a:extLst>
                            <a:ext uri="{FF2B5EF4-FFF2-40B4-BE49-F238E27FC236}">
                              <a16:creationId xmlns:a16="http://schemas.microsoft.com/office/drawing/2014/main" id="{CDD1A866-449A-4793-AC5A-4FB389F1E6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31"/>
                          <a:ext cx="1536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70" name="Text Box 14">
              <a:extLst>
                <a:ext uri="{FF2B5EF4-FFF2-40B4-BE49-F238E27FC236}">
                  <a16:creationId xmlns:a16="http://schemas.microsoft.com/office/drawing/2014/main" id="{A95E1319-1190-4EFA-8A87-45533722D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3456"/>
              <a:ext cx="7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sr-Latn-CS" altLang="sr-Latn-RS" sz="2000"/>
                <a:t>DELETE 5</a:t>
              </a:r>
              <a:endParaRPr lang="en-US" altLang="sr-Latn-RS" sz="2000"/>
            </a:p>
          </p:txBody>
        </p:sp>
      </p:grpSp>
    </p:spTree>
    <p:extLst>
      <p:ext uri="{BB962C8B-B14F-4D97-AF65-F5344CB8AC3E}">
        <p14:creationId xmlns:p14="http://schemas.microsoft.com/office/powerpoint/2010/main" val="380441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D2326F4-919E-4A97-AC07-0E4B831D6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3</a:t>
            </a:r>
            <a:endParaRPr lang="en-US" altLang="sr-Latn-R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7DBE-B1DE-4514-B586-1F6F7ABA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992A-82FB-4F64-ADE6-102A674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EB15-B144-4940-B703-85D97CBA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EB7-1B60-440D-88E2-54B9BD69873B}" type="slidenum">
              <a:rPr lang="en-US" altLang="sr-Latn-RS"/>
              <a:pPr/>
              <a:t>12</a:t>
            </a:fld>
            <a:endParaRPr lang="en-US" altLang="sr-Latn-RS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27BBE91-1D2F-4549-853A-513DE425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8229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sr-Latn-CS" altLang="sr-Latn-RS" dirty="0"/>
              <a:t>U binarno stablo pretraživanja se najpre redom umeću ključevi 15, 25, 18, 31, 16, 2, 12, 14, 8, 22, 23, 28, 27.</a:t>
            </a:r>
          </a:p>
          <a:p>
            <a:pPr eaLnBrk="1" hangingPunct="1">
              <a:buFontTx/>
              <a:buNone/>
            </a:pPr>
            <a:endParaRPr lang="sr-Latn-CS" altLang="sr-Latn-RS" dirty="0"/>
          </a:p>
          <a:p>
            <a:pPr eaLnBrk="1" hangingPunct="1">
              <a:buFontTx/>
              <a:buNone/>
            </a:pPr>
            <a:r>
              <a:rPr lang="sr-Latn-CS" altLang="sr-Latn-RS" dirty="0"/>
              <a:t>Zatim se redom brišu ključevi 2, 25, 15,</a:t>
            </a:r>
            <a:r>
              <a:rPr lang="en-US" altLang="sr-Latn-RS" dirty="0"/>
              <a:t> 16, 18, 22, 23</a:t>
            </a:r>
            <a:endParaRPr lang="sr-Latn-CS" altLang="sr-Latn-RS" dirty="0"/>
          </a:p>
          <a:p>
            <a:pPr eaLnBrk="1" hangingPunct="1">
              <a:buFontTx/>
              <a:buNone/>
            </a:pPr>
            <a:endParaRPr lang="sr-Latn-CS" altLang="sr-Latn-RS" dirty="0"/>
          </a:p>
          <a:p>
            <a:pPr eaLnBrk="1" hangingPunct="1">
              <a:buFontTx/>
              <a:buNone/>
            </a:pPr>
            <a:r>
              <a:rPr lang="sr-Latn-CS" altLang="sr-Latn-RS" dirty="0"/>
              <a:t>Prikazati izgled stabla nakon svakog umetanja i brisanja.</a:t>
            </a:r>
          </a:p>
        </p:txBody>
      </p:sp>
    </p:spTree>
    <p:extLst>
      <p:ext uri="{BB962C8B-B14F-4D97-AF65-F5344CB8AC3E}">
        <p14:creationId xmlns:p14="http://schemas.microsoft.com/office/powerpoint/2010/main" val="270946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7157339-38F0-4956-8822-CD5321676E9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sr-Latn-CS" altLang="sr-Latn-RS" sz="2800"/>
              <a:t>Zadatak 3 – Rešenje</a:t>
            </a:r>
            <a:endParaRPr lang="en-US" altLang="sr-Latn-RS" sz="2800"/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F7679EAA-8F9D-4E1B-8AEB-E8472054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F66E4314-6F1A-4341-9C72-2BE1F1CC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5677DF94-C059-4810-BB01-A97D4418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310-CD5C-4B96-814D-E627A96D5BF7}" type="slidenum">
              <a:rPr lang="en-US" altLang="sr-Latn-RS"/>
              <a:pPr/>
              <a:t>13</a:t>
            </a:fld>
            <a:endParaRPr lang="en-US" altLang="sr-Latn-RS"/>
          </a:p>
        </p:txBody>
      </p:sp>
      <p:grpSp>
        <p:nvGrpSpPr>
          <p:cNvPr id="149507" name="Group 3">
            <a:extLst>
              <a:ext uri="{FF2B5EF4-FFF2-40B4-BE49-F238E27FC236}">
                <a16:creationId xmlns:a16="http://schemas.microsoft.com/office/drawing/2014/main" id="{61B5516B-DD76-456C-82D9-36BFE72AE1A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838200"/>
            <a:ext cx="3200400" cy="2535238"/>
            <a:chOff x="192" y="576"/>
            <a:chExt cx="1998" cy="1594"/>
          </a:xfrm>
        </p:grpSpPr>
        <p:graphicFrame>
          <p:nvGraphicFramePr>
            <p:cNvPr id="149508" name="Object 4">
              <a:extLst>
                <a:ext uri="{FF2B5EF4-FFF2-40B4-BE49-F238E27FC236}">
                  <a16:creationId xmlns:a16="http://schemas.microsoft.com/office/drawing/2014/main" id="{8FB7D655-2FB8-4FD7-94DF-DE93F2D1A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576"/>
            <a:ext cx="1998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2" name="Visio" r:id="rId3" imgW="3171729" imgH="2381323" progId="Visio.Drawing.6">
                    <p:embed/>
                  </p:oleObj>
                </mc:Choice>
                <mc:Fallback>
                  <p:oleObj name="Visio" r:id="rId3" imgW="3171729" imgH="2381323" progId="Visio.Drawing.6">
                    <p:embed/>
                    <p:pic>
                      <p:nvPicPr>
                        <p:cNvPr id="149508" name="Object 4">
                          <a:extLst>
                            <a:ext uri="{FF2B5EF4-FFF2-40B4-BE49-F238E27FC236}">
                              <a16:creationId xmlns:a16="http://schemas.microsoft.com/office/drawing/2014/main" id="{8FB7D655-2FB8-4FD7-94DF-DE93F2D1AF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576"/>
                          <a:ext cx="1998" cy="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09" name="Text Box 5">
              <a:extLst>
                <a:ext uri="{FF2B5EF4-FFF2-40B4-BE49-F238E27FC236}">
                  <a16:creationId xmlns:a16="http://schemas.microsoft.com/office/drawing/2014/main" id="{CF45287A-16F2-4E02-AF8F-4EC10B2C0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" y="1729"/>
              <a:ext cx="9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sr-Latn-CS" altLang="sr-Latn-RS" sz="2000"/>
                <a:t>NAKON</a:t>
              </a:r>
              <a:br>
                <a:rPr lang="sr-Latn-CS" altLang="sr-Latn-RS" sz="2000"/>
              </a:br>
              <a:r>
                <a:rPr lang="sr-Latn-CS" altLang="sr-Latn-RS" sz="2000"/>
                <a:t>UMETANJA</a:t>
              </a:r>
              <a:endParaRPr lang="en-US" altLang="sr-Latn-RS" sz="2000"/>
            </a:p>
          </p:txBody>
        </p:sp>
      </p:grpSp>
      <p:grpSp>
        <p:nvGrpSpPr>
          <p:cNvPr id="149510" name="Group 6">
            <a:extLst>
              <a:ext uri="{FF2B5EF4-FFF2-40B4-BE49-F238E27FC236}">
                <a16:creationId xmlns:a16="http://schemas.microsoft.com/office/drawing/2014/main" id="{57185A19-DD9C-44E5-A963-D2EC749807E2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838200"/>
            <a:ext cx="3771900" cy="2362200"/>
            <a:chOff x="2803" y="528"/>
            <a:chExt cx="2189" cy="1377"/>
          </a:xfrm>
        </p:grpSpPr>
        <p:graphicFrame>
          <p:nvGraphicFramePr>
            <p:cNvPr id="149511" name="Object 7">
              <a:extLst>
                <a:ext uri="{FF2B5EF4-FFF2-40B4-BE49-F238E27FC236}">
                  <a16:creationId xmlns:a16="http://schemas.microsoft.com/office/drawing/2014/main" id="{7ADC5924-C942-49CB-93C3-F42F28BB94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3" y="528"/>
            <a:ext cx="2189" cy="1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" name="Visio" r:id="rId5" imgW="3786756" imgH="2381323" progId="Visio.Drawing.6">
                    <p:embed/>
                  </p:oleObj>
                </mc:Choice>
                <mc:Fallback>
                  <p:oleObj name="Visio" r:id="rId5" imgW="3786756" imgH="2381323" progId="Visio.Drawing.6">
                    <p:embed/>
                    <p:pic>
                      <p:nvPicPr>
                        <p:cNvPr id="149511" name="Object 7">
                          <a:extLst>
                            <a:ext uri="{FF2B5EF4-FFF2-40B4-BE49-F238E27FC236}">
                              <a16:creationId xmlns:a16="http://schemas.microsoft.com/office/drawing/2014/main" id="{7ADC5924-C942-49CB-93C3-F42F28BB94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528"/>
                          <a:ext cx="2189" cy="1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2" name="Text Box 8">
              <a:extLst>
                <a:ext uri="{FF2B5EF4-FFF2-40B4-BE49-F238E27FC236}">
                  <a16:creationId xmlns:a16="http://schemas.microsoft.com/office/drawing/2014/main" id="{DFCD3A4D-7488-4761-A11F-8735485F2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DELETE 2</a:t>
              </a:r>
              <a:endParaRPr lang="en-US" altLang="sr-Latn-RS" sz="2000"/>
            </a:p>
          </p:txBody>
        </p:sp>
      </p:grpSp>
      <p:grpSp>
        <p:nvGrpSpPr>
          <p:cNvPr id="149513" name="Group 9">
            <a:extLst>
              <a:ext uri="{FF2B5EF4-FFF2-40B4-BE49-F238E27FC236}">
                <a16:creationId xmlns:a16="http://schemas.microsoft.com/office/drawing/2014/main" id="{6712A7D6-592E-46B1-8A53-AB79B5287F5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657600"/>
            <a:ext cx="3886200" cy="2438400"/>
            <a:chOff x="96" y="2352"/>
            <a:chExt cx="2191" cy="1378"/>
          </a:xfrm>
        </p:grpSpPr>
        <p:graphicFrame>
          <p:nvGraphicFramePr>
            <p:cNvPr id="149514" name="Object 10">
              <a:extLst>
                <a:ext uri="{FF2B5EF4-FFF2-40B4-BE49-F238E27FC236}">
                  <a16:creationId xmlns:a16="http://schemas.microsoft.com/office/drawing/2014/main" id="{ECDF8344-A3F6-4D69-ADFD-2210FB486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2352"/>
            <a:ext cx="2191" cy="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" name="Visio" r:id="rId7" imgW="3786756" imgH="2381323" progId="Visio.Drawing.6">
                    <p:embed/>
                  </p:oleObj>
                </mc:Choice>
                <mc:Fallback>
                  <p:oleObj name="Visio" r:id="rId7" imgW="3786756" imgH="2381323" progId="Visio.Drawing.6">
                    <p:embed/>
                    <p:pic>
                      <p:nvPicPr>
                        <p:cNvPr id="149514" name="Object 10">
                          <a:extLst>
                            <a:ext uri="{FF2B5EF4-FFF2-40B4-BE49-F238E27FC236}">
                              <a16:creationId xmlns:a16="http://schemas.microsoft.com/office/drawing/2014/main" id="{ECDF8344-A3F6-4D69-ADFD-2210FB4869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352"/>
                          <a:ext cx="2191" cy="1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5" name="Text Box 11">
              <a:extLst>
                <a:ext uri="{FF2B5EF4-FFF2-40B4-BE49-F238E27FC236}">
                  <a16:creationId xmlns:a16="http://schemas.microsoft.com/office/drawing/2014/main" id="{CBAC0315-8330-47FA-B955-08FEE5B20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16"/>
              <a:ext cx="774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DELETE 25</a:t>
              </a:r>
              <a:endParaRPr lang="en-US" altLang="sr-Latn-RS" sz="2000"/>
            </a:p>
          </p:txBody>
        </p:sp>
      </p:grpSp>
      <p:grpSp>
        <p:nvGrpSpPr>
          <p:cNvPr id="149516" name="Group 12">
            <a:extLst>
              <a:ext uri="{FF2B5EF4-FFF2-40B4-BE49-F238E27FC236}">
                <a16:creationId xmlns:a16="http://schemas.microsoft.com/office/drawing/2014/main" id="{66D9202C-1559-4293-B26C-C4EDB3535824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3679826"/>
            <a:ext cx="3859212" cy="2416175"/>
            <a:chOff x="3104" y="2097"/>
            <a:chExt cx="2191" cy="1378"/>
          </a:xfrm>
        </p:grpSpPr>
        <p:graphicFrame>
          <p:nvGraphicFramePr>
            <p:cNvPr id="149517" name="Object 13">
              <a:extLst>
                <a:ext uri="{FF2B5EF4-FFF2-40B4-BE49-F238E27FC236}">
                  <a16:creationId xmlns:a16="http://schemas.microsoft.com/office/drawing/2014/main" id="{00A8B86F-F0D5-4942-B9BF-FB09D44DD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4" y="2097"/>
            <a:ext cx="2191" cy="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name="Visio" r:id="rId9" imgW="3786756" imgH="2381323" progId="Visio.Drawing.6">
                    <p:embed/>
                  </p:oleObj>
                </mc:Choice>
                <mc:Fallback>
                  <p:oleObj name="Visio" r:id="rId9" imgW="3786756" imgH="2381323" progId="Visio.Drawing.6">
                    <p:embed/>
                    <p:pic>
                      <p:nvPicPr>
                        <p:cNvPr id="149517" name="Object 13">
                          <a:extLst>
                            <a:ext uri="{FF2B5EF4-FFF2-40B4-BE49-F238E27FC236}">
                              <a16:creationId xmlns:a16="http://schemas.microsoft.com/office/drawing/2014/main" id="{00A8B86F-F0D5-4942-B9BF-FB09D44DD0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097"/>
                          <a:ext cx="2191" cy="1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8" name="Text Box 14">
              <a:extLst>
                <a:ext uri="{FF2B5EF4-FFF2-40B4-BE49-F238E27FC236}">
                  <a16:creationId xmlns:a16="http://schemas.microsoft.com/office/drawing/2014/main" id="{934FC04F-6169-4564-A4FA-BD6330023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966"/>
              <a:ext cx="77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DELETE 15</a:t>
              </a:r>
              <a:endParaRPr lang="en-US" altLang="sr-Latn-RS" sz="2000"/>
            </a:p>
          </p:txBody>
        </p:sp>
      </p:grpSp>
    </p:spTree>
    <p:extLst>
      <p:ext uri="{BB962C8B-B14F-4D97-AF65-F5344CB8AC3E}">
        <p14:creationId xmlns:p14="http://schemas.microsoft.com/office/powerpoint/2010/main" val="12426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E89916-D6B4-45CD-95A9-9BCD25D17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3 – Rešenje</a:t>
            </a:r>
            <a:endParaRPr lang="en-US" altLang="sr-Latn-RS" sz="2800"/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B2199EE2-E54F-409F-8B45-5934D25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23538D38-ADC9-4740-9F08-65D2AA52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B317A7C8-2EB3-421C-97F9-51D833F8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117-50BC-420C-81CA-8F30BB80DD0E}" type="slidenum">
              <a:rPr lang="en-US" altLang="sr-Latn-RS"/>
              <a:pPr/>
              <a:t>14</a:t>
            </a:fld>
            <a:endParaRPr lang="en-US" altLang="sr-Latn-RS"/>
          </a:p>
        </p:txBody>
      </p:sp>
      <p:grpSp>
        <p:nvGrpSpPr>
          <p:cNvPr id="150531" name="Group 3">
            <a:extLst>
              <a:ext uri="{FF2B5EF4-FFF2-40B4-BE49-F238E27FC236}">
                <a16:creationId xmlns:a16="http://schemas.microsoft.com/office/drawing/2014/main" id="{F4E46CF2-3153-44AA-B6B4-E08A29575AA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990601"/>
            <a:ext cx="3786188" cy="1825625"/>
            <a:chOff x="192" y="624"/>
            <a:chExt cx="2385" cy="1150"/>
          </a:xfrm>
        </p:grpSpPr>
        <p:graphicFrame>
          <p:nvGraphicFramePr>
            <p:cNvPr id="150532" name="Object 4">
              <a:extLst>
                <a:ext uri="{FF2B5EF4-FFF2-40B4-BE49-F238E27FC236}">
                  <a16:creationId xmlns:a16="http://schemas.microsoft.com/office/drawing/2014/main" id="{D06F3A0F-D68B-486A-B4B1-89D2A178F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624"/>
            <a:ext cx="2385" cy="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name="Visio" r:id="rId3" imgW="3786756" imgH="1825368" progId="Visio.Drawing.6">
                    <p:embed/>
                  </p:oleObj>
                </mc:Choice>
                <mc:Fallback>
                  <p:oleObj name="Visio" r:id="rId3" imgW="3786756" imgH="1825368" progId="Visio.Drawing.6">
                    <p:embed/>
                    <p:pic>
                      <p:nvPicPr>
                        <p:cNvPr id="150532" name="Object 4">
                          <a:extLst>
                            <a:ext uri="{FF2B5EF4-FFF2-40B4-BE49-F238E27FC236}">
                              <a16:creationId xmlns:a16="http://schemas.microsoft.com/office/drawing/2014/main" id="{D06F3A0F-D68B-486A-B4B1-89D2A178F1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624"/>
                          <a:ext cx="2385" cy="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3" name="Text Box 5">
              <a:extLst>
                <a:ext uri="{FF2B5EF4-FFF2-40B4-BE49-F238E27FC236}">
                  <a16:creationId xmlns:a16="http://schemas.microsoft.com/office/drawing/2014/main" id="{6E07F66F-DE25-4847-BBD2-52EDC2838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8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DELETE 16</a:t>
              </a:r>
              <a:endParaRPr lang="en-US" altLang="sr-Latn-RS" sz="2000"/>
            </a:p>
          </p:txBody>
        </p:sp>
      </p:grpSp>
      <p:grpSp>
        <p:nvGrpSpPr>
          <p:cNvPr id="150534" name="Group 6">
            <a:extLst>
              <a:ext uri="{FF2B5EF4-FFF2-40B4-BE49-F238E27FC236}">
                <a16:creationId xmlns:a16="http://schemas.microsoft.com/office/drawing/2014/main" id="{162148C1-927A-454E-9D76-4DBB0FB0991B}"/>
              </a:ext>
            </a:extLst>
          </p:cNvPr>
          <p:cNvGrpSpPr>
            <a:grpSpLocks/>
          </p:cNvGrpSpPr>
          <p:nvPr/>
        </p:nvGrpSpPr>
        <p:grpSpPr bwMode="auto">
          <a:xfrm>
            <a:off x="6348414" y="993776"/>
            <a:ext cx="3786187" cy="1825625"/>
            <a:chOff x="3135" y="626"/>
            <a:chExt cx="2385" cy="1150"/>
          </a:xfrm>
        </p:grpSpPr>
        <p:graphicFrame>
          <p:nvGraphicFramePr>
            <p:cNvPr id="150535" name="Object 7">
              <a:extLst>
                <a:ext uri="{FF2B5EF4-FFF2-40B4-BE49-F238E27FC236}">
                  <a16:creationId xmlns:a16="http://schemas.microsoft.com/office/drawing/2014/main" id="{45A4ADC7-87E9-40E2-9EFD-11829FA5E0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5" y="626"/>
            <a:ext cx="2385" cy="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" name="Visio" r:id="rId5" imgW="3786756" imgH="1825368" progId="Visio.Drawing.6">
                    <p:embed/>
                  </p:oleObj>
                </mc:Choice>
                <mc:Fallback>
                  <p:oleObj name="Visio" r:id="rId5" imgW="3786756" imgH="1825368" progId="Visio.Drawing.6">
                    <p:embed/>
                    <p:pic>
                      <p:nvPicPr>
                        <p:cNvPr id="150535" name="Object 7">
                          <a:extLst>
                            <a:ext uri="{FF2B5EF4-FFF2-40B4-BE49-F238E27FC236}">
                              <a16:creationId xmlns:a16="http://schemas.microsoft.com/office/drawing/2014/main" id="{45A4ADC7-87E9-40E2-9EFD-11829FA5E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626"/>
                          <a:ext cx="2385" cy="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6" name="Text Box 8">
              <a:extLst>
                <a:ext uri="{FF2B5EF4-FFF2-40B4-BE49-F238E27FC236}">
                  <a16:creationId xmlns:a16="http://schemas.microsoft.com/office/drawing/2014/main" id="{AAD8B311-FA99-46F1-B3D6-BD07F01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488"/>
              <a:ext cx="8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DELETE 18</a:t>
              </a:r>
              <a:endParaRPr lang="en-US" altLang="sr-Latn-RS" sz="2000"/>
            </a:p>
          </p:txBody>
        </p:sp>
      </p:grpSp>
      <p:grpSp>
        <p:nvGrpSpPr>
          <p:cNvPr id="150537" name="Group 9">
            <a:extLst>
              <a:ext uri="{FF2B5EF4-FFF2-40B4-BE49-F238E27FC236}">
                <a16:creationId xmlns:a16="http://schemas.microsoft.com/office/drawing/2014/main" id="{9337482D-7A3D-4A09-B300-F38E19AFF84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657599"/>
            <a:ext cx="3752850" cy="1819220"/>
            <a:chOff x="192" y="2258"/>
            <a:chExt cx="2385" cy="1166"/>
          </a:xfrm>
        </p:grpSpPr>
        <p:graphicFrame>
          <p:nvGraphicFramePr>
            <p:cNvPr id="150538" name="Object 10">
              <a:extLst>
                <a:ext uri="{FF2B5EF4-FFF2-40B4-BE49-F238E27FC236}">
                  <a16:creationId xmlns:a16="http://schemas.microsoft.com/office/drawing/2014/main" id="{57C08144-527F-4185-8217-72770C5ED2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2258"/>
            <a:ext cx="2385" cy="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8" name="Visio" r:id="rId7" imgW="3786756" imgH="1825368" progId="Visio.Drawing.6">
                    <p:embed/>
                  </p:oleObj>
                </mc:Choice>
                <mc:Fallback>
                  <p:oleObj name="Visio" r:id="rId7" imgW="3786756" imgH="1825368" progId="Visio.Drawing.6">
                    <p:embed/>
                    <p:pic>
                      <p:nvPicPr>
                        <p:cNvPr id="150538" name="Object 10">
                          <a:extLst>
                            <a:ext uri="{FF2B5EF4-FFF2-40B4-BE49-F238E27FC236}">
                              <a16:creationId xmlns:a16="http://schemas.microsoft.com/office/drawing/2014/main" id="{57C08144-527F-4185-8217-72770C5ED2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258"/>
                          <a:ext cx="2385" cy="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9" name="Text Box 11">
              <a:extLst>
                <a:ext uri="{FF2B5EF4-FFF2-40B4-BE49-F238E27FC236}">
                  <a16:creationId xmlns:a16="http://schemas.microsoft.com/office/drawing/2014/main" id="{CB0D0B93-3DFF-4FE4-92E8-9EA3273EB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168"/>
              <a:ext cx="87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DELETE 22</a:t>
              </a:r>
              <a:endParaRPr lang="en-US" altLang="sr-Latn-RS" sz="2000"/>
            </a:p>
          </p:txBody>
        </p:sp>
      </p:grpSp>
      <p:grpSp>
        <p:nvGrpSpPr>
          <p:cNvPr id="150540" name="Group 12">
            <a:extLst>
              <a:ext uri="{FF2B5EF4-FFF2-40B4-BE49-F238E27FC236}">
                <a16:creationId xmlns:a16="http://schemas.microsoft.com/office/drawing/2014/main" id="{C1428B0D-522C-41FB-9D4C-54910B3602C0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657600"/>
            <a:ext cx="3186112" cy="1771650"/>
            <a:chOff x="3225" y="2304"/>
            <a:chExt cx="2007" cy="1116"/>
          </a:xfrm>
        </p:grpSpPr>
        <p:graphicFrame>
          <p:nvGraphicFramePr>
            <p:cNvPr id="150541" name="Object 13">
              <a:extLst>
                <a:ext uri="{FF2B5EF4-FFF2-40B4-BE49-F238E27FC236}">
                  <a16:creationId xmlns:a16="http://schemas.microsoft.com/office/drawing/2014/main" id="{8AD69A09-8B70-4151-ADB8-94785737BE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304"/>
            <a:ext cx="2007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Visio" r:id="rId9" imgW="3185477" imgH="1282057" progId="Visio.Drawing.6">
                    <p:embed/>
                  </p:oleObj>
                </mc:Choice>
                <mc:Fallback>
                  <p:oleObj name="Visio" r:id="rId9" imgW="3185477" imgH="1282057" progId="Visio.Drawing.6">
                    <p:embed/>
                    <p:pic>
                      <p:nvPicPr>
                        <p:cNvPr id="150541" name="Object 13">
                          <a:extLst>
                            <a:ext uri="{FF2B5EF4-FFF2-40B4-BE49-F238E27FC236}">
                              <a16:creationId xmlns:a16="http://schemas.microsoft.com/office/drawing/2014/main" id="{8AD69A09-8B70-4151-ADB8-94785737BE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304"/>
                          <a:ext cx="2007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2" name="Text Box 14">
              <a:extLst>
                <a:ext uri="{FF2B5EF4-FFF2-40B4-BE49-F238E27FC236}">
                  <a16:creationId xmlns:a16="http://schemas.microsoft.com/office/drawing/2014/main" id="{24D23282-ECE0-428D-9F12-E2A099A48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68"/>
              <a:ext cx="8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DELETE 23</a:t>
              </a:r>
              <a:endParaRPr lang="en-US" altLang="sr-Latn-RS" sz="2000"/>
            </a:p>
          </p:txBody>
        </p:sp>
      </p:grpSp>
    </p:spTree>
    <p:extLst>
      <p:ext uri="{BB962C8B-B14F-4D97-AF65-F5344CB8AC3E}">
        <p14:creationId xmlns:p14="http://schemas.microsoft.com/office/powerpoint/2010/main" val="167442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F8A42146-0F06-4AE1-AC7B-0A6CE2868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4</a:t>
            </a:r>
            <a:endParaRPr lang="en-US" altLang="sr-Latn-RS" sz="2800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F84C45E-4A0E-4755-A64E-855486387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534400" cy="4525963"/>
          </a:xfrm>
        </p:spPr>
        <p:txBody>
          <a:bodyPr/>
          <a:lstStyle/>
          <a:p>
            <a:pPr>
              <a:buFontTx/>
              <a:buNone/>
            </a:pPr>
            <a:r>
              <a:rPr lang="sr-Latn-CS" altLang="sr-Latn-RS" dirty="0"/>
              <a:t>Binarno stablo pretraživanja B se dobija tako što se u njega redom umeću ključevi dobijeni </a:t>
            </a:r>
            <a:r>
              <a:rPr lang="sr-Latn-CS" altLang="sr-Latn-RS" i="1" dirty="0"/>
              <a:t>inorder</a:t>
            </a:r>
            <a:r>
              <a:rPr lang="sr-Latn-CS" altLang="sr-Latn-RS" dirty="0"/>
              <a:t> obilaskom binarnog stabla pretraživanja A.</a:t>
            </a:r>
          </a:p>
          <a:p>
            <a:pPr>
              <a:buFontTx/>
              <a:buNone/>
            </a:pPr>
            <a:endParaRPr lang="sr-Latn-CS" altLang="sr-Latn-RS" dirty="0"/>
          </a:p>
          <a:p>
            <a:pPr>
              <a:buFontTx/>
              <a:buNone/>
            </a:pPr>
            <a:r>
              <a:rPr lang="sr-Latn-CS" altLang="sr-Latn-RS" dirty="0"/>
              <a:t>Komentarisati osobine stabla B (kompletnost, balansiranost).</a:t>
            </a:r>
            <a:br>
              <a:rPr lang="sr-Latn-CS" altLang="sr-Latn-RS" dirty="0"/>
            </a:br>
            <a:r>
              <a:rPr lang="sr-Latn-CS" altLang="sr-Latn-RS" dirty="0"/>
              <a:t>Proceniti vremensku složenost pretrage proizvoljnog ključa u stablu B.</a:t>
            </a:r>
          </a:p>
          <a:p>
            <a:pPr>
              <a:buFontTx/>
              <a:buNone/>
            </a:pPr>
            <a:endParaRPr lang="sr-Latn-CS" altLang="sr-Latn-RS" dirty="0"/>
          </a:p>
          <a:p>
            <a:pPr>
              <a:buFontTx/>
              <a:buNone/>
            </a:pPr>
            <a:r>
              <a:rPr lang="sr-Latn-CS" altLang="sr-Latn-RS" dirty="0"/>
              <a:t>Predložiti redosled umetanja ključeva u stablo B da bi se poboljšale performanse pretrage.</a:t>
            </a:r>
            <a:endParaRPr lang="en-US" alt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4326-746B-4DF6-8C52-FD6EC5CD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3025-FF83-43DF-9F14-5D990B99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19EB-5C57-4DBA-834F-671F589F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354C-F1CC-43E4-ADEC-7120A6D891E5}" type="slidenum">
              <a:rPr lang="en-US" altLang="sr-Latn-RS"/>
              <a:pPr/>
              <a:t>15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1816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80DF5D9-1CCB-421C-979F-11956E104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4 – Rešenje</a:t>
            </a:r>
            <a:endParaRPr lang="en-US" altLang="sr-Latn-RS" sz="2800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A6AA3B7B-5358-4748-9B37-A3A75929AF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90600"/>
            <a:ext cx="8382000" cy="2895600"/>
          </a:xfrm>
        </p:spPr>
        <p:txBody>
          <a:bodyPr/>
          <a:lstStyle/>
          <a:p>
            <a:pPr>
              <a:buFontTx/>
              <a:buNone/>
            </a:pPr>
            <a:r>
              <a:rPr lang="sr-Latn-CS" altLang="sr-Latn-RS"/>
              <a:t>Inorder obilaskom stabla se pristupa ključevima u neopadajućem redosledu.</a:t>
            </a:r>
          </a:p>
          <a:p>
            <a:pPr>
              <a:buFontTx/>
              <a:buNone/>
            </a:pPr>
            <a:endParaRPr lang="sr-Latn-CS" altLang="sr-Latn-RS"/>
          </a:p>
          <a:p>
            <a:pPr>
              <a:buFontTx/>
              <a:buNone/>
            </a:pPr>
            <a:r>
              <a:rPr lang="sr-Latn-CS" altLang="sr-Latn-RS"/>
              <a:t>Umetanje ključeva datim redosledom bi napravilo nebalansirano stablo kod kojeg svaki čvor (izuzev lista) ima samo desnog potomka – svodi se na ulančanu listu.</a:t>
            </a:r>
          </a:p>
          <a:p>
            <a:pPr>
              <a:buFontTx/>
              <a:buNone/>
            </a:pPr>
            <a:endParaRPr lang="en-US" altLang="sr-Latn-RS"/>
          </a:p>
        </p:txBody>
      </p:sp>
      <p:graphicFrame>
        <p:nvGraphicFramePr>
          <p:cNvPr id="152580" name="Object 4">
            <a:extLst>
              <a:ext uri="{FF2B5EF4-FFF2-40B4-BE49-F238E27FC236}">
                <a16:creationId xmlns:a16="http://schemas.microsoft.com/office/drawing/2014/main" id="{D6010AA1-667D-4ED1-827B-268F8B61CA6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3848100"/>
          <a:ext cx="2438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Visio" r:id="rId3" imgW="1564339" imgH="1245932" progId="Visio.Drawing.6">
                  <p:embed/>
                </p:oleObj>
              </mc:Choice>
              <mc:Fallback>
                <p:oleObj name="Visio" r:id="rId3" imgW="1564339" imgH="1245932" progId="Visio.Drawing.6">
                  <p:embed/>
                  <p:pic>
                    <p:nvPicPr>
                      <p:cNvPr id="152580" name="Object 4">
                        <a:extLst>
                          <a:ext uri="{FF2B5EF4-FFF2-40B4-BE49-F238E27FC236}">
                            <a16:creationId xmlns:a16="http://schemas.microsoft.com/office/drawing/2014/main" id="{D6010AA1-667D-4ED1-827B-268F8B61C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48100"/>
                        <a:ext cx="2438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>
            <a:extLst>
              <a:ext uri="{FF2B5EF4-FFF2-40B4-BE49-F238E27FC236}">
                <a16:creationId xmlns:a16="http://schemas.microsoft.com/office/drawing/2014/main" id="{BAE2D282-4ED5-43C9-9BB5-EE28DD905B9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0" y="3581400"/>
          <a:ext cx="2579688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Visio" r:id="rId5" imgW="2067213" imgH="2153378" progId="Visio.Drawing.6">
                  <p:embed/>
                </p:oleObj>
              </mc:Choice>
              <mc:Fallback>
                <p:oleObj name="Visio" r:id="rId5" imgW="2067213" imgH="2153378" progId="Visio.Drawing.6">
                  <p:embed/>
                  <p:pic>
                    <p:nvPicPr>
                      <p:cNvPr id="152584" name="Object 8">
                        <a:extLst>
                          <a:ext uri="{FF2B5EF4-FFF2-40B4-BE49-F238E27FC236}">
                            <a16:creationId xmlns:a16="http://schemas.microsoft.com/office/drawing/2014/main" id="{BAE2D282-4ED5-43C9-9BB5-EE28DD905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81400"/>
                        <a:ext cx="2579688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D0FD2B7A-E65D-492F-9D75-9794EECD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5BD0B026-FDEE-4286-BA7C-CCDE38C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49CD4F1C-E670-4ABD-BEFB-56E2BFC3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7EF3-0C54-4BD8-A837-95B8847ACE1A}" type="slidenum">
              <a:rPr lang="en-US" altLang="sr-Latn-RS"/>
              <a:pPr/>
              <a:t>16</a:t>
            </a:fld>
            <a:endParaRPr lang="en-US" altLang="sr-Latn-RS"/>
          </a:p>
        </p:txBody>
      </p:sp>
      <p:grpSp>
        <p:nvGrpSpPr>
          <p:cNvPr id="152581" name="Group 5">
            <a:extLst>
              <a:ext uri="{FF2B5EF4-FFF2-40B4-BE49-F238E27FC236}">
                <a16:creationId xmlns:a16="http://schemas.microsoft.com/office/drawing/2014/main" id="{898C35BD-052F-4CBE-B991-6BEDF3151C8D}"/>
              </a:ext>
            </a:extLst>
          </p:cNvPr>
          <p:cNvGrpSpPr>
            <a:grpSpLocks/>
          </p:cNvGrpSpPr>
          <p:nvPr/>
        </p:nvGrpSpPr>
        <p:grpSpPr bwMode="auto">
          <a:xfrm>
            <a:off x="4419601" y="4175126"/>
            <a:ext cx="2087563" cy="854075"/>
            <a:chOff x="1824" y="2630"/>
            <a:chExt cx="1315" cy="538"/>
          </a:xfrm>
        </p:grpSpPr>
        <p:sp>
          <p:nvSpPr>
            <p:cNvPr id="152582" name="AutoShape 6">
              <a:extLst>
                <a:ext uri="{FF2B5EF4-FFF2-40B4-BE49-F238E27FC236}">
                  <a16:creationId xmlns:a16="http://schemas.microsoft.com/office/drawing/2014/main" id="{9613FEB7-B06A-4F96-80D4-58308C297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1056" cy="240"/>
            </a:xfrm>
            <a:prstGeom prst="rightArrow">
              <a:avLst>
                <a:gd name="adj1" fmla="val 50000"/>
                <a:gd name="adj2" fmla="val 566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2583" name="Text Box 7">
              <a:extLst>
                <a:ext uri="{FF2B5EF4-FFF2-40B4-BE49-F238E27FC236}">
                  <a16:creationId xmlns:a16="http://schemas.microsoft.com/office/drawing/2014/main" id="{9776C8E7-BE0A-42FB-B3E9-397258246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630"/>
              <a:ext cx="1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8,12,14,27,28,31</a:t>
              </a:r>
              <a:endParaRPr lang="en-US" altLang="sr-Latn-RS" sz="2000"/>
            </a:p>
          </p:txBody>
        </p:sp>
      </p:grpSp>
    </p:spTree>
    <p:extLst>
      <p:ext uri="{BB962C8B-B14F-4D97-AF65-F5344CB8AC3E}">
        <p14:creationId xmlns:p14="http://schemas.microsoft.com/office/powerpoint/2010/main" val="253981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A94F96-A77F-4EBA-B1DC-7255E3E2F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4 – Rešenje</a:t>
            </a:r>
            <a:endParaRPr lang="en-US" altLang="sr-Latn-RS" sz="2800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F87F87F-CAAD-43A2-A77D-697827DBDC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90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sr-Latn-CS" altLang="sr-Latn-RS"/>
              <a:t>Binarno stablo pretraživanja ima najbolje performanse kada je balansirano. Balansiranost bi se postigla ako bi se najpre izvršilo umetanje ključa na sredini niza ključeva dobijenog </a:t>
            </a:r>
            <a:r>
              <a:rPr lang="sr-Latn-CS" altLang="sr-Latn-RS" i="1"/>
              <a:t>inorder</a:t>
            </a:r>
            <a:r>
              <a:rPr lang="sr-Latn-CS" altLang="sr-Latn-RS"/>
              <a:t> obilaskom, a zatim ključeva na polovini intervala između početka i sredine niza, odnosno sredine i kraja niza, itd.</a:t>
            </a:r>
            <a:endParaRPr lang="en-US" altLang="sr-Latn-RS"/>
          </a:p>
        </p:txBody>
      </p:sp>
      <p:graphicFrame>
        <p:nvGraphicFramePr>
          <p:cNvPr id="153623" name="Object 23">
            <a:extLst>
              <a:ext uri="{FF2B5EF4-FFF2-40B4-BE49-F238E27FC236}">
                <a16:creationId xmlns:a16="http://schemas.microsoft.com/office/drawing/2014/main" id="{5F7220FA-DD94-4085-B2A4-68DA16894F1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705601" y="3706814"/>
          <a:ext cx="2665413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Visio" r:id="rId3" imgW="1593643" imgH="1245932" progId="Visio.Drawing.6">
                  <p:embed/>
                </p:oleObj>
              </mc:Choice>
              <mc:Fallback>
                <p:oleObj name="Visio" r:id="rId3" imgW="1593643" imgH="1245932" progId="Visio.Drawing.6">
                  <p:embed/>
                  <p:pic>
                    <p:nvPicPr>
                      <p:cNvPr id="153623" name="Object 23">
                        <a:extLst>
                          <a:ext uri="{FF2B5EF4-FFF2-40B4-BE49-F238E27FC236}">
                            <a16:creationId xmlns:a16="http://schemas.microsoft.com/office/drawing/2014/main" id="{5F7220FA-DD94-4085-B2A4-68DA16894F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706814"/>
                        <a:ext cx="2665413" cy="208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D637E04A-E74C-420A-86BD-AC4AA5EE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97A42B50-F6D9-4854-85D2-7E4D1FC9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A3D070FB-1488-4FE3-AD9E-04612017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C8-EA45-4E44-B050-BD4F1FC86F3E}" type="slidenum">
              <a:rPr lang="en-US" altLang="sr-Latn-RS"/>
              <a:pPr/>
              <a:t>17</a:t>
            </a:fld>
            <a:endParaRPr lang="en-US" altLang="sr-Latn-RS"/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46020DDC-52F6-4DC5-B826-F5F6D9AA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8301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sr-Latn-CS" altLang="sr-Latn-RS" sz="2800" b="1"/>
              <a:t>8 12 14 27 28 31</a:t>
            </a:r>
            <a:endParaRPr lang="en-US" altLang="sr-Latn-RS" sz="2800" b="1"/>
          </a:p>
        </p:txBody>
      </p:sp>
      <p:grpSp>
        <p:nvGrpSpPr>
          <p:cNvPr id="153605" name="Group 5">
            <a:extLst>
              <a:ext uri="{FF2B5EF4-FFF2-40B4-BE49-F238E27FC236}">
                <a16:creationId xmlns:a16="http://schemas.microsoft.com/office/drawing/2014/main" id="{D40497F2-4D79-4FAA-B4D5-00C062D3D897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4240213"/>
            <a:ext cx="325438" cy="825500"/>
            <a:chOff x="1120" y="2688"/>
            <a:chExt cx="205" cy="520"/>
          </a:xfrm>
        </p:grpSpPr>
        <p:sp>
          <p:nvSpPr>
            <p:cNvPr id="153606" name="AutoShape 6">
              <a:extLst>
                <a:ext uri="{FF2B5EF4-FFF2-40B4-BE49-F238E27FC236}">
                  <a16:creationId xmlns:a16="http://schemas.microsoft.com/office/drawing/2014/main" id="{34A185A1-BBE5-4971-9DD1-44327527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sr-Latn-RS"/>
            </a:p>
          </p:txBody>
        </p:sp>
        <p:sp>
          <p:nvSpPr>
            <p:cNvPr id="153607" name="Text Box 7">
              <a:extLst>
                <a:ext uri="{FF2B5EF4-FFF2-40B4-BE49-F238E27FC236}">
                  <a16:creationId xmlns:a16="http://schemas.microsoft.com/office/drawing/2014/main" id="{EC6FBC5E-0D0B-490C-B6CC-1CF2281BD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9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1</a:t>
              </a:r>
              <a:endParaRPr lang="en-US" altLang="sr-Latn-RS" sz="2000"/>
            </a:p>
          </p:txBody>
        </p:sp>
      </p:grpSp>
      <p:grpSp>
        <p:nvGrpSpPr>
          <p:cNvPr id="153608" name="Group 8">
            <a:extLst>
              <a:ext uri="{FF2B5EF4-FFF2-40B4-BE49-F238E27FC236}">
                <a16:creationId xmlns:a16="http://schemas.microsoft.com/office/drawing/2014/main" id="{774A66A5-D4AE-4D11-8811-7D80A2F0B8A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240213"/>
            <a:ext cx="325438" cy="825500"/>
            <a:chOff x="1120" y="2688"/>
            <a:chExt cx="205" cy="520"/>
          </a:xfrm>
        </p:grpSpPr>
        <p:sp>
          <p:nvSpPr>
            <p:cNvPr id="153609" name="AutoShape 9">
              <a:extLst>
                <a:ext uri="{FF2B5EF4-FFF2-40B4-BE49-F238E27FC236}">
                  <a16:creationId xmlns:a16="http://schemas.microsoft.com/office/drawing/2014/main" id="{FCD9901B-366C-4798-AA84-5A5D8D961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sr-Latn-RS"/>
            </a:p>
          </p:txBody>
        </p:sp>
        <p:sp>
          <p:nvSpPr>
            <p:cNvPr id="153610" name="Text Box 10">
              <a:extLst>
                <a:ext uri="{FF2B5EF4-FFF2-40B4-BE49-F238E27FC236}">
                  <a16:creationId xmlns:a16="http://schemas.microsoft.com/office/drawing/2014/main" id="{4EAD7F26-9DEB-4C99-BB92-648E5C70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9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4</a:t>
              </a:r>
              <a:endParaRPr lang="en-US" altLang="sr-Latn-RS" sz="2000"/>
            </a:p>
          </p:txBody>
        </p:sp>
      </p:grpSp>
      <p:grpSp>
        <p:nvGrpSpPr>
          <p:cNvPr id="153611" name="Group 11">
            <a:extLst>
              <a:ext uri="{FF2B5EF4-FFF2-40B4-BE49-F238E27FC236}">
                <a16:creationId xmlns:a16="http://schemas.microsoft.com/office/drawing/2014/main" id="{473B2772-073F-4920-9BA6-6B530BF7796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240213"/>
            <a:ext cx="325438" cy="825500"/>
            <a:chOff x="1120" y="2688"/>
            <a:chExt cx="205" cy="520"/>
          </a:xfrm>
        </p:grpSpPr>
        <p:sp>
          <p:nvSpPr>
            <p:cNvPr id="153612" name="AutoShape 12">
              <a:extLst>
                <a:ext uri="{FF2B5EF4-FFF2-40B4-BE49-F238E27FC236}">
                  <a16:creationId xmlns:a16="http://schemas.microsoft.com/office/drawing/2014/main" id="{703011CC-70F5-4CDC-82F2-FA311827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sr-Latn-RS"/>
            </a:p>
          </p:txBody>
        </p:sp>
        <p:sp>
          <p:nvSpPr>
            <p:cNvPr id="153613" name="Text Box 13">
              <a:extLst>
                <a:ext uri="{FF2B5EF4-FFF2-40B4-BE49-F238E27FC236}">
                  <a16:creationId xmlns:a16="http://schemas.microsoft.com/office/drawing/2014/main" id="{2D1296E0-9334-424A-8EFC-E746A47CB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9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3</a:t>
              </a:r>
              <a:endParaRPr lang="en-US" altLang="sr-Latn-RS" sz="2000"/>
            </a:p>
          </p:txBody>
        </p:sp>
      </p:grpSp>
      <p:grpSp>
        <p:nvGrpSpPr>
          <p:cNvPr id="153614" name="Group 14">
            <a:extLst>
              <a:ext uri="{FF2B5EF4-FFF2-40B4-BE49-F238E27FC236}">
                <a16:creationId xmlns:a16="http://schemas.microsoft.com/office/drawing/2014/main" id="{A1E815E3-F08B-4905-BBE9-1ECFB5C8B9A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240213"/>
            <a:ext cx="325438" cy="825500"/>
            <a:chOff x="1120" y="2688"/>
            <a:chExt cx="205" cy="520"/>
          </a:xfrm>
        </p:grpSpPr>
        <p:sp>
          <p:nvSpPr>
            <p:cNvPr id="153615" name="AutoShape 15">
              <a:extLst>
                <a:ext uri="{FF2B5EF4-FFF2-40B4-BE49-F238E27FC236}">
                  <a16:creationId xmlns:a16="http://schemas.microsoft.com/office/drawing/2014/main" id="{3970E39C-90D2-45F0-8FDC-C2D09881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sr-Latn-RS"/>
            </a:p>
          </p:txBody>
        </p:sp>
        <p:sp>
          <p:nvSpPr>
            <p:cNvPr id="153616" name="Text Box 16">
              <a:extLst>
                <a:ext uri="{FF2B5EF4-FFF2-40B4-BE49-F238E27FC236}">
                  <a16:creationId xmlns:a16="http://schemas.microsoft.com/office/drawing/2014/main" id="{DADD9426-9A1C-4B1D-8E90-DBAB0EC27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9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2</a:t>
              </a:r>
              <a:endParaRPr lang="en-US" altLang="sr-Latn-RS" sz="2000"/>
            </a:p>
          </p:txBody>
        </p:sp>
      </p:grpSp>
      <p:grpSp>
        <p:nvGrpSpPr>
          <p:cNvPr id="153617" name="Group 17">
            <a:extLst>
              <a:ext uri="{FF2B5EF4-FFF2-40B4-BE49-F238E27FC236}">
                <a16:creationId xmlns:a16="http://schemas.microsoft.com/office/drawing/2014/main" id="{0173730F-0D92-4DDA-B02A-5A5F219BDF0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40213"/>
            <a:ext cx="325438" cy="825500"/>
            <a:chOff x="1120" y="2688"/>
            <a:chExt cx="205" cy="520"/>
          </a:xfrm>
        </p:grpSpPr>
        <p:sp>
          <p:nvSpPr>
            <p:cNvPr id="153618" name="AutoShape 18">
              <a:extLst>
                <a:ext uri="{FF2B5EF4-FFF2-40B4-BE49-F238E27FC236}">
                  <a16:creationId xmlns:a16="http://schemas.microsoft.com/office/drawing/2014/main" id="{949955CA-E0E9-4239-BCE6-DDEB04F7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sr-Latn-RS"/>
            </a:p>
          </p:txBody>
        </p:sp>
        <p:sp>
          <p:nvSpPr>
            <p:cNvPr id="153619" name="Text Box 19">
              <a:extLst>
                <a:ext uri="{FF2B5EF4-FFF2-40B4-BE49-F238E27FC236}">
                  <a16:creationId xmlns:a16="http://schemas.microsoft.com/office/drawing/2014/main" id="{C6CC55B8-92DB-45E9-9347-9F039681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9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6</a:t>
              </a:r>
              <a:endParaRPr lang="en-US" altLang="sr-Latn-RS" sz="2000"/>
            </a:p>
          </p:txBody>
        </p:sp>
      </p:grpSp>
      <p:grpSp>
        <p:nvGrpSpPr>
          <p:cNvPr id="153620" name="Group 20">
            <a:extLst>
              <a:ext uri="{FF2B5EF4-FFF2-40B4-BE49-F238E27FC236}">
                <a16:creationId xmlns:a16="http://schemas.microsoft.com/office/drawing/2014/main" id="{B514C3DD-3B05-426E-BD4D-EC8625EAED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240213"/>
            <a:ext cx="325438" cy="825500"/>
            <a:chOff x="1120" y="2688"/>
            <a:chExt cx="205" cy="520"/>
          </a:xfrm>
        </p:grpSpPr>
        <p:sp>
          <p:nvSpPr>
            <p:cNvPr id="153621" name="AutoShape 21">
              <a:extLst>
                <a:ext uri="{FF2B5EF4-FFF2-40B4-BE49-F238E27FC236}">
                  <a16:creationId xmlns:a16="http://schemas.microsoft.com/office/drawing/2014/main" id="{FA4468D4-9B22-431E-A8D2-05E7478E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sr-Latn-RS"/>
            </a:p>
          </p:txBody>
        </p:sp>
        <p:sp>
          <p:nvSpPr>
            <p:cNvPr id="153622" name="Text Box 22">
              <a:extLst>
                <a:ext uri="{FF2B5EF4-FFF2-40B4-BE49-F238E27FC236}">
                  <a16:creationId xmlns:a16="http://schemas.microsoft.com/office/drawing/2014/main" id="{9F7BFAAC-0170-4E2C-8EE7-9925B5A75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9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2000"/>
                <a:t>5</a:t>
              </a:r>
              <a:endParaRPr lang="en-US" altLang="sr-Latn-RS" sz="2000"/>
            </a:p>
          </p:txBody>
        </p:sp>
      </p:grpSp>
    </p:spTree>
    <p:extLst>
      <p:ext uri="{BB962C8B-B14F-4D97-AF65-F5344CB8AC3E}">
        <p14:creationId xmlns:p14="http://schemas.microsoft.com/office/powerpoint/2010/main" val="45252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88DBCD-37B2-402E-AFF0-F3F9A02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 pretraživanja – reprezentacija u C-u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35C34-B1CC-4A12-A102-2F24BB62F03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r-Latn-RS" dirty="0"/>
              <a:t>#include&lt;stdio.h&gt;</a:t>
            </a:r>
          </a:p>
          <a:p>
            <a:r>
              <a:rPr lang="sr-Latn-RS" dirty="0"/>
              <a:t>#include&lt;stdlib.h&gt;</a:t>
            </a:r>
          </a:p>
          <a:p>
            <a:r>
              <a:rPr lang="sr-Latn-RS" dirty="0"/>
              <a:t>  </a:t>
            </a:r>
          </a:p>
          <a:p>
            <a:r>
              <a:rPr lang="sr-Latn-RS" dirty="0"/>
              <a:t>struct node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int key;</a:t>
            </a:r>
          </a:p>
          <a:p>
            <a:r>
              <a:rPr lang="sr-Latn-RS" dirty="0"/>
              <a:t>    struct node *left, *right;</a:t>
            </a:r>
          </a:p>
          <a:p>
            <a:r>
              <a:rPr lang="sr-Latn-RS" dirty="0"/>
              <a:t>};</a:t>
            </a:r>
          </a:p>
          <a:p>
            <a:r>
              <a:rPr lang="sr-Latn-RS" dirty="0"/>
              <a:t>  </a:t>
            </a:r>
          </a:p>
          <a:p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4CF2E-05EA-4883-A79D-418A7F2A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77F5-A381-4FD8-8D3C-690BB0B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0B66-B2E1-42AA-AA67-21509412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B3-520A-4D4A-AB1B-21DE3282D6C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36EAAE-3F17-432E-AB25-9372911D083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91375" y="2124215"/>
            <a:ext cx="4313237" cy="377825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// A utility function to create a new BST node</a:t>
            </a:r>
          </a:p>
          <a:p>
            <a:r>
              <a:rPr lang="sr-Latn-RS" dirty="0"/>
              <a:t>struct node *newNode(int item)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struct node *temp =  (struct node *)malloc(sizeof(struct node));</a:t>
            </a:r>
          </a:p>
          <a:p>
            <a:r>
              <a:rPr lang="sr-Latn-RS" dirty="0"/>
              <a:t>    temp-&gt;key = item;</a:t>
            </a:r>
          </a:p>
          <a:p>
            <a:r>
              <a:rPr lang="sr-Latn-RS" dirty="0"/>
              <a:t>    temp-&gt;left = temp-&gt;right = NULL;</a:t>
            </a:r>
          </a:p>
          <a:p>
            <a:r>
              <a:rPr lang="sr-Latn-RS" dirty="0"/>
              <a:t>    return temp;</a:t>
            </a:r>
          </a:p>
          <a:p>
            <a:r>
              <a:rPr lang="sr-Latn-R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98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88DBCD-37B2-402E-AFF0-F3F9A02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 pretraživanja – reprezentacija u C-u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35C34-B1CC-4A12-A102-2F24BB62F03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r-Latn-RS" dirty="0"/>
              <a:t>void inorder(struct node *root)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if (root != NULL)</a:t>
            </a:r>
          </a:p>
          <a:p>
            <a:r>
              <a:rPr lang="sr-Latn-RS" dirty="0"/>
              <a:t>    {</a:t>
            </a:r>
          </a:p>
          <a:p>
            <a:r>
              <a:rPr lang="sr-Latn-RS" dirty="0"/>
              <a:t>        inorder(root-&gt;left);</a:t>
            </a:r>
          </a:p>
          <a:p>
            <a:r>
              <a:rPr lang="sr-Latn-RS" dirty="0"/>
              <a:t>        printf("%d \n", root-&gt;key);</a:t>
            </a:r>
          </a:p>
          <a:p>
            <a:r>
              <a:rPr lang="sr-Latn-RS" dirty="0"/>
              <a:t>        inorder(root-&gt;right);</a:t>
            </a:r>
          </a:p>
          <a:p>
            <a:r>
              <a:rPr lang="sr-Latn-RS" dirty="0"/>
              <a:t>    }</a:t>
            </a:r>
          </a:p>
          <a:p>
            <a:r>
              <a:rPr lang="sr-Latn-RS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4CF2E-05EA-4883-A79D-418A7F2A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77F5-A381-4FD8-8D3C-690BB0B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0B66-B2E1-42AA-AA67-21509412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B3-520A-4D4A-AB1B-21DE3282D6C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36EAAE-3F17-432E-AB25-9372911D083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struct node* insert(struct node* node, int key)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/* If the tree is empty, return a new node */</a:t>
            </a:r>
          </a:p>
          <a:p>
            <a:r>
              <a:rPr lang="en-US" dirty="0"/>
              <a:t>    if (node == NULL) return </a:t>
            </a:r>
            <a:r>
              <a:rPr lang="en-US" dirty="0" err="1"/>
              <a:t>newNode</a:t>
            </a:r>
            <a:r>
              <a:rPr lang="en-US" dirty="0"/>
              <a:t>(key);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/* Otherwise, recur down the tree */</a:t>
            </a:r>
          </a:p>
          <a:p>
            <a:r>
              <a:rPr lang="en-US" dirty="0"/>
              <a:t>    if (key &lt; node-&gt;key)</a:t>
            </a:r>
          </a:p>
          <a:p>
            <a:r>
              <a:rPr lang="en-US" dirty="0"/>
              <a:t>        node-&gt;left  = insert(node-&gt;left, key);</a:t>
            </a:r>
          </a:p>
          <a:p>
            <a:r>
              <a:rPr lang="en-US" dirty="0"/>
              <a:t>    else if (key &gt; node-&gt;key)</a:t>
            </a:r>
          </a:p>
          <a:p>
            <a:r>
              <a:rPr lang="en-US" dirty="0"/>
              <a:t>        node-&gt;right = insert(node-&gt;right, key);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/* return the (unchanged) node pointer */</a:t>
            </a:r>
          </a:p>
          <a:p>
            <a:r>
              <a:rPr lang="en-US" dirty="0"/>
              <a:t>    return node;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93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C48-16B1-457A-A325-AD6DC3EF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 pretraživanja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9748-0A3E-4048-994B-1E18B866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Binarno stablo pretraživanja (BST), poznato i kao sortirano binarno stablo, je binarno stablo zasnovano na čvorovima, gde svaki čvor ima uporedljivi ključ (sa dodeljenom vrednošću) i zadovoljava uslov da je vrednost svakog čvora veća od vrednosti svakog čvora u njegovom levom podstablu i manja od vrednosti svakog čvora u njegovom desnom podstablu.</a:t>
            </a:r>
          </a:p>
          <a:p>
            <a:r>
              <a:rPr lang="sr-Latn-RS" dirty="0"/>
              <a:t> Svaki čvor ima najviše dva deteta. Svako dete mora da bude ili list (nema nijedno dete) ili koren još jednog binarnog stabla pretrage. BSP je dinamička struktura podataka, i veličina BSP-a je ograničena samo količinom slobodne memorije u operativnom sistemu. Najveća prednost binarnog stabla pretrage je da ostaje uređeno, što omogućava brže vreme pretrage nego večina drugih struktura.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58B3-19A7-475C-B31C-1A03D9C9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6CAA-48F0-4697-B917-0C74B345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9673-B8A1-40E5-A896-DDDF3160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88DBCD-37B2-402E-AFF0-F3F9A02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 pretraživanja – reprezentacija u C-u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35C34-B1CC-4A12-A102-2F24BB62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2125663"/>
            <a:ext cx="8915400" cy="37776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/>
              <a:t>struct node* search(struct node* root, int key)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Base Cases: root is null or key is present at root</a:t>
            </a:r>
          </a:p>
          <a:p>
            <a:r>
              <a:rPr lang="en-US" dirty="0"/>
              <a:t>    if (root == NULL || root-&gt;key == key)</a:t>
            </a:r>
          </a:p>
          <a:p>
            <a:r>
              <a:rPr lang="en-US" dirty="0"/>
              <a:t>       return root;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Key is greater than root's key</a:t>
            </a:r>
          </a:p>
          <a:p>
            <a:r>
              <a:rPr lang="en-US" dirty="0"/>
              <a:t>    if (root-&gt;key &lt; key)</a:t>
            </a:r>
          </a:p>
          <a:p>
            <a:r>
              <a:rPr lang="en-US" dirty="0"/>
              <a:t>       return search(root-&gt;right, key);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Key is smaller than root's key</a:t>
            </a:r>
          </a:p>
          <a:p>
            <a:r>
              <a:rPr lang="en-US" dirty="0"/>
              <a:t>    return search(root-&gt;left, key);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4CF2E-05EA-4883-A79D-418A7F2A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77F5-A381-4FD8-8D3C-690BB0B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0B66-B2E1-42AA-AA67-21509412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B3-520A-4D4A-AB1B-21DE3282D6C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36EAAE-3F17-432E-AB25-9372911D083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48375" y="2125035"/>
            <a:ext cx="4313237" cy="3778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 node * </a:t>
            </a:r>
            <a:r>
              <a:rPr lang="en-US" dirty="0" err="1"/>
              <a:t>minValueNode</a:t>
            </a:r>
            <a:r>
              <a:rPr lang="en-US" dirty="0"/>
              <a:t>(struct node* node)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struct node* current = node;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/* loop down to find the leftmost leaf */</a:t>
            </a:r>
          </a:p>
          <a:p>
            <a:r>
              <a:rPr lang="en-US" dirty="0"/>
              <a:t>    while (current-&gt;left != NULL)</a:t>
            </a:r>
          </a:p>
          <a:p>
            <a:r>
              <a:rPr lang="en-US" dirty="0"/>
              <a:t>        current = current-&gt;left;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return current;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7900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88DBCD-37B2-402E-AFF0-F3F9A029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7" y="0"/>
            <a:ext cx="11504611" cy="1280890"/>
          </a:xfrm>
        </p:spPr>
        <p:txBody>
          <a:bodyPr/>
          <a:lstStyle/>
          <a:p>
            <a:r>
              <a:rPr lang="sr-Latn-RS" dirty="0"/>
              <a:t>Binarno stablo pretraživanja – reprezentacija u C-u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35C34-B1CC-4A12-A102-2F24BB62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916" y="773898"/>
            <a:ext cx="10820507" cy="59136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r>
              <a:rPr lang="en-US" sz="1600" dirty="0"/>
              <a:t>struct node* </a:t>
            </a:r>
            <a:r>
              <a:rPr lang="en-US" sz="1600" dirty="0" err="1"/>
              <a:t>deleteNode</a:t>
            </a:r>
            <a:r>
              <a:rPr lang="en-US" sz="1600" dirty="0"/>
              <a:t>(struct node* root, int key)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if (root == NULL) return root;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if (key &lt; root-&gt;key)</a:t>
            </a:r>
          </a:p>
          <a:p>
            <a:r>
              <a:rPr lang="en-US" sz="1600" dirty="0"/>
              <a:t>        root-&gt;left = </a:t>
            </a:r>
            <a:r>
              <a:rPr lang="en-US" sz="1600" dirty="0" err="1"/>
              <a:t>deleteNode</a:t>
            </a:r>
            <a:r>
              <a:rPr lang="en-US" sz="1600" dirty="0"/>
              <a:t>(root-&gt;left, key);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else if (key &gt; root-&gt;key)</a:t>
            </a:r>
          </a:p>
          <a:p>
            <a:r>
              <a:rPr lang="en-US" sz="1600" dirty="0"/>
              <a:t>        root-&gt;right = </a:t>
            </a:r>
            <a:r>
              <a:rPr lang="en-US" sz="1600" dirty="0" err="1"/>
              <a:t>deleteNode</a:t>
            </a:r>
            <a:r>
              <a:rPr lang="en-US" sz="1600" dirty="0"/>
              <a:t>(root-&gt;right, key);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else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 (root-&gt;left == NULL)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struct node *temp = root-&gt;right;</a:t>
            </a:r>
          </a:p>
          <a:p>
            <a:r>
              <a:rPr lang="en-US" sz="1600" dirty="0"/>
              <a:t>            free(root);</a:t>
            </a:r>
          </a:p>
          <a:p>
            <a:r>
              <a:rPr lang="en-US" sz="1600" dirty="0"/>
              <a:t>            return temp;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else if (root-&gt;right == NULL)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struct node *temp = root-&gt;left;</a:t>
            </a:r>
          </a:p>
          <a:p>
            <a:r>
              <a:rPr lang="en-US" sz="1600" dirty="0"/>
              <a:t>            free(root);</a:t>
            </a:r>
          </a:p>
          <a:p>
            <a:r>
              <a:rPr lang="en-US" sz="1600" dirty="0"/>
              <a:t>            return temp;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struct node* temp = </a:t>
            </a:r>
            <a:r>
              <a:rPr lang="en-US" sz="1600" dirty="0" err="1"/>
              <a:t>minValueNode</a:t>
            </a:r>
            <a:r>
              <a:rPr lang="en-US" sz="1600" dirty="0"/>
              <a:t>(root-&gt;right);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root-&gt;key = temp-&gt;key;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root-&gt;right = </a:t>
            </a:r>
            <a:r>
              <a:rPr lang="en-US" sz="1600" dirty="0" err="1"/>
              <a:t>deleteNode</a:t>
            </a:r>
            <a:r>
              <a:rPr lang="en-US" sz="1600" dirty="0"/>
              <a:t>(root-&gt;right, temp-&gt;key);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root;</a:t>
            </a:r>
          </a:p>
          <a:p>
            <a:r>
              <a:rPr lang="en-US" sz="1600" dirty="0"/>
              <a:t>}</a:t>
            </a:r>
            <a:endParaRPr lang="sr-Latn-R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4CF2E-05EA-4883-A79D-418A7F2A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77F5-A381-4FD8-8D3C-690BB0B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0B66-B2E1-42AA-AA67-21509412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B3-520A-4D4A-AB1B-21DE3282D6C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85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88DBCD-37B2-402E-AFF0-F3F9A029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7" y="0"/>
            <a:ext cx="11504611" cy="1280890"/>
          </a:xfrm>
        </p:spPr>
        <p:txBody>
          <a:bodyPr/>
          <a:lstStyle/>
          <a:p>
            <a:r>
              <a:rPr lang="sr-Latn-RS" dirty="0"/>
              <a:t>Binarno stablo pretraživanja – reprezentacija u C-u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B35C34-B1CC-4A12-A102-2F24BB62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916" y="773898"/>
            <a:ext cx="10820507" cy="59136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 fontScale="92500" lnSpcReduction="20000"/>
          </a:bodyPr>
          <a:lstStyle/>
          <a:p>
            <a:r>
              <a:rPr lang="sr-Latn-RS" sz="1600" dirty="0"/>
              <a:t>int main()</a:t>
            </a:r>
          </a:p>
          <a:p>
            <a:r>
              <a:rPr lang="sr-Latn-RS" sz="1600" dirty="0"/>
              <a:t>{</a:t>
            </a:r>
          </a:p>
          <a:p>
            <a:r>
              <a:rPr lang="sr-Latn-RS" sz="1600" dirty="0"/>
              <a:t>    /* Let us create following BST</a:t>
            </a:r>
          </a:p>
          <a:p>
            <a:r>
              <a:rPr lang="sr-Latn-RS" sz="1600" dirty="0"/>
              <a:t>              50</a:t>
            </a:r>
          </a:p>
          <a:p>
            <a:r>
              <a:rPr lang="sr-Latn-RS" sz="1600" dirty="0"/>
              <a:t>           /     \</a:t>
            </a:r>
          </a:p>
          <a:p>
            <a:r>
              <a:rPr lang="sr-Latn-RS" sz="1600" dirty="0"/>
              <a:t>          30      70</a:t>
            </a:r>
          </a:p>
          <a:p>
            <a:r>
              <a:rPr lang="sr-Latn-RS" sz="1600" dirty="0"/>
              <a:t>         /  \    /  \</a:t>
            </a:r>
          </a:p>
          <a:p>
            <a:r>
              <a:rPr lang="sr-Latn-RS" sz="1600" dirty="0"/>
              <a:t>       20   40  60   80 */</a:t>
            </a:r>
          </a:p>
          <a:p>
            <a:r>
              <a:rPr lang="sr-Latn-RS" sz="1600" dirty="0"/>
              <a:t>    struct node *root = NULL;</a:t>
            </a:r>
          </a:p>
          <a:p>
            <a:r>
              <a:rPr lang="sr-Latn-RS" sz="1600" dirty="0"/>
              <a:t>    root = insert(root, 50);</a:t>
            </a:r>
          </a:p>
          <a:p>
            <a:r>
              <a:rPr lang="sr-Latn-RS" sz="1600" dirty="0"/>
              <a:t>    insert(root, 30);</a:t>
            </a:r>
          </a:p>
          <a:p>
            <a:r>
              <a:rPr lang="sr-Latn-RS" sz="1600" dirty="0"/>
              <a:t>    insert(root, 20);</a:t>
            </a:r>
          </a:p>
          <a:p>
            <a:r>
              <a:rPr lang="sr-Latn-RS" sz="1600" dirty="0"/>
              <a:t>    insert(root, 40);</a:t>
            </a:r>
          </a:p>
          <a:p>
            <a:r>
              <a:rPr lang="sr-Latn-RS" sz="1600" dirty="0"/>
              <a:t>    insert(root, 70);</a:t>
            </a:r>
          </a:p>
          <a:p>
            <a:r>
              <a:rPr lang="sr-Latn-RS" sz="1600" dirty="0"/>
              <a:t>    insert(root, 60);</a:t>
            </a:r>
          </a:p>
          <a:p>
            <a:r>
              <a:rPr lang="sr-Latn-RS" sz="1600" dirty="0"/>
              <a:t>    insert(root, 80);</a:t>
            </a:r>
          </a:p>
          <a:p>
            <a:r>
              <a:rPr lang="sr-Latn-RS" sz="1600" dirty="0"/>
              <a:t>  </a:t>
            </a:r>
          </a:p>
          <a:p>
            <a:r>
              <a:rPr lang="sr-Latn-RS" sz="1600" dirty="0"/>
              <a:t>    // print inoder traversal of the BST</a:t>
            </a:r>
          </a:p>
          <a:p>
            <a:r>
              <a:rPr lang="sr-Latn-RS" sz="1600" dirty="0"/>
              <a:t>    inorder(root);</a:t>
            </a:r>
          </a:p>
          <a:p>
            <a:r>
              <a:rPr lang="sr-Latn-RS" sz="1600" dirty="0"/>
              <a:t>	</a:t>
            </a:r>
          </a:p>
          <a:p>
            <a:r>
              <a:rPr lang="sr-Latn-RS" sz="1600" dirty="0"/>
              <a:t>	printf("\nDelete 20\n");</a:t>
            </a:r>
          </a:p>
          <a:p>
            <a:r>
              <a:rPr lang="sr-Latn-RS" sz="1600" dirty="0"/>
              <a:t>    root = deleteNode(root, 20);</a:t>
            </a:r>
          </a:p>
          <a:p>
            <a:r>
              <a:rPr lang="sr-Latn-RS" sz="1600" dirty="0"/>
              <a:t>    printf("Inorder traversal of the modified tree \n");</a:t>
            </a:r>
          </a:p>
          <a:p>
            <a:r>
              <a:rPr lang="sr-Latn-RS" sz="1600" dirty="0"/>
              <a:t>    inorder(root);</a:t>
            </a:r>
          </a:p>
          <a:p>
            <a:r>
              <a:rPr lang="sr-Latn-RS" sz="1600" dirty="0"/>
              <a:t> </a:t>
            </a:r>
          </a:p>
          <a:p>
            <a:r>
              <a:rPr lang="sr-Latn-RS" sz="1600" dirty="0"/>
              <a:t>    printf("\nDelete 30\n");</a:t>
            </a:r>
          </a:p>
          <a:p>
            <a:r>
              <a:rPr lang="sr-Latn-RS" sz="1600" dirty="0"/>
              <a:t>    root = deleteNode(root, 30);</a:t>
            </a:r>
          </a:p>
          <a:p>
            <a:r>
              <a:rPr lang="sr-Latn-RS" sz="1600" dirty="0"/>
              <a:t>    printf("Inorder traversal of the modified tree \n");</a:t>
            </a:r>
          </a:p>
          <a:p>
            <a:r>
              <a:rPr lang="sr-Latn-RS" sz="1600" dirty="0"/>
              <a:t>    inorder(root);</a:t>
            </a:r>
          </a:p>
          <a:p>
            <a:r>
              <a:rPr lang="sr-Latn-RS" sz="1600" dirty="0"/>
              <a:t> </a:t>
            </a:r>
          </a:p>
          <a:p>
            <a:r>
              <a:rPr lang="sr-Latn-RS" sz="1600" dirty="0"/>
              <a:t>    printf("\nDelete 50\n");</a:t>
            </a:r>
          </a:p>
          <a:p>
            <a:r>
              <a:rPr lang="sr-Latn-RS" sz="1600" dirty="0"/>
              <a:t>    root = deleteNode(root, 50);</a:t>
            </a:r>
          </a:p>
          <a:p>
            <a:r>
              <a:rPr lang="sr-Latn-RS" sz="1600" dirty="0"/>
              <a:t>    printf("Inorder traversal of the modified tree \n");</a:t>
            </a:r>
          </a:p>
          <a:p>
            <a:r>
              <a:rPr lang="sr-Latn-RS" sz="1600" dirty="0"/>
              <a:t>    inorder(root);</a:t>
            </a:r>
          </a:p>
          <a:p>
            <a:r>
              <a:rPr lang="sr-Latn-RS" sz="1600" dirty="0"/>
              <a:t>  </a:t>
            </a:r>
          </a:p>
          <a:p>
            <a:r>
              <a:rPr lang="sr-Latn-RS" sz="1600" dirty="0"/>
              <a:t>    return 0;</a:t>
            </a:r>
          </a:p>
          <a:p>
            <a:r>
              <a:rPr lang="sr-Latn-RS" sz="1600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4CF2E-05EA-4883-A79D-418A7F2A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11.05.2020.</a:t>
            </a:r>
            <a:endParaRPr lang="sr-Latn-C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77F5-A381-4FD8-8D3C-690BB0B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Binarno stablo pretraživanja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0B66-B2E1-42AA-AA67-21509412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B3-520A-4D4A-AB1B-21DE3282D6C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72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Šta je binarno stablo pretraživanja?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Koja su njegova svojstva?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Objasniti umetanje u BSP?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Objasniti 4 slučaja brisanja kod BSP?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se dobija inorder obilaskom BSP?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Kako se implementira BSP u C-u?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Da li se razlikuju obilasci od obilazaka binarnog stabla?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Objasniti pretragu kod BST?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Objasniti koja je razlika u odnosu na dodavanje novog čvora kod običnog binarnog stabla?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Napisati f-ju u C-u za kreiranje novog čvora BST.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4867-2308-48BC-92CB-7EF1714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842F52-4158-4AE1-8D00-E1F399E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18.05.2020.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9BE7-3528-407D-9794-51C2826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48BA73-5E2E-495D-A9CB-F354888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068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C48-16B1-457A-A325-AD6DC3EF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Binarno stablo pretraživanja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9748-0A3E-4048-994B-1E18B866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Osnovna svojstva binarnog stabla pretrage:</a:t>
            </a:r>
          </a:p>
          <a:p>
            <a:endParaRPr lang="sr-Latn-RS" dirty="0"/>
          </a:p>
          <a:p>
            <a:pPr lvl="1"/>
            <a:r>
              <a:rPr lang="sr-Latn-RS" dirty="0"/>
              <a:t>Levo podstablo čvora sadrži samo čvorove koje imaju manju vrednost od njega.</a:t>
            </a:r>
          </a:p>
          <a:p>
            <a:pPr lvl="1"/>
            <a:r>
              <a:rPr lang="sr-Latn-RS" dirty="0"/>
              <a:t>Desno podstablo čvora sadrži samo čvorove koje imaju veću vrednost od njega.</a:t>
            </a:r>
          </a:p>
          <a:p>
            <a:pPr lvl="1"/>
            <a:r>
              <a:rPr lang="sr-Latn-RS" dirty="0"/>
              <a:t>Levo i desno podstablo moraju takođe biti binarna stabla pretrage.</a:t>
            </a:r>
          </a:p>
          <a:p>
            <a:pPr lvl="1"/>
            <a:r>
              <a:rPr lang="sr-Latn-RS" dirty="0"/>
              <a:t>Svaki čvor može imati najviše 2 deteta.</a:t>
            </a:r>
          </a:p>
          <a:p>
            <a:pPr lvl="1"/>
            <a:r>
              <a:rPr lang="sr-Latn-RS" dirty="0"/>
              <a:t>Ne smeju postojati duplikati čvorova.</a:t>
            </a:r>
          </a:p>
          <a:p>
            <a:pPr lvl="1"/>
            <a:r>
              <a:rPr lang="sr-Latn-RS" dirty="0"/>
              <a:t>Postoji jedinstven put od korena do svakog čvora.</a:t>
            </a:r>
          </a:p>
          <a:p>
            <a:r>
              <a:rPr lang="sr-Latn-RS" dirty="0"/>
              <a:t>Najveća prednost binarnog stabla pretrage u odnosu na ostale strukture podataka je da algoritmi sortiranja i algoritmi pretrage kao npr. pretraga u dubinu (in-order) mogu biti veoma efikasni.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58B3-19A7-475C-B31C-1A03D9C9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11.05.2020.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6CAA-48F0-4697-B917-0C74B345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Binarno stablo pretraživanja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9673-B8A1-40E5-A896-DDDF3160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5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877D0C68-6409-4FF9-803F-D6B108ED9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altLang="sr-Latn-RS" err="1"/>
              <a:t>Zadatak</a:t>
            </a:r>
            <a:r>
              <a:rPr lang="en-US" altLang="sr-Latn-RS"/>
              <a:t> 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9884-1CCB-43F9-833D-87B9FF19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9624DD-9C00-436E-9FFD-E68DB09BEED3}" type="slidenum">
              <a:rPr lang="en-US" altLang="sr-Latn-RS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sr-Latn-RS" sz="1900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0A3E7A52-D564-489D-8B91-826135482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r-Latn-CS" altLang="sr-Latn-RS" dirty="0"/>
              <a:t>U binarno stablo pretraživanja umetnuti redom čvorove sa vredno</a:t>
            </a:r>
            <a:r>
              <a:rPr lang="en-US" altLang="sr-Latn-RS" dirty="0" err="1"/>
              <a:t>stima</a:t>
            </a:r>
            <a:r>
              <a:rPr lang="sr-Latn-CS" altLang="sr-Latn-RS" dirty="0"/>
              <a:t> ključeva 3, 15, 43, 2, 35, 33, 5, 12, 8. Prikazati izgled stabla nakon svakog umetanja.</a:t>
            </a:r>
            <a:endParaRPr lang="en-US" altLang="sr-Latn-RS" dirty="0"/>
          </a:p>
          <a:p>
            <a:pPr>
              <a:buFontTx/>
              <a:buNone/>
            </a:pPr>
            <a:r>
              <a:rPr lang="sr-Latn-CS" altLang="sr-Latn-RS" dirty="0"/>
              <a:t>Kako bi izgledao redosled ispisivanja vrednosti ključeva, ako se stablo obiđe u </a:t>
            </a:r>
            <a:r>
              <a:rPr lang="sr-Latn-CS" altLang="sr-Latn-RS" i="1" dirty="0"/>
              <a:t>inorder</a:t>
            </a:r>
            <a:r>
              <a:rPr lang="sr-Latn-CS" altLang="sr-Latn-RS" dirty="0"/>
              <a:t> poretku?</a:t>
            </a:r>
          </a:p>
          <a:p>
            <a:pPr>
              <a:buFontTx/>
              <a:buNone/>
            </a:pPr>
            <a:endParaRPr lang="sr-Latn-CS" altLang="sr-Latn-RS" dirty="0"/>
          </a:p>
          <a:p>
            <a:pPr>
              <a:buFontTx/>
              <a:buNone/>
            </a:pPr>
            <a:r>
              <a:rPr lang="sr-Latn-CS" altLang="sr-Latn-RS" dirty="0"/>
              <a:t>Navesti prednosti stabla binarnog pretraživanja nad metodama pretraživanja vektora (linearnim i nelinearnim).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BC7D-AB08-45CE-9B61-AAC91030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sr-Latn-RS" dirty="0" err="1"/>
              <a:t>Binarno</a:t>
            </a:r>
            <a:r>
              <a:rPr lang="en-US" altLang="sr-Latn-RS" dirty="0"/>
              <a:t> </a:t>
            </a:r>
            <a:r>
              <a:rPr lang="en-US" altLang="sr-Latn-RS" dirty="0" err="1"/>
              <a:t>stablo</a:t>
            </a:r>
            <a:r>
              <a:rPr lang="en-US" altLang="sr-Latn-RS" dirty="0"/>
              <a:t> </a:t>
            </a:r>
            <a:r>
              <a:rPr lang="en-US" altLang="sr-Latn-RS" dirty="0" err="1"/>
              <a:t>pretraživanja</a:t>
            </a:r>
            <a:endParaRPr lang="en-US" altLang="sr-Latn-R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39789-8F74-4E50-BEF5-3EDA1EDD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sr-Latn-RS"/>
              <a:t>11.05.2020.</a:t>
            </a:r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610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0D041EC-2DAF-4503-91C4-7D7DBAFBD6B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sr-Latn-CS" altLang="sr-Latn-RS" sz="2800"/>
              <a:t>Zadatak 1 – Rešenje</a:t>
            </a:r>
            <a:endParaRPr lang="en-US" altLang="sr-Latn-RS" sz="2800"/>
          </a:p>
        </p:txBody>
      </p:sp>
      <p:sp>
        <p:nvSpPr>
          <p:cNvPr id="30" name="Date Placeholder 6">
            <a:extLst>
              <a:ext uri="{FF2B5EF4-FFF2-40B4-BE49-F238E27FC236}">
                <a16:creationId xmlns:a16="http://schemas.microsoft.com/office/drawing/2014/main" id="{276142C3-436D-4A43-AF43-E28E5790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31" name="Footer Placeholder 7">
            <a:extLst>
              <a:ext uri="{FF2B5EF4-FFF2-40B4-BE49-F238E27FC236}">
                <a16:creationId xmlns:a16="http://schemas.microsoft.com/office/drawing/2014/main" id="{B49465AA-D597-408E-BF5D-9BBEAE3B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EB02D02C-FE50-4042-95D9-7DB9D495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A36-83D1-406A-B5E8-A5D0AB53CC97}" type="slidenum">
              <a:rPr lang="en-US" altLang="sr-Latn-RS"/>
              <a:pPr/>
              <a:t>5</a:t>
            </a:fld>
            <a:endParaRPr lang="en-US" altLang="sr-Latn-RS"/>
          </a:p>
        </p:txBody>
      </p:sp>
      <p:grpSp>
        <p:nvGrpSpPr>
          <p:cNvPr id="142339" name="Group 3">
            <a:extLst>
              <a:ext uri="{FF2B5EF4-FFF2-40B4-BE49-F238E27FC236}">
                <a16:creationId xmlns:a16="http://schemas.microsoft.com/office/drawing/2014/main" id="{4DD0D630-D8E0-4D90-9B00-86ACDFC850D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277938"/>
            <a:ext cx="865188" cy="812799"/>
            <a:chOff x="96" y="805"/>
            <a:chExt cx="545" cy="512"/>
          </a:xfrm>
        </p:grpSpPr>
        <p:graphicFrame>
          <p:nvGraphicFramePr>
            <p:cNvPr id="142340" name="Object 4">
              <a:extLst>
                <a:ext uri="{FF2B5EF4-FFF2-40B4-BE49-F238E27FC236}">
                  <a16:creationId xmlns:a16="http://schemas.microsoft.com/office/drawing/2014/main" id="{C728AC12-3D9B-40B7-A965-7063058BCA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805"/>
            <a:ext cx="25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Visio" r:id="rId3" imgW="399767" imgH="399175" progId="Visio.Drawing.6">
                    <p:embed/>
                  </p:oleObj>
                </mc:Choice>
                <mc:Fallback>
                  <p:oleObj name="Visio" r:id="rId3" imgW="399767" imgH="399175" progId="Visio.Drawing.6">
                    <p:embed/>
                    <p:pic>
                      <p:nvPicPr>
                        <p:cNvPr id="142340" name="Object 4">
                          <a:extLst>
                            <a:ext uri="{FF2B5EF4-FFF2-40B4-BE49-F238E27FC236}">
                              <a16:creationId xmlns:a16="http://schemas.microsoft.com/office/drawing/2014/main" id="{C728AC12-3D9B-40B7-A965-7063058BCA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05"/>
                          <a:ext cx="25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1" name="Text Box 5">
              <a:extLst>
                <a:ext uri="{FF2B5EF4-FFF2-40B4-BE49-F238E27FC236}">
                  <a16:creationId xmlns:a16="http://schemas.microsoft.com/office/drawing/2014/main" id="{5FC9B856-83C7-4BBD-8DA0-154B80C68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104"/>
              <a:ext cx="54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3</a:t>
              </a:r>
              <a:endParaRPr lang="en-US" altLang="sr-Latn-RS" sz="1600"/>
            </a:p>
          </p:txBody>
        </p:sp>
      </p:grpSp>
      <p:grpSp>
        <p:nvGrpSpPr>
          <p:cNvPr id="142342" name="Group 6">
            <a:extLst>
              <a:ext uri="{FF2B5EF4-FFF2-40B4-BE49-F238E27FC236}">
                <a16:creationId xmlns:a16="http://schemas.microsoft.com/office/drawing/2014/main" id="{479D070C-EF81-4991-8434-A57A2FE6B09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219200"/>
            <a:ext cx="1055688" cy="1252538"/>
            <a:chOff x="960" y="768"/>
            <a:chExt cx="665" cy="789"/>
          </a:xfrm>
        </p:grpSpPr>
        <p:graphicFrame>
          <p:nvGraphicFramePr>
            <p:cNvPr id="142343" name="Object 7">
              <a:extLst>
                <a:ext uri="{FF2B5EF4-FFF2-40B4-BE49-F238E27FC236}">
                  <a16:creationId xmlns:a16="http://schemas.microsoft.com/office/drawing/2014/main" id="{DA16B276-7984-4B13-AD0C-8E575D8B08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768"/>
            <a:ext cx="628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Visio" r:id="rId5" imgW="996705" imgH="796544" progId="Visio.Drawing.6">
                    <p:embed/>
                  </p:oleObj>
                </mc:Choice>
                <mc:Fallback>
                  <p:oleObj name="Visio" r:id="rId5" imgW="996705" imgH="796544" progId="Visio.Drawing.6">
                    <p:embed/>
                    <p:pic>
                      <p:nvPicPr>
                        <p:cNvPr id="142343" name="Object 7">
                          <a:extLst>
                            <a:ext uri="{FF2B5EF4-FFF2-40B4-BE49-F238E27FC236}">
                              <a16:creationId xmlns:a16="http://schemas.microsoft.com/office/drawing/2014/main" id="{DA16B276-7984-4B13-AD0C-8E575D8B08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68"/>
                          <a:ext cx="628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4" name="Text Box 8">
              <a:extLst>
                <a:ext uri="{FF2B5EF4-FFF2-40B4-BE49-F238E27FC236}">
                  <a16:creationId xmlns:a16="http://schemas.microsoft.com/office/drawing/2014/main" id="{F7AE899C-5D9A-493E-88F3-1D3DF86EC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6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15</a:t>
              </a:r>
              <a:endParaRPr lang="en-US" altLang="sr-Latn-RS" sz="1600"/>
            </a:p>
          </p:txBody>
        </p:sp>
      </p:grpSp>
      <p:grpSp>
        <p:nvGrpSpPr>
          <p:cNvPr id="142345" name="Group 9">
            <a:extLst>
              <a:ext uri="{FF2B5EF4-FFF2-40B4-BE49-F238E27FC236}">
                <a16:creationId xmlns:a16="http://schemas.microsoft.com/office/drawing/2014/main" id="{16C15852-EF42-4F76-993E-64E730D3D8A6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1219200"/>
            <a:ext cx="1376363" cy="1633538"/>
            <a:chOff x="1872" y="768"/>
            <a:chExt cx="867" cy="1029"/>
          </a:xfrm>
        </p:grpSpPr>
        <p:graphicFrame>
          <p:nvGraphicFramePr>
            <p:cNvPr id="142346" name="Object 10">
              <a:extLst>
                <a:ext uri="{FF2B5EF4-FFF2-40B4-BE49-F238E27FC236}">
                  <a16:creationId xmlns:a16="http://schemas.microsoft.com/office/drawing/2014/main" id="{7B26F928-BCB3-4FE3-AA7A-B5ECDDC34B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768"/>
            <a:ext cx="867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Visio" r:id="rId7" imgW="1376574" imgH="1302286" progId="Visio.Drawing.6">
                    <p:embed/>
                  </p:oleObj>
                </mc:Choice>
                <mc:Fallback>
                  <p:oleObj name="Visio" r:id="rId7" imgW="1376574" imgH="1302286" progId="Visio.Drawing.6">
                    <p:embed/>
                    <p:pic>
                      <p:nvPicPr>
                        <p:cNvPr id="142346" name="Object 10">
                          <a:extLst>
                            <a:ext uri="{FF2B5EF4-FFF2-40B4-BE49-F238E27FC236}">
                              <a16:creationId xmlns:a16="http://schemas.microsoft.com/office/drawing/2014/main" id="{7B26F928-BCB3-4FE3-AA7A-B5ECDDC34B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768"/>
                          <a:ext cx="867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7" name="Text Box 11">
              <a:extLst>
                <a:ext uri="{FF2B5EF4-FFF2-40B4-BE49-F238E27FC236}">
                  <a16:creationId xmlns:a16="http://schemas.microsoft.com/office/drawing/2014/main" id="{4D502FB7-65CB-4A18-A9B1-B25C822D6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584"/>
              <a:ext cx="6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43</a:t>
              </a:r>
              <a:endParaRPr lang="en-US" altLang="sr-Latn-RS" sz="1600"/>
            </a:p>
          </p:txBody>
        </p:sp>
      </p:grpSp>
      <p:grpSp>
        <p:nvGrpSpPr>
          <p:cNvPr id="142348" name="Group 12">
            <a:extLst>
              <a:ext uri="{FF2B5EF4-FFF2-40B4-BE49-F238E27FC236}">
                <a16:creationId xmlns:a16="http://schemas.microsoft.com/office/drawing/2014/main" id="{3499732D-FB31-438B-8AA4-81708059D388}"/>
              </a:ext>
            </a:extLst>
          </p:cNvPr>
          <p:cNvGrpSpPr>
            <a:grpSpLocks/>
          </p:cNvGrpSpPr>
          <p:nvPr/>
        </p:nvGrpSpPr>
        <p:grpSpPr bwMode="auto">
          <a:xfrm>
            <a:off x="6019801" y="1247776"/>
            <a:ext cx="2117725" cy="1528763"/>
            <a:chOff x="2832" y="786"/>
            <a:chExt cx="1334" cy="963"/>
          </a:xfrm>
        </p:grpSpPr>
        <p:graphicFrame>
          <p:nvGraphicFramePr>
            <p:cNvPr id="142349" name="Object 13">
              <a:extLst>
                <a:ext uri="{FF2B5EF4-FFF2-40B4-BE49-F238E27FC236}">
                  <a16:creationId xmlns:a16="http://schemas.microsoft.com/office/drawing/2014/main" id="{734A6F20-D671-4184-8AC8-50F5ADDA0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786"/>
            <a:ext cx="1334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Visio" r:id="rId9" imgW="2118224" imgH="1266162" progId="Visio.Drawing.6">
                    <p:embed/>
                  </p:oleObj>
                </mc:Choice>
                <mc:Fallback>
                  <p:oleObj name="Visio" r:id="rId9" imgW="2118224" imgH="1266162" progId="Visio.Drawing.6">
                    <p:embed/>
                    <p:pic>
                      <p:nvPicPr>
                        <p:cNvPr id="142349" name="Object 13">
                          <a:extLst>
                            <a:ext uri="{FF2B5EF4-FFF2-40B4-BE49-F238E27FC236}">
                              <a16:creationId xmlns:a16="http://schemas.microsoft.com/office/drawing/2014/main" id="{734A6F20-D671-4184-8AC8-50F5ADDA01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786"/>
                          <a:ext cx="1334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0" name="Text Box 14">
              <a:extLst>
                <a:ext uri="{FF2B5EF4-FFF2-40B4-BE49-F238E27FC236}">
                  <a16:creationId xmlns:a16="http://schemas.microsoft.com/office/drawing/2014/main" id="{DB75B668-3E56-4F38-B0C3-5D302D579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54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2</a:t>
              </a:r>
              <a:endParaRPr lang="en-US" altLang="sr-Latn-RS" sz="1600"/>
            </a:p>
          </p:txBody>
        </p:sp>
      </p:grpSp>
      <p:grpSp>
        <p:nvGrpSpPr>
          <p:cNvPr id="142351" name="Group 15">
            <a:extLst>
              <a:ext uri="{FF2B5EF4-FFF2-40B4-BE49-F238E27FC236}">
                <a16:creationId xmlns:a16="http://schemas.microsoft.com/office/drawing/2014/main" id="{1DBD98F8-6248-4290-B4BE-E8C094F7368F}"/>
              </a:ext>
            </a:extLst>
          </p:cNvPr>
          <p:cNvGrpSpPr>
            <a:grpSpLocks/>
          </p:cNvGrpSpPr>
          <p:nvPr/>
        </p:nvGrpSpPr>
        <p:grpSpPr bwMode="auto">
          <a:xfrm>
            <a:off x="8370888" y="1239838"/>
            <a:ext cx="2144712" cy="1808162"/>
            <a:chOff x="4313" y="781"/>
            <a:chExt cx="1351" cy="1139"/>
          </a:xfrm>
        </p:grpSpPr>
        <p:graphicFrame>
          <p:nvGraphicFramePr>
            <p:cNvPr id="142352" name="Object 16">
              <a:extLst>
                <a:ext uri="{FF2B5EF4-FFF2-40B4-BE49-F238E27FC236}">
                  <a16:creationId xmlns:a16="http://schemas.microsoft.com/office/drawing/2014/main" id="{33AAB06D-0BE6-46A9-B880-B0CE39E9B3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3" y="781"/>
            <a:ext cx="1351" cy="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Visio" r:id="rId11" imgW="2145358" imgH="1808028" progId="Visio.Drawing.6">
                    <p:embed/>
                  </p:oleObj>
                </mc:Choice>
                <mc:Fallback>
                  <p:oleObj name="Visio" r:id="rId11" imgW="2145358" imgH="1808028" progId="Visio.Drawing.6">
                    <p:embed/>
                    <p:pic>
                      <p:nvPicPr>
                        <p:cNvPr id="142352" name="Object 16">
                          <a:extLst>
                            <a:ext uri="{FF2B5EF4-FFF2-40B4-BE49-F238E27FC236}">
                              <a16:creationId xmlns:a16="http://schemas.microsoft.com/office/drawing/2014/main" id="{33AAB06D-0BE6-46A9-B880-B0CE39E9B3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781"/>
                          <a:ext cx="1351" cy="1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3" name="Text Box 17">
              <a:extLst>
                <a:ext uri="{FF2B5EF4-FFF2-40B4-BE49-F238E27FC236}">
                  <a16:creationId xmlns:a16="http://schemas.microsoft.com/office/drawing/2014/main" id="{29A15546-763F-4007-904F-36CF44E7D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392"/>
              <a:ext cx="6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35</a:t>
              </a:r>
              <a:endParaRPr lang="en-US" altLang="sr-Latn-RS" sz="1600"/>
            </a:p>
          </p:txBody>
        </p:sp>
      </p:grpSp>
      <p:grpSp>
        <p:nvGrpSpPr>
          <p:cNvPr id="142354" name="Group 18">
            <a:extLst>
              <a:ext uri="{FF2B5EF4-FFF2-40B4-BE49-F238E27FC236}">
                <a16:creationId xmlns:a16="http://schemas.microsoft.com/office/drawing/2014/main" id="{B49C4B63-22F2-4C8B-A647-A185D627150D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3252788"/>
            <a:ext cx="2144713" cy="2386012"/>
            <a:chOff x="96" y="2049"/>
            <a:chExt cx="1351" cy="1503"/>
          </a:xfrm>
        </p:grpSpPr>
        <p:graphicFrame>
          <p:nvGraphicFramePr>
            <p:cNvPr id="142355" name="Object 19">
              <a:extLst>
                <a:ext uri="{FF2B5EF4-FFF2-40B4-BE49-F238E27FC236}">
                  <a16:creationId xmlns:a16="http://schemas.microsoft.com/office/drawing/2014/main" id="{D7C989D0-B482-45B7-A5AB-1F90EC5A62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2049"/>
            <a:ext cx="1351" cy="1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Visio" r:id="rId13" imgW="2145358" imgH="2386020" progId="Visio.Drawing.6">
                    <p:embed/>
                  </p:oleObj>
                </mc:Choice>
                <mc:Fallback>
                  <p:oleObj name="Visio" r:id="rId13" imgW="2145358" imgH="2386020" progId="Visio.Drawing.6">
                    <p:embed/>
                    <p:pic>
                      <p:nvPicPr>
                        <p:cNvPr id="142355" name="Object 19">
                          <a:extLst>
                            <a:ext uri="{FF2B5EF4-FFF2-40B4-BE49-F238E27FC236}">
                              <a16:creationId xmlns:a16="http://schemas.microsoft.com/office/drawing/2014/main" id="{D7C989D0-B482-45B7-A5AB-1F90EC5A62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049"/>
                          <a:ext cx="1351" cy="1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6" name="Text Box 20">
              <a:extLst>
                <a:ext uri="{FF2B5EF4-FFF2-40B4-BE49-F238E27FC236}">
                  <a16:creationId xmlns:a16="http://schemas.microsoft.com/office/drawing/2014/main" id="{D898BC70-0017-4181-9329-1F2B1AA11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2"/>
              <a:ext cx="6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33</a:t>
              </a:r>
              <a:endParaRPr lang="en-US" altLang="sr-Latn-RS" sz="1600"/>
            </a:p>
          </p:txBody>
        </p:sp>
      </p:grpSp>
      <p:grpSp>
        <p:nvGrpSpPr>
          <p:cNvPr id="142357" name="Group 21">
            <a:extLst>
              <a:ext uri="{FF2B5EF4-FFF2-40B4-BE49-F238E27FC236}">
                <a16:creationId xmlns:a16="http://schemas.microsoft.com/office/drawing/2014/main" id="{3B21D442-F1AF-4B7B-B35E-AACF03639F6D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3262314"/>
            <a:ext cx="2144713" cy="2376487"/>
            <a:chOff x="1488" y="2055"/>
            <a:chExt cx="1351" cy="1497"/>
          </a:xfrm>
        </p:grpSpPr>
        <p:graphicFrame>
          <p:nvGraphicFramePr>
            <p:cNvPr id="142358" name="Object 22">
              <a:extLst>
                <a:ext uri="{FF2B5EF4-FFF2-40B4-BE49-F238E27FC236}">
                  <a16:creationId xmlns:a16="http://schemas.microsoft.com/office/drawing/2014/main" id="{6CF4BA86-37A5-469D-BEEB-CF288FFD28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055"/>
            <a:ext cx="1351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Visio" r:id="rId15" imgW="2145358" imgH="2376988" progId="Visio.Drawing.6">
                    <p:embed/>
                  </p:oleObj>
                </mc:Choice>
                <mc:Fallback>
                  <p:oleObj name="Visio" r:id="rId15" imgW="2145358" imgH="2376988" progId="Visio.Drawing.6">
                    <p:embed/>
                    <p:pic>
                      <p:nvPicPr>
                        <p:cNvPr id="142358" name="Object 22">
                          <a:extLst>
                            <a:ext uri="{FF2B5EF4-FFF2-40B4-BE49-F238E27FC236}">
                              <a16:creationId xmlns:a16="http://schemas.microsoft.com/office/drawing/2014/main" id="{6CF4BA86-37A5-469D-BEEB-CF288FFD28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55"/>
                          <a:ext cx="1351" cy="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9" name="Text Box 23">
              <a:extLst>
                <a:ext uri="{FF2B5EF4-FFF2-40B4-BE49-F238E27FC236}">
                  <a16:creationId xmlns:a16="http://schemas.microsoft.com/office/drawing/2014/main" id="{975AB7C2-4148-4E97-9037-CA666BACA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024"/>
              <a:ext cx="54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5</a:t>
              </a:r>
              <a:endParaRPr lang="en-US" altLang="sr-Latn-RS" sz="1600"/>
            </a:p>
          </p:txBody>
        </p:sp>
      </p:grpSp>
      <p:grpSp>
        <p:nvGrpSpPr>
          <p:cNvPr id="142360" name="Group 24">
            <a:extLst>
              <a:ext uri="{FF2B5EF4-FFF2-40B4-BE49-F238E27FC236}">
                <a16:creationId xmlns:a16="http://schemas.microsoft.com/office/drawing/2014/main" id="{3A6E6C34-67D7-41C1-BBF6-8309BA80DDE1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3276600"/>
            <a:ext cx="2144713" cy="2376488"/>
            <a:chOff x="2880" y="2064"/>
            <a:chExt cx="1351" cy="1497"/>
          </a:xfrm>
        </p:grpSpPr>
        <p:graphicFrame>
          <p:nvGraphicFramePr>
            <p:cNvPr id="142361" name="Object 25">
              <a:extLst>
                <a:ext uri="{FF2B5EF4-FFF2-40B4-BE49-F238E27FC236}">
                  <a16:creationId xmlns:a16="http://schemas.microsoft.com/office/drawing/2014/main" id="{9D64604A-6707-4CBA-A4AB-89DD9F6B08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064"/>
            <a:ext cx="1351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Visio" r:id="rId17" imgW="2145358" imgH="2376988" progId="Visio.Drawing.6">
                    <p:embed/>
                  </p:oleObj>
                </mc:Choice>
                <mc:Fallback>
                  <p:oleObj name="Visio" r:id="rId17" imgW="2145358" imgH="2376988" progId="Visio.Drawing.6">
                    <p:embed/>
                    <p:pic>
                      <p:nvPicPr>
                        <p:cNvPr id="142361" name="Object 25">
                          <a:extLst>
                            <a:ext uri="{FF2B5EF4-FFF2-40B4-BE49-F238E27FC236}">
                              <a16:creationId xmlns:a16="http://schemas.microsoft.com/office/drawing/2014/main" id="{9D64604A-6707-4CBA-A4AB-89DD9F6B08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64"/>
                          <a:ext cx="1351" cy="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62" name="Text Box 26">
              <a:extLst>
                <a:ext uri="{FF2B5EF4-FFF2-40B4-BE49-F238E27FC236}">
                  <a16:creationId xmlns:a16="http://schemas.microsoft.com/office/drawing/2014/main" id="{BFDFEC7C-BFF1-4234-86CF-1B02F730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312"/>
              <a:ext cx="6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12</a:t>
              </a:r>
              <a:endParaRPr lang="en-US" altLang="sr-Latn-RS" sz="1600"/>
            </a:p>
          </p:txBody>
        </p:sp>
      </p:grpSp>
      <p:grpSp>
        <p:nvGrpSpPr>
          <p:cNvPr id="142363" name="Group 27">
            <a:extLst>
              <a:ext uri="{FF2B5EF4-FFF2-40B4-BE49-F238E27FC236}">
                <a16:creationId xmlns:a16="http://schemas.microsoft.com/office/drawing/2014/main" id="{7B5E5600-33A1-48D0-9690-FE36501BBE4E}"/>
              </a:ext>
            </a:extLst>
          </p:cNvPr>
          <p:cNvGrpSpPr>
            <a:grpSpLocks/>
          </p:cNvGrpSpPr>
          <p:nvPr/>
        </p:nvGrpSpPr>
        <p:grpSpPr bwMode="auto">
          <a:xfrm>
            <a:off x="8294688" y="3276601"/>
            <a:ext cx="2144712" cy="2776538"/>
            <a:chOff x="4265" y="2064"/>
            <a:chExt cx="1351" cy="1749"/>
          </a:xfrm>
        </p:grpSpPr>
        <p:graphicFrame>
          <p:nvGraphicFramePr>
            <p:cNvPr id="142364" name="Object 28">
              <a:extLst>
                <a:ext uri="{FF2B5EF4-FFF2-40B4-BE49-F238E27FC236}">
                  <a16:creationId xmlns:a16="http://schemas.microsoft.com/office/drawing/2014/main" id="{3FCB0C0B-29A2-4F60-9F4B-5515AD66F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" y="2064"/>
            <a:ext cx="1351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Visio" r:id="rId19" imgW="2145358" imgH="2376988" progId="Visio.Drawing.6">
                    <p:embed/>
                  </p:oleObj>
                </mc:Choice>
                <mc:Fallback>
                  <p:oleObj name="Visio" r:id="rId19" imgW="2145358" imgH="2376988" progId="Visio.Drawing.6">
                    <p:embed/>
                    <p:pic>
                      <p:nvPicPr>
                        <p:cNvPr id="142364" name="Object 28">
                          <a:extLst>
                            <a:ext uri="{FF2B5EF4-FFF2-40B4-BE49-F238E27FC236}">
                              <a16:creationId xmlns:a16="http://schemas.microsoft.com/office/drawing/2014/main" id="{3FCB0C0B-29A2-4F60-9F4B-5515AD66FE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2064"/>
                          <a:ext cx="1351" cy="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65" name="Text Box 29">
              <a:extLst>
                <a:ext uri="{FF2B5EF4-FFF2-40B4-BE49-F238E27FC236}">
                  <a16:creationId xmlns:a16="http://schemas.microsoft.com/office/drawing/2014/main" id="{F510B425-AA01-49BF-9AE3-74E3346BE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54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r-Latn-CS" altLang="sr-Latn-RS" sz="1600"/>
                <a:t>insert 8</a:t>
              </a:r>
              <a:endParaRPr lang="en-US" altLang="sr-Latn-R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663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72CE333E-89E7-44CE-B8B8-D7A65E119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sr-Latn-RS"/>
              <a:t>Zadatak 1 – Rešenje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6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0D38747-26B3-4AB1-8580-1B2D9B35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2D6070-B48C-4833-A064-C828003CF158}" type="slidenum">
              <a:rPr lang="en-US" altLang="sr-Latn-R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sr-Latn-R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F52E9B3-BDB7-4379-944E-60D0E27F3E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sr-Latn-RS"/>
              <a:t>Inorder obilaskom stabla binarnog pretraživanja bi se uvek dobili ključevi uređeni po neopadajućem poretku.</a:t>
            </a:r>
          </a:p>
          <a:p>
            <a:endParaRPr lang="en-US" altLang="sr-Latn-RS"/>
          </a:p>
          <a:p>
            <a:r>
              <a:rPr lang="en-US" altLang="sr-Latn-RS"/>
              <a:t> Prednosti stabla:</a:t>
            </a:r>
          </a:p>
          <a:p>
            <a:r>
              <a:rPr lang="en-US" altLang="sr-Latn-RS"/>
              <a:t>jednostavno umetanje i brisanje ključeva</a:t>
            </a:r>
          </a:p>
          <a:p>
            <a:r>
              <a:rPr lang="en-US" altLang="sr-Latn-RS"/>
              <a:t>relativno mala vremenska složenost </a:t>
            </a:r>
            <a:br>
              <a:rPr lang="en-US" altLang="sr-Latn-RS"/>
            </a:br>
            <a:r>
              <a:rPr lang="en-US" altLang="sr-Latn-RS"/>
              <a:t>O(h) – u najboljem slučaju O(log n), u najgorem O(n)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804797B-5E07-4360-A89A-1B589E1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sr-Latn-R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Binarno stablo pretraživanja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66F79EE6-B95F-4E49-A1CB-8D005D9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sr-Latn-R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11.05.2020.</a:t>
            </a:r>
          </a:p>
        </p:txBody>
      </p:sp>
    </p:spTree>
    <p:extLst>
      <p:ext uri="{BB962C8B-B14F-4D97-AF65-F5344CB8AC3E}">
        <p14:creationId xmlns:p14="http://schemas.microsoft.com/office/powerpoint/2010/main" val="156617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51E3729-E455-4297-B9EC-9AAC658A8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sr-Latn-RS" sz="3200">
                <a:solidFill>
                  <a:schemeClr val="bg1"/>
                </a:solidFill>
              </a:rPr>
              <a:t>Zadatak 2</a:t>
            </a: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F116-E48F-47DE-A43C-D1C71793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17D23AC-70D5-4445-91E4-1E7AF2BE79E4}" type="slidenum">
              <a:rPr lang="en-US" altLang="sr-Latn-R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altLang="sr-Latn-R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71E32E3-D171-4593-9BB6-59D2D5A9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78" y="589722"/>
            <a:ext cx="6798033" cy="532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Navesti i ilustrovati sve slučajeve brisanja čvorova iz binarnog stabla pretraživanja.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Iz binarnog stablo pretraživanja iz prethodnog zadatka, nakon umetanja svih čvorova, redom se brišu čvorovi</a:t>
            </a:r>
            <a:b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sr-Latn-R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8, 15, 5. Nacrtati izgled stabla nakon svakog brisanja.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sr-Latn-R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D951-8043-4115-89E6-57C5C08A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6579" y="6135808"/>
            <a:ext cx="550263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sr-Latn-R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Binarno stablo pretraživanja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5331-3616-4C54-916F-F4DE19E4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sr-Latn-R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11.05.2020.</a:t>
            </a:r>
          </a:p>
        </p:txBody>
      </p:sp>
    </p:spTree>
    <p:extLst>
      <p:ext uri="{BB962C8B-B14F-4D97-AF65-F5344CB8AC3E}">
        <p14:creationId xmlns:p14="http://schemas.microsoft.com/office/powerpoint/2010/main" val="184176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5EDC13D-D7F4-4B92-A2D5-9FD643949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2 – Rešenje</a:t>
            </a:r>
            <a:endParaRPr lang="en-US" altLang="sr-Latn-RS" sz="2800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FCED0A0-720D-4B7D-B9D0-C0011E023D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90600"/>
            <a:ext cx="8458200" cy="2895600"/>
          </a:xfrm>
        </p:spPr>
        <p:txBody>
          <a:bodyPr/>
          <a:lstStyle/>
          <a:p>
            <a:pPr>
              <a:buFontTx/>
              <a:buNone/>
            </a:pPr>
            <a:r>
              <a:rPr lang="sr-Latn-CS" altLang="sr-Latn-RS"/>
              <a:t>Mogući slučajevi brisanja čvorova iz stabla binarnog pretraživanja:</a:t>
            </a:r>
          </a:p>
          <a:p>
            <a:r>
              <a:rPr lang="sr-Latn-CS" altLang="sr-Latn-RS"/>
              <a:t>čvor koji se briše nema potomke:</a:t>
            </a:r>
            <a:br>
              <a:rPr lang="sr-Latn-CS" altLang="sr-Latn-RS"/>
            </a:br>
            <a:r>
              <a:rPr lang="sr-Latn-CS" altLang="sr-Latn-RS">
                <a:sym typeface="Wingdings 3" panose="05040102010807070707" pitchFamily="18" charset="2"/>
              </a:rPr>
              <a:t>odgovarajući pokazivač roditeljskog čvora postaje NIL</a:t>
            </a:r>
          </a:p>
          <a:p>
            <a:endParaRPr lang="sr-Latn-CS" altLang="sr-Latn-RS">
              <a:sym typeface="Wingdings 3" panose="05040102010807070707" pitchFamily="18" charset="2"/>
            </a:endParaRPr>
          </a:p>
          <a:p>
            <a:r>
              <a:rPr lang="sr-Latn-CS" altLang="sr-Latn-RS">
                <a:sym typeface="Wingdings 3" panose="05040102010807070707" pitchFamily="18" charset="2"/>
              </a:rPr>
              <a:t>čvor koji se briše ima samo jednog direktnog potomka:</a:t>
            </a:r>
            <a:br>
              <a:rPr lang="sr-Latn-CS" altLang="sr-Latn-RS">
                <a:sym typeface="Wingdings 3" panose="05040102010807070707" pitchFamily="18" charset="2"/>
              </a:rPr>
            </a:br>
            <a:r>
              <a:rPr lang="sr-Latn-CS" altLang="sr-Latn-RS">
                <a:sym typeface="Wingdings 3" panose="05040102010807070707" pitchFamily="18" charset="2"/>
              </a:rPr>
              <a:t> direktni potomak preuzima mesto čvora koji se briše</a:t>
            </a:r>
          </a:p>
        </p:txBody>
      </p:sp>
      <p:graphicFrame>
        <p:nvGraphicFramePr>
          <p:cNvPr id="145412" name="Object 4">
            <a:extLst>
              <a:ext uri="{FF2B5EF4-FFF2-40B4-BE49-F238E27FC236}">
                <a16:creationId xmlns:a16="http://schemas.microsoft.com/office/drawing/2014/main" id="{50BD00D4-F59A-4351-8673-BD4BE33186F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2201" y="3962400"/>
          <a:ext cx="1973263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3" imgW="2145358" imgH="2376988" progId="Visio.Drawing.6">
                  <p:embed/>
                </p:oleObj>
              </mc:Choice>
              <mc:Fallback>
                <p:oleObj name="Visio" r:id="rId3" imgW="2145358" imgH="2376988" progId="Visio.Drawing.6">
                  <p:embed/>
                  <p:pic>
                    <p:nvPicPr>
                      <p:cNvPr id="145412" name="Object 4">
                        <a:extLst>
                          <a:ext uri="{FF2B5EF4-FFF2-40B4-BE49-F238E27FC236}">
                            <a16:creationId xmlns:a16="http://schemas.microsoft.com/office/drawing/2014/main" id="{50BD00D4-F59A-4351-8673-BD4BE3318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962400"/>
                        <a:ext cx="1973263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>
            <a:extLst>
              <a:ext uri="{FF2B5EF4-FFF2-40B4-BE49-F238E27FC236}">
                <a16:creationId xmlns:a16="http://schemas.microsoft.com/office/drawing/2014/main" id="{703F84B8-76DC-4472-8DF5-A6CE7D280A2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65888" y="4198938"/>
          <a:ext cx="2144712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5" imgW="2145358" imgH="1821394" progId="Visio.Drawing.6">
                  <p:embed/>
                </p:oleObj>
              </mc:Choice>
              <mc:Fallback>
                <p:oleObj name="Visio" r:id="rId5" imgW="2145358" imgH="1821394" progId="Visio.Drawing.6">
                  <p:embed/>
                  <p:pic>
                    <p:nvPicPr>
                      <p:cNvPr id="145415" name="Object 7">
                        <a:extLst>
                          <a:ext uri="{FF2B5EF4-FFF2-40B4-BE49-F238E27FC236}">
                            <a16:creationId xmlns:a16="http://schemas.microsoft.com/office/drawing/2014/main" id="{703F84B8-76DC-4472-8DF5-A6CE7D280A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4198938"/>
                        <a:ext cx="2144712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2EACEBFE-C745-424E-AD4C-8D596D19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E768BC03-C052-4BBB-A780-C07752AD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9B546D43-0778-413F-B8CE-5AF771EE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F1DA-F960-4982-B448-485BE6675B5D}" type="slidenum">
              <a:rPr lang="en-US" altLang="sr-Latn-RS"/>
              <a:pPr/>
              <a:t>8</a:t>
            </a:fld>
            <a:endParaRPr lang="en-US" altLang="sr-Latn-RS" dirty="0"/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AD3166CA-F1E9-4813-9004-14A7BB59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4583113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sr-Latn-CS" altLang="sr-Latn-RS" sz="3600" b="1">
                <a:solidFill>
                  <a:srgbClr val="FF0000"/>
                </a:solidFill>
              </a:rPr>
              <a:t>X</a:t>
            </a:r>
            <a:endParaRPr lang="en-US" altLang="sr-Latn-RS" sz="3600" b="1">
              <a:solidFill>
                <a:srgbClr val="FF0000"/>
              </a:solidFill>
            </a:endParaRPr>
          </a:p>
        </p:txBody>
      </p:sp>
      <p:sp>
        <p:nvSpPr>
          <p:cNvPr id="145414" name="AutoShape 6">
            <a:extLst>
              <a:ext uri="{FF2B5EF4-FFF2-40B4-BE49-F238E27FC236}">
                <a16:creationId xmlns:a16="http://schemas.microsoft.com/office/drawing/2014/main" id="{206B254C-0EA8-4465-A2BD-24CC6834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1143000" cy="533400"/>
          </a:xfrm>
          <a:prstGeom prst="rightArrow">
            <a:avLst>
              <a:gd name="adj1" fmla="val 45833"/>
              <a:gd name="adj2" fmla="val 720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02F0D715-FD9B-4661-9D2B-D67342E22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648200"/>
            <a:ext cx="152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45417" name="Text Box 9">
            <a:extLst>
              <a:ext uri="{FF2B5EF4-FFF2-40B4-BE49-F238E27FC236}">
                <a16:creationId xmlns:a16="http://schemas.microsoft.com/office/drawing/2014/main" id="{DD967CE3-1843-4802-958F-3358CA2D9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57800"/>
            <a:ext cx="1372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r-Latn-CS" altLang="sr-Latn-RS" sz="2000"/>
              <a:t>DELETE 43</a:t>
            </a:r>
            <a:endParaRPr lang="en-US" altLang="sr-Latn-RS" sz="2000"/>
          </a:p>
        </p:txBody>
      </p:sp>
    </p:spTree>
    <p:extLst>
      <p:ext uri="{BB962C8B-B14F-4D97-AF65-F5344CB8AC3E}">
        <p14:creationId xmlns:p14="http://schemas.microsoft.com/office/powerpoint/2010/main" val="191200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28784C58-B3CE-4044-9750-6E7DB0B91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 sz="2800"/>
              <a:t>Zadatak 2 – Rešenje</a:t>
            </a:r>
            <a:endParaRPr lang="en-US" altLang="sr-Latn-RS" sz="2800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E08C9E3D-BFAF-475D-8331-CCC69D08EF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90600"/>
            <a:ext cx="8229600" cy="1600200"/>
          </a:xfrm>
          <a:noFill/>
          <a:ln/>
        </p:spPr>
        <p:txBody>
          <a:bodyPr/>
          <a:lstStyle/>
          <a:p>
            <a:r>
              <a:rPr lang="sr-Latn-CS" altLang="sr-Latn-RS"/>
              <a:t>čvor koji se briše ima oba sina:</a:t>
            </a:r>
            <a:br>
              <a:rPr lang="sr-Latn-CS" altLang="sr-Latn-RS"/>
            </a:br>
            <a:r>
              <a:rPr lang="sr-Latn-CS" altLang="sr-Latn-RS">
                <a:sym typeface="Wingdings 3" panose="05040102010807070707" pitchFamily="18" charset="2"/>
              </a:rPr>
              <a:t>pronalazi se sledbenik S čvora koji se briše;</a:t>
            </a:r>
            <a:endParaRPr lang="en-US" altLang="sr-Latn-RS">
              <a:sym typeface="Wingdings 3" panose="05040102010807070707" pitchFamily="18" charset="2"/>
            </a:endParaRPr>
          </a:p>
          <a:p>
            <a:pPr lvl="1"/>
            <a:r>
              <a:rPr lang="sr-Latn-CS" altLang="sr-Latn-RS">
                <a:sym typeface="Wingdings 3" panose="05040102010807070707" pitchFamily="18" charset="2"/>
              </a:rPr>
              <a:t>roditelj S je čvor koji se briše:</a:t>
            </a:r>
            <a:br>
              <a:rPr lang="sr-Latn-CS" altLang="sr-Latn-RS">
                <a:sym typeface="Wingdings 3" panose="05040102010807070707" pitchFamily="18" charset="2"/>
              </a:rPr>
            </a:br>
            <a:r>
              <a:rPr lang="sr-Latn-CS" altLang="sr-Latn-RS">
                <a:sym typeface="Wingdings 3" panose="05040102010807070707" pitchFamily="18" charset="2"/>
              </a:rPr>
              <a:t>S zauzima mesto </a:t>
            </a:r>
            <a:r>
              <a:rPr lang="en-US" altLang="sr-Latn-RS">
                <a:sym typeface="Wingdings 3" panose="05040102010807070707" pitchFamily="18" charset="2"/>
              </a:rPr>
              <a:t>roditelja</a:t>
            </a:r>
            <a:r>
              <a:rPr lang="sr-Latn-CS" altLang="sr-Latn-RS">
                <a:sym typeface="Wingdings 3" panose="05040102010807070707" pitchFamily="18" charset="2"/>
              </a:rPr>
              <a:t> (preuzima njegovo levo podstablo)</a:t>
            </a:r>
            <a:endParaRPr lang="sr-Latn-CS" altLang="sr-Latn-RS"/>
          </a:p>
        </p:txBody>
      </p:sp>
      <p:graphicFrame>
        <p:nvGraphicFramePr>
          <p:cNvPr id="171012" name="Object 4">
            <a:extLst>
              <a:ext uri="{FF2B5EF4-FFF2-40B4-BE49-F238E27FC236}">
                <a16:creationId xmlns:a16="http://schemas.microsoft.com/office/drawing/2014/main" id="{5B4BDAA2-BE1A-47F2-973D-805D6E0FB93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44689" y="3092451"/>
          <a:ext cx="3760787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3" imgW="3001518" imgH="2386584" progId="Visio.Drawing.11">
                  <p:embed/>
                </p:oleObj>
              </mc:Choice>
              <mc:Fallback>
                <p:oleObj name="Visio" r:id="rId3" imgW="3001518" imgH="2386584" progId="Visio.Drawing.11">
                  <p:embed/>
                  <p:pic>
                    <p:nvPicPr>
                      <p:cNvPr id="171012" name="Object 4">
                        <a:extLst>
                          <a:ext uri="{FF2B5EF4-FFF2-40B4-BE49-F238E27FC236}">
                            <a16:creationId xmlns:a16="http://schemas.microsoft.com/office/drawing/2014/main" id="{5B4BDAA2-BE1A-47F2-973D-805D6E0FB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9" y="3092451"/>
                        <a:ext cx="3760787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8">
            <a:extLst>
              <a:ext uri="{FF2B5EF4-FFF2-40B4-BE49-F238E27FC236}">
                <a16:creationId xmlns:a16="http://schemas.microsoft.com/office/drawing/2014/main" id="{7232D760-648F-494C-B902-B3A6FAC7CDD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78639" y="3328989"/>
          <a:ext cx="2624137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Visio" r:id="rId5" imgW="2852356" imgH="2378012" progId="Visio.Drawing.11">
                  <p:embed/>
                </p:oleObj>
              </mc:Choice>
              <mc:Fallback>
                <p:oleObj name="Visio" r:id="rId5" imgW="2852356" imgH="2378012" progId="Visio.Drawing.11">
                  <p:embed/>
                  <p:pic>
                    <p:nvPicPr>
                      <p:cNvPr id="171016" name="Object 8">
                        <a:extLst>
                          <a:ext uri="{FF2B5EF4-FFF2-40B4-BE49-F238E27FC236}">
                            <a16:creationId xmlns:a16="http://schemas.microsoft.com/office/drawing/2014/main" id="{7232D760-648F-494C-B902-B3A6FAC7C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9" y="3328989"/>
                        <a:ext cx="2624137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57CFD7C0-C619-4C94-8E94-4E0BB3D3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sr-Latn-RS"/>
              <a:t>11.05.2020.</a:t>
            </a:r>
            <a:endParaRPr lang="sr-Latn-CS" altLang="sr-Latn-RS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E5D9550E-B0EC-43B5-A623-FB0E353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sr-Latn-RS"/>
              <a:t>Binarno stablo pretraživanja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012526BE-FD4B-4BBB-AA23-1127C65E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E983-28B1-4461-90FE-33B779CD5A12}" type="slidenum">
              <a:rPr lang="en-US" altLang="sr-Latn-RS"/>
              <a:pPr/>
              <a:t>9</a:t>
            </a:fld>
            <a:endParaRPr lang="en-US" altLang="sr-Latn-RS"/>
          </a:p>
        </p:txBody>
      </p:sp>
      <p:sp>
        <p:nvSpPr>
          <p:cNvPr id="171013" name="Text Box 5">
            <a:extLst>
              <a:ext uri="{FF2B5EF4-FFF2-40B4-BE49-F238E27FC236}">
                <a16:creationId xmlns:a16="http://schemas.microsoft.com/office/drawing/2014/main" id="{7CDC1521-DEF4-4D1F-A627-D837ACD2A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0"/>
            <a:ext cx="1372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r-Latn-CS" altLang="sr-Latn-RS" sz="2000"/>
              <a:t>DELETE 45</a:t>
            </a:r>
            <a:endParaRPr lang="en-US" altLang="sr-Latn-RS" sz="2000"/>
          </a:p>
        </p:txBody>
      </p:sp>
      <p:sp>
        <p:nvSpPr>
          <p:cNvPr id="171014" name="Text Box 6">
            <a:extLst>
              <a:ext uri="{FF2B5EF4-FFF2-40B4-BE49-F238E27FC236}">
                <a16:creationId xmlns:a16="http://schemas.microsoft.com/office/drawing/2014/main" id="{651081EB-5239-4277-88D7-30EF85E54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1"/>
            <a:ext cx="344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r-Latn-CS" altLang="sr-Latn-RS" sz="2400" b="1"/>
              <a:t>S</a:t>
            </a:r>
            <a:endParaRPr lang="en-US" altLang="sr-Latn-RS" sz="2400" b="1"/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1CDD99B1-93B5-4F30-98CD-6C1C29726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1" y="3505201"/>
            <a:ext cx="4988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r-Latn-CS" altLang="sr-Latn-RS" sz="3600" b="1">
                <a:solidFill>
                  <a:srgbClr val="FF0000"/>
                </a:solidFill>
              </a:rPr>
              <a:t>X</a:t>
            </a:r>
            <a:endParaRPr lang="en-US" altLang="sr-Latn-RS" sz="3600" b="1">
              <a:solidFill>
                <a:srgbClr val="FF0000"/>
              </a:solidFill>
            </a:endParaRPr>
          </a:p>
        </p:txBody>
      </p:sp>
      <p:sp>
        <p:nvSpPr>
          <p:cNvPr id="171017" name="AutoShape 9">
            <a:extLst>
              <a:ext uri="{FF2B5EF4-FFF2-40B4-BE49-F238E27FC236}">
                <a16:creationId xmlns:a16="http://schemas.microsoft.com/office/drawing/2014/main" id="{EED35453-AA8D-43DF-B60A-15A3BBB9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914400" cy="457200"/>
          </a:xfrm>
          <a:prstGeom prst="rightArrow">
            <a:avLst>
              <a:gd name="adj1" fmla="val 45833"/>
              <a:gd name="adj2" fmla="val 67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71018" name="Freeform 10">
            <a:extLst>
              <a:ext uri="{FF2B5EF4-FFF2-40B4-BE49-F238E27FC236}">
                <a16:creationId xmlns:a16="http://schemas.microsoft.com/office/drawing/2014/main" id="{4EB8735E-DDBC-4C60-960A-165E19D62B3A}"/>
              </a:ext>
            </a:extLst>
          </p:cNvPr>
          <p:cNvSpPr>
            <a:spLocks/>
          </p:cNvSpPr>
          <p:nvPr/>
        </p:nvSpPr>
        <p:spPr bwMode="auto">
          <a:xfrm>
            <a:off x="3962400" y="4165600"/>
            <a:ext cx="914400" cy="609600"/>
          </a:xfrm>
          <a:custGeom>
            <a:avLst/>
            <a:gdLst>
              <a:gd name="T0" fmla="*/ 576 w 576"/>
              <a:gd name="T1" fmla="*/ 304 h 384"/>
              <a:gd name="T2" fmla="*/ 528 w 576"/>
              <a:gd name="T3" fmla="*/ 352 h 384"/>
              <a:gd name="T4" fmla="*/ 432 w 576"/>
              <a:gd name="T5" fmla="*/ 352 h 384"/>
              <a:gd name="T6" fmla="*/ 288 w 576"/>
              <a:gd name="T7" fmla="*/ 160 h 384"/>
              <a:gd name="T8" fmla="*/ 144 w 576"/>
              <a:gd name="T9" fmla="*/ 16 h 384"/>
              <a:gd name="T10" fmla="*/ 0 w 576"/>
              <a:gd name="T11" fmla="*/ 6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384">
                <a:moveTo>
                  <a:pt x="576" y="304"/>
                </a:moveTo>
                <a:cubicBezTo>
                  <a:pt x="564" y="324"/>
                  <a:pt x="552" y="344"/>
                  <a:pt x="528" y="352"/>
                </a:cubicBezTo>
                <a:cubicBezTo>
                  <a:pt x="504" y="360"/>
                  <a:pt x="472" y="384"/>
                  <a:pt x="432" y="352"/>
                </a:cubicBezTo>
                <a:cubicBezTo>
                  <a:pt x="392" y="320"/>
                  <a:pt x="336" y="216"/>
                  <a:pt x="288" y="160"/>
                </a:cubicBezTo>
                <a:cubicBezTo>
                  <a:pt x="240" y="104"/>
                  <a:pt x="192" y="32"/>
                  <a:pt x="144" y="16"/>
                </a:cubicBezTo>
                <a:cubicBezTo>
                  <a:pt x="96" y="0"/>
                  <a:pt x="24" y="56"/>
                  <a:pt x="0" y="64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  <p:sp>
        <p:nvSpPr>
          <p:cNvPr id="171019" name="Freeform 11">
            <a:extLst>
              <a:ext uri="{FF2B5EF4-FFF2-40B4-BE49-F238E27FC236}">
                <a16:creationId xmlns:a16="http://schemas.microsoft.com/office/drawing/2014/main" id="{ABDF7940-C5A7-467A-9EF7-C9D607AA5C14}"/>
              </a:ext>
            </a:extLst>
          </p:cNvPr>
          <p:cNvSpPr>
            <a:spLocks/>
          </p:cNvSpPr>
          <p:nvPr/>
        </p:nvSpPr>
        <p:spPr bwMode="auto">
          <a:xfrm>
            <a:off x="3733800" y="3289300"/>
            <a:ext cx="1219200" cy="901700"/>
          </a:xfrm>
          <a:custGeom>
            <a:avLst/>
            <a:gdLst>
              <a:gd name="T0" fmla="*/ 0 w 768"/>
              <a:gd name="T1" fmla="*/ 88 h 568"/>
              <a:gd name="T2" fmla="*/ 288 w 768"/>
              <a:gd name="T3" fmla="*/ 40 h 568"/>
              <a:gd name="T4" fmla="*/ 576 w 768"/>
              <a:gd name="T5" fmla="*/ 88 h 568"/>
              <a:gd name="T6" fmla="*/ 768 w 768"/>
              <a:gd name="T7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568">
                <a:moveTo>
                  <a:pt x="0" y="88"/>
                </a:moveTo>
                <a:cubicBezTo>
                  <a:pt x="96" y="64"/>
                  <a:pt x="192" y="40"/>
                  <a:pt x="288" y="40"/>
                </a:cubicBezTo>
                <a:cubicBezTo>
                  <a:pt x="384" y="40"/>
                  <a:pt x="496" y="0"/>
                  <a:pt x="576" y="88"/>
                </a:cubicBezTo>
                <a:cubicBezTo>
                  <a:pt x="656" y="176"/>
                  <a:pt x="728" y="504"/>
                  <a:pt x="768" y="56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79204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1670</Words>
  <Application>Microsoft Office PowerPoint</Application>
  <PresentationFormat>Widescreen</PresentationFormat>
  <Paragraphs>324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Wisp</vt:lpstr>
      <vt:lpstr>Visio</vt:lpstr>
      <vt:lpstr>ALGORITMI I STRUKTURE PODATAKA</vt:lpstr>
      <vt:lpstr>Binarno stablo pretraživanja</vt:lpstr>
      <vt:lpstr>Binarno stablo pretraživanja</vt:lpstr>
      <vt:lpstr>Zadatak 1</vt:lpstr>
      <vt:lpstr>Zadatak 1 – Rešenje</vt:lpstr>
      <vt:lpstr>Zadatak 1 – Rešenje</vt:lpstr>
      <vt:lpstr>Zadatak 2</vt:lpstr>
      <vt:lpstr>Zadatak 2 – Rešenje</vt:lpstr>
      <vt:lpstr>Zadatak 2 – Rešenje</vt:lpstr>
      <vt:lpstr>Zadatak 2 – Rešenje</vt:lpstr>
      <vt:lpstr>Zadatak 2 – Rešenje</vt:lpstr>
      <vt:lpstr>Zadatak 3</vt:lpstr>
      <vt:lpstr>Zadatak 3 – Rešenje</vt:lpstr>
      <vt:lpstr>Zadatak 3 – Rešenje</vt:lpstr>
      <vt:lpstr>Zadatak 4</vt:lpstr>
      <vt:lpstr>Zadatak 4 – Rešenje</vt:lpstr>
      <vt:lpstr>Zadatak 4 – Rešenje</vt:lpstr>
      <vt:lpstr>Binarno stablo pretraživanja – reprezentacija u C-u</vt:lpstr>
      <vt:lpstr>Binarno stablo pretraživanja – reprezentacija u C-u</vt:lpstr>
      <vt:lpstr>Binarno stablo pretraživanja – reprezentacija u C-u</vt:lpstr>
      <vt:lpstr>Binarno stablo pretraživanja – reprezentacija u C-u</vt:lpstr>
      <vt:lpstr>Binarno stablo pretraživanja – reprezentacija u C-u</vt:lpstr>
      <vt:lpstr>Test</vt:lpstr>
      <vt:lpstr>Test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Dzenan</dc:creator>
  <cp:lastModifiedBy>Dzenan</cp:lastModifiedBy>
  <cp:revision>3</cp:revision>
  <dcterms:created xsi:type="dcterms:W3CDTF">2020-05-07T22:03:41Z</dcterms:created>
  <dcterms:modified xsi:type="dcterms:W3CDTF">2020-05-07T22:21:47Z</dcterms:modified>
</cp:coreProperties>
</file>