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5"/>
  </p:notesMasterIdLst>
  <p:sldIdLst>
    <p:sldId id="256" r:id="rId2"/>
    <p:sldId id="285" r:id="rId3"/>
    <p:sldId id="355" r:id="rId4"/>
    <p:sldId id="356" r:id="rId5"/>
    <p:sldId id="357" r:id="rId6"/>
    <p:sldId id="286" r:id="rId7"/>
    <p:sldId id="287" r:id="rId8"/>
    <p:sldId id="289" r:id="rId9"/>
    <p:sldId id="290" r:id="rId10"/>
    <p:sldId id="358" r:id="rId11"/>
    <p:sldId id="288" r:id="rId12"/>
    <p:sldId id="291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01" r:id="rId22"/>
    <p:sldId id="307" r:id="rId23"/>
    <p:sldId id="35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F6E35-12F4-4C27-8149-4B8B10D6FEC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3C2B93-F570-4113-B6D7-E6B144E49941}">
      <dgm:prSet/>
      <dgm:spPr/>
      <dgm:t>
        <a:bodyPr/>
        <a:lstStyle/>
        <a:p>
          <a:r>
            <a:rPr lang="sr-Latn-CS" b="1"/>
            <a:t>Hash </a:t>
          </a:r>
          <a:r>
            <a:rPr lang="sr-Latn-CS"/>
            <a:t>(eng.)</a:t>
          </a:r>
          <a:r>
            <a:rPr lang="sr-Latn-CS" b="1"/>
            <a:t>: </a:t>
          </a:r>
          <a:r>
            <a:rPr lang="sr-Latn-CS"/>
            <a:t>potiče od francuskog glagola </a:t>
          </a:r>
          <a:r>
            <a:rPr lang="sr-Latn-CS" i="1"/>
            <a:t>hacher </a:t>
          </a:r>
          <a:r>
            <a:rPr lang="sr-Latn-CS"/>
            <a:t>(seckati);</a:t>
          </a:r>
          <a:endParaRPr lang="en-US"/>
        </a:p>
      </dgm:t>
    </dgm:pt>
    <dgm:pt modelId="{43D2D269-8417-49D8-A457-26BE9FF961E5}" type="parTrans" cxnId="{7E712990-08A2-4EE7-9C72-B854BE8C76EE}">
      <dgm:prSet/>
      <dgm:spPr/>
      <dgm:t>
        <a:bodyPr/>
        <a:lstStyle/>
        <a:p>
          <a:endParaRPr lang="en-US"/>
        </a:p>
      </dgm:t>
    </dgm:pt>
    <dgm:pt modelId="{B5AD87FD-E2D2-45EA-A06A-27C231325FEF}" type="sibTrans" cxnId="{7E712990-08A2-4EE7-9C72-B854BE8C76EE}">
      <dgm:prSet/>
      <dgm:spPr/>
      <dgm:t>
        <a:bodyPr/>
        <a:lstStyle/>
        <a:p>
          <a:endParaRPr lang="en-US"/>
        </a:p>
      </dgm:t>
    </dgm:pt>
    <dgm:pt modelId="{26297CC5-45E9-4BDF-BB2A-4A11B804966D}">
      <dgm:prSet/>
      <dgm:spPr/>
      <dgm:t>
        <a:bodyPr/>
        <a:lstStyle/>
        <a:p>
          <a:r>
            <a:rPr lang="sr-Latn-CS"/>
            <a:t>(neformalno) nered</a:t>
          </a:r>
          <a:endParaRPr lang="en-US"/>
        </a:p>
      </dgm:t>
    </dgm:pt>
    <dgm:pt modelId="{7F792450-EE80-416E-BC22-1FD005951377}" type="parTrans" cxnId="{AAF5F0AD-8D08-4D4C-84CF-EE0E62B12DCA}">
      <dgm:prSet/>
      <dgm:spPr/>
      <dgm:t>
        <a:bodyPr/>
        <a:lstStyle/>
        <a:p>
          <a:endParaRPr lang="en-US"/>
        </a:p>
      </dgm:t>
    </dgm:pt>
    <dgm:pt modelId="{1A918A03-09BB-4F41-A1FD-0A3C7D7124D9}" type="sibTrans" cxnId="{AAF5F0AD-8D08-4D4C-84CF-EE0E62B12DCA}">
      <dgm:prSet/>
      <dgm:spPr/>
      <dgm:t>
        <a:bodyPr/>
        <a:lstStyle/>
        <a:p>
          <a:endParaRPr lang="en-US"/>
        </a:p>
      </dgm:t>
    </dgm:pt>
    <dgm:pt modelId="{DC3DCC4C-2FC0-458B-A02D-2F922E0570B4}">
      <dgm:prSet/>
      <dgm:spPr/>
      <dgm:t>
        <a:bodyPr/>
        <a:lstStyle/>
        <a:p>
          <a:r>
            <a:rPr lang="sr-Latn-CS"/>
            <a:t>(kulinarstvo) mešavina fino seckanih namirnica</a:t>
          </a:r>
          <a:endParaRPr lang="en-US"/>
        </a:p>
      </dgm:t>
    </dgm:pt>
    <dgm:pt modelId="{62532204-7CA1-45ED-9529-354AB42094D7}" type="parTrans" cxnId="{EC1765F5-E64E-4157-B289-A539F57DF040}">
      <dgm:prSet/>
      <dgm:spPr/>
      <dgm:t>
        <a:bodyPr/>
        <a:lstStyle/>
        <a:p>
          <a:endParaRPr lang="en-US"/>
        </a:p>
      </dgm:t>
    </dgm:pt>
    <dgm:pt modelId="{91721700-F5B6-4963-882A-2F6111110625}" type="sibTrans" cxnId="{EC1765F5-E64E-4157-B289-A539F57DF040}">
      <dgm:prSet/>
      <dgm:spPr/>
      <dgm:t>
        <a:bodyPr/>
        <a:lstStyle/>
        <a:p>
          <a:endParaRPr lang="en-US"/>
        </a:p>
      </dgm:t>
    </dgm:pt>
    <dgm:pt modelId="{8EA7B745-3CA6-44C8-9D75-37F61467A89A}">
      <dgm:prSet/>
      <dgm:spPr/>
      <dgm:t>
        <a:bodyPr/>
        <a:lstStyle/>
        <a:p>
          <a:r>
            <a:rPr lang="sr-Latn-CS" b="1"/>
            <a:t>Heširanje</a:t>
          </a:r>
          <a:r>
            <a:rPr lang="sr-Latn-CS"/>
            <a:t>: tehnika kojom se vrši preslikavanje skupa ključeva  na tabelu značajno manjih dimenzija</a:t>
          </a:r>
          <a:endParaRPr lang="en-US"/>
        </a:p>
      </dgm:t>
    </dgm:pt>
    <dgm:pt modelId="{90D9D810-4D21-40D9-BF4E-A5D7976A1560}" type="parTrans" cxnId="{1F968A71-7A63-4FAC-9AA5-842703B1AE35}">
      <dgm:prSet/>
      <dgm:spPr/>
      <dgm:t>
        <a:bodyPr/>
        <a:lstStyle/>
        <a:p>
          <a:endParaRPr lang="en-US"/>
        </a:p>
      </dgm:t>
    </dgm:pt>
    <dgm:pt modelId="{FE679CF6-4292-4B1E-8273-0DBA62F327DA}" type="sibTrans" cxnId="{1F968A71-7A63-4FAC-9AA5-842703B1AE35}">
      <dgm:prSet/>
      <dgm:spPr/>
      <dgm:t>
        <a:bodyPr/>
        <a:lstStyle/>
        <a:p>
          <a:endParaRPr lang="en-US"/>
        </a:p>
      </dgm:t>
    </dgm:pt>
    <dgm:pt modelId="{C1FA7BDF-2DC0-439F-8965-42C605A88682}">
      <dgm:prSet/>
      <dgm:spPr/>
      <dgm:t>
        <a:bodyPr/>
        <a:lstStyle/>
        <a:p>
          <a:r>
            <a:rPr lang="sr-Latn-CS" b="1"/>
            <a:t>Cilj heširanja</a:t>
          </a:r>
          <a:r>
            <a:rPr lang="sr-Latn-CS"/>
            <a:t>: ostvariti efikasan pristup (pretraga, umetanje, brisanje) ključevima smeštenih u tabelu,</a:t>
          </a:r>
          <a:r>
            <a:rPr lang="en-US"/>
            <a:t> </a:t>
          </a:r>
          <a:r>
            <a:rPr lang="sr-Latn-CS"/>
            <a:t>uz malu cenu režije</a:t>
          </a:r>
          <a:endParaRPr lang="en-US"/>
        </a:p>
      </dgm:t>
    </dgm:pt>
    <dgm:pt modelId="{54230E17-8496-4FEF-8BCF-55B5CBC2B44A}" type="parTrans" cxnId="{36DAF23F-481D-4CFC-97D6-5D158A324A45}">
      <dgm:prSet/>
      <dgm:spPr/>
      <dgm:t>
        <a:bodyPr/>
        <a:lstStyle/>
        <a:p>
          <a:endParaRPr lang="en-US"/>
        </a:p>
      </dgm:t>
    </dgm:pt>
    <dgm:pt modelId="{5E63F4DD-F70C-40A7-BC6A-03D253E462B4}" type="sibTrans" cxnId="{36DAF23F-481D-4CFC-97D6-5D158A324A45}">
      <dgm:prSet/>
      <dgm:spPr/>
      <dgm:t>
        <a:bodyPr/>
        <a:lstStyle/>
        <a:p>
          <a:endParaRPr lang="en-US"/>
        </a:p>
      </dgm:t>
    </dgm:pt>
    <dgm:pt modelId="{C7DCAB6C-F56B-412F-BEF8-75223B095BEC}" type="pres">
      <dgm:prSet presAssocID="{756F6E35-12F4-4C27-8149-4B8B10D6FEC3}" presName="linear" presStyleCnt="0">
        <dgm:presLayoutVars>
          <dgm:animLvl val="lvl"/>
          <dgm:resizeHandles val="exact"/>
        </dgm:presLayoutVars>
      </dgm:prSet>
      <dgm:spPr/>
    </dgm:pt>
    <dgm:pt modelId="{9440072F-4507-48C8-BFEB-4EA59F1AB310}" type="pres">
      <dgm:prSet presAssocID="{C53C2B93-F570-4113-B6D7-E6B144E499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023EF9-C7CD-4D7C-B1F4-F75E6EC16A63}" type="pres">
      <dgm:prSet presAssocID="{B5AD87FD-E2D2-45EA-A06A-27C231325FEF}" presName="spacer" presStyleCnt="0"/>
      <dgm:spPr/>
    </dgm:pt>
    <dgm:pt modelId="{53DBB076-CD55-4D5D-8862-092766481C3E}" type="pres">
      <dgm:prSet presAssocID="{26297CC5-45E9-4BDF-BB2A-4A11B80496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18B2439-CD08-4F90-8F2D-F10E2BAD48AA}" type="pres">
      <dgm:prSet presAssocID="{1A918A03-09BB-4F41-A1FD-0A3C7D7124D9}" presName="spacer" presStyleCnt="0"/>
      <dgm:spPr/>
    </dgm:pt>
    <dgm:pt modelId="{B46C5200-2DB3-42D1-BBBE-7CF79318675F}" type="pres">
      <dgm:prSet presAssocID="{DC3DCC4C-2FC0-458B-A02D-2F922E0570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F6B6A2-5E90-4D84-8D82-4CCE4ADA0737}" type="pres">
      <dgm:prSet presAssocID="{91721700-F5B6-4963-882A-2F6111110625}" presName="spacer" presStyleCnt="0"/>
      <dgm:spPr/>
    </dgm:pt>
    <dgm:pt modelId="{614C0C64-81D6-4C38-91AC-55F08A0E8C62}" type="pres">
      <dgm:prSet presAssocID="{8EA7B745-3CA6-44C8-9D75-37F61467A8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007690-7152-4E5A-952C-00732CFFE524}" type="pres">
      <dgm:prSet presAssocID="{FE679CF6-4292-4B1E-8273-0DBA62F327DA}" presName="spacer" presStyleCnt="0"/>
      <dgm:spPr/>
    </dgm:pt>
    <dgm:pt modelId="{88166D95-8839-4807-B89D-E6DF8CECE364}" type="pres">
      <dgm:prSet presAssocID="{C1FA7BDF-2DC0-439F-8965-42C605A886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C10B3A-E613-4EDC-B33E-B04949DEEAE5}" type="presOf" srcId="{8EA7B745-3CA6-44C8-9D75-37F61467A89A}" destId="{614C0C64-81D6-4C38-91AC-55F08A0E8C62}" srcOrd="0" destOrd="0" presId="urn:microsoft.com/office/officeart/2005/8/layout/vList2"/>
    <dgm:cxn modelId="{01736F3D-6378-4737-8FBD-6BE65FB31985}" type="presOf" srcId="{C53C2B93-F570-4113-B6D7-E6B144E49941}" destId="{9440072F-4507-48C8-BFEB-4EA59F1AB310}" srcOrd="0" destOrd="0" presId="urn:microsoft.com/office/officeart/2005/8/layout/vList2"/>
    <dgm:cxn modelId="{36DAF23F-481D-4CFC-97D6-5D158A324A45}" srcId="{756F6E35-12F4-4C27-8149-4B8B10D6FEC3}" destId="{C1FA7BDF-2DC0-439F-8965-42C605A88682}" srcOrd="4" destOrd="0" parTransId="{54230E17-8496-4FEF-8BCF-55B5CBC2B44A}" sibTransId="{5E63F4DD-F70C-40A7-BC6A-03D253E462B4}"/>
    <dgm:cxn modelId="{07B3886F-3B61-41F6-B455-B76D1C2A4746}" type="presOf" srcId="{C1FA7BDF-2DC0-439F-8965-42C605A88682}" destId="{88166D95-8839-4807-B89D-E6DF8CECE364}" srcOrd="0" destOrd="0" presId="urn:microsoft.com/office/officeart/2005/8/layout/vList2"/>
    <dgm:cxn modelId="{1F968A71-7A63-4FAC-9AA5-842703B1AE35}" srcId="{756F6E35-12F4-4C27-8149-4B8B10D6FEC3}" destId="{8EA7B745-3CA6-44C8-9D75-37F61467A89A}" srcOrd="3" destOrd="0" parTransId="{90D9D810-4D21-40D9-BF4E-A5D7976A1560}" sibTransId="{FE679CF6-4292-4B1E-8273-0DBA62F327DA}"/>
    <dgm:cxn modelId="{7E712990-08A2-4EE7-9C72-B854BE8C76EE}" srcId="{756F6E35-12F4-4C27-8149-4B8B10D6FEC3}" destId="{C53C2B93-F570-4113-B6D7-E6B144E49941}" srcOrd="0" destOrd="0" parTransId="{43D2D269-8417-49D8-A457-26BE9FF961E5}" sibTransId="{B5AD87FD-E2D2-45EA-A06A-27C231325FEF}"/>
    <dgm:cxn modelId="{F2C9C595-EFBD-4822-A57B-062D798AE641}" type="presOf" srcId="{DC3DCC4C-2FC0-458B-A02D-2F922E0570B4}" destId="{B46C5200-2DB3-42D1-BBBE-7CF79318675F}" srcOrd="0" destOrd="0" presId="urn:microsoft.com/office/officeart/2005/8/layout/vList2"/>
    <dgm:cxn modelId="{AAF5F0AD-8D08-4D4C-84CF-EE0E62B12DCA}" srcId="{756F6E35-12F4-4C27-8149-4B8B10D6FEC3}" destId="{26297CC5-45E9-4BDF-BB2A-4A11B804966D}" srcOrd="1" destOrd="0" parTransId="{7F792450-EE80-416E-BC22-1FD005951377}" sibTransId="{1A918A03-09BB-4F41-A1FD-0A3C7D7124D9}"/>
    <dgm:cxn modelId="{EF1F6FD4-EF98-4386-A84E-CE7EBC842D75}" type="presOf" srcId="{756F6E35-12F4-4C27-8149-4B8B10D6FEC3}" destId="{C7DCAB6C-F56B-412F-BEF8-75223B095BEC}" srcOrd="0" destOrd="0" presId="urn:microsoft.com/office/officeart/2005/8/layout/vList2"/>
    <dgm:cxn modelId="{C02C6AE3-F870-45EB-AC33-5B8B187FD15C}" type="presOf" srcId="{26297CC5-45E9-4BDF-BB2A-4A11B804966D}" destId="{53DBB076-CD55-4D5D-8862-092766481C3E}" srcOrd="0" destOrd="0" presId="urn:microsoft.com/office/officeart/2005/8/layout/vList2"/>
    <dgm:cxn modelId="{EC1765F5-E64E-4157-B289-A539F57DF040}" srcId="{756F6E35-12F4-4C27-8149-4B8B10D6FEC3}" destId="{DC3DCC4C-2FC0-458B-A02D-2F922E0570B4}" srcOrd="2" destOrd="0" parTransId="{62532204-7CA1-45ED-9529-354AB42094D7}" sibTransId="{91721700-F5B6-4963-882A-2F6111110625}"/>
    <dgm:cxn modelId="{3C0FF620-EC5B-41AC-BDE9-ECAD964086E9}" type="presParOf" srcId="{C7DCAB6C-F56B-412F-BEF8-75223B095BEC}" destId="{9440072F-4507-48C8-BFEB-4EA59F1AB310}" srcOrd="0" destOrd="0" presId="urn:microsoft.com/office/officeart/2005/8/layout/vList2"/>
    <dgm:cxn modelId="{516D560D-26F6-4737-BD4C-9B63C1E46ABA}" type="presParOf" srcId="{C7DCAB6C-F56B-412F-BEF8-75223B095BEC}" destId="{18023EF9-C7CD-4D7C-B1F4-F75E6EC16A63}" srcOrd="1" destOrd="0" presId="urn:microsoft.com/office/officeart/2005/8/layout/vList2"/>
    <dgm:cxn modelId="{7413E06C-CFB3-4C44-B006-1D96F0BD0B49}" type="presParOf" srcId="{C7DCAB6C-F56B-412F-BEF8-75223B095BEC}" destId="{53DBB076-CD55-4D5D-8862-092766481C3E}" srcOrd="2" destOrd="0" presId="urn:microsoft.com/office/officeart/2005/8/layout/vList2"/>
    <dgm:cxn modelId="{6BE2DFA7-9BCF-453B-B87C-00C5B22D6F8B}" type="presParOf" srcId="{C7DCAB6C-F56B-412F-BEF8-75223B095BEC}" destId="{D18B2439-CD08-4F90-8F2D-F10E2BAD48AA}" srcOrd="3" destOrd="0" presId="urn:microsoft.com/office/officeart/2005/8/layout/vList2"/>
    <dgm:cxn modelId="{3A084B9D-A0E6-48A9-BADC-1DC910027531}" type="presParOf" srcId="{C7DCAB6C-F56B-412F-BEF8-75223B095BEC}" destId="{B46C5200-2DB3-42D1-BBBE-7CF79318675F}" srcOrd="4" destOrd="0" presId="urn:microsoft.com/office/officeart/2005/8/layout/vList2"/>
    <dgm:cxn modelId="{4E6096F1-9EFF-4BE6-9121-0BAADCEA3ABA}" type="presParOf" srcId="{C7DCAB6C-F56B-412F-BEF8-75223B095BEC}" destId="{C7F6B6A2-5E90-4D84-8D82-4CCE4ADA0737}" srcOrd="5" destOrd="0" presId="urn:microsoft.com/office/officeart/2005/8/layout/vList2"/>
    <dgm:cxn modelId="{3CDB604B-DE48-4C3F-ABD6-FA8EDC048C07}" type="presParOf" srcId="{C7DCAB6C-F56B-412F-BEF8-75223B095BEC}" destId="{614C0C64-81D6-4C38-91AC-55F08A0E8C62}" srcOrd="6" destOrd="0" presId="urn:microsoft.com/office/officeart/2005/8/layout/vList2"/>
    <dgm:cxn modelId="{6E72FB02-8BC8-47D3-ACA1-B7AFB324D511}" type="presParOf" srcId="{C7DCAB6C-F56B-412F-BEF8-75223B095BEC}" destId="{C7007690-7152-4E5A-952C-00732CFFE524}" srcOrd="7" destOrd="0" presId="urn:microsoft.com/office/officeart/2005/8/layout/vList2"/>
    <dgm:cxn modelId="{F6D5C2BD-2C2D-411D-8E22-2C96ACEBFBE4}" type="presParOf" srcId="{C7DCAB6C-F56B-412F-BEF8-75223B095BEC}" destId="{88166D95-8839-4807-B89D-E6DF8CECE3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0655B-282F-41F0-90A7-1E851D91708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535F18-75F7-40D3-A83E-72E591413071}">
      <dgm:prSet/>
      <dgm:spPr/>
      <dgm:t>
        <a:bodyPr/>
        <a:lstStyle/>
        <a:p>
          <a:r>
            <a:rPr lang="sr-Latn-CS"/>
            <a:t>Razrešenje kolizije ulančavanjem ključeva</a:t>
          </a:r>
          <a:endParaRPr lang="en-US"/>
        </a:p>
      </dgm:t>
    </dgm:pt>
    <dgm:pt modelId="{26AF1B19-991E-4314-B16D-C942754651EE}" type="parTrans" cxnId="{FA5CEBA3-9BDF-4869-A034-70F535CA45F7}">
      <dgm:prSet/>
      <dgm:spPr/>
      <dgm:t>
        <a:bodyPr/>
        <a:lstStyle/>
        <a:p>
          <a:endParaRPr lang="en-US"/>
        </a:p>
      </dgm:t>
    </dgm:pt>
    <dgm:pt modelId="{64C35E2E-B217-40FD-91C8-2FE7E493E1A2}" type="sibTrans" cxnId="{FA5CEBA3-9BDF-4869-A034-70F535CA45F7}">
      <dgm:prSet/>
      <dgm:spPr/>
      <dgm:t>
        <a:bodyPr/>
        <a:lstStyle/>
        <a:p>
          <a:endParaRPr lang="en-US"/>
        </a:p>
      </dgm:t>
    </dgm:pt>
    <dgm:pt modelId="{132CC8D2-D7F2-4A74-8101-8CA0B1256946}">
      <dgm:prSet/>
      <dgm:spPr/>
      <dgm:t>
        <a:bodyPr/>
        <a:lstStyle/>
        <a:p>
          <a:r>
            <a:rPr lang="sr-Latn-CS"/>
            <a:t>Odvojeno ulančavanje</a:t>
          </a:r>
          <a:endParaRPr lang="en-US"/>
        </a:p>
      </dgm:t>
    </dgm:pt>
    <dgm:pt modelId="{1C062760-E2E6-402A-A471-0CCF8450C839}" type="parTrans" cxnId="{ADC7A32B-F8D8-4B11-BB5C-62D4703B9860}">
      <dgm:prSet/>
      <dgm:spPr/>
      <dgm:t>
        <a:bodyPr/>
        <a:lstStyle/>
        <a:p>
          <a:endParaRPr lang="en-US"/>
        </a:p>
      </dgm:t>
    </dgm:pt>
    <dgm:pt modelId="{8708EC71-DC65-4A32-B3F2-6CBD6EFAA21B}" type="sibTrans" cxnId="{ADC7A32B-F8D8-4B11-BB5C-62D4703B9860}">
      <dgm:prSet/>
      <dgm:spPr/>
      <dgm:t>
        <a:bodyPr/>
        <a:lstStyle/>
        <a:p>
          <a:endParaRPr lang="en-US"/>
        </a:p>
      </dgm:t>
    </dgm:pt>
    <dgm:pt modelId="{A7B49039-6761-475F-A6D3-B66391ACC8C2}">
      <dgm:prSet/>
      <dgm:spPr/>
      <dgm:t>
        <a:bodyPr/>
        <a:lstStyle/>
        <a:p>
          <a:r>
            <a:rPr lang="sr-Latn-CS"/>
            <a:t>ulaz tabele sadrži pokazivač na ulančanu listu umetnutih sinonima</a:t>
          </a:r>
          <a:endParaRPr lang="en-US"/>
        </a:p>
      </dgm:t>
    </dgm:pt>
    <dgm:pt modelId="{FA047C25-CDB1-4982-B70E-1F0907C33789}" type="parTrans" cxnId="{6202DE2E-3A2A-42E8-8E4B-B17CC711B662}">
      <dgm:prSet/>
      <dgm:spPr/>
      <dgm:t>
        <a:bodyPr/>
        <a:lstStyle/>
        <a:p>
          <a:endParaRPr lang="en-US"/>
        </a:p>
      </dgm:t>
    </dgm:pt>
    <dgm:pt modelId="{F5367498-14C1-455F-B4D4-56C42F641F8D}" type="sibTrans" cxnId="{6202DE2E-3A2A-42E8-8E4B-B17CC711B662}">
      <dgm:prSet/>
      <dgm:spPr/>
      <dgm:t>
        <a:bodyPr/>
        <a:lstStyle/>
        <a:p>
          <a:endParaRPr lang="en-US"/>
        </a:p>
      </dgm:t>
    </dgm:pt>
    <dgm:pt modelId="{719779BE-9A1F-46B2-A06E-9EA733FFF01B}">
      <dgm:prSet/>
      <dgm:spPr/>
      <dgm:t>
        <a:bodyPr/>
        <a:lstStyle/>
        <a:p>
          <a:r>
            <a:rPr lang="sr-Latn-CS"/>
            <a:t>koristi se posebno alocirana memorija</a:t>
          </a:r>
          <a:br>
            <a:rPr lang="sr-Latn-CS"/>
          </a:br>
          <a:r>
            <a:rPr lang="sr-Latn-CS"/>
            <a:t>(velik</a:t>
          </a:r>
          <a:r>
            <a:rPr lang="en-US"/>
            <a:t>o</a:t>
          </a:r>
          <a:r>
            <a:rPr lang="sr-Latn-CS"/>
            <a:t> rasipanje za malu popunjenost tabele)</a:t>
          </a:r>
          <a:endParaRPr lang="en-US"/>
        </a:p>
      </dgm:t>
    </dgm:pt>
    <dgm:pt modelId="{F48AA1FF-03EC-4112-A5C8-4FA489F84992}" type="parTrans" cxnId="{E3917107-327E-4BBB-9395-86622457D5CE}">
      <dgm:prSet/>
      <dgm:spPr/>
      <dgm:t>
        <a:bodyPr/>
        <a:lstStyle/>
        <a:p>
          <a:endParaRPr lang="en-US"/>
        </a:p>
      </dgm:t>
    </dgm:pt>
    <dgm:pt modelId="{A86893D8-4AA0-47A3-A132-34648C5A7C49}" type="sibTrans" cxnId="{E3917107-327E-4BBB-9395-86622457D5CE}">
      <dgm:prSet/>
      <dgm:spPr/>
      <dgm:t>
        <a:bodyPr/>
        <a:lstStyle/>
        <a:p>
          <a:endParaRPr lang="en-US"/>
        </a:p>
      </dgm:t>
    </dgm:pt>
    <dgm:pt modelId="{0C36151D-57F9-45E3-9773-C00BC3D548E9}">
      <dgm:prSet/>
      <dgm:spPr/>
      <dgm:t>
        <a:bodyPr/>
        <a:lstStyle/>
        <a:p>
          <a:r>
            <a:rPr lang="sr-Latn-CS"/>
            <a:t>Objedinjeno ulančavanje</a:t>
          </a:r>
          <a:endParaRPr lang="en-US"/>
        </a:p>
      </dgm:t>
    </dgm:pt>
    <dgm:pt modelId="{61A6E98B-7B9A-4679-828D-989593CB27B7}" type="parTrans" cxnId="{CB485B15-21F2-412F-A019-76748678121D}">
      <dgm:prSet/>
      <dgm:spPr/>
      <dgm:t>
        <a:bodyPr/>
        <a:lstStyle/>
        <a:p>
          <a:endParaRPr lang="en-US"/>
        </a:p>
      </dgm:t>
    </dgm:pt>
    <dgm:pt modelId="{A58F690E-804B-4596-9570-DCB52FB34746}" type="sibTrans" cxnId="{CB485B15-21F2-412F-A019-76748678121D}">
      <dgm:prSet/>
      <dgm:spPr/>
      <dgm:t>
        <a:bodyPr/>
        <a:lstStyle/>
        <a:p>
          <a:endParaRPr lang="en-US"/>
        </a:p>
      </dgm:t>
    </dgm:pt>
    <dgm:pt modelId="{EDB78A4D-8F87-4FF9-B6B5-367AD608C5D6}">
      <dgm:prSet/>
      <dgm:spPr/>
      <dgm:t>
        <a:bodyPr/>
        <a:lstStyle/>
        <a:p>
          <a:r>
            <a:rPr lang="sr-Latn-CS"/>
            <a:t>svaki ulaz tabele sadrži indeks sledećeg ključa u sekvenci</a:t>
          </a:r>
          <a:endParaRPr lang="en-US"/>
        </a:p>
      </dgm:t>
    </dgm:pt>
    <dgm:pt modelId="{CAC6F0F0-DE35-45F4-BAB1-AFAEF445FE85}" type="parTrans" cxnId="{C04151CC-5B03-4F52-8FAE-400C1B11A079}">
      <dgm:prSet/>
      <dgm:spPr/>
      <dgm:t>
        <a:bodyPr/>
        <a:lstStyle/>
        <a:p>
          <a:endParaRPr lang="en-US"/>
        </a:p>
      </dgm:t>
    </dgm:pt>
    <dgm:pt modelId="{AA8EF6DE-0229-41A6-BD94-95B8C15BD372}" type="sibTrans" cxnId="{C04151CC-5B03-4F52-8FAE-400C1B11A079}">
      <dgm:prSet/>
      <dgm:spPr/>
      <dgm:t>
        <a:bodyPr/>
        <a:lstStyle/>
        <a:p>
          <a:endParaRPr lang="en-US"/>
        </a:p>
      </dgm:t>
    </dgm:pt>
    <dgm:pt modelId="{7F7E53EB-1A93-4A3E-B63D-1A90554DC0AD}">
      <dgm:prSet/>
      <dgm:spPr/>
      <dgm:t>
        <a:bodyPr/>
        <a:lstStyle/>
        <a:p>
          <a:r>
            <a:rPr lang="sr-Latn-CS"/>
            <a:t>koristi memoriju alociranu za tabelu</a:t>
          </a:r>
          <a:endParaRPr lang="en-US"/>
        </a:p>
      </dgm:t>
    </dgm:pt>
    <dgm:pt modelId="{4EB0E8AC-0365-47B8-BEB6-638755FD8E83}" type="parTrans" cxnId="{923A3071-92A3-4988-A39B-9443B1E3506D}">
      <dgm:prSet/>
      <dgm:spPr/>
      <dgm:t>
        <a:bodyPr/>
        <a:lstStyle/>
        <a:p>
          <a:endParaRPr lang="en-US"/>
        </a:p>
      </dgm:t>
    </dgm:pt>
    <dgm:pt modelId="{0D6F1BAC-18D6-495F-AFFC-43CC3E9CCF65}" type="sibTrans" cxnId="{923A3071-92A3-4988-A39B-9443B1E3506D}">
      <dgm:prSet/>
      <dgm:spPr/>
      <dgm:t>
        <a:bodyPr/>
        <a:lstStyle/>
        <a:p>
          <a:endParaRPr lang="en-US"/>
        </a:p>
      </dgm:t>
    </dgm:pt>
    <dgm:pt modelId="{C9AFAEDC-7A94-4F60-AE80-63776CD0508E}">
      <dgm:prSet/>
      <dgm:spPr/>
      <dgm:t>
        <a:bodyPr/>
        <a:lstStyle/>
        <a:p>
          <a:r>
            <a:rPr lang="sr-Latn-CS"/>
            <a:t>efikasnije iskorišćenje memorije za malu popunjenost tabele</a:t>
          </a:r>
          <a:endParaRPr lang="en-US"/>
        </a:p>
      </dgm:t>
    </dgm:pt>
    <dgm:pt modelId="{4507FD59-B6C5-4CD9-BCEA-36DB3F015362}" type="parTrans" cxnId="{C73715BD-187B-4AE3-BD4A-2D286A974877}">
      <dgm:prSet/>
      <dgm:spPr/>
      <dgm:t>
        <a:bodyPr/>
        <a:lstStyle/>
        <a:p>
          <a:endParaRPr lang="en-US"/>
        </a:p>
      </dgm:t>
    </dgm:pt>
    <dgm:pt modelId="{C7C9D171-9387-458F-AE4E-92677B46433C}" type="sibTrans" cxnId="{C73715BD-187B-4AE3-BD4A-2D286A974877}">
      <dgm:prSet/>
      <dgm:spPr/>
      <dgm:t>
        <a:bodyPr/>
        <a:lstStyle/>
        <a:p>
          <a:endParaRPr lang="en-US"/>
        </a:p>
      </dgm:t>
    </dgm:pt>
    <dgm:pt modelId="{B1178DED-9F1D-4499-B585-180C86BA9A09}" type="pres">
      <dgm:prSet presAssocID="{A160655B-282F-41F0-90A7-1E851D91708B}" presName="linear" presStyleCnt="0">
        <dgm:presLayoutVars>
          <dgm:dir/>
          <dgm:animLvl val="lvl"/>
          <dgm:resizeHandles val="exact"/>
        </dgm:presLayoutVars>
      </dgm:prSet>
      <dgm:spPr/>
    </dgm:pt>
    <dgm:pt modelId="{794DD58A-80B9-4D55-8377-1CDBAAD786D3}" type="pres">
      <dgm:prSet presAssocID="{74535F18-75F7-40D3-A83E-72E591413071}" presName="parentLin" presStyleCnt="0"/>
      <dgm:spPr/>
    </dgm:pt>
    <dgm:pt modelId="{37C3D273-99CE-44DB-8DE8-B1640CA112B7}" type="pres">
      <dgm:prSet presAssocID="{74535F18-75F7-40D3-A83E-72E591413071}" presName="parentLeftMargin" presStyleLbl="node1" presStyleIdx="0" presStyleCnt="3"/>
      <dgm:spPr/>
    </dgm:pt>
    <dgm:pt modelId="{3803C6A6-92EC-4BD2-8110-EFB3003F6E01}" type="pres">
      <dgm:prSet presAssocID="{74535F18-75F7-40D3-A83E-72E5914130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8C8F2D-DA8D-47AB-8EF7-DCB526DA1075}" type="pres">
      <dgm:prSet presAssocID="{74535F18-75F7-40D3-A83E-72E591413071}" presName="negativeSpace" presStyleCnt="0"/>
      <dgm:spPr/>
    </dgm:pt>
    <dgm:pt modelId="{11DC6076-F93D-4EF3-8784-244AFB5B1E06}" type="pres">
      <dgm:prSet presAssocID="{74535F18-75F7-40D3-A83E-72E591413071}" presName="childText" presStyleLbl="conFgAcc1" presStyleIdx="0" presStyleCnt="3">
        <dgm:presLayoutVars>
          <dgm:bulletEnabled val="1"/>
        </dgm:presLayoutVars>
      </dgm:prSet>
      <dgm:spPr/>
    </dgm:pt>
    <dgm:pt modelId="{A053FAD3-57DB-4A3F-B446-A7583DA778E7}" type="pres">
      <dgm:prSet presAssocID="{64C35E2E-B217-40FD-91C8-2FE7E493E1A2}" presName="spaceBetweenRectangles" presStyleCnt="0"/>
      <dgm:spPr/>
    </dgm:pt>
    <dgm:pt modelId="{B755FB30-50B3-4EF4-814C-C537DDBE8E28}" type="pres">
      <dgm:prSet presAssocID="{132CC8D2-D7F2-4A74-8101-8CA0B1256946}" presName="parentLin" presStyleCnt="0"/>
      <dgm:spPr/>
    </dgm:pt>
    <dgm:pt modelId="{79B06A0B-2D67-4426-8CA8-F106CEC219BB}" type="pres">
      <dgm:prSet presAssocID="{132CC8D2-D7F2-4A74-8101-8CA0B1256946}" presName="parentLeftMargin" presStyleLbl="node1" presStyleIdx="0" presStyleCnt="3"/>
      <dgm:spPr/>
    </dgm:pt>
    <dgm:pt modelId="{78C76E74-141D-4246-9C97-24E9D068DED5}" type="pres">
      <dgm:prSet presAssocID="{132CC8D2-D7F2-4A74-8101-8CA0B12569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DFACBA-CECF-4418-BA82-A40460FC0967}" type="pres">
      <dgm:prSet presAssocID="{132CC8D2-D7F2-4A74-8101-8CA0B1256946}" presName="negativeSpace" presStyleCnt="0"/>
      <dgm:spPr/>
    </dgm:pt>
    <dgm:pt modelId="{1D44616C-0FB0-406C-85DE-19C5587EA97F}" type="pres">
      <dgm:prSet presAssocID="{132CC8D2-D7F2-4A74-8101-8CA0B1256946}" presName="childText" presStyleLbl="conFgAcc1" presStyleIdx="1" presStyleCnt="3">
        <dgm:presLayoutVars>
          <dgm:bulletEnabled val="1"/>
        </dgm:presLayoutVars>
      </dgm:prSet>
      <dgm:spPr/>
    </dgm:pt>
    <dgm:pt modelId="{2211E337-B828-4F9E-886F-0201AD1E7383}" type="pres">
      <dgm:prSet presAssocID="{8708EC71-DC65-4A32-B3F2-6CBD6EFAA21B}" presName="spaceBetweenRectangles" presStyleCnt="0"/>
      <dgm:spPr/>
    </dgm:pt>
    <dgm:pt modelId="{96B82CF3-1E26-4CF2-A26D-ABE07A8B61FA}" type="pres">
      <dgm:prSet presAssocID="{0C36151D-57F9-45E3-9773-C00BC3D548E9}" presName="parentLin" presStyleCnt="0"/>
      <dgm:spPr/>
    </dgm:pt>
    <dgm:pt modelId="{02FBA2D8-943F-4AEC-9DE5-2599214F3D3C}" type="pres">
      <dgm:prSet presAssocID="{0C36151D-57F9-45E3-9773-C00BC3D548E9}" presName="parentLeftMargin" presStyleLbl="node1" presStyleIdx="1" presStyleCnt="3"/>
      <dgm:spPr/>
    </dgm:pt>
    <dgm:pt modelId="{B10B4FBA-DA02-4999-9CFA-73E76EBF10C5}" type="pres">
      <dgm:prSet presAssocID="{0C36151D-57F9-45E3-9773-C00BC3D548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98776B-10D7-4695-AF05-A75BEF53C870}" type="pres">
      <dgm:prSet presAssocID="{0C36151D-57F9-45E3-9773-C00BC3D548E9}" presName="negativeSpace" presStyleCnt="0"/>
      <dgm:spPr/>
    </dgm:pt>
    <dgm:pt modelId="{E6B059E8-3751-4808-9E58-9C81CD5A8163}" type="pres">
      <dgm:prSet presAssocID="{0C36151D-57F9-45E3-9773-C00BC3D548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917107-327E-4BBB-9395-86622457D5CE}" srcId="{132CC8D2-D7F2-4A74-8101-8CA0B1256946}" destId="{719779BE-9A1F-46B2-A06E-9EA733FFF01B}" srcOrd="1" destOrd="0" parTransId="{F48AA1FF-03EC-4112-A5C8-4FA489F84992}" sibTransId="{A86893D8-4AA0-47A3-A132-34648C5A7C49}"/>
    <dgm:cxn modelId="{4C2A7F13-8B17-45E1-87E1-009E84FA82DE}" type="presOf" srcId="{0C36151D-57F9-45E3-9773-C00BC3D548E9}" destId="{02FBA2D8-943F-4AEC-9DE5-2599214F3D3C}" srcOrd="0" destOrd="0" presId="urn:microsoft.com/office/officeart/2005/8/layout/list1"/>
    <dgm:cxn modelId="{CB485B15-21F2-412F-A019-76748678121D}" srcId="{A160655B-282F-41F0-90A7-1E851D91708B}" destId="{0C36151D-57F9-45E3-9773-C00BC3D548E9}" srcOrd="2" destOrd="0" parTransId="{61A6E98B-7B9A-4679-828D-989593CB27B7}" sibTransId="{A58F690E-804B-4596-9570-DCB52FB34746}"/>
    <dgm:cxn modelId="{ADC7A32B-F8D8-4B11-BB5C-62D4703B9860}" srcId="{A160655B-282F-41F0-90A7-1E851D91708B}" destId="{132CC8D2-D7F2-4A74-8101-8CA0B1256946}" srcOrd="1" destOrd="0" parTransId="{1C062760-E2E6-402A-A471-0CCF8450C839}" sibTransId="{8708EC71-DC65-4A32-B3F2-6CBD6EFAA21B}"/>
    <dgm:cxn modelId="{6202DE2E-3A2A-42E8-8E4B-B17CC711B662}" srcId="{132CC8D2-D7F2-4A74-8101-8CA0B1256946}" destId="{A7B49039-6761-475F-A6D3-B66391ACC8C2}" srcOrd="0" destOrd="0" parTransId="{FA047C25-CDB1-4982-B70E-1F0907C33789}" sibTransId="{F5367498-14C1-455F-B4D4-56C42F641F8D}"/>
    <dgm:cxn modelId="{98DBB03E-209A-4E49-9B29-8D007DAB0DB4}" type="presOf" srcId="{132CC8D2-D7F2-4A74-8101-8CA0B1256946}" destId="{78C76E74-141D-4246-9C97-24E9D068DED5}" srcOrd="1" destOrd="0" presId="urn:microsoft.com/office/officeart/2005/8/layout/list1"/>
    <dgm:cxn modelId="{FF058E42-CA6C-498E-8BDE-DFD19AE7C2DF}" type="presOf" srcId="{A160655B-282F-41F0-90A7-1E851D91708B}" destId="{B1178DED-9F1D-4499-B585-180C86BA9A09}" srcOrd="0" destOrd="0" presId="urn:microsoft.com/office/officeart/2005/8/layout/list1"/>
    <dgm:cxn modelId="{214CF449-7482-449E-A360-80EE9F35AAFA}" type="presOf" srcId="{0C36151D-57F9-45E3-9773-C00BC3D548E9}" destId="{B10B4FBA-DA02-4999-9CFA-73E76EBF10C5}" srcOrd="1" destOrd="0" presId="urn:microsoft.com/office/officeart/2005/8/layout/list1"/>
    <dgm:cxn modelId="{3C70294E-5596-43A6-94A3-759281B692E9}" type="presOf" srcId="{74535F18-75F7-40D3-A83E-72E591413071}" destId="{37C3D273-99CE-44DB-8DE8-B1640CA112B7}" srcOrd="0" destOrd="0" presId="urn:microsoft.com/office/officeart/2005/8/layout/list1"/>
    <dgm:cxn modelId="{923A3071-92A3-4988-A39B-9443B1E3506D}" srcId="{0C36151D-57F9-45E3-9773-C00BC3D548E9}" destId="{7F7E53EB-1A93-4A3E-B63D-1A90554DC0AD}" srcOrd="1" destOrd="0" parTransId="{4EB0E8AC-0365-47B8-BEB6-638755FD8E83}" sibTransId="{0D6F1BAC-18D6-495F-AFFC-43CC3E9CCF65}"/>
    <dgm:cxn modelId="{1F102752-01A6-4EB1-8A62-6061AC305917}" type="presOf" srcId="{A7B49039-6761-475F-A6D3-B66391ACC8C2}" destId="{1D44616C-0FB0-406C-85DE-19C5587EA97F}" srcOrd="0" destOrd="0" presId="urn:microsoft.com/office/officeart/2005/8/layout/list1"/>
    <dgm:cxn modelId="{8BD19894-78A5-4D3D-9CEC-E3030D11F200}" type="presOf" srcId="{132CC8D2-D7F2-4A74-8101-8CA0B1256946}" destId="{79B06A0B-2D67-4426-8CA8-F106CEC219BB}" srcOrd="0" destOrd="0" presId="urn:microsoft.com/office/officeart/2005/8/layout/list1"/>
    <dgm:cxn modelId="{FA5CEBA3-9BDF-4869-A034-70F535CA45F7}" srcId="{A160655B-282F-41F0-90A7-1E851D91708B}" destId="{74535F18-75F7-40D3-A83E-72E591413071}" srcOrd="0" destOrd="0" parTransId="{26AF1B19-991E-4314-B16D-C942754651EE}" sibTransId="{64C35E2E-B217-40FD-91C8-2FE7E493E1A2}"/>
    <dgm:cxn modelId="{40A5FBB0-CBF5-464A-B0E5-7743D5BAE2FC}" type="presOf" srcId="{719779BE-9A1F-46B2-A06E-9EA733FFF01B}" destId="{1D44616C-0FB0-406C-85DE-19C5587EA97F}" srcOrd="0" destOrd="1" presId="urn:microsoft.com/office/officeart/2005/8/layout/list1"/>
    <dgm:cxn modelId="{6AC629B4-F7CC-45DA-959A-6BE198434D02}" type="presOf" srcId="{7F7E53EB-1A93-4A3E-B63D-1A90554DC0AD}" destId="{E6B059E8-3751-4808-9E58-9C81CD5A8163}" srcOrd="0" destOrd="1" presId="urn:microsoft.com/office/officeart/2005/8/layout/list1"/>
    <dgm:cxn modelId="{C73715BD-187B-4AE3-BD4A-2D286A974877}" srcId="{0C36151D-57F9-45E3-9773-C00BC3D548E9}" destId="{C9AFAEDC-7A94-4F60-AE80-63776CD0508E}" srcOrd="2" destOrd="0" parTransId="{4507FD59-B6C5-4CD9-BCEA-36DB3F015362}" sibTransId="{C7C9D171-9387-458F-AE4E-92677B46433C}"/>
    <dgm:cxn modelId="{9E8924BE-93D5-4480-8446-7C3C4C087084}" type="presOf" srcId="{74535F18-75F7-40D3-A83E-72E591413071}" destId="{3803C6A6-92EC-4BD2-8110-EFB3003F6E01}" srcOrd="1" destOrd="0" presId="urn:microsoft.com/office/officeart/2005/8/layout/list1"/>
    <dgm:cxn modelId="{C04151CC-5B03-4F52-8FAE-400C1B11A079}" srcId="{0C36151D-57F9-45E3-9773-C00BC3D548E9}" destId="{EDB78A4D-8F87-4FF9-B6B5-367AD608C5D6}" srcOrd="0" destOrd="0" parTransId="{CAC6F0F0-DE35-45F4-BAB1-AFAEF445FE85}" sibTransId="{AA8EF6DE-0229-41A6-BD94-95B8C15BD372}"/>
    <dgm:cxn modelId="{CB2692CD-A6A1-4312-8976-FC97A0D8B25C}" type="presOf" srcId="{C9AFAEDC-7A94-4F60-AE80-63776CD0508E}" destId="{E6B059E8-3751-4808-9E58-9C81CD5A8163}" srcOrd="0" destOrd="2" presId="urn:microsoft.com/office/officeart/2005/8/layout/list1"/>
    <dgm:cxn modelId="{E19D6FF3-8536-4624-B3CB-A25EFC4616E7}" type="presOf" srcId="{EDB78A4D-8F87-4FF9-B6B5-367AD608C5D6}" destId="{E6B059E8-3751-4808-9E58-9C81CD5A8163}" srcOrd="0" destOrd="0" presId="urn:microsoft.com/office/officeart/2005/8/layout/list1"/>
    <dgm:cxn modelId="{8F71E538-6C83-4845-82EE-FDB4CD77C444}" type="presParOf" srcId="{B1178DED-9F1D-4499-B585-180C86BA9A09}" destId="{794DD58A-80B9-4D55-8377-1CDBAAD786D3}" srcOrd="0" destOrd="0" presId="urn:microsoft.com/office/officeart/2005/8/layout/list1"/>
    <dgm:cxn modelId="{16510CBB-0939-4C36-8613-82B48CA92B81}" type="presParOf" srcId="{794DD58A-80B9-4D55-8377-1CDBAAD786D3}" destId="{37C3D273-99CE-44DB-8DE8-B1640CA112B7}" srcOrd="0" destOrd="0" presId="urn:microsoft.com/office/officeart/2005/8/layout/list1"/>
    <dgm:cxn modelId="{ABDFF916-E6EB-494E-A49A-5AD8A1560FC8}" type="presParOf" srcId="{794DD58A-80B9-4D55-8377-1CDBAAD786D3}" destId="{3803C6A6-92EC-4BD2-8110-EFB3003F6E01}" srcOrd="1" destOrd="0" presId="urn:microsoft.com/office/officeart/2005/8/layout/list1"/>
    <dgm:cxn modelId="{B57D23BB-A0EB-4020-ACCE-73ACB0C899F8}" type="presParOf" srcId="{B1178DED-9F1D-4499-B585-180C86BA9A09}" destId="{F28C8F2D-DA8D-47AB-8EF7-DCB526DA1075}" srcOrd="1" destOrd="0" presId="urn:microsoft.com/office/officeart/2005/8/layout/list1"/>
    <dgm:cxn modelId="{4D0B9708-121C-421C-B3C0-951AB0FA8B85}" type="presParOf" srcId="{B1178DED-9F1D-4499-B585-180C86BA9A09}" destId="{11DC6076-F93D-4EF3-8784-244AFB5B1E06}" srcOrd="2" destOrd="0" presId="urn:microsoft.com/office/officeart/2005/8/layout/list1"/>
    <dgm:cxn modelId="{9D63F21C-C994-4E3B-879A-F0E55CB79711}" type="presParOf" srcId="{B1178DED-9F1D-4499-B585-180C86BA9A09}" destId="{A053FAD3-57DB-4A3F-B446-A7583DA778E7}" srcOrd="3" destOrd="0" presId="urn:microsoft.com/office/officeart/2005/8/layout/list1"/>
    <dgm:cxn modelId="{5CC6AB93-9500-4233-8438-80BA1B2EFFE6}" type="presParOf" srcId="{B1178DED-9F1D-4499-B585-180C86BA9A09}" destId="{B755FB30-50B3-4EF4-814C-C537DDBE8E28}" srcOrd="4" destOrd="0" presId="urn:microsoft.com/office/officeart/2005/8/layout/list1"/>
    <dgm:cxn modelId="{E96D28A5-9F7B-422E-8AF5-4700AFE42940}" type="presParOf" srcId="{B755FB30-50B3-4EF4-814C-C537DDBE8E28}" destId="{79B06A0B-2D67-4426-8CA8-F106CEC219BB}" srcOrd="0" destOrd="0" presId="urn:microsoft.com/office/officeart/2005/8/layout/list1"/>
    <dgm:cxn modelId="{E5338767-0131-4C8D-8191-2AF9A416195A}" type="presParOf" srcId="{B755FB30-50B3-4EF4-814C-C537DDBE8E28}" destId="{78C76E74-141D-4246-9C97-24E9D068DED5}" srcOrd="1" destOrd="0" presId="urn:microsoft.com/office/officeart/2005/8/layout/list1"/>
    <dgm:cxn modelId="{E4F6EF0E-E18F-490D-BD74-FECCB2ECF265}" type="presParOf" srcId="{B1178DED-9F1D-4499-B585-180C86BA9A09}" destId="{6BDFACBA-CECF-4418-BA82-A40460FC0967}" srcOrd="5" destOrd="0" presId="urn:microsoft.com/office/officeart/2005/8/layout/list1"/>
    <dgm:cxn modelId="{0F09F3DC-24C2-4011-AB57-703767C4C09F}" type="presParOf" srcId="{B1178DED-9F1D-4499-B585-180C86BA9A09}" destId="{1D44616C-0FB0-406C-85DE-19C5587EA97F}" srcOrd="6" destOrd="0" presId="urn:microsoft.com/office/officeart/2005/8/layout/list1"/>
    <dgm:cxn modelId="{AD74ADBE-AEEA-49F5-83F9-777AEC97A68B}" type="presParOf" srcId="{B1178DED-9F1D-4499-B585-180C86BA9A09}" destId="{2211E337-B828-4F9E-886F-0201AD1E7383}" srcOrd="7" destOrd="0" presId="urn:microsoft.com/office/officeart/2005/8/layout/list1"/>
    <dgm:cxn modelId="{C24F81CF-3855-4656-B4D8-BAA8489124D1}" type="presParOf" srcId="{B1178DED-9F1D-4499-B585-180C86BA9A09}" destId="{96B82CF3-1E26-4CF2-A26D-ABE07A8B61FA}" srcOrd="8" destOrd="0" presId="urn:microsoft.com/office/officeart/2005/8/layout/list1"/>
    <dgm:cxn modelId="{80D7CA40-48C8-4E67-8DDD-C5F145BA7226}" type="presParOf" srcId="{96B82CF3-1E26-4CF2-A26D-ABE07A8B61FA}" destId="{02FBA2D8-943F-4AEC-9DE5-2599214F3D3C}" srcOrd="0" destOrd="0" presId="urn:microsoft.com/office/officeart/2005/8/layout/list1"/>
    <dgm:cxn modelId="{64C832B8-506C-43BD-ADDC-D78417BD7E4E}" type="presParOf" srcId="{96B82CF3-1E26-4CF2-A26D-ABE07A8B61FA}" destId="{B10B4FBA-DA02-4999-9CFA-73E76EBF10C5}" srcOrd="1" destOrd="0" presId="urn:microsoft.com/office/officeart/2005/8/layout/list1"/>
    <dgm:cxn modelId="{5D587C5B-36B5-4C0E-ACE5-E27AF1AA8D8D}" type="presParOf" srcId="{B1178DED-9F1D-4499-B585-180C86BA9A09}" destId="{0B98776B-10D7-4695-AF05-A75BEF53C870}" srcOrd="9" destOrd="0" presId="urn:microsoft.com/office/officeart/2005/8/layout/list1"/>
    <dgm:cxn modelId="{3E8AEB39-4031-4184-A2F2-C9F970E1545A}" type="presParOf" srcId="{B1178DED-9F1D-4499-B585-180C86BA9A09}" destId="{E6B059E8-3751-4808-9E58-9C81CD5A81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0072F-4507-48C8-BFEB-4EA59F1AB310}">
      <dsp:nvSpPr>
        <dsp:cNvPr id="0" name=""/>
        <dsp:cNvSpPr/>
      </dsp:nvSpPr>
      <dsp:spPr>
        <a:xfrm>
          <a:off x="0" y="738609"/>
          <a:ext cx="6832212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800" b="1" kern="1200"/>
            <a:t>Hash </a:t>
          </a:r>
          <a:r>
            <a:rPr lang="sr-Latn-CS" sz="1800" kern="1200"/>
            <a:t>(eng.)</a:t>
          </a:r>
          <a:r>
            <a:rPr lang="sr-Latn-CS" sz="1800" b="1" kern="1200"/>
            <a:t>: </a:t>
          </a:r>
          <a:r>
            <a:rPr lang="sr-Latn-CS" sz="1800" kern="1200"/>
            <a:t>potiče od francuskog glagola </a:t>
          </a:r>
          <a:r>
            <a:rPr lang="sr-Latn-CS" sz="1800" i="1" kern="1200"/>
            <a:t>hacher </a:t>
          </a:r>
          <a:r>
            <a:rPr lang="sr-Latn-CS" sz="1800" kern="1200"/>
            <a:t>(seckati);</a:t>
          </a:r>
          <a:endParaRPr lang="en-US" sz="1800" kern="1200"/>
        </a:p>
      </dsp:txBody>
      <dsp:txXfrm>
        <a:off x="34954" y="773563"/>
        <a:ext cx="6762304" cy="646132"/>
      </dsp:txXfrm>
    </dsp:sp>
    <dsp:sp modelId="{53DBB076-CD55-4D5D-8862-092766481C3E}">
      <dsp:nvSpPr>
        <dsp:cNvPr id="0" name=""/>
        <dsp:cNvSpPr/>
      </dsp:nvSpPr>
      <dsp:spPr>
        <a:xfrm>
          <a:off x="0" y="1506489"/>
          <a:ext cx="6832212" cy="716040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800" kern="1200"/>
            <a:t>(neformalno) nered</a:t>
          </a:r>
          <a:endParaRPr lang="en-US" sz="1800" kern="1200"/>
        </a:p>
      </dsp:txBody>
      <dsp:txXfrm>
        <a:off x="34954" y="1541443"/>
        <a:ext cx="6762304" cy="646132"/>
      </dsp:txXfrm>
    </dsp:sp>
    <dsp:sp modelId="{B46C5200-2DB3-42D1-BBBE-7CF79318675F}">
      <dsp:nvSpPr>
        <dsp:cNvPr id="0" name=""/>
        <dsp:cNvSpPr/>
      </dsp:nvSpPr>
      <dsp:spPr>
        <a:xfrm>
          <a:off x="0" y="2274369"/>
          <a:ext cx="6832212" cy="71604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800" kern="1200"/>
            <a:t>(kulinarstvo) mešavina fino seckanih namirnica</a:t>
          </a:r>
          <a:endParaRPr lang="en-US" sz="1800" kern="1200"/>
        </a:p>
      </dsp:txBody>
      <dsp:txXfrm>
        <a:off x="34954" y="2309323"/>
        <a:ext cx="6762304" cy="646132"/>
      </dsp:txXfrm>
    </dsp:sp>
    <dsp:sp modelId="{614C0C64-81D6-4C38-91AC-55F08A0E8C62}">
      <dsp:nvSpPr>
        <dsp:cNvPr id="0" name=""/>
        <dsp:cNvSpPr/>
      </dsp:nvSpPr>
      <dsp:spPr>
        <a:xfrm>
          <a:off x="0" y="3042249"/>
          <a:ext cx="6832212" cy="716040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800" b="1" kern="1200"/>
            <a:t>Heširanje</a:t>
          </a:r>
          <a:r>
            <a:rPr lang="sr-Latn-CS" sz="1800" kern="1200"/>
            <a:t>: tehnika kojom se vrši preslikavanje skupa ključeva  na tabelu značajno manjih dimenzija</a:t>
          </a:r>
          <a:endParaRPr lang="en-US" sz="1800" kern="1200"/>
        </a:p>
      </dsp:txBody>
      <dsp:txXfrm>
        <a:off x="34954" y="3077203"/>
        <a:ext cx="6762304" cy="646132"/>
      </dsp:txXfrm>
    </dsp:sp>
    <dsp:sp modelId="{88166D95-8839-4807-B89D-E6DF8CECE364}">
      <dsp:nvSpPr>
        <dsp:cNvPr id="0" name=""/>
        <dsp:cNvSpPr/>
      </dsp:nvSpPr>
      <dsp:spPr>
        <a:xfrm>
          <a:off x="0" y="3810129"/>
          <a:ext cx="6832212" cy="71604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800" b="1" kern="1200"/>
            <a:t>Cilj heširanja</a:t>
          </a:r>
          <a:r>
            <a:rPr lang="sr-Latn-CS" sz="1800" kern="1200"/>
            <a:t>: ostvariti efikasan pristup (pretraga, umetanje, brisanje) ključevima smeštenih u tabelu,</a:t>
          </a:r>
          <a:r>
            <a:rPr lang="en-US" sz="1800" kern="1200"/>
            <a:t> </a:t>
          </a:r>
          <a:r>
            <a:rPr lang="sr-Latn-CS" sz="1800" kern="1200"/>
            <a:t>uz malu cenu režije</a:t>
          </a:r>
          <a:endParaRPr lang="en-US" sz="1800" kern="1200"/>
        </a:p>
      </dsp:txBody>
      <dsp:txXfrm>
        <a:off x="34954" y="3845083"/>
        <a:ext cx="6762304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6076-F93D-4EF3-8784-244AFB5B1E06}">
      <dsp:nvSpPr>
        <dsp:cNvPr id="0" name=""/>
        <dsp:cNvSpPr/>
      </dsp:nvSpPr>
      <dsp:spPr>
        <a:xfrm>
          <a:off x="0" y="581041"/>
          <a:ext cx="68322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3C6A6-92EC-4BD2-8110-EFB3003F6E01}">
      <dsp:nvSpPr>
        <dsp:cNvPr id="0" name=""/>
        <dsp:cNvSpPr/>
      </dsp:nvSpPr>
      <dsp:spPr>
        <a:xfrm>
          <a:off x="341610" y="330121"/>
          <a:ext cx="4782548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700" kern="1200"/>
            <a:t>Razrešenje kolizije ulančavanjem ključeva</a:t>
          </a:r>
          <a:endParaRPr lang="en-US" sz="1700" kern="1200"/>
        </a:p>
      </dsp:txBody>
      <dsp:txXfrm>
        <a:off x="366108" y="354619"/>
        <a:ext cx="4733552" cy="452844"/>
      </dsp:txXfrm>
    </dsp:sp>
    <dsp:sp modelId="{1D44616C-0FB0-406C-85DE-19C5587EA97F}">
      <dsp:nvSpPr>
        <dsp:cNvPr id="0" name=""/>
        <dsp:cNvSpPr/>
      </dsp:nvSpPr>
      <dsp:spPr>
        <a:xfrm>
          <a:off x="0" y="1352161"/>
          <a:ext cx="6832212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54076" rIns="5302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CS" sz="1700" kern="1200"/>
            <a:t>ulaz tabele sadrži pokazivač na ulančanu listu umetnutih sinonima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CS" sz="1700" kern="1200"/>
            <a:t>koristi se posebno alocirana memorija</a:t>
          </a:r>
          <a:br>
            <a:rPr lang="sr-Latn-CS" sz="1700" kern="1200"/>
          </a:br>
          <a:r>
            <a:rPr lang="sr-Latn-CS" sz="1700" kern="1200"/>
            <a:t>(velik</a:t>
          </a:r>
          <a:r>
            <a:rPr lang="en-US" sz="1700" kern="1200"/>
            <a:t>o</a:t>
          </a:r>
          <a:r>
            <a:rPr lang="sr-Latn-CS" sz="1700" kern="1200"/>
            <a:t> rasipanje za malu popunjenost tabele)</a:t>
          </a:r>
          <a:endParaRPr lang="en-US" sz="1700" kern="1200"/>
        </a:p>
      </dsp:txBody>
      <dsp:txXfrm>
        <a:off x="0" y="1352161"/>
        <a:ext cx="6832212" cy="1472625"/>
      </dsp:txXfrm>
    </dsp:sp>
    <dsp:sp modelId="{78C76E74-141D-4246-9C97-24E9D068DED5}">
      <dsp:nvSpPr>
        <dsp:cNvPr id="0" name=""/>
        <dsp:cNvSpPr/>
      </dsp:nvSpPr>
      <dsp:spPr>
        <a:xfrm>
          <a:off x="341610" y="1101241"/>
          <a:ext cx="4782548" cy="50184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700" kern="1200"/>
            <a:t>Odvojeno ulančavanje</a:t>
          </a:r>
          <a:endParaRPr lang="en-US" sz="1700" kern="1200"/>
        </a:p>
      </dsp:txBody>
      <dsp:txXfrm>
        <a:off x="366108" y="1125739"/>
        <a:ext cx="4733552" cy="452844"/>
      </dsp:txXfrm>
    </dsp:sp>
    <dsp:sp modelId="{E6B059E8-3751-4808-9E58-9C81CD5A8163}">
      <dsp:nvSpPr>
        <dsp:cNvPr id="0" name=""/>
        <dsp:cNvSpPr/>
      </dsp:nvSpPr>
      <dsp:spPr>
        <a:xfrm>
          <a:off x="0" y="3167506"/>
          <a:ext cx="6832212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54076" rIns="5302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CS" sz="1700" kern="1200"/>
            <a:t>svaki ulaz tabele sadrži indeks sledećeg ključa u sekvenci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CS" sz="1700" kern="1200"/>
            <a:t>koristi memoriju alociranu za tabelu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CS" sz="1700" kern="1200"/>
            <a:t>efikasnije iskorišćenje memorije za malu popunjenost tabele</a:t>
          </a:r>
          <a:endParaRPr lang="en-US" sz="1700" kern="1200"/>
        </a:p>
      </dsp:txBody>
      <dsp:txXfrm>
        <a:off x="0" y="3167506"/>
        <a:ext cx="6832212" cy="1767150"/>
      </dsp:txXfrm>
    </dsp:sp>
    <dsp:sp modelId="{B10B4FBA-DA02-4999-9CFA-73E76EBF10C5}">
      <dsp:nvSpPr>
        <dsp:cNvPr id="0" name=""/>
        <dsp:cNvSpPr/>
      </dsp:nvSpPr>
      <dsp:spPr>
        <a:xfrm>
          <a:off x="341610" y="2916586"/>
          <a:ext cx="4782548" cy="50184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CS" sz="1700" kern="1200"/>
            <a:t>Objedinjeno ulančavanje</a:t>
          </a:r>
          <a:endParaRPr lang="en-US" sz="1700" kern="1200"/>
        </a:p>
      </dsp:txBody>
      <dsp:txXfrm>
        <a:off x="366108" y="2941084"/>
        <a:ext cx="473355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22.5.2020.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09855-BA14-4F67-988A-17D4295FB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25.5.2020.</a:t>
            </a:r>
            <a:endParaRPr lang="sr-Latn-C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C8894-7647-46DA-B02B-798BD80DA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7B386-CE78-4648-8170-58B1D96C7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6AD1-3796-4625-893B-962A95BE6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51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956545-5BCB-4B85-B1C5-33C85E428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25.5.2020.</a:t>
            </a:r>
            <a:endParaRPr lang="sr-Latn-C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DFC187-4D46-440B-AF77-A2A9F6CBA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AC7727-26BC-4664-A156-C41A1394B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B7B75-22A8-4E4A-BE23-0E8C8E20583B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8732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52D86D-35E9-4C99-BD9A-CEDF13DCDD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25.5.2020.</a:t>
            </a:r>
            <a:endParaRPr lang="sr-Latn-C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A4A0D7-8499-4ED6-841A-F947563C9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62701B-AED4-4A18-8065-EC56981ED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D822-0578-40DE-AF11-A3FDD178C32C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5895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3" r:id="rId17"/>
    <p:sldLayoutId id="2147483686" r:id="rId18"/>
    <p:sldLayoutId id="2147483687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13 – HASH TABELE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CDE8BB50-2F9E-44CA-902C-AD896104F8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05385"/>
            <a:ext cx="1146283" cy="3703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F30E6C89-A807-43F8-B632-46EA421A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10756"/>
            <a:ext cx="761999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7325A1A8-0C90-4256-BD78-2A5FE4FA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62730"/>
            <a:ext cx="77976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589B6-FDF7-4C32-BA41-C9DA27A74064}" type="slidenum">
              <a:rPr lang="en-US" altLang="sr-Latn-RS" sz="1400" smtClean="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sr-Latn-RS" sz="1400">
              <a:latin typeface="+mn-lt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A16B75C-128F-4C7A-AC64-9BA65EE69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7348"/>
            <a:ext cx="10972800" cy="533400"/>
          </a:xfrm>
        </p:spPr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2 – Rešenje</a:t>
            </a:r>
            <a:endParaRPr lang="en-US" altLang="sr-Latn-RS" sz="2800">
              <a:latin typeface="+mn-lt"/>
            </a:endParaRPr>
          </a:p>
        </p:txBody>
      </p:sp>
      <p:graphicFrame>
        <p:nvGraphicFramePr>
          <p:cNvPr id="9" name="Group 42">
            <a:extLst>
              <a:ext uri="{FF2B5EF4-FFF2-40B4-BE49-F238E27FC236}">
                <a16:creationId xmlns:a16="http://schemas.microsoft.com/office/drawing/2014/main" id="{8B1BF756-52F4-40F1-BC6A-58D63B413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769833"/>
              </p:ext>
            </p:extLst>
          </p:nvPr>
        </p:nvGraphicFramePr>
        <p:xfrm>
          <a:off x="7239000" y="1041748"/>
          <a:ext cx="1371600" cy="351948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0" name="Text Box 43">
            <a:extLst>
              <a:ext uri="{FF2B5EF4-FFF2-40B4-BE49-F238E27FC236}">
                <a16:creationId xmlns:a16="http://schemas.microsoft.com/office/drawing/2014/main" id="{4FC3A09B-DC29-4788-931C-C8AB5B6FC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13148"/>
            <a:ext cx="3886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            </a:t>
            </a:r>
            <a:r>
              <a:rPr lang="sr-Latn-CS" altLang="sr-Latn-RS" sz="2000" i="1" dirty="0">
                <a:latin typeface="+mn-lt"/>
              </a:rPr>
              <a:t>Ispitni nizovi: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solidFill>
                  <a:srgbClr val="0070C0"/>
                </a:solidFill>
                <a:latin typeface="+mn-lt"/>
              </a:rPr>
              <a:t>K</a:t>
            </a:r>
            <a:r>
              <a:rPr lang="en-US" altLang="sr-Latn-RS" sz="2000" dirty="0">
                <a:solidFill>
                  <a:srgbClr val="0070C0"/>
                </a:solidFill>
                <a:latin typeface="+mn-lt"/>
              </a:rPr>
              <a:t>%3=0    </a:t>
            </a:r>
            <a:r>
              <a:rPr lang="sr-Latn-CS" altLang="sr-Latn-RS" sz="2000" dirty="0">
                <a:solidFill>
                  <a:srgbClr val="0070C0"/>
                </a:solidFill>
                <a:latin typeface="+mn-lt"/>
              </a:rPr>
              <a:t>K</a:t>
            </a:r>
            <a:r>
              <a:rPr lang="en-US" altLang="sr-Latn-RS" sz="2000" dirty="0">
                <a:solidFill>
                  <a:srgbClr val="0070C0"/>
                </a:solidFill>
                <a:latin typeface="+mn-lt"/>
              </a:rPr>
              <a:t>%3=1    K%3=2</a:t>
            </a:r>
            <a:endParaRPr lang="sr-Latn-CS" altLang="sr-Latn-RS" sz="2000" dirty="0">
              <a:solidFill>
                <a:srgbClr val="0070C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</a:t>
            </a:r>
            <a:r>
              <a:rPr lang="sr-Latn-CS" altLang="sr-Latn-RS" sz="2000" dirty="0">
                <a:latin typeface="+mn-lt"/>
              </a:rPr>
              <a:t>0	</a:t>
            </a:r>
            <a:r>
              <a:rPr lang="en-US" altLang="sr-Latn-RS" sz="2000" dirty="0">
                <a:latin typeface="+mn-lt"/>
              </a:rPr>
              <a:t>         </a:t>
            </a:r>
            <a:r>
              <a:rPr lang="sr-Latn-CS" altLang="sr-Latn-RS" sz="2000" dirty="0">
                <a:latin typeface="+mn-lt"/>
              </a:rPr>
              <a:t>0</a:t>
            </a:r>
            <a:r>
              <a:rPr lang="en-US" altLang="sr-Latn-RS" sz="2000" dirty="0">
                <a:latin typeface="+mn-lt"/>
              </a:rPr>
              <a:t>	            0	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2</a:t>
            </a:r>
            <a:r>
              <a:rPr lang="sr-Latn-CS" altLang="sr-Latn-RS" sz="2000" dirty="0">
                <a:latin typeface="+mn-lt"/>
              </a:rPr>
              <a:t>	</a:t>
            </a:r>
            <a:r>
              <a:rPr lang="en-US" altLang="sr-Latn-RS" sz="2000" dirty="0">
                <a:latin typeface="+mn-lt"/>
              </a:rPr>
              <a:t>         3	            4   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4</a:t>
            </a:r>
            <a:r>
              <a:rPr lang="sr-Latn-CS" altLang="sr-Latn-RS" sz="2000" dirty="0">
                <a:latin typeface="+mn-lt"/>
              </a:rPr>
              <a:t>	</a:t>
            </a:r>
            <a:r>
              <a:rPr lang="en-US" altLang="sr-Latn-RS" sz="2000" dirty="0">
                <a:latin typeface="+mn-lt"/>
              </a:rPr>
              <a:t>         6	            1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6              2 	            5	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1</a:t>
            </a:r>
            <a:r>
              <a:rPr lang="sr-Latn-CS" altLang="sr-Latn-RS" sz="2000" dirty="0">
                <a:latin typeface="+mn-lt"/>
              </a:rPr>
              <a:t>	</a:t>
            </a:r>
            <a:r>
              <a:rPr lang="en-US" altLang="sr-Latn-RS" sz="2000" dirty="0">
                <a:latin typeface="+mn-lt"/>
              </a:rPr>
              <a:t>         5              2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3</a:t>
            </a:r>
            <a:r>
              <a:rPr lang="sr-Latn-CS" altLang="sr-Latn-RS" sz="2000" dirty="0">
                <a:latin typeface="+mn-lt"/>
              </a:rPr>
              <a:t>	</a:t>
            </a:r>
            <a:r>
              <a:rPr lang="en-US" altLang="sr-Latn-RS" sz="2000" dirty="0">
                <a:latin typeface="+mn-lt"/>
              </a:rPr>
              <a:t>         1              6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5</a:t>
            </a:r>
            <a:r>
              <a:rPr lang="sr-Latn-CS" altLang="sr-Latn-RS" sz="2000" dirty="0">
                <a:latin typeface="+mn-lt"/>
              </a:rPr>
              <a:t>	</a:t>
            </a:r>
            <a:r>
              <a:rPr lang="en-US" altLang="sr-Latn-RS" sz="2000" dirty="0">
                <a:latin typeface="+mn-lt"/>
              </a:rPr>
              <a:t>         4              3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2000" dirty="0">
                <a:latin typeface="+mn-lt"/>
              </a:rPr>
              <a:t>      0…          </a:t>
            </a:r>
            <a:r>
              <a:rPr lang="sr-Latn-CS" altLang="sr-Latn-RS" sz="2000" dirty="0">
                <a:latin typeface="+mn-lt"/>
              </a:rPr>
              <a:t>0...</a:t>
            </a:r>
            <a:r>
              <a:rPr lang="en-US" altLang="sr-Latn-RS" sz="2000" dirty="0">
                <a:latin typeface="+mn-lt"/>
              </a:rPr>
              <a:t>            </a:t>
            </a:r>
            <a:r>
              <a:rPr lang="sr-Latn-CS" altLang="sr-Latn-RS" sz="2000" dirty="0">
                <a:latin typeface="+mn-lt"/>
              </a:rPr>
              <a:t>0...</a:t>
            </a:r>
            <a:endParaRPr lang="en-US" altLang="sr-Latn-RS" sz="20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D0007058-939A-4AE5-A3EE-512979C0F4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42963"/>
            <a:ext cx="1146283" cy="3703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B80A1890-FF61-4020-B476-8F04FA4C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48334"/>
            <a:ext cx="761999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89E836CD-82B4-4F39-B3EB-C0B65F4E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00308"/>
            <a:ext cx="77976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6CB43B-E051-46B9-8394-5A5B8A7CCC8E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sr-Latn-RS" sz="1400">
              <a:latin typeface="+mn-lt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D85CEDD0-3036-4CA6-9D15-F806B6A04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36636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3 – Za samostalnu vežbu</a:t>
            </a:r>
            <a:endParaRPr lang="en-US" altLang="sr-Latn-RS" sz="2800">
              <a:latin typeface="+mn-lt"/>
            </a:endParaRP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B2674A2C-4DFD-4A38-BC0E-50B46A99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972196"/>
            <a:ext cx="950612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dirty="0">
                <a:latin typeface="+mn-lt"/>
              </a:rPr>
              <a:t>Podaci se smeštaju u heš tabelu sa 7 ulaza primenom metode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dirty="0">
                <a:latin typeface="+mn-lt"/>
              </a:rPr>
              <a:t>otvorenog adresiranja sa dvostrukim heširanjem.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sr-Latn-R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dirty="0">
                <a:latin typeface="+mn-lt"/>
              </a:rPr>
              <a:t>Primarna heš funkcija je 		h</a:t>
            </a:r>
            <a:r>
              <a:rPr lang="pl-PL" altLang="sr-Latn-RS" baseline="-25000" dirty="0">
                <a:latin typeface="+mn-lt"/>
              </a:rPr>
              <a:t>p</a:t>
            </a:r>
            <a:r>
              <a:rPr lang="pl-PL" altLang="sr-Latn-RS" dirty="0">
                <a:latin typeface="+mn-lt"/>
              </a:rPr>
              <a:t>(K)=K mod 7,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dirty="0">
                <a:latin typeface="+mn-lt"/>
              </a:rPr>
              <a:t>a sekundarna heš funkcija je 	h</a:t>
            </a:r>
            <a:r>
              <a:rPr lang="pl-PL" altLang="sr-Latn-RS" baseline="-25000" dirty="0">
                <a:latin typeface="+mn-lt"/>
              </a:rPr>
              <a:t>s</a:t>
            </a:r>
            <a:r>
              <a:rPr lang="pl-PL" altLang="sr-Latn-RS" dirty="0">
                <a:latin typeface="+mn-lt"/>
              </a:rPr>
              <a:t>(K)=2 + (K mod 3).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sr-Latn-RS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pl-PL" altLang="sr-Latn-RS" dirty="0">
                <a:latin typeface="+mn-lt"/>
              </a:rPr>
              <a:t>Prikazati popunjavanje tabele ako redom dolaze ključevi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dirty="0">
                <a:latin typeface="+mn-lt"/>
              </a:rPr>
              <a:t>				    45, 35, 17, 25, 18.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3D4FCEF4-C7F6-4BCC-B135-51084BBDB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8B8E0CC6-2C76-4274-B465-2BC366A2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5B184EFA-21A8-4360-8647-6597497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DC534-5076-445A-B812-416F3FBE84D1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sr-Latn-RS" sz="1400">
              <a:latin typeface="+mn-lt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FD7B0299-CD6C-4122-BFAE-40DECA690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3 – Rešenje</a:t>
            </a:r>
            <a:endParaRPr lang="en-US" altLang="sr-Latn-RS" sz="2800">
              <a:latin typeface="+mn-lt"/>
            </a:endParaRPr>
          </a:p>
        </p:txBody>
      </p:sp>
      <p:graphicFrame>
        <p:nvGraphicFramePr>
          <p:cNvPr id="321573" name="Group 37">
            <a:extLst>
              <a:ext uri="{FF2B5EF4-FFF2-40B4-BE49-F238E27FC236}">
                <a16:creationId xmlns:a16="http://schemas.microsoft.com/office/drawing/2014/main" id="{5F2FA653-B6CC-437C-98B5-B3067497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57565"/>
              </p:ext>
            </p:extLst>
          </p:nvPr>
        </p:nvGraphicFramePr>
        <p:xfrm>
          <a:off x="9601200" y="1600200"/>
          <a:ext cx="914400" cy="316388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8" name="Rectangle 35">
            <a:extLst>
              <a:ext uri="{FF2B5EF4-FFF2-40B4-BE49-F238E27FC236}">
                <a16:creationId xmlns:a16="http://schemas.microsoft.com/office/drawing/2014/main" id="{BE36151A-DB06-4A13-94D8-A3C5E82C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1"/>
            <a:ext cx="373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latin typeface="+mn-lt"/>
              </a:rPr>
              <a:t>45, 35, 17, 25, 18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latin typeface="+mn-lt"/>
              </a:rPr>
              <a:t>h</a:t>
            </a:r>
            <a:r>
              <a:rPr lang="pl-PL" altLang="sr-Latn-RS" sz="2000" baseline="-25000">
                <a:latin typeface="+mn-lt"/>
              </a:rPr>
              <a:t>p</a:t>
            </a:r>
            <a:r>
              <a:rPr lang="pl-PL" altLang="sr-Latn-RS" sz="2000">
                <a:latin typeface="+mn-lt"/>
              </a:rPr>
              <a:t>(K)=K mod 7</a:t>
            </a:r>
            <a:endParaRPr lang="sr-Latn-CS" altLang="sr-Latn-RS" sz="200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latin typeface="+mn-lt"/>
              </a:rPr>
              <a:t>h</a:t>
            </a:r>
            <a:r>
              <a:rPr lang="pl-PL" altLang="sr-Latn-RS" sz="2000" baseline="-25000">
                <a:latin typeface="+mn-lt"/>
              </a:rPr>
              <a:t>s</a:t>
            </a:r>
            <a:r>
              <a:rPr lang="pl-PL" altLang="sr-Latn-RS" sz="2000">
                <a:latin typeface="+mn-lt"/>
              </a:rPr>
              <a:t>(K)=2 + (K mod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sr-Latn-RS" sz="2000">
              <a:latin typeface="+mn-lt"/>
            </a:endParaRPr>
          </a:p>
        </p:txBody>
      </p:sp>
      <p:sp>
        <p:nvSpPr>
          <p:cNvPr id="14369" name="Text Box 36">
            <a:extLst>
              <a:ext uri="{FF2B5EF4-FFF2-40B4-BE49-F238E27FC236}">
                <a16:creationId xmlns:a16="http://schemas.microsoft.com/office/drawing/2014/main" id="{D135758F-892C-4BF1-BDD3-E433B5D3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00201"/>
            <a:ext cx="2978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Ispitni nizovi: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K%3=0	 K%3=1	  K%3=2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0	 0	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	 3	 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	 6	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6	 2	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	 5	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3	 1	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	 4	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0	 0	 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BC48533-63E5-43A6-A868-38BD7B0C4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/>
              <a:t>Zadatak 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5B6404AB-1630-41AF-87B6-A0892F5F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08FD4D4F-306C-44E7-81E2-13649E52FD77}" type="slidenum">
              <a:rPr lang="en-US" altLang="sr-Latn-R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13</a:t>
            </a:fld>
            <a:endParaRPr lang="en-US" altLang="sr-Latn-R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F8D97D19-2278-4AE1-90F5-77F11031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062" y="2133600"/>
            <a:ext cx="8131550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Ključevi se smeštaju u heš tabelu sa 10 ulaza</a:t>
            </a:r>
            <a:b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primenom  metode </a:t>
            </a:r>
            <a:r>
              <a:rPr lang="en-US" altLang="sr-Latn-R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objedinjenog ulančavanja</a:t>
            </a: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b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Heš funkcija je h</a:t>
            </a:r>
            <a:r>
              <a:rPr lang="en-US" altLang="sr-Latn-RS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</a:t>
            </a: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 = K mod 10.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Prikazati popunjavanje tabele ako redom dolaze ključevi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 42, 9, 25, 62, 88, 50, 19 i 78. 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E5526C76-C9F1-46A7-8637-22CE41B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9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A34E46D1-9F30-4FA4-9A5D-E22D04B50A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25.5.2020.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FB49435-A696-4F4B-8372-1DD175F2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sr-Latn-CS" altLang="sr-Latn-RS" sz="3200">
                <a:solidFill>
                  <a:schemeClr val="bg1"/>
                </a:solidFill>
              </a:rPr>
              <a:t>Zadatak 4 – Rešenje</a:t>
            </a:r>
            <a:endParaRPr lang="en-US" altLang="sr-Latn-RS" sz="3200">
              <a:solidFill>
                <a:schemeClr val="bg1"/>
              </a:solidFill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8CE3958D-8FDC-4EE7-A06C-9591CD11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937FDFA-A665-4280-86E0-1D0DF42BE8B7}" type="slidenum">
              <a:rPr lang="en-US" altLang="sr-Latn-R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14</a:t>
            </a:fld>
            <a:endParaRPr lang="en-US" altLang="sr-Latn-RS" sz="1900">
              <a:solidFill>
                <a:srgbClr val="FFFFFF"/>
              </a:solidFill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21601AE8-CC99-4785-B292-AC778DE6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579" y="6135808"/>
            <a:ext cx="5502631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/>
          </a:p>
        </p:txBody>
      </p:sp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89EBD1D5-534B-4401-8AB2-2EBA22CE94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1500"/>
              <a:t>25.5.2020.</a:t>
            </a:r>
            <a:endParaRPr lang="sr-Latn-CS" altLang="sr-Latn-RS" sz="1500"/>
          </a:p>
        </p:txBody>
      </p:sp>
      <p:graphicFrame>
        <p:nvGraphicFramePr>
          <p:cNvPr id="323589" name="Rectangle 3">
            <a:extLst>
              <a:ext uri="{FF2B5EF4-FFF2-40B4-BE49-F238E27FC236}">
                <a16:creationId xmlns:a16="http://schemas.microsoft.com/office/drawing/2014/main" id="{8E797090-8547-43A4-9966-10134775A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496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93C0D637-DB67-462B-A59C-C85941C190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815786B2-8600-48AF-B443-E4F9187F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A0B98F2E-744B-4196-B477-C450E31C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7C1D9-B8F0-42C2-9F44-742EF28425C5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sr-Latn-RS" sz="1400">
              <a:latin typeface="+mn-lt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7C89AD2-C73B-4C07-B66B-DE6B7D13A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6313" y="288184"/>
            <a:ext cx="8911687" cy="1280890"/>
          </a:xfrm>
        </p:spPr>
        <p:txBody>
          <a:bodyPr/>
          <a:lstStyle/>
          <a:p>
            <a:pPr eaLnBrk="1" hangingPunct="1"/>
            <a:r>
              <a:rPr lang="sr-Latn-CS" altLang="sr-Latn-RS" sz="2800" dirty="0">
                <a:latin typeface="+mn-lt"/>
              </a:rPr>
              <a:t>Zadatak 4 – Rešenje</a:t>
            </a:r>
            <a:endParaRPr lang="en-US" altLang="sr-Latn-RS" sz="2800" dirty="0">
              <a:latin typeface="+mn-lt"/>
            </a:endParaRPr>
          </a:p>
        </p:txBody>
      </p:sp>
      <p:sp>
        <p:nvSpPr>
          <p:cNvPr id="324612" name="Rectangle 4">
            <a:extLst>
              <a:ext uri="{FF2B5EF4-FFF2-40B4-BE49-F238E27FC236}">
                <a16:creationId xmlns:a16="http://schemas.microsoft.com/office/drawing/2014/main" id="{CEC721BF-AA13-4CFA-8E06-1AA3A464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1" y="1520379"/>
            <a:ext cx="3937296" cy="10772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600">
                <a:latin typeface="+mn-lt"/>
              </a:rPr>
              <a:t>U početnom stanju u svim ulazima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600">
                <a:latin typeface="+mn-lt"/>
              </a:rPr>
              <a:t>polje ključa ima vrednost </a:t>
            </a:r>
            <a:r>
              <a:rPr lang="hr-HR" altLang="sr-Latn-RS" sz="1600" i="1">
                <a:latin typeface="+mn-lt"/>
              </a:rPr>
              <a:t>empty</a:t>
            </a:r>
            <a:r>
              <a:rPr lang="hr-HR" altLang="sr-Latn-RS" sz="1600">
                <a:latin typeface="+mn-lt"/>
              </a:rPr>
              <a:t>,</a:t>
            </a:r>
            <a:br>
              <a:rPr lang="hr-HR" altLang="sr-Latn-RS" sz="1600">
                <a:latin typeface="+mn-lt"/>
              </a:rPr>
            </a:br>
            <a:r>
              <a:rPr lang="hr-HR" altLang="sr-Latn-RS" sz="1600">
                <a:latin typeface="+mn-lt"/>
              </a:rPr>
              <a:t>a polje </a:t>
            </a:r>
            <a:r>
              <a:rPr lang="hr-HR" altLang="sr-Latn-RS" sz="1600" i="1">
                <a:latin typeface="+mn-lt"/>
              </a:rPr>
              <a:t>next</a:t>
            </a:r>
            <a:r>
              <a:rPr lang="hr-HR" altLang="sr-Latn-RS" sz="1600">
                <a:latin typeface="+mn-lt"/>
              </a:rPr>
              <a:t> je –1,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600">
                <a:latin typeface="+mn-lt"/>
              </a:rPr>
              <a:t>što je analogno praznom pokazivaču</a:t>
            </a:r>
            <a:r>
              <a:rPr lang="en-US" altLang="sr-Latn-RS" sz="1600">
                <a:latin typeface="+mn-lt"/>
              </a:rPr>
              <a:t> </a:t>
            </a: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F8F7C3FD-A7FC-4A77-B650-9850AA5A6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58" y="928629"/>
            <a:ext cx="7077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Pseudo-kod algoritma za pretraživanje/umetanje ključa</a:t>
            </a:r>
            <a:endParaRPr lang="en-US" altLang="sr-Latn-RS" sz="2000" dirty="0">
              <a:latin typeface="+mn-lt"/>
            </a:endParaRPr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DF07CA3E-635B-46C0-9CDA-D4466344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1227138"/>
            <a:ext cx="61658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u="sng" dirty="0">
                <a:latin typeface="+mn-lt"/>
              </a:rPr>
              <a:t>SEARCH-INSERT-CH(</a:t>
            </a:r>
            <a:r>
              <a:rPr lang="hr-HR" altLang="sr-Latn-RS" sz="1800" i="1" u="sng" dirty="0">
                <a:latin typeface="+mn-lt"/>
              </a:rPr>
              <a:t>T</a:t>
            </a:r>
            <a:r>
              <a:rPr lang="hr-HR" altLang="sr-Latn-RS" sz="1800" u="sng" dirty="0">
                <a:latin typeface="+mn-lt"/>
              </a:rPr>
              <a:t>, </a:t>
            </a:r>
            <a:r>
              <a:rPr lang="hr-HR" altLang="sr-Latn-RS" sz="1800" i="1" u="sng" dirty="0">
                <a:latin typeface="+mn-lt"/>
              </a:rPr>
              <a:t>K</a:t>
            </a:r>
            <a:r>
              <a:rPr lang="hr-HR" altLang="sr-Latn-RS" sz="1800" u="sng" dirty="0">
                <a:latin typeface="+mn-lt"/>
              </a:rPr>
              <a:t>)</a:t>
            </a:r>
            <a:endParaRPr lang="en-US" altLang="sr-Latn-R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i="1" dirty="0">
                <a:latin typeface="+mn-lt"/>
              </a:rPr>
              <a:t>i</a:t>
            </a:r>
            <a:r>
              <a:rPr lang="hr-HR" altLang="sr-Latn-RS" sz="1800" dirty="0">
                <a:latin typeface="+mn-lt"/>
              </a:rPr>
              <a:t> = </a:t>
            </a:r>
            <a:r>
              <a:rPr lang="hr-HR" altLang="sr-Latn-RS" sz="1800" i="1" dirty="0">
                <a:latin typeface="+mn-lt"/>
              </a:rPr>
              <a:t>h</a:t>
            </a:r>
            <a:r>
              <a:rPr lang="hr-HR" altLang="sr-Latn-RS" sz="1800" dirty="0">
                <a:latin typeface="+mn-lt"/>
              </a:rPr>
              <a:t>(</a:t>
            </a:r>
            <a:r>
              <a:rPr lang="hr-HR" altLang="sr-Latn-RS" sz="1800" i="1" dirty="0">
                <a:latin typeface="+mn-lt"/>
              </a:rPr>
              <a:t>K</a:t>
            </a:r>
            <a:r>
              <a:rPr lang="hr-HR" altLang="sr-Latn-RS" sz="1800" dirty="0">
                <a:latin typeface="+mn-lt"/>
              </a:rPr>
              <a:t>)</a:t>
            </a:r>
            <a:endParaRPr lang="en-US" altLang="sr-Latn-R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</a:rPr>
              <a:t>while</a:t>
            </a:r>
            <a:r>
              <a:rPr lang="hr-HR" altLang="sr-Latn-RS" sz="1800" dirty="0">
                <a:latin typeface="+mn-lt"/>
              </a:rPr>
              <a:t> (</a:t>
            </a:r>
            <a:r>
              <a:rPr lang="hr-HR" altLang="sr-Latn-RS" sz="1800" i="1" dirty="0">
                <a:latin typeface="+mn-lt"/>
              </a:rPr>
              <a:t>T</a:t>
            </a:r>
            <a:r>
              <a:rPr lang="hr-HR" altLang="sr-Latn-RS" sz="1800" dirty="0">
                <a:latin typeface="+mn-lt"/>
              </a:rPr>
              <a:t>[</a:t>
            </a:r>
            <a:r>
              <a:rPr lang="hr-HR" altLang="sr-Latn-RS" sz="1800" i="1" dirty="0">
                <a:latin typeface="+mn-lt"/>
              </a:rPr>
              <a:t>i</a:t>
            </a:r>
            <a:r>
              <a:rPr lang="hr-HR" altLang="sr-Latn-RS" sz="1800" dirty="0">
                <a:latin typeface="+mn-lt"/>
              </a:rPr>
              <a:t>].</a:t>
            </a:r>
            <a:r>
              <a:rPr lang="hr-HR" altLang="sr-Latn-RS" sz="1800" i="1" dirty="0">
                <a:latin typeface="+mn-lt"/>
              </a:rPr>
              <a:t>key</a:t>
            </a:r>
            <a:r>
              <a:rPr lang="sr-Latn-CS" altLang="sr-Latn-RS" sz="1800" dirty="0">
                <a:latin typeface="+mn-lt"/>
              </a:rPr>
              <a:t>) 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</a:t>
            </a:r>
            <a:r>
              <a:rPr lang="hr-HR" altLang="sr-Latn-RS" sz="1800" dirty="0">
                <a:latin typeface="+mn-lt"/>
              </a:rPr>
              <a:t>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) and (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next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</a:t>
            </a:r>
            <a:r>
              <a:rPr lang="hr-HR" altLang="sr-Latn-RS" sz="1800" dirty="0">
                <a:latin typeface="+mn-lt"/>
              </a:rPr>
              <a:t> -1)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do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next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end_while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if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(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key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)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then  return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end_if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if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(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key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empty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)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then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j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 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else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while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(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key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</a:t>
            </a:r>
            <a:r>
              <a:rPr lang="hr-HR" altLang="sr-Latn-RS" sz="1800" dirty="0">
                <a:latin typeface="+mn-lt"/>
              </a:rPr>
              <a:t>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empty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)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do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	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– 1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	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if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(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&lt; 0) 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then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ERROR(Tabela puna)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	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end_if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</a:t>
            </a: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end_while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j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	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i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next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free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latin typeface="+mn-lt"/>
                <a:sym typeface="Symbol" panose="05050102010706020507" pitchFamily="18" charset="2"/>
              </a:rPr>
              <a:t>end_if</a:t>
            </a:r>
            <a:endParaRPr lang="en-US" altLang="sr-Latn-RS" sz="1800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T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[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j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].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key</a:t>
            </a:r>
            <a:r>
              <a:rPr lang="hr-HR" altLang="sr-Latn-RS" sz="1800" dirty="0">
                <a:latin typeface="+mn-lt"/>
                <a:sym typeface="Symbol" panose="05050102010706020507" pitchFamily="18" charset="2"/>
              </a:rPr>
              <a:t> = </a:t>
            </a:r>
            <a:r>
              <a:rPr lang="hr-HR" altLang="sr-Latn-RS" sz="1800" i="1" dirty="0">
                <a:latin typeface="+mn-lt"/>
                <a:sym typeface="Symbol" panose="05050102010706020507" pitchFamily="18" charset="2"/>
              </a:rPr>
              <a:t>K</a:t>
            </a:r>
            <a:endParaRPr lang="en-US" altLang="sr-Latn-RS" sz="1800" b="1" dirty="0">
              <a:latin typeface="+mn-lt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b="1" dirty="0">
                <a:latin typeface="+mn-lt"/>
                <a:sym typeface="Symbol" panose="05050102010706020507" pitchFamily="18" charset="2"/>
              </a:rPr>
              <a:t>return</a:t>
            </a:r>
            <a:r>
              <a:rPr lang="en-US" altLang="sr-Latn-RS" sz="180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sr-Latn-RS" sz="1800" i="1" dirty="0">
                <a:latin typeface="+mn-lt"/>
                <a:sym typeface="Symbol" panose="05050102010706020507" pitchFamily="18" charset="2"/>
              </a:rPr>
              <a:t>j</a:t>
            </a:r>
            <a:r>
              <a:rPr lang="en-US" altLang="sr-Latn-RS" sz="1800" dirty="0">
                <a:latin typeface="+mn-lt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24615" name="Rectangle 7">
            <a:extLst>
              <a:ext uri="{FF2B5EF4-FFF2-40B4-BE49-F238E27FC236}">
                <a16:creationId xmlns:a16="http://schemas.microsoft.com/office/drawing/2014/main" id="{6CC3FA76-6D09-4842-88F1-89E7FB10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6" y="2897615"/>
            <a:ext cx="3749744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600">
                <a:latin typeface="+mn-lt"/>
              </a:rPr>
              <a:t>U početnom stanju se free postavlja</a:t>
            </a:r>
            <a:br>
              <a:rPr lang="hr-HR" altLang="sr-Latn-RS" sz="1600">
                <a:latin typeface="+mn-lt"/>
              </a:rPr>
            </a:br>
            <a:r>
              <a:rPr lang="hr-HR" altLang="sr-Latn-RS" sz="1600">
                <a:latin typeface="+mn-lt"/>
              </a:rPr>
              <a:t>na poslednju lokaciju u tabeli,</a:t>
            </a:r>
            <a:br>
              <a:rPr lang="hr-HR" altLang="sr-Latn-RS" sz="1600">
                <a:latin typeface="+mn-lt"/>
              </a:rPr>
            </a:br>
            <a:r>
              <a:rPr lang="hr-HR" altLang="sr-Latn-RS" sz="1600">
                <a:latin typeface="+mn-lt"/>
              </a:rPr>
              <a:t>iza koje sigurno nema praznih ulaza.</a:t>
            </a:r>
            <a:endParaRPr lang="en-US" altLang="sr-Latn-RS" sz="1600">
              <a:latin typeface="+mn-lt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5D72ABF-47F3-4D01-A4AB-B8BB26D8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96599"/>
            <a:ext cx="3581400" cy="206210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600">
                <a:latin typeface="+mn-lt"/>
              </a:rPr>
              <a:t>Pri brisanju klju</a:t>
            </a:r>
            <a:r>
              <a:rPr lang="sr-Latn-CS" altLang="sr-Latn-RS" sz="1600">
                <a:latin typeface="+mn-lt"/>
              </a:rPr>
              <a:t>ča vrši se njegovo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Izlančavanje Iz liste, a polje key 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postavlja na vrednost empty. Ukoliko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je njegov indeks iza trenutne vrednosti pokazivača free, free će dobiti vrednost indeksa u tabeli oslobođenog ključa.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5302F193-3037-4FB1-8B24-5DEBB466D4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B92FF002-4175-4E45-8B24-5C3DA7B7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8CF52E94-3E9F-444B-B158-4B0FD816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EA298F-DB53-4287-AA48-2E203573DF27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sr-Latn-RS" sz="1400">
              <a:latin typeface="+mn-lt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9EEFDE65-EDDD-44BF-BBD4-942C5AB82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4 – Rešenje</a:t>
            </a:r>
            <a:endParaRPr lang="en-US" altLang="sr-Latn-RS" sz="2800">
              <a:latin typeface="+mn-lt"/>
            </a:endParaRPr>
          </a:p>
        </p:txBody>
      </p:sp>
      <p:sp>
        <p:nvSpPr>
          <p:cNvPr id="18438" name="Rectangle 199">
            <a:extLst>
              <a:ext uri="{FF2B5EF4-FFF2-40B4-BE49-F238E27FC236}">
                <a16:creationId xmlns:a16="http://schemas.microsoft.com/office/drawing/2014/main" id="{997634B6-342A-4FF5-9EC2-2E5D7F3E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228601"/>
            <a:ext cx="333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latin typeface="+mn-lt"/>
              </a:rPr>
              <a:t>42, 9, 25, 62, 88, 50, 19 i 78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25982" name="Group 350">
            <a:extLst>
              <a:ext uri="{FF2B5EF4-FFF2-40B4-BE49-F238E27FC236}">
                <a16:creationId xmlns:a16="http://schemas.microsoft.com/office/drawing/2014/main" id="{8917B4B7-E50F-4283-AC42-4B5F14430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11742"/>
              </p:ext>
            </p:extLst>
          </p:nvPr>
        </p:nvGraphicFramePr>
        <p:xfrm>
          <a:off x="1981200" y="1223963"/>
          <a:ext cx="8223250" cy="944676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5983" name="Group 351">
            <a:extLst>
              <a:ext uri="{FF2B5EF4-FFF2-40B4-BE49-F238E27FC236}">
                <a16:creationId xmlns:a16="http://schemas.microsoft.com/office/drawing/2014/main" id="{C9347F41-0AD9-4BA5-8ACF-50D3C8AAD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50496"/>
              </p:ext>
            </p:extLst>
          </p:nvPr>
        </p:nvGraphicFramePr>
        <p:xfrm>
          <a:off x="1981200" y="2743201"/>
          <a:ext cx="8223250" cy="944676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5984" name="Group 352">
            <a:extLst>
              <a:ext uri="{FF2B5EF4-FFF2-40B4-BE49-F238E27FC236}">
                <a16:creationId xmlns:a16="http://schemas.microsoft.com/office/drawing/2014/main" id="{0F77C08B-9922-48EF-92CE-7E16D875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61251"/>
              </p:ext>
            </p:extLst>
          </p:nvPr>
        </p:nvGraphicFramePr>
        <p:xfrm>
          <a:off x="1981200" y="4267200"/>
          <a:ext cx="8223250" cy="947773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5976" name="Text Box 344">
            <a:extLst>
              <a:ext uri="{FF2B5EF4-FFF2-40B4-BE49-F238E27FC236}">
                <a16:creationId xmlns:a16="http://schemas.microsoft.com/office/drawing/2014/main" id="{B0789C7C-8961-4101-BA10-10DF4B0D7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887413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42: 42 mod 10 = 2</a:t>
            </a:r>
            <a:endParaRPr lang="en-US" altLang="sr-Latn-RS" sz="1600">
              <a:latin typeface="+mn-lt"/>
            </a:endParaRPr>
          </a:p>
        </p:txBody>
      </p:sp>
      <p:sp>
        <p:nvSpPr>
          <p:cNvPr id="325977" name="Text Box 345">
            <a:extLst>
              <a:ext uri="{FF2B5EF4-FFF2-40B4-BE49-F238E27FC236}">
                <a16:creationId xmlns:a16="http://schemas.microsoft.com/office/drawing/2014/main" id="{619AC4A5-3B81-4DA2-803E-8B729801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2406650"/>
            <a:ext cx="2255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9: 9 mod 10 = 9</a:t>
            </a:r>
            <a:endParaRPr lang="en-US" altLang="sr-Latn-RS" sz="1600">
              <a:latin typeface="+mn-lt"/>
            </a:endParaRPr>
          </a:p>
        </p:txBody>
      </p:sp>
      <p:sp>
        <p:nvSpPr>
          <p:cNvPr id="325978" name="Text Box 346">
            <a:extLst>
              <a:ext uri="{FF2B5EF4-FFF2-40B4-BE49-F238E27FC236}">
                <a16:creationId xmlns:a16="http://schemas.microsoft.com/office/drawing/2014/main" id="{7F6AE621-44A3-4F4F-91E9-34FA9DB2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3962400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25: 25 mod 10 = 5</a:t>
            </a:r>
            <a:endParaRPr lang="en-US" altLang="sr-Latn-RS" sz="1600">
              <a:latin typeface="+mn-lt"/>
            </a:endParaRPr>
          </a:p>
        </p:txBody>
      </p:sp>
      <p:sp>
        <p:nvSpPr>
          <p:cNvPr id="325985" name="Text Box 353">
            <a:extLst>
              <a:ext uri="{FF2B5EF4-FFF2-40B4-BE49-F238E27FC236}">
                <a16:creationId xmlns:a16="http://schemas.microsoft.com/office/drawing/2014/main" id="{F60F62F0-DCCC-4737-9ECB-976384D3B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123" y="2133600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5986" name="Text Box 354">
            <a:extLst>
              <a:ext uri="{FF2B5EF4-FFF2-40B4-BE49-F238E27FC236}">
                <a16:creationId xmlns:a16="http://schemas.microsoft.com/office/drawing/2014/main" id="{D9C6E6AD-D7BF-4172-8A4B-4913D7E8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123" y="3657600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5987" name="Text Box 355">
            <a:extLst>
              <a:ext uri="{FF2B5EF4-FFF2-40B4-BE49-F238E27FC236}">
                <a16:creationId xmlns:a16="http://schemas.microsoft.com/office/drawing/2014/main" id="{2FC0302E-4D23-42B0-9772-736EB4BE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123" y="5181600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CC174432-FE93-410B-888E-9360C53800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6F060E61-C3F6-4BE4-8E5F-94E2651C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BAF28B5A-E37B-4AA9-8CED-9E44C924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C7F3E-212A-49ED-9F94-930EE479D0DE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sr-Latn-RS" sz="1400">
              <a:latin typeface="+mn-lt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43294581-6622-4E10-872C-6879D9AD8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4 – Rešenje</a:t>
            </a:r>
            <a:endParaRPr lang="en-US" altLang="sr-Latn-RS" sz="2800">
              <a:latin typeface="+mn-lt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F7C2A9DA-389C-448A-9261-D9D2C113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228601"/>
            <a:ext cx="333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solidFill>
                  <a:schemeClr val="bg2"/>
                </a:solidFill>
                <a:latin typeface="+mn-lt"/>
              </a:rPr>
              <a:t>42, 9, 25</a:t>
            </a:r>
            <a:r>
              <a:rPr lang="pl-PL" altLang="sr-Latn-RS" sz="2000">
                <a:latin typeface="+mn-lt"/>
              </a:rPr>
              <a:t>, 62, 88, 50, 19 i 78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27836" name="Group 156">
            <a:extLst>
              <a:ext uri="{FF2B5EF4-FFF2-40B4-BE49-F238E27FC236}">
                <a16:creationId xmlns:a16="http://schemas.microsoft.com/office/drawing/2014/main" id="{635DF37F-602F-4004-80C7-89D73962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9515"/>
              </p:ext>
            </p:extLst>
          </p:nvPr>
        </p:nvGraphicFramePr>
        <p:xfrm>
          <a:off x="1981200" y="1219200"/>
          <a:ext cx="8223250" cy="974964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   </a:t>
                      </a: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22" name="Text Box 142">
            <a:extLst>
              <a:ext uri="{FF2B5EF4-FFF2-40B4-BE49-F238E27FC236}">
                <a16:creationId xmlns:a16="http://schemas.microsoft.com/office/drawing/2014/main" id="{5E980855-2948-4888-953A-366607E1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887413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62: 62 mod 10 = 2</a:t>
            </a:r>
            <a:endParaRPr lang="en-US" altLang="sr-Latn-RS" sz="1600">
              <a:latin typeface="+mn-lt"/>
            </a:endParaRPr>
          </a:p>
        </p:txBody>
      </p:sp>
      <p:sp>
        <p:nvSpPr>
          <p:cNvPr id="327827" name="Text Box 147">
            <a:extLst>
              <a:ext uri="{FF2B5EF4-FFF2-40B4-BE49-F238E27FC236}">
                <a16:creationId xmlns:a16="http://schemas.microsoft.com/office/drawing/2014/main" id="{13701E84-5A2E-4284-A079-40097398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123" y="2133600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830" name="Text Box 150">
            <a:extLst>
              <a:ext uri="{FF2B5EF4-FFF2-40B4-BE49-F238E27FC236}">
                <a16:creationId xmlns:a16="http://schemas.microsoft.com/office/drawing/2014/main" id="{0156443A-650F-42C0-8211-3E16AA1D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11" y="2133600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834" name="Line 154">
            <a:extLst>
              <a:ext uri="{FF2B5EF4-FFF2-40B4-BE49-F238E27FC236}">
                <a16:creationId xmlns:a16="http://schemas.microsoft.com/office/drawing/2014/main" id="{EFB0E92F-CEF3-4297-8661-A5C62B2F5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2362200"/>
            <a:ext cx="609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327837" name="Line 157">
            <a:extLst>
              <a:ext uri="{FF2B5EF4-FFF2-40B4-BE49-F238E27FC236}">
                <a16:creationId xmlns:a16="http://schemas.microsoft.com/office/drawing/2014/main" id="{15F8E06E-7B55-46FC-924D-C43C90E8F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1981200"/>
            <a:ext cx="1524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graphicFrame>
        <p:nvGraphicFramePr>
          <p:cNvPr id="327890" name="Group 210">
            <a:extLst>
              <a:ext uri="{FF2B5EF4-FFF2-40B4-BE49-F238E27FC236}">
                <a16:creationId xmlns:a16="http://schemas.microsoft.com/office/drawing/2014/main" id="{F81ACA41-3624-4939-8F7D-37BC123F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9687"/>
              </p:ext>
            </p:extLst>
          </p:nvPr>
        </p:nvGraphicFramePr>
        <p:xfrm>
          <a:off x="1981200" y="2819400"/>
          <a:ext cx="8223250" cy="974964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84" name="Text Box 204">
            <a:extLst>
              <a:ext uri="{FF2B5EF4-FFF2-40B4-BE49-F238E27FC236}">
                <a16:creationId xmlns:a16="http://schemas.microsoft.com/office/drawing/2014/main" id="{C55AA95A-8D02-4DAE-A129-39312C36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2487613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88: 88 mod 10 = 8</a:t>
            </a:r>
            <a:endParaRPr lang="en-US" altLang="sr-Latn-RS" sz="1600">
              <a:latin typeface="+mn-lt"/>
            </a:endParaRPr>
          </a:p>
        </p:txBody>
      </p:sp>
      <p:sp>
        <p:nvSpPr>
          <p:cNvPr id="327888" name="Text Box 208">
            <a:extLst>
              <a:ext uri="{FF2B5EF4-FFF2-40B4-BE49-F238E27FC236}">
                <a16:creationId xmlns:a16="http://schemas.microsoft.com/office/drawing/2014/main" id="{4146C7F2-4321-4EB7-93A1-E8FE65F88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411" y="3794125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27940" name="Group 260">
            <a:extLst>
              <a:ext uri="{FF2B5EF4-FFF2-40B4-BE49-F238E27FC236}">
                <a16:creationId xmlns:a16="http://schemas.microsoft.com/office/drawing/2014/main" id="{CEDAA448-30D2-4AF3-975E-9E1E4FECF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3747"/>
              </p:ext>
            </p:extLst>
          </p:nvPr>
        </p:nvGraphicFramePr>
        <p:xfrm>
          <a:off x="1981200" y="4495801"/>
          <a:ext cx="8223250" cy="947773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937" name="Text Box 257">
            <a:extLst>
              <a:ext uri="{FF2B5EF4-FFF2-40B4-BE49-F238E27FC236}">
                <a16:creationId xmlns:a16="http://schemas.microsoft.com/office/drawing/2014/main" id="{71D76423-E1CF-4B4A-B022-30390841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411" y="5470525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938" name="Text Box 258">
            <a:extLst>
              <a:ext uri="{FF2B5EF4-FFF2-40B4-BE49-F238E27FC236}">
                <a16:creationId xmlns:a16="http://schemas.microsoft.com/office/drawing/2014/main" id="{33AD4BF8-07AB-4537-AE33-2672A7E6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59250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50: 50 mod 10 = 0</a:t>
            </a:r>
            <a:endParaRPr lang="en-US" altLang="sr-Latn-RS" sz="160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95D21BBB-2CAB-4292-97E2-6C28BCFEC2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27D7C011-CD2B-460E-8B09-DD353F69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C3E028D5-E4FC-4B04-A6F3-9027847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B1570-5903-4734-8C8E-013EE062D586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sr-Latn-RS" sz="1400">
              <a:latin typeface="+mn-lt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1985327-7C72-480F-8CF6-DF49E205D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4 – Rešenje</a:t>
            </a:r>
            <a:endParaRPr lang="en-US" altLang="sr-Latn-RS" sz="2800">
              <a:latin typeface="+mn-lt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A5C2BD5-6528-4CDF-849D-294A9351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228601"/>
            <a:ext cx="333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l-PL" altLang="sr-Latn-RS" sz="2000">
                <a:solidFill>
                  <a:schemeClr val="bg2"/>
                </a:solidFill>
                <a:latin typeface="+mn-lt"/>
              </a:rPr>
              <a:t>42, 9, 25, 62, 88, 50,</a:t>
            </a:r>
            <a:r>
              <a:rPr lang="pl-PL" altLang="sr-Latn-RS" sz="2000">
                <a:latin typeface="+mn-lt"/>
              </a:rPr>
              <a:t> 19 i 78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28857" name="Group 153">
            <a:extLst>
              <a:ext uri="{FF2B5EF4-FFF2-40B4-BE49-F238E27FC236}">
                <a16:creationId xmlns:a16="http://schemas.microsoft.com/office/drawing/2014/main" id="{85208A7D-D693-4F02-AE17-D9537234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14347"/>
              </p:ext>
            </p:extLst>
          </p:nvPr>
        </p:nvGraphicFramePr>
        <p:xfrm>
          <a:off x="1981200" y="1250951"/>
          <a:ext cx="8223250" cy="974964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853" name="Text Box 149">
            <a:extLst>
              <a:ext uri="{FF2B5EF4-FFF2-40B4-BE49-F238E27FC236}">
                <a16:creationId xmlns:a16="http://schemas.microsoft.com/office/drawing/2014/main" id="{D8744D32-37B1-4801-8708-7470D404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211" y="2193925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8854" name="Text Box 150">
            <a:extLst>
              <a:ext uri="{FF2B5EF4-FFF2-40B4-BE49-F238E27FC236}">
                <a16:creationId xmlns:a16="http://schemas.microsoft.com/office/drawing/2014/main" id="{059CC011-F1C0-432B-B5FA-283288292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914400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19: 19 mod 10 = 9</a:t>
            </a:r>
            <a:endParaRPr lang="en-US" altLang="sr-Latn-RS" sz="1600">
              <a:latin typeface="+mn-lt"/>
            </a:endParaRPr>
          </a:p>
        </p:txBody>
      </p:sp>
      <p:graphicFrame>
        <p:nvGraphicFramePr>
          <p:cNvPr id="328908" name="Group 204">
            <a:extLst>
              <a:ext uri="{FF2B5EF4-FFF2-40B4-BE49-F238E27FC236}">
                <a16:creationId xmlns:a16="http://schemas.microsoft.com/office/drawing/2014/main" id="{B58E0AB4-1915-46E3-8204-FF02693C8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02456"/>
              </p:ext>
            </p:extLst>
          </p:nvPr>
        </p:nvGraphicFramePr>
        <p:xfrm>
          <a:off x="1981200" y="3048001"/>
          <a:ext cx="8223250" cy="974964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4" marB="456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904" name="Text Box 200">
            <a:extLst>
              <a:ext uri="{FF2B5EF4-FFF2-40B4-BE49-F238E27FC236}">
                <a16:creationId xmlns:a16="http://schemas.microsoft.com/office/drawing/2014/main" id="{7613868E-9DFF-43D6-B3E9-CAECA92C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323" y="3990975"/>
            <a:ext cx="617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sr-Latn-CS" b="1">
                <a:effectLst>
                  <a:outerShdw blurRad="38100" dist="38100" dir="2700000" algn="tl">
                    <a:srgbClr val="C0C0C0"/>
                  </a:outerShdw>
                </a:effectLst>
              </a:rPr>
              <a:t>free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8905" name="Text Box 201">
            <a:extLst>
              <a:ext uri="{FF2B5EF4-FFF2-40B4-BE49-F238E27FC236}">
                <a16:creationId xmlns:a16="http://schemas.microsoft.com/office/drawing/2014/main" id="{216B4751-2404-44ED-A886-62132362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711450"/>
            <a:ext cx="248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600">
                <a:latin typeface="+mn-lt"/>
              </a:rPr>
              <a:t>Insert 78: 78 mod 10 = 8</a:t>
            </a:r>
            <a:endParaRPr lang="en-US" altLang="sr-Latn-RS" sz="160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FC05FF88-C3E1-49A3-8AA3-4C4C41AC8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/>
              <a:t>Zadatak 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0A15AE0E-EB30-4164-81AB-DDDF59B1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0F61D8BB-4279-4698-AED0-0F9E1120D74B}" type="slidenum">
              <a:rPr lang="en-US" altLang="sr-Latn-R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19</a:t>
            </a:fld>
            <a:endParaRPr lang="en-US" altLang="sr-Latn-R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AB7D05AD-71B7-4445-A98D-44B853BE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062" y="1289198"/>
            <a:ext cx="8131550" cy="46220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Podaci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se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smeštaju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u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heš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tabelu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10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ulaza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Primarna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heš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funkcija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je h</a:t>
            </a:r>
            <a:r>
              <a:rPr lang="en-US" altLang="sr-Latn-R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 = K mod 10.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sr-Latn-RS" altLang="sr-Latn-RS" sz="16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Prikazati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punjenje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tabele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ako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redom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dolaze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ključevi</a:t>
            </a:r>
            <a:endParaRPr lang="en-US" altLang="sr-Latn-R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	8, 29, 52, 13, 89, 23, 50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44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slučajevima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primene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sledećih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metoda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linearno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pretraživanje</a:t>
            </a:r>
            <a:endParaRPr lang="en-US" altLang="sr-Latn-R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dvostruko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heširanje</a:t>
            </a:r>
            <a:b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sekundarnom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heš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funkcijom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h</a:t>
            </a:r>
            <a:r>
              <a:rPr lang="en-US" altLang="sr-Latn-R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 = 2 + (K mod 2)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odvojeno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ulančavanje</a:t>
            </a:r>
            <a:endParaRPr lang="en-US" altLang="sr-Latn-R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objedinjeno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sr-Latn-R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ulančavanje</a:t>
            </a:r>
            <a:r>
              <a:rPr lang="en-US" altLang="sr-Latn-R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22461195-B121-42BD-8F5C-81FED9D4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9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64093206-2438-401A-BCB7-B46F950C88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25.5.2020.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B6C01328-2AA2-4C5C-A4A4-CF2629FE1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sr-Latn-CS" altLang="sr-Latn-RS" sz="3200">
                <a:solidFill>
                  <a:schemeClr val="bg1"/>
                </a:solidFill>
              </a:rPr>
              <a:t>Uvod</a:t>
            </a:r>
            <a:endParaRPr lang="en-US" altLang="sr-Latn-RS" sz="3200">
              <a:solidFill>
                <a:schemeClr val="bg1"/>
              </a:solidFill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608E9707-D224-469A-B515-EEE23191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795AC0D7-340D-4001-9954-C2A3C2E8424F}" type="slidenum">
              <a:rPr lang="en-US" altLang="sr-Latn-R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sr-Latn-RS" sz="1900">
              <a:solidFill>
                <a:srgbClr val="FFFFFF"/>
              </a:solidFill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BF119393-C325-4680-9CFA-39892866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579" y="6135808"/>
            <a:ext cx="5502631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/>
          </a:p>
        </p:txBody>
      </p:sp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8500B99F-810A-4A88-821D-8B1DB526AF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1500"/>
              <a:t>25.5.2020.</a:t>
            </a:r>
            <a:endParaRPr lang="sr-Latn-CS" altLang="sr-Latn-RS" sz="1500"/>
          </a:p>
        </p:txBody>
      </p:sp>
      <p:graphicFrame>
        <p:nvGraphicFramePr>
          <p:cNvPr id="272389" name="Rectangle 3">
            <a:extLst>
              <a:ext uri="{FF2B5EF4-FFF2-40B4-BE49-F238E27FC236}">
                <a16:creationId xmlns:a16="http://schemas.microsoft.com/office/drawing/2014/main" id="{A4E5C0EB-12F0-4A4A-B40D-76CBCFEC8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86413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2A128CF6-BB49-48CD-9DFE-84CA1E0981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722ABCB0-8464-4CCF-9D5B-D98A69A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76C9680B-DFDB-4348-BF58-66B679DC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4ACF8-8B22-4458-AC10-01BEA5B9238B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sr-Latn-RS" sz="1400">
              <a:latin typeface="+mn-lt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507E3112-7007-4A5B-9404-C7C1EFD9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5 - Rešenje</a:t>
            </a:r>
            <a:endParaRPr lang="en-US" altLang="sr-Latn-RS" sz="2800">
              <a:latin typeface="+mn-lt"/>
            </a:endParaRPr>
          </a:p>
        </p:txBody>
      </p:sp>
      <p:graphicFrame>
        <p:nvGraphicFramePr>
          <p:cNvPr id="330782" name="Group 30">
            <a:extLst>
              <a:ext uri="{FF2B5EF4-FFF2-40B4-BE49-F238E27FC236}">
                <a16:creationId xmlns:a16="http://schemas.microsoft.com/office/drawing/2014/main" id="{C5964F5E-887A-4DB4-AF97-8547BEC23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367644"/>
              </p:ext>
            </p:extLst>
          </p:nvPr>
        </p:nvGraphicFramePr>
        <p:xfrm>
          <a:off x="1828800" y="1646238"/>
          <a:ext cx="381000" cy="45243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30810" name="Group 58">
            <a:extLst>
              <a:ext uri="{FF2B5EF4-FFF2-40B4-BE49-F238E27FC236}">
                <a16:creationId xmlns:a16="http://schemas.microsoft.com/office/drawing/2014/main" id="{4FB758CF-B901-47E6-A73B-854364F9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0078"/>
              </p:ext>
            </p:extLst>
          </p:nvPr>
        </p:nvGraphicFramePr>
        <p:xfrm>
          <a:off x="2981325" y="1647825"/>
          <a:ext cx="533400" cy="45243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0807" name="Text Box 55">
            <a:extLst>
              <a:ext uri="{FF2B5EF4-FFF2-40B4-BE49-F238E27FC236}">
                <a16:creationId xmlns:a16="http://schemas.microsoft.com/office/drawing/2014/main" id="{B288C92F-6F28-4861-AA45-4BC0CA84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990601"/>
            <a:ext cx="17956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Linearno</a:t>
            </a:r>
            <a:br>
              <a:rPr lang="sr-Latn-CS" altLang="sr-Latn-RS" sz="2000" dirty="0">
                <a:latin typeface="+mn-lt"/>
              </a:rPr>
            </a:br>
            <a:r>
              <a:rPr lang="sr-Latn-CS" altLang="sr-Latn-RS" sz="2000" dirty="0">
                <a:latin typeface="+mn-lt"/>
              </a:rPr>
              <a:t>pretraživanje</a:t>
            </a:r>
            <a:endParaRPr lang="en-US" altLang="sr-Latn-RS" sz="2000" dirty="0">
              <a:latin typeface="+mn-lt"/>
            </a:endParaRPr>
          </a:p>
        </p:txBody>
      </p:sp>
      <p:sp>
        <p:nvSpPr>
          <p:cNvPr id="330808" name="Rectangle 56">
            <a:extLst>
              <a:ext uri="{FF2B5EF4-FFF2-40B4-BE49-F238E27FC236}">
                <a16:creationId xmlns:a16="http://schemas.microsoft.com/office/drawing/2014/main" id="{774E25DB-40AB-45D8-A829-D3A4CF9B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152401"/>
            <a:ext cx="3338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sr-Latn-RS" sz="2000">
                <a:latin typeface="+mn-lt"/>
              </a:rPr>
              <a:t>8, 29, 52, 13, 89, 23, 50 i 44</a:t>
            </a:r>
            <a:endParaRPr lang="sr-Latn-CS" altLang="sr-Latn-RS" sz="2000">
              <a:latin typeface="+mn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sr-Latn-RS" sz="2000">
                <a:latin typeface="+mn-lt"/>
              </a:rPr>
              <a:t>h</a:t>
            </a:r>
            <a:r>
              <a:rPr lang="it-IT" altLang="sr-Latn-RS" sz="2000" baseline="-25000">
                <a:latin typeface="+mn-lt"/>
              </a:rPr>
              <a:t>1</a:t>
            </a:r>
            <a:r>
              <a:rPr lang="it-IT" altLang="sr-Latn-RS" sz="2000">
                <a:latin typeface="+mn-lt"/>
              </a:rPr>
              <a:t>(K) = K</a:t>
            </a:r>
            <a:r>
              <a:rPr lang="sr-Latn-CS" altLang="sr-Latn-RS" sz="2000">
                <a:latin typeface="+mn-lt"/>
              </a:rPr>
              <a:t> </a:t>
            </a:r>
            <a:r>
              <a:rPr lang="it-IT" altLang="sr-Latn-RS" sz="2000">
                <a:latin typeface="+mn-lt"/>
              </a:rPr>
              <a:t>mod</a:t>
            </a:r>
            <a:r>
              <a:rPr lang="sr-Latn-CS" altLang="sr-Latn-RS" sz="2000">
                <a:latin typeface="+mn-lt"/>
              </a:rPr>
              <a:t> </a:t>
            </a:r>
            <a:r>
              <a:rPr lang="it-IT" altLang="sr-Latn-RS" sz="2000">
                <a:latin typeface="+mn-lt"/>
              </a:rPr>
              <a:t>10</a:t>
            </a:r>
            <a:endParaRPr lang="sr-Latn-CS" altLang="sr-Latn-RS" sz="2000">
              <a:latin typeface="+mn-lt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sr-Latn-RS" sz="2000">
                <a:latin typeface="+mn-lt"/>
              </a:rPr>
              <a:t>h</a:t>
            </a:r>
            <a:r>
              <a:rPr lang="sr-Latn-CS" altLang="sr-Latn-RS" sz="2000" baseline="-25000">
                <a:latin typeface="+mn-lt"/>
              </a:rPr>
              <a:t>2</a:t>
            </a:r>
            <a:r>
              <a:rPr lang="it-IT" altLang="sr-Latn-RS" sz="2000">
                <a:latin typeface="+mn-lt"/>
              </a:rPr>
              <a:t>(K) = 2 + (K mod 2)</a:t>
            </a:r>
            <a:endParaRPr lang="en-US" altLang="sr-Latn-RS" sz="2000">
              <a:latin typeface="+mn-lt"/>
            </a:endParaRPr>
          </a:p>
        </p:txBody>
      </p:sp>
      <p:sp>
        <p:nvSpPr>
          <p:cNvPr id="330811" name="Text Box 59">
            <a:extLst>
              <a:ext uri="{FF2B5EF4-FFF2-40B4-BE49-F238E27FC236}">
                <a16:creationId xmlns:a16="http://schemas.microsoft.com/office/drawing/2014/main" id="{E51914F4-FB7D-4DC7-B1A3-44575190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53181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</a:t>
            </a:r>
            <a:endParaRPr lang="en-US" altLang="sr-Latn-RS" sz="2000">
              <a:latin typeface="+mn-lt"/>
            </a:endParaRPr>
          </a:p>
        </p:txBody>
      </p:sp>
      <p:sp>
        <p:nvSpPr>
          <p:cNvPr id="330812" name="Text Box 60">
            <a:extLst>
              <a:ext uri="{FF2B5EF4-FFF2-40B4-BE49-F238E27FC236}">
                <a16:creationId xmlns:a16="http://schemas.microsoft.com/office/drawing/2014/main" id="{BD37337B-EB23-472A-BF9F-FB151C28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715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29</a:t>
            </a:r>
            <a:endParaRPr lang="en-US" altLang="sr-Latn-RS" sz="2000">
              <a:latin typeface="+mn-lt"/>
            </a:endParaRPr>
          </a:p>
        </p:txBody>
      </p:sp>
      <p:sp>
        <p:nvSpPr>
          <p:cNvPr id="330813" name="Text Box 61">
            <a:extLst>
              <a:ext uri="{FF2B5EF4-FFF2-40B4-BE49-F238E27FC236}">
                <a16:creationId xmlns:a16="http://schemas.microsoft.com/office/drawing/2014/main" id="{1F077FDC-C525-482E-A7A4-7A28EB70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25908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52</a:t>
            </a:r>
            <a:endParaRPr lang="en-US" altLang="sr-Latn-RS" sz="2000">
              <a:latin typeface="+mn-lt"/>
            </a:endParaRPr>
          </a:p>
        </p:txBody>
      </p:sp>
      <p:sp>
        <p:nvSpPr>
          <p:cNvPr id="330814" name="Text Box 62">
            <a:extLst>
              <a:ext uri="{FF2B5EF4-FFF2-40B4-BE49-F238E27FC236}">
                <a16:creationId xmlns:a16="http://schemas.microsoft.com/office/drawing/2014/main" id="{7ADBB00B-902B-40E1-872C-EA76E14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3048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13</a:t>
            </a:r>
            <a:endParaRPr lang="en-US" altLang="sr-Latn-RS" sz="2000">
              <a:latin typeface="+mn-lt"/>
            </a:endParaRPr>
          </a:p>
        </p:txBody>
      </p:sp>
      <p:sp>
        <p:nvSpPr>
          <p:cNvPr id="330815" name="Text Box 63">
            <a:extLst>
              <a:ext uri="{FF2B5EF4-FFF2-40B4-BE49-F238E27FC236}">
                <a16:creationId xmlns:a16="http://schemas.microsoft.com/office/drawing/2014/main" id="{ADB2D81B-4A4C-4B26-B7BF-2FB86C3B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1676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89</a:t>
            </a:r>
            <a:endParaRPr lang="en-US" altLang="sr-Latn-RS" sz="2000">
              <a:latin typeface="+mn-lt"/>
            </a:endParaRPr>
          </a:p>
        </p:txBody>
      </p:sp>
      <p:sp>
        <p:nvSpPr>
          <p:cNvPr id="330816" name="Text Box 64">
            <a:extLst>
              <a:ext uri="{FF2B5EF4-FFF2-40B4-BE49-F238E27FC236}">
                <a16:creationId xmlns:a16="http://schemas.microsoft.com/office/drawing/2014/main" id="{4D158C7E-2D52-437B-B868-A03F2AE5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3505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23</a:t>
            </a:r>
            <a:endParaRPr lang="en-US" altLang="sr-Latn-RS" sz="2000">
              <a:latin typeface="+mn-lt"/>
            </a:endParaRPr>
          </a:p>
        </p:txBody>
      </p:sp>
      <p:sp>
        <p:nvSpPr>
          <p:cNvPr id="330817" name="Text Box 65">
            <a:extLst>
              <a:ext uri="{FF2B5EF4-FFF2-40B4-BE49-F238E27FC236}">
                <a16:creationId xmlns:a16="http://schemas.microsoft.com/office/drawing/2014/main" id="{12409F98-0A71-4028-AB8F-D152F02FF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21336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50</a:t>
            </a:r>
            <a:endParaRPr lang="en-US" altLang="sr-Latn-RS" sz="2000">
              <a:latin typeface="+mn-lt"/>
            </a:endParaRPr>
          </a:p>
        </p:txBody>
      </p:sp>
      <p:sp>
        <p:nvSpPr>
          <p:cNvPr id="330818" name="Text Box 66">
            <a:extLst>
              <a:ext uri="{FF2B5EF4-FFF2-40B4-BE49-F238E27FC236}">
                <a16:creationId xmlns:a16="http://schemas.microsoft.com/office/drawing/2014/main" id="{B222A2EF-8C5B-4048-8BFC-BF9F1AC8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3962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44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30819" name="Group 67">
            <a:extLst>
              <a:ext uri="{FF2B5EF4-FFF2-40B4-BE49-F238E27FC236}">
                <a16:creationId xmlns:a16="http://schemas.microsoft.com/office/drawing/2014/main" id="{53BCAF97-BABA-40A6-8530-37726D23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79337"/>
              </p:ext>
            </p:extLst>
          </p:nvPr>
        </p:nvGraphicFramePr>
        <p:xfrm>
          <a:off x="4762500" y="1647825"/>
          <a:ext cx="533400" cy="45243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0843" name="Text Box 91">
            <a:extLst>
              <a:ext uri="{FF2B5EF4-FFF2-40B4-BE49-F238E27FC236}">
                <a16:creationId xmlns:a16="http://schemas.microsoft.com/office/drawing/2014/main" id="{712F1A97-5316-4825-B6D6-0506A25F3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90601"/>
            <a:ext cx="14013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Dvostruko</a:t>
            </a:r>
            <a:br>
              <a:rPr lang="sr-Latn-CS" altLang="sr-Latn-RS" sz="2000">
                <a:latin typeface="+mn-lt"/>
              </a:rPr>
            </a:br>
            <a:r>
              <a:rPr lang="sr-Latn-CS" altLang="sr-Latn-RS" sz="2000">
                <a:latin typeface="+mn-lt"/>
              </a:rPr>
              <a:t>heširanje</a:t>
            </a:r>
            <a:endParaRPr lang="en-US" altLang="sr-Latn-RS" sz="2000">
              <a:latin typeface="+mn-lt"/>
            </a:endParaRPr>
          </a:p>
        </p:txBody>
      </p:sp>
      <p:sp>
        <p:nvSpPr>
          <p:cNvPr id="330844" name="Text Box 92">
            <a:extLst>
              <a:ext uri="{FF2B5EF4-FFF2-40B4-BE49-F238E27FC236}">
                <a16:creationId xmlns:a16="http://schemas.microsoft.com/office/drawing/2014/main" id="{86269899-A81E-41BA-B349-3D8FE9970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4" y="531812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</a:t>
            </a:r>
            <a:endParaRPr lang="en-US" altLang="sr-Latn-RS" sz="2000">
              <a:latin typeface="+mn-lt"/>
            </a:endParaRPr>
          </a:p>
        </p:txBody>
      </p:sp>
      <p:sp>
        <p:nvSpPr>
          <p:cNvPr id="330845" name="Text Box 93">
            <a:extLst>
              <a:ext uri="{FF2B5EF4-FFF2-40B4-BE49-F238E27FC236}">
                <a16:creationId xmlns:a16="http://schemas.microsoft.com/office/drawing/2014/main" id="{63FBF831-5973-4E97-B3AD-C05D2A65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57753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29</a:t>
            </a:r>
            <a:endParaRPr lang="en-US" altLang="sr-Latn-RS" sz="2000">
              <a:latin typeface="+mn-lt"/>
            </a:endParaRPr>
          </a:p>
        </p:txBody>
      </p:sp>
      <p:sp>
        <p:nvSpPr>
          <p:cNvPr id="330846" name="Text Box 94">
            <a:extLst>
              <a:ext uri="{FF2B5EF4-FFF2-40B4-BE49-F238E27FC236}">
                <a16:creationId xmlns:a16="http://schemas.microsoft.com/office/drawing/2014/main" id="{76A21931-CDE3-4C4B-90CA-53264FA6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5908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52</a:t>
            </a:r>
            <a:endParaRPr lang="en-US" altLang="sr-Latn-RS" sz="2000">
              <a:latin typeface="+mn-lt"/>
            </a:endParaRPr>
          </a:p>
        </p:txBody>
      </p:sp>
      <p:sp>
        <p:nvSpPr>
          <p:cNvPr id="330847" name="Text Box 95">
            <a:extLst>
              <a:ext uri="{FF2B5EF4-FFF2-40B4-BE49-F238E27FC236}">
                <a16:creationId xmlns:a16="http://schemas.microsoft.com/office/drawing/2014/main" id="{D6CE7911-56E3-4742-83A0-D8F9DE7B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048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13</a:t>
            </a:r>
            <a:endParaRPr lang="en-US" altLang="sr-Latn-RS" sz="2000">
              <a:latin typeface="+mn-lt"/>
            </a:endParaRPr>
          </a:p>
        </p:txBody>
      </p:sp>
      <p:sp>
        <p:nvSpPr>
          <p:cNvPr id="330848" name="Text Box 96">
            <a:extLst>
              <a:ext uri="{FF2B5EF4-FFF2-40B4-BE49-F238E27FC236}">
                <a16:creationId xmlns:a16="http://schemas.microsoft.com/office/drawing/2014/main" id="{780147DE-11FB-4335-8689-27AD0D1A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9465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89</a:t>
            </a:r>
            <a:endParaRPr lang="en-US" altLang="sr-Latn-RS" sz="2000">
              <a:latin typeface="+mn-lt"/>
            </a:endParaRPr>
          </a:p>
        </p:txBody>
      </p:sp>
      <p:sp>
        <p:nvSpPr>
          <p:cNvPr id="330849" name="Text Box 97">
            <a:extLst>
              <a:ext uri="{FF2B5EF4-FFF2-40B4-BE49-F238E27FC236}">
                <a16:creationId xmlns:a16="http://schemas.microsoft.com/office/drawing/2014/main" id="{14628AA2-5940-41ED-A04D-A674CADC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44037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23</a:t>
            </a:r>
            <a:endParaRPr lang="en-US" altLang="sr-Latn-RS" sz="2000">
              <a:latin typeface="+mn-lt"/>
            </a:endParaRPr>
          </a:p>
        </p:txBody>
      </p:sp>
      <p:sp>
        <p:nvSpPr>
          <p:cNvPr id="330850" name="Text Box 98">
            <a:extLst>
              <a:ext uri="{FF2B5EF4-FFF2-40B4-BE49-F238E27FC236}">
                <a16:creationId xmlns:a16="http://schemas.microsoft.com/office/drawing/2014/main" id="{1F95E2F0-6E87-4FBF-9D30-AD0212D5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6" y="1676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50</a:t>
            </a:r>
            <a:endParaRPr lang="en-US" altLang="sr-Latn-RS" sz="2000">
              <a:latin typeface="+mn-lt"/>
            </a:endParaRPr>
          </a:p>
        </p:txBody>
      </p:sp>
      <p:sp>
        <p:nvSpPr>
          <p:cNvPr id="330851" name="Text Box 99">
            <a:extLst>
              <a:ext uri="{FF2B5EF4-FFF2-40B4-BE49-F238E27FC236}">
                <a16:creationId xmlns:a16="http://schemas.microsoft.com/office/drawing/2014/main" id="{ED4672A8-3C16-424B-8815-A95B5BD3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505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44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30852" name="Group 100">
            <a:extLst>
              <a:ext uri="{FF2B5EF4-FFF2-40B4-BE49-F238E27FC236}">
                <a16:creationId xmlns:a16="http://schemas.microsoft.com/office/drawing/2014/main" id="{80B4234B-1E3A-4325-B49E-E7B1CA9A6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0714"/>
              </p:ext>
            </p:extLst>
          </p:nvPr>
        </p:nvGraphicFramePr>
        <p:xfrm>
          <a:off x="6324600" y="1647825"/>
          <a:ext cx="1143000" cy="45243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0876" name="Text Box 124">
            <a:extLst>
              <a:ext uri="{FF2B5EF4-FFF2-40B4-BE49-F238E27FC236}">
                <a16:creationId xmlns:a16="http://schemas.microsoft.com/office/drawing/2014/main" id="{3B6E485D-4FB6-414F-B108-ECD90CA4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990601"/>
            <a:ext cx="1758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Odvojeno</a:t>
            </a:r>
            <a:br>
              <a:rPr lang="sr-Latn-CS" altLang="sr-Latn-RS" sz="2000">
                <a:latin typeface="+mn-lt"/>
              </a:rPr>
            </a:br>
            <a:r>
              <a:rPr lang="sr-Latn-CS" altLang="sr-Latn-RS" sz="2000">
                <a:latin typeface="+mn-lt"/>
              </a:rPr>
              <a:t>ulančavanje</a:t>
            </a:r>
            <a:endParaRPr lang="en-US" altLang="sr-Latn-RS" sz="2000">
              <a:latin typeface="+mn-lt"/>
            </a:endParaRPr>
          </a:p>
        </p:txBody>
      </p:sp>
      <p:sp>
        <p:nvSpPr>
          <p:cNvPr id="330878" name="Text Box 126">
            <a:extLst>
              <a:ext uri="{FF2B5EF4-FFF2-40B4-BE49-F238E27FC236}">
                <a16:creationId xmlns:a16="http://schemas.microsoft.com/office/drawing/2014/main" id="{BFEF29FE-29B5-44CD-9C2A-CE8659B89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</a:t>
            </a:r>
            <a:endParaRPr lang="en-US" altLang="sr-Latn-RS" sz="2000">
              <a:latin typeface="+mn-lt"/>
            </a:endParaRPr>
          </a:p>
        </p:txBody>
      </p:sp>
      <p:sp>
        <p:nvSpPr>
          <p:cNvPr id="330879" name="Text Box 127">
            <a:extLst>
              <a:ext uri="{FF2B5EF4-FFF2-40B4-BE49-F238E27FC236}">
                <a16:creationId xmlns:a16="http://schemas.microsoft.com/office/drawing/2014/main" id="{5D2CE617-EE68-4BA7-AA31-2EF41C7C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5791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29</a:t>
            </a:r>
            <a:endParaRPr lang="en-US" altLang="sr-Latn-RS" sz="2000">
              <a:latin typeface="+mn-lt"/>
            </a:endParaRPr>
          </a:p>
        </p:txBody>
      </p:sp>
      <p:sp>
        <p:nvSpPr>
          <p:cNvPr id="330880" name="Text Box 128">
            <a:extLst>
              <a:ext uri="{FF2B5EF4-FFF2-40B4-BE49-F238E27FC236}">
                <a16:creationId xmlns:a16="http://schemas.microsoft.com/office/drawing/2014/main" id="{BDC7F054-5B0B-43F2-86D6-C003B90C8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25908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52</a:t>
            </a:r>
            <a:endParaRPr lang="en-US" altLang="sr-Latn-RS" sz="2000">
              <a:latin typeface="+mn-lt"/>
            </a:endParaRPr>
          </a:p>
        </p:txBody>
      </p:sp>
      <p:sp>
        <p:nvSpPr>
          <p:cNvPr id="330881" name="Text Box 129">
            <a:extLst>
              <a:ext uri="{FF2B5EF4-FFF2-40B4-BE49-F238E27FC236}">
                <a16:creationId xmlns:a16="http://schemas.microsoft.com/office/drawing/2014/main" id="{BDBB8CFB-06B3-40BA-9A3C-A266397B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3048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13</a:t>
            </a:r>
            <a:endParaRPr lang="en-US" altLang="sr-Latn-RS" sz="2000">
              <a:latin typeface="+mn-lt"/>
            </a:endParaRPr>
          </a:p>
        </p:txBody>
      </p:sp>
      <p:sp>
        <p:nvSpPr>
          <p:cNvPr id="330882" name="Text Box 130">
            <a:extLst>
              <a:ext uri="{FF2B5EF4-FFF2-40B4-BE49-F238E27FC236}">
                <a16:creationId xmlns:a16="http://schemas.microsoft.com/office/drawing/2014/main" id="{7572FC85-EB4F-4A3C-BE3C-C4DC167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57912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sr-Latn-RS" sz="2000">
                <a:latin typeface="+mn-lt"/>
                <a:cs typeface="Arial" panose="020B0604020202020204" pitchFamily="34" charset="0"/>
              </a:rPr>
              <a:t>→</a:t>
            </a:r>
            <a:r>
              <a:rPr lang="sr-Latn-CS" altLang="sr-Latn-RS" sz="2000">
                <a:latin typeface="+mn-lt"/>
              </a:rPr>
              <a:t>89</a:t>
            </a:r>
            <a:endParaRPr lang="en-US" altLang="sr-Latn-RS" sz="2000">
              <a:latin typeface="+mn-lt"/>
            </a:endParaRPr>
          </a:p>
        </p:txBody>
      </p:sp>
      <p:sp>
        <p:nvSpPr>
          <p:cNvPr id="330883" name="Text Box 131">
            <a:extLst>
              <a:ext uri="{FF2B5EF4-FFF2-40B4-BE49-F238E27FC236}">
                <a16:creationId xmlns:a16="http://schemas.microsoft.com/office/drawing/2014/main" id="{82C54F13-0EE5-4E12-895B-942B20AE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304800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sr-Latn-RS" sz="2000">
                <a:latin typeface="+mn-lt"/>
              </a:rPr>
              <a:t>→</a:t>
            </a:r>
            <a:r>
              <a:rPr lang="sr-Latn-CS" altLang="sr-Latn-RS" sz="2000">
                <a:latin typeface="+mn-lt"/>
              </a:rPr>
              <a:t>23</a:t>
            </a:r>
            <a:endParaRPr lang="en-US" altLang="sr-Latn-RS" sz="2000">
              <a:latin typeface="+mn-lt"/>
            </a:endParaRPr>
          </a:p>
        </p:txBody>
      </p:sp>
      <p:sp>
        <p:nvSpPr>
          <p:cNvPr id="330884" name="Text Box 132">
            <a:extLst>
              <a:ext uri="{FF2B5EF4-FFF2-40B4-BE49-F238E27FC236}">
                <a16:creationId xmlns:a16="http://schemas.microsoft.com/office/drawing/2014/main" id="{A2A87AA8-EEF7-493C-8E7F-54EFC41E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676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50</a:t>
            </a:r>
            <a:endParaRPr lang="en-US" altLang="sr-Latn-RS" sz="2000">
              <a:latin typeface="+mn-lt"/>
            </a:endParaRPr>
          </a:p>
        </p:txBody>
      </p:sp>
      <p:sp>
        <p:nvSpPr>
          <p:cNvPr id="330885" name="Text Box 133">
            <a:extLst>
              <a:ext uri="{FF2B5EF4-FFF2-40B4-BE49-F238E27FC236}">
                <a16:creationId xmlns:a16="http://schemas.microsoft.com/office/drawing/2014/main" id="{65ECF7B5-552C-4781-B51A-392A28F2A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3505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44</a:t>
            </a:r>
            <a:endParaRPr lang="en-US" altLang="sr-Latn-RS" sz="2000">
              <a:latin typeface="+mn-lt"/>
            </a:endParaRPr>
          </a:p>
        </p:txBody>
      </p:sp>
      <p:graphicFrame>
        <p:nvGraphicFramePr>
          <p:cNvPr id="330931" name="Group 179">
            <a:extLst>
              <a:ext uri="{FF2B5EF4-FFF2-40B4-BE49-F238E27FC236}">
                <a16:creationId xmlns:a16="http://schemas.microsoft.com/office/drawing/2014/main" id="{390987FC-B13C-4369-A201-7D0D142EE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98112"/>
              </p:ext>
            </p:extLst>
          </p:nvPr>
        </p:nvGraphicFramePr>
        <p:xfrm>
          <a:off x="8458200" y="1647825"/>
          <a:ext cx="1600200" cy="45243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0910" name="Text Box 158">
            <a:extLst>
              <a:ext uri="{FF2B5EF4-FFF2-40B4-BE49-F238E27FC236}">
                <a16:creationId xmlns:a16="http://schemas.microsoft.com/office/drawing/2014/main" id="{AFC0AF14-03E5-4270-B807-3B9667CB8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990601"/>
            <a:ext cx="1758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O</a:t>
            </a:r>
            <a:r>
              <a:rPr lang="en-US" altLang="sr-Latn-RS" sz="2000">
                <a:latin typeface="+mn-lt"/>
              </a:rPr>
              <a:t>bjedinj</a:t>
            </a:r>
            <a:r>
              <a:rPr lang="sr-Latn-CS" altLang="sr-Latn-RS" sz="2000">
                <a:latin typeface="+mn-lt"/>
              </a:rPr>
              <a:t>eno</a:t>
            </a:r>
            <a:br>
              <a:rPr lang="sr-Latn-CS" altLang="sr-Latn-RS" sz="2000">
                <a:latin typeface="+mn-lt"/>
              </a:rPr>
            </a:br>
            <a:r>
              <a:rPr lang="sr-Latn-CS" altLang="sr-Latn-RS" sz="2000">
                <a:latin typeface="+mn-lt"/>
              </a:rPr>
              <a:t>ulančavanje</a:t>
            </a:r>
            <a:endParaRPr lang="en-US" altLang="sr-Latn-RS" sz="2000">
              <a:latin typeface="+mn-lt"/>
            </a:endParaRPr>
          </a:p>
        </p:txBody>
      </p:sp>
      <p:sp>
        <p:nvSpPr>
          <p:cNvPr id="330932" name="Text Box 180">
            <a:extLst>
              <a:ext uri="{FF2B5EF4-FFF2-40B4-BE49-F238E27FC236}">
                <a16:creationId xmlns:a16="http://schemas.microsoft.com/office/drawing/2014/main" id="{5EDAA05E-7353-4FCE-8EFD-F5AB00B5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3340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</a:t>
            </a:r>
            <a:endParaRPr lang="en-US" altLang="sr-Latn-RS" sz="2000">
              <a:latin typeface="+mn-lt"/>
            </a:endParaRPr>
          </a:p>
        </p:txBody>
      </p:sp>
      <p:sp>
        <p:nvSpPr>
          <p:cNvPr id="330935" name="Text Box 183">
            <a:extLst>
              <a:ext uri="{FF2B5EF4-FFF2-40B4-BE49-F238E27FC236}">
                <a16:creationId xmlns:a16="http://schemas.microsoft.com/office/drawing/2014/main" id="{2A26F629-EC99-4551-8B49-43EA0B09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5791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29</a:t>
            </a:r>
            <a:endParaRPr lang="en-US" altLang="sr-Latn-RS" sz="2000">
              <a:latin typeface="+mn-lt"/>
            </a:endParaRPr>
          </a:p>
        </p:txBody>
      </p:sp>
      <p:sp>
        <p:nvSpPr>
          <p:cNvPr id="330936" name="Text Box 184">
            <a:extLst>
              <a:ext uri="{FF2B5EF4-FFF2-40B4-BE49-F238E27FC236}">
                <a16:creationId xmlns:a16="http://schemas.microsoft.com/office/drawing/2014/main" id="{C83D74CB-6741-433F-B8F5-D669D63D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5986" y="5840413"/>
            <a:ext cx="577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sr-Latn-RS" sz="1600">
                <a:latin typeface="+mn-lt"/>
              </a:rPr>
              <a:t>free</a:t>
            </a:r>
          </a:p>
        </p:txBody>
      </p:sp>
      <p:sp>
        <p:nvSpPr>
          <p:cNvPr id="330937" name="Text Box 185">
            <a:extLst>
              <a:ext uri="{FF2B5EF4-FFF2-40B4-BE49-F238E27FC236}">
                <a16:creationId xmlns:a16="http://schemas.microsoft.com/office/drawing/2014/main" id="{248FF088-6CDF-48D8-B85E-8A6A03B9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25908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52</a:t>
            </a:r>
            <a:endParaRPr lang="en-US" altLang="sr-Latn-RS" sz="2000">
              <a:latin typeface="+mn-lt"/>
            </a:endParaRPr>
          </a:p>
        </p:txBody>
      </p:sp>
      <p:sp>
        <p:nvSpPr>
          <p:cNvPr id="330938" name="Text Box 186">
            <a:extLst>
              <a:ext uri="{FF2B5EF4-FFF2-40B4-BE49-F238E27FC236}">
                <a16:creationId xmlns:a16="http://schemas.microsoft.com/office/drawing/2014/main" id="{48C3C91E-2B5E-46F5-B621-0F4CCC8C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3048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13</a:t>
            </a:r>
            <a:endParaRPr lang="en-US" altLang="sr-Latn-RS" sz="2000">
              <a:latin typeface="+mn-lt"/>
            </a:endParaRPr>
          </a:p>
        </p:txBody>
      </p:sp>
      <p:sp>
        <p:nvSpPr>
          <p:cNvPr id="330939" name="Text Box 187">
            <a:extLst>
              <a:ext uri="{FF2B5EF4-FFF2-40B4-BE49-F238E27FC236}">
                <a16:creationId xmlns:a16="http://schemas.microsoft.com/office/drawing/2014/main" id="{0BB9EFF7-807E-4ABE-82F9-3FB87D79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48609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89</a:t>
            </a:r>
            <a:endParaRPr lang="en-US" altLang="sr-Latn-RS" sz="2000">
              <a:latin typeface="+mn-lt"/>
            </a:endParaRPr>
          </a:p>
        </p:txBody>
      </p:sp>
      <p:sp>
        <p:nvSpPr>
          <p:cNvPr id="330940" name="Text Box 188">
            <a:extLst>
              <a:ext uri="{FF2B5EF4-FFF2-40B4-BE49-F238E27FC236}">
                <a16:creationId xmlns:a16="http://schemas.microsoft.com/office/drawing/2014/main" id="{36BF9E25-7A62-4411-B548-0754116F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4" y="57404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sr-Latn-RS" sz="2000">
                <a:latin typeface="+mn-lt"/>
              </a:rPr>
              <a:t>7</a:t>
            </a:r>
          </a:p>
        </p:txBody>
      </p:sp>
      <p:sp>
        <p:nvSpPr>
          <p:cNvPr id="330941" name="Line 189">
            <a:extLst>
              <a:ext uri="{FF2B5EF4-FFF2-40B4-BE49-F238E27FC236}">
                <a16:creationId xmlns:a16="http://schemas.microsoft.com/office/drawing/2014/main" id="{67308872-2C90-414B-9EEA-242173F4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867400"/>
            <a:ext cx="2286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330942" name="Text Box 190">
            <a:extLst>
              <a:ext uri="{FF2B5EF4-FFF2-40B4-BE49-F238E27FC236}">
                <a16:creationId xmlns:a16="http://schemas.microsoft.com/office/drawing/2014/main" id="{5F3B1C10-819A-4054-AC6A-2635EFA4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0480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sr-Latn-RS" sz="2000">
                <a:latin typeface="+mn-lt"/>
              </a:rPr>
              <a:t>6</a:t>
            </a:r>
          </a:p>
        </p:txBody>
      </p:sp>
      <p:sp>
        <p:nvSpPr>
          <p:cNvPr id="330943" name="Line 191">
            <a:extLst>
              <a:ext uri="{FF2B5EF4-FFF2-40B4-BE49-F238E27FC236}">
                <a16:creationId xmlns:a16="http://schemas.microsoft.com/office/drawing/2014/main" id="{254B1FC5-2A6E-4919-AB6A-B6EF2AB92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238" y="3175000"/>
            <a:ext cx="2286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330944" name="Text Box 192">
            <a:extLst>
              <a:ext uri="{FF2B5EF4-FFF2-40B4-BE49-F238E27FC236}">
                <a16:creationId xmlns:a16="http://schemas.microsoft.com/office/drawing/2014/main" id="{DFB58199-026C-4E73-A6D3-BD7C1F5B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44196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23</a:t>
            </a:r>
            <a:endParaRPr lang="en-US" altLang="sr-Latn-RS" sz="2000">
              <a:latin typeface="+mn-lt"/>
            </a:endParaRPr>
          </a:p>
        </p:txBody>
      </p:sp>
      <p:sp>
        <p:nvSpPr>
          <p:cNvPr id="330945" name="Text Box 193">
            <a:extLst>
              <a:ext uri="{FF2B5EF4-FFF2-40B4-BE49-F238E27FC236}">
                <a16:creationId xmlns:a16="http://schemas.microsoft.com/office/drawing/2014/main" id="{AF20E00A-0418-42CF-89DD-E1C2AC81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676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50</a:t>
            </a:r>
            <a:endParaRPr lang="en-US" altLang="sr-Latn-RS" sz="2000">
              <a:latin typeface="+mn-lt"/>
            </a:endParaRPr>
          </a:p>
        </p:txBody>
      </p:sp>
      <p:sp>
        <p:nvSpPr>
          <p:cNvPr id="330946" name="Text Box 194">
            <a:extLst>
              <a:ext uri="{FF2B5EF4-FFF2-40B4-BE49-F238E27FC236}">
                <a16:creationId xmlns:a16="http://schemas.microsoft.com/office/drawing/2014/main" id="{AC4630FB-5EC9-4E31-A26D-3B7E602E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35052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44</a:t>
            </a:r>
            <a:endParaRPr lang="en-US" altLang="sr-Latn-RS" sz="200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Šta je heširanje?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hash funkcija?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znači primarna, a šta sekundarna hash funkcija?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Koliko vrsta heširanja postoji i naborajti ih?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vrši heširanje pomoću ulančane liste?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dvostruko heširanje?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linearno heširanje?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Koje su osobine dobre hash funkcije.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Dati niz 6, 17, 8, 34, 1, 12, 9  heširati na sva 4 načina. Tabela je dužine 11, a primarnu i sekundarnu funkciju izabrati samostalno.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Za prethodni zadatak, koje se heširanje pokazalo kao najbolje i zbog čega?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EF17-57E5-47ED-BE3C-6151E16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01.06.2020.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25.5.2020.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499A-809E-477F-9862-56FD342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Kraj vežbi ;)</a:t>
            </a:r>
            <a:endParaRPr lang="sr-Latn-R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06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ACE407AE-9804-4E4A-AC44-B07A21635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sr-Latn-CS" altLang="sr-Latn-RS" sz="3200">
                <a:solidFill>
                  <a:schemeClr val="bg1"/>
                </a:solidFill>
              </a:rPr>
              <a:t>Uvod</a:t>
            </a:r>
            <a:endParaRPr lang="en-US" altLang="sr-Latn-RS" sz="3200">
              <a:solidFill>
                <a:schemeClr val="bg1"/>
              </a:solidFill>
            </a:endParaRPr>
          </a:p>
        </p:txBody>
      </p:sp>
      <p:sp>
        <p:nvSpPr>
          <p:cNvPr id="195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24" name="Slide Number Placeholder 8">
            <a:extLst>
              <a:ext uri="{FF2B5EF4-FFF2-40B4-BE49-F238E27FC236}">
                <a16:creationId xmlns:a16="http://schemas.microsoft.com/office/drawing/2014/main" id="{9B8B4EF0-6B53-474D-809C-1AED1125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5AC12317-E91E-413D-B938-20EB4E54EBB7}" type="slidenum">
              <a:rPr lang="en-US" altLang="sr-Latn-R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sr-Latn-RS" sz="1900">
              <a:solidFill>
                <a:srgbClr val="FFFFFF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67865E-3071-4CB7-930B-C1C1543C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CS" altLang="sr-Latn-RS" dirty="0"/>
              <a:t>Preslikavanje se vrši primenom </a:t>
            </a:r>
            <a:r>
              <a:rPr lang="sr-Latn-CS" altLang="sr-Latn-RS" b="1" dirty="0"/>
              <a:t>heš funkcije</a:t>
            </a:r>
            <a:r>
              <a:rPr lang="sr-Latn-CS" altLang="sr-Latn-RS" dirty="0"/>
              <a:t> nad ključevima.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sr-Latn-CS" altLang="sr-Latn-R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CS" altLang="sr-Latn-RS" dirty="0"/>
              <a:t>Heš funkcija kao rezultat vraća redni broj ulaza</a:t>
            </a:r>
            <a:br>
              <a:rPr lang="sr-Latn-CS" altLang="sr-Latn-RS" dirty="0"/>
            </a:br>
            <a:r>
              <a:rPr lang="sr-Latn-CS" altLang="sr-Latn-RS" dirty="0"/>
              <a:t>(matičnu adresu) u tabeli gde treba smestiti ključ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sr-Latn-CS" altLang="sr-Latn-RS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CS" altLang="sr-Latn-RS" dirty="0"/>
              <a:t>Problem: više ključeva ima istu matičnu adresu – </a:t>
            </a:r>
            <a:r>
              <a:rPr lang="sr-Latn-CS" altLang="sr-Latn-RS" b="1" dirty="0"/>
              <a:t>kolizija</a:t>
            </a:r>
            <a:r>
              <a:rPr lang="sr-Latn-CS" altLang="sr-Latn-RS" dirty="0"/>
              <a:t>.</a:t>
            </a:r>
            <a:br>
              <a:rPr lang="sr-Latn-CS" altLang="sr-Latn-RS" dirty="0"/>
            </a:br>
            <a:r>
              <a:rPr lang="sr-Latn-CS" altLang="sr-Latn-RS" dirty="0"/>
              <a:t>Takvi ključevi se nazivaju </a:t>
            </a:r>
            <a:r>
              <a:rPr lang="sr-Latn-CS" altLang="sr-Latn-RS" b="1" dirty="0"/>
              <a:t>sinonimima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sr-Latn-CS" altLang="sr-Latn-RS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CS" altLang="sr-Latn-RS" dirty="0"/>
              <a:t>Rešenja: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sr-Latn-CS" altLang="sr-Latn-RS" dirty="0"/>
              <a:t>primeniti </a:t>
            </a:r>
            <a:r>
              <a:rPr lang="sr-Latn-CS" altLang="sr-Latn-RS" b="1" dirty="0"/>
              <a:t>savršenu heš funkciju </a:t>
            </a:r>
            <a:r>
              <a:rPr lang="sr-Latn-CS" altLang="sr-Latn-RS" dirty="0"/>
              <a:t>koja garantuje da nema kolizije</a:t>
            </a:r>
            <a:br>
              <a:rPr lang="sr-Latn-CS" altLang="sr-Latn-RS" dirty="0"/>
            </a:br>
            <a:r>
              <a:rPr lang="sr-Latn-CS" altLang="sr-Latn-RS" dirty="0"/>
              <a:t>(nije jednostavna za određivanje, ključevi moraju biti unapred poznati</a:t>
            </a:r>
            <a:endParaRPr lang="en-US" altLang="sr-Latn-R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dirty="0"/>
              <a:t>     </a:t>
            </a:r>
            <a:r>
              <a:rPr lang="sr-Latn-CS" altLang="sr-Latn-RS" dirty="0"/>
              <a:t>i</a:t>
            </a:r>
            <a:r>
              <a:rPr lang="en-US" altLang="sr-Latn-RS" dirty="0"/>
              <a:t> </a:t>
            </a:r>
            <a:r>
              <a:rPr lang="en-US" altLang="sr-Latn-RS" dirty="0" err="1"/>
              <a:t>postoji</a:t>
            </a:r>
            <a:r>
              <a:rPr lang="en-US" altLang="sr-Latn-RS" dirty="0"/>
              <a:t> </a:t>
            </a:r>
            <a:r>
              <a:rPr lang="en-US" altLang="sr-Latn-RS" dirty="0" err="1"/>
              <a:t>samo</a:t>
            </a:r>
            <a:r>
              <a:rPr lang="en-US" altLang="sr-Latn-RS" dirty="0"/>
              <a:t> </a:t>
            </a:r>
            <a:r>
              <a:rPr lang="sr-Latn-CS" altLang="sr-Latn-RS" dirty="0"/>
              <a:t>ako</a:t>
            </a:r>
            <a:r>
              <a:rPr lang="en-US" altLang="sr-Latn-RS" dirty="0"/>
              <a:t> je hash </a:t>
            </a:r>
            <a:r>
              <a:rPr lang="en-US" altLang="sr-Latn-RS" dirty="0" err="1"/>
              <a:t>tabela</a:t>
            </a:r>
            <a:r>
              <a:rPr lang="en-US" altLang="sr-Latn-RS" dirty="0"/>
              <a:t> </a:t>
            </a:r>
            <a:r>
              <a:rPr lang="en-US" altLang="sr-Latn-RS" dirty="0" err="1"/>
              <a:t>ve</a:t>
            </a:r>
            <a:r>
              <a:rPr lang="sr-Latn-CS" altLang="sr-Latn-RS" dirty="0"/>
              <a:t>ća ili jednaka skupu ključeva)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dirty="0"/>
              <a:t>2. </a:t>
            </a:r>
            <a:r>
              <a:rPr lang="sr-Latn-CS" altLang="sr-Latn-RS" dirty="0"/>
              <a:t>primeniti neku od tehnika za razrešavanje kolizije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r-Latn-CS" altLang="sr-Latn-RS" dirty="0"/>
              <a:t>otvoreno adresiranje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r-Latn-CS" altLang="sr-Latn-RS" dirty="0"/>
              <a:t>ulančavanje </a:t>
            </a:r>
            <a:endParaRPr lang="en-US" altLang="sr-Latn-RS" dirty="0"/>
          </a:p>
        </p:txBody>
      </p:sp>
      <p:sp>
        <p:nvSpPr>
          <p:cNvPr id="5123" name="Footer Placeholder 7">
            <a:extLst>
              <a:ext uri="{FF2B5EF4-FFF2-40B4-BE49-F238E27FC236}">
                <a16:creationId xmlns:a16="http://schemas.microsoft.com/office/drawing/2014/main" id="{CE45B69A-2F12-4311-BE7C-18F41393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579" y="6135808"/>
            <a:ext cx="5502631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/>
          </a:p>
        </p:txBody>
      </p:sp>
      <p:sp>
        <p:nvSpPr>
          <p:cNvPr id="5122" name="Date Placeholder 6">
            <a:extLst>
              <a:ext uri="{FF2B5EF4-FFF2-40B4-BE49-F238E27FC236}">
                <a16:creationId xmlns:a16="http://schemas.microsoft.com/office/drawing/2014/main" id="{AC8BC4CD-4850-492F-BABB-5C627301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1500"/>
              <a:t>25.5.2020.</a:t>
            </a:r>
            <a:endParaRPr lang="sr-Latn-CS" altLang="sr-Latn-R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Group 74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53" name="Group 88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54" name="Rectangle 102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5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56" name="Rectangle 106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639A968D-1A65-460B-B7D0-B4EF84E21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sr-Latn-RS">
                <a:solidFill>
                  <a:schemeClr val="tx2">
                    <a:lumMod val="75000"/>
                  </a:schemeClr>
                </a:solidFill>
              </a:rPr>
              <a:t>Zadatak 1</a:t>
            </a:r>
          </a:p>
        </p:txBody>
      </p:sp>
      <p:sp>
        <p:nvSpPr>
          <p:cNvPr id="6157" name="Rectangle 108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48" name="Slide Number Placeholder 7">
            <a:extLst>
              <a:ext uri="{FF2B5EF4-FFF2-40B4-BE49-F238E27FC236}">
                <a16:creationId xmlns:a16="http://schemas.microsoft.com/office/drawing/2014/main" id="{BFB47185-1173-43C4-B53E-38F1A98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1945CEB9-2DCB-4694-B18E-B915DC7F10AE}" type="slidenum">
              <a:rPr lang="en-US" altLang="sr-Latn-RS" sz="19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sr-Latn-RS" sz="19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158" name="Straight Connector 110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Date Placeholder 5">
            <a:extLst>
              <a:ext uri="{FF2B5EF4-FFF2-40B4-BE49-F238E27FC236}">
                <a16:creationId xmlns:a16="http://schemas.microsoft.com/office/drawing/2014/main" id="{7C44F92B-EFB1-4005-AC3B-CDE7A4E6D4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56285" y="6130437"/>
            <a:ext cx="1146283" cy="37039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9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25.5.2020.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150" name="Text Box 39">
            <a:extLst>
              <a:ext uri="{FF2B5EF4-FFF2-40B4-BE49-F238E27FC236}">
                <a16:creationId xmlns:a16="http://schemas.microsoft.com/office/drawing/2014/main" id="{59536A9F-CE9B-4D72-ADF6-A9D74456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062" y="942108"/>
            <a:ext cx="6455549" cy="49691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Podaci se smeštaju u heš tabelu sa 9 ulaza primenom metode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otvorenog adresiranja sa dvostrukim heširanjem.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220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Primarna heš funkcija je 		h</a:t>
            </a:r>
            <a:r>
              <a:rPr lang="en-US" altLang="sr-Latn-RS" sz="2200" baseline="-25000">
                <a:solidFill>
                  <a:schemeClr val="tx2">
                    <a:lumMod val="75000"/>
                  </a:schemeClr>
                </a:solidFill>
                <a:latin typeface="+mn-lt"/>
              </a:rPr>
              <a:t>p</a:t>
            </a: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(K)=K mod 9,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a sekundarna heš funkcija je 	h</a:t>
            </a:r>
            <a:r>
              <a:rPr lang="en-US" altLang="sr-Latn-RS" sz="2200" baseline="-25000">
                <a:solidFill>
                  <a:schemeClr val="tx2">
                    <a:lumMod val="75000"/>
                  </a:schemeClr>
                </a:solidFill>
                <a:latin typeface="+mn-lt"/>
              </a:rPr>
              <a:t>s</a:t>
            </a: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(K)=4 + (K mod 2).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220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Prikazati popunjavanje tabele ako redom dolaze ključevi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200">
                <a:solidFill>
                  <a:schemeClr val="tx2">
                    <a:lumMod val="75000"/>
                  </a:schemeClr>
                </a:solidFill>
                <a:latin typeface="+mn-lt"/>
              </a:rPr>
              <a:t>				38, 28, 33, 20, 23, 39.</a:t>
            </a:r>
          </a:p>
        </p:txBody>
      </p:sp>
      <p:sp>
        <p:nvSpPr>
          <p:cNvPr id="6147" name="Footer Placeholder 6">
            <a:extLst>
              <a:ext uri="{FF2B5EF4-FFF2-40B4-BE49-F238E27FC236}">
                <a16:creationId xmlns:a16="http://schemas.microsoft.com/office/drawing/2014/main" id="{AB198761-B25C-491F-A0A3-90CFC9C1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9063" y="6135808"/>
            <a:ext cx="652616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9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6B98BE6C-057A-4092-B651-A7E1ED9D6F7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 sz="3200">
                <a:solidFill>
                  <a:schemeClr val="bg1"/>
                </a:solidFill>
              </a:rPr>
              <a:t>Zadatak 1 – Rešenje</a:t>
            </a: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172" name="Slide Number Placeholder 8">
            <a:extLst>
              <a:ext uri="{FF2B5EF4-FFF2-40B4-BE49-F238E27FC236}">
                <a16:creationId xmlns:a16="http://schemas.microsoft.com/office/drawing/2014/main" id="{CF470887-A4D9-4080-8B23-14888842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00D9FFB-0DF5-4639-8EAE-72529FC9F08F}" type="slidenum">
              <a:rPr lang="en-US" altLang="sr-Latn-R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sr-Latn-R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54" name="Text Box 46">
            <a:extLst>
              <a:ext uri="{FF2B5EF4-FFF2-40B4-BE49-F238E27FC236}">
                <a16:creationId xmlns:a16="http://schemas.microsoft.com/office/drawing/2014/main" id="{7E0DD5FA-A59B-4C57-87B6-3AF0B6BF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578" y="589722"/>
            <a:ext cx="6798033" cy="532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Metoda otvorenog adresiranja: dozvoliti da se ključ smesti</a:t>
            </a:r>
            <a:b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 lokaciju koja nije njegova matična adresa.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Kada se konstatuje kolizija na matičnoj adresi,</a:t>
            </a:r>
            <a:b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generiše se niz adresa (</a:t>
            </a:r>
            <a:r>
              <a:rPr lang="en-US" altLang="sr-Latn-R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ispitni niz</a:t>
            </a: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),</a:t>
            </a:r>
            <a:b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od kojih se prva prazna koristi za smeštanje ključa.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Metode generisanja niza adresa: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linearno pretraživanje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kvadratno pretraživanje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dvostruko heširanje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15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Uopšteno: h</a:t>
            </a:r>
            <a:r>
              <a:rPr lang="en-US" altLang="sr-Latn-RS" sz="15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i+1</a:t>
            </a: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 = (h</a:t>
            </a:r>
            <a:r>
              <a:rPr lang="en-US" altLang="sr-Latn-RS" sz="15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</a:t>
            </a:r>
            <a:r>
              <a:rPr lang="en-US" altLang="sr-Latn-RS" sz="15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 + g(K)) mod n</a:t>
            </a:r>
          </a:p>
        </p:txBody>
      </p:sp>
      <p:sp>
        <p:nvSpPr>
          <p:cNvPr id="7171" name="Footer Placeholder 7">
            <a:extLst>
              <a:ext uri="{FF2B5EF4-FFF2-40B4-BE49-F238E27FC236}">
                <a16:creationId xmlns:a16="http://schemas.microsoft.com/office/drawing/2014/main" id="{C5F611D4-4F91-4672-BF97-5BDF340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579" y="6135808"/>
            <a:ext cx="5502631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9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0" name="Date Placeholder 6">
            <a:extLst>
              <a:ext uri="{FF2B5EF4-FFF2-40B4-BE49-F238E27FC236}">
                <a16:creationId xmlns:a16="http://schemas.microsoft.com/office/drawing/2014/main" id="{BC40A43E-A865-4F85-9E95-C64188B35A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25.5.2020.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E93C9E28-6FAF-4089-B0D3-E5A92B26A9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/>
              <a:t>25.5.2020.</a:t>
            </a:r>
            <a:endParaRPr lang="sr-Latn-CS" altLang="sr-Latn-RS" sz="140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31A0940B-EFB9-448A-8CCB-942AC11E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/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B5F7C36F-E88E-496A-8618-351E546B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0BCD6-930B-4CA7-A8F8-1AF1335B9362}" type="slidenum">
              <a:rPr lang="en-US" altLang="sr-Latn-R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sr-Latn-RS" sz="14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D479CBAA-2055-4454-B173-894978804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/>
              <a:t>Zadatak 1 – Rešenje</a:t>
            </a:r>
            <a:endParaRPr lang="en-US" altLang="sr-Latn-RS" sz="2800"/>
          </a:p>
        </p:txBody>
      </p:sp>
      <p:graphicFrame>
        <p:nvGraphicFramePr>
          <p:cNvPr id="315428" name="Group 36">
            <a:extLst>
              <a:ext uri="{FF2B5EF4-FFF2-40B4-BE49-F238E27FC236}">
                <a16:creationId xmlns:a16="http://schemas.microsoft.com/office/drawing/2014/main" id="{52EA905B-4911-4E82-BFAD-88C4E1DD5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18455"/>
              </p:ext>
            </p:extLst>
          </p:nvPr>
        </p:nvGraphicFramePr>
        <p:xfrm>
          <a:off x="8839200" y="990601"/>
          <a:ext cx="1371600" cy="452596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5430" name="Text Box 38">
            <a:extLst>
              <a:ext uri="{FF2B5EF4-FFF2-40B4-BE49-F238E27FC236}">
                <a16:creationId xmlns:a16="http://schemas.microsoft.com/office/drawing/2014/main" id="{70C0DB23-CA9B-4D8A-BCAA-3210819C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38201"/>
            <a:ext cx="6566221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38, 28, 33, 20, 23, 39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p</a:t>
            </a:r>
            <a:r>
              <a:rPr lang="pl-PL" altLang="sr-Latn-RS" sz="2000" dirty="0">
                <a:latin typeface="+mn-lt"/>
              </a:rPr>
              <a:t>(K)=K mod 9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s</a:t>
            </a:r>
            <a:r>
              <a:rPr lang="pl-PL" altLang="sr-Latn-RS" sz="2000" dirty="0">
                <a:latin typeface="+mn-lt"/>
              </a:rPr>
              <a:t>(K)=4 + (K mod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(38 mod 9) = 2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(28 mod 9) = 1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(33 mod 9) = 6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(20 mod 9) = 2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(2 + 4 + 20 mod 2) mod 9 = 6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(6 + 4 + 20 mod 2) mod 9 = 1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(1 + 4 + 20 mod 2) mod 9 = 5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(23 mod 9) = 5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(5 + 4 + 23 mod 2) mod 9 = 1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(1 + 4 + 23 mod 2) mod 9 = 6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(6 + 4 + 23 mod 2) mod 9 = 2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(2 + 4 + 23 mod 2) mod 9 = 7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(39 mod 9) = 3 – ulaz je slobodan</a:t>
            </a:r>
            <a:endParaRPr lang="en-US" altLang="sr-Latn-RS" sz="2000" dirty="0">
              <a:latin typeface="+mn-lt"/>
            </a:endParaRPr>
          </a:p>
        </p:txBody>
      </p:sp>
      <p:sp>
        <p:nvSpPr>
          <p:cNvPr id="315431" name="Text Box 39">
            <a:extLst>
              <a:ext uri="{FF2B5EF4-FFF2-40B4-BE49-F238E27FC236}">
                <a16:creationId xmlns:a16="http://schemas.microsoft.com/office/drawing/2014/main" id="{AF5311E5-933B-4B20-9937-D4E3E0E18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20415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38</a:t>
            </a:r>
            <a:endParaRPr lang="en-US" altLang="sr-Latn-RS" sz="2000"/>
          </a:p>
        </p:txBody>
      </p:sp>
      <p:sp>
        <p:nvSpPr>
          <p:cNvPr id="315432" name="Text Box 40">
            <a:extLst>
              <a:ext uri="{FF2B5EF4-FFF2-40B4-BE49-F238E27FC236}">
                <a16:creationId xmlns:a16="http://schemas.microsoft.com/office/drawing/2014/main" id="{BD168DC4-79B8-4168-9BB1-35AF07F2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15843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28</a:t>
            </a:r>
            <a:endParaRPr lang="en-US" altLang="sr-Latn-RS" sz="2000"/>
          </a:p>
        </p:txBody>
      </p:sp>
      <p:sp>
        <p:nvSpPr>
          <p:cNvPr id="315433" name="Text Box 41">
            <a:extLst>
              <a:ext uri="{FF2B5EF4-FFF2-40B4-BE49-F238E27FC236}">
                <a16:creationId xmlns:a16="http://schemas.microsoft.com/office/drawing/2014/main" id="{61D02402-1B59-408B-92BE-0E7DB94A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40386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33</a:t>
            </a:r>
            <a:endParaRPr lang="en-US" altLang="sr-Latn-RS" sz="2000"/>
          </a:p>
        </p:txBody>
      </p:sp>
      <p:sp>
        <p:nvSpPr>
          <p:cNvPr id="315434" name="Text Box 42">
            <a:extLst>
              <a:ext uri="{FF2B5EF4-FFF2-40B4-BE49-F238E27FC236}">
                <a16:creationId xmlns:a16="http://schemas.microsoft.com/office/drawing/2014/main" id="{D5348A9D-CEAE-498D-BA4A-D64E58CD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35655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20</a:t>
            </a:r>
            <a:endParaRPr lang="en-US" altLang="sr-Latn-RS" sz="2000"/>
          </a:p>
        </p:txBody>
      </p:sp>
      <p:sp>
        <p:nvSpPr>
          <p:cNvPr id="315435" name="Text Box 43">
            <a:extLst>
              <a:ext uri="{FF2B5EF4-FFF2-40B4-BE49-F238E27FC236}">
                <a16:creationId xmlns:a16="http://schemas.microsoft.com/office/drawing/2014/main" id="{493EE0F9-EEB0-4783-8483-D0122292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45561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23</a:t>
            </a:r>
            <a:endParaRPr lang="en-US" altLang="sr-Latn-RS" sz="2000"/>
          </a:p>
        </p:txBody>
      </p:sp>
      <p:sp>
        <p:nvSpPr>
          <p:cNvPr id="315436" name="Text Box 44">
            <a:extLst>
              <a:ext uri="{FF2B5EF4-FFF2-40B4-BE49-F238E27FC236}">
                <a16:creationId xmlns:a16="http://schemas.microsoft.com/office/drawing/2014/main" id="{3D8A6602-C0E5-496F-915A-B6922E8D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1" y="25749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39</a:t>
            </a:r>
            <a:endParaRPr lang="en-US" altLang="sr-Latn-R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C119DEEB-B593-4429-8181-3E00835249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>
                <a:latin typeface="+mn-lt"/>
              </a:rPr>
              <a:t>25.5.2020.</a:t>
            </a:r>
            <a:endParaRPr lang="sr-Latn-CS" altLang="sr-Latn-RS" sz="1400">
              <a:latin typeface="+mn-lt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F3BC3065-88D8-4CBD-A321-B93B7AD1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>
              <a:latin typeface="+mn-lt"/>
            </a:endParaRP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D2B2377A-18F1-495D-B6E2-9F493C6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4B640-188A-4C29-B2AE-53BB755462E4}" type="slidenum">
              <a:rPr lang="en-US" altLang="sr-Latn-RS" sz="1400"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sr-Latn-RS" sz="1400">
              <a:latin typeface="+mn-lt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0E1D57E6-4704-4D6F-8A28-DC5C224D9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>
                <a:latin typeface="+mn-lt"/>
              </a:rPr>
              <a:t>Zadatak 1 – Rešenje</a:t>
            </a:r>
            <a:endParaRPr lang="en-US" altLang="sr-Latn-RS" sz="2800">
              <a:latin typeface="+mn-lt"/>
            </a:endParaRPr>
          </a:p>
        </p:txBody>
      </p:sp>
      <p:graphicFrame>
        <p:nvGraphicFramePr>
          <p:cNvPr id="317444" name="Group 4">
            <a:extLst>
              <a:ext uri="{FF2B5EF4-FFF2-40B4-BE49-F238E27FC236}">
                <a16:creationId xmlns:a16="http://schemas.microsoft.com/office/drawing/2014/main" id="{6B39EBEA-C439-49A7-A314-FCA1108F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10638"/>
              </p:ext>
            </p:extLst>
          </p:nvPr>
        </p:nvGraphicFramePr>
        <p:xfrm>
          <a:off x="9601200" y="1600201"/>
          <a:ext cx="914400" cy="40687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54" name="Rectangle 42">
            <a:extLst>
              <a:ext uri="{FF2B5EF4-FFF2-40B4-BE49-F238E27FC236}">
                <a16:creationId xmlns:a16="http://schemas.microsoft.com/office/drawing/2014/main" id="{228F22EB-FEDB-46A6-A589-03598D15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6553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38, 28, 33, 20, 23, 39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p</a:t>
            </a:r>
            <a:r>
              <a:rPr lang="pl-PL" altLang="sr-Latn-RS" sz="2000" dirty="0">
                <a:latin typeface="+mn-lt"/>
              </a:rPr>
              <a:t>(K)=K mod 9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s</a:t>
            </a:r>
            <a:r>
              <a:rPr lang="pl-PL" altLang="sr-Latn-RS" sz="2000" dirty="0">
                <a:latin typeface="+mn-lt"/>
              </a:rPr>
              <a:t>(K)=4 + (K mod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sr-Latn-RS" sz="2000" dirty="0">
              <a:latin typeface="+mn-lt"/>
            </a:endParaRPr>
          </a:p>
        </p:txBody>
      </p:sp>
      <p:sp>
        <p:nvSpPr>
          <p:cNvPr id="9255" name="Text Box 43">
            <a:extLst>
              <a:ext uri="{FF2B5EF4-FFF2-40B4-BE49-F238E27FC236}">
                <a16:creationId xmlns:a16="http://schemas.microsoft.com/office/drawing/2014/main" id="{6BA331D9-9ECA-4600-85FF-EEDA5EE4D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1600200"/>
            <a:ext cx="332975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Ispitni nizovi: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K parno		K neparno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0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4		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8	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3		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7	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2		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6		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1		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5		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>
                <a:latin typeface="+mn-lt"/>
              </a:rPr>
              <a:t>0...		0...</a:t>
            </a:r>
            <a:endParaRPr lang="en-US" altLang="sr-Latn-RS" sz="200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7877530-3A36-4F7F-80D3-A06530203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/>
              <a:t>Zadatak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5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244" name="Slide Number Placeholder 7">
            <a:extLst>
              <a:ext uri="{FF2B5EF4-FFF2-40B4-BE49-F238E27FC236}">
                <a16:creationId xmlns:a16="http://schemas.microsoft.com/office/drawing/2014/main" id="{73B0153F-B8B0-4C93-8C66-B85DCB2F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E10BBF0C-5921-42FD-86A8-C174ADD19622}" type="slidenum">
              <a:rPr lang="en-US" altLang="sr-Latn-R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sr-Latn-R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6" name="Text Box 3">
            <a:extLst>
              <a:ext uri="{FF2B5EF4-FFF2-40B4-BE49-F238E27FC236}">
                <a16:creationId xmlns:a16="http://schemas.microsoft.com/office/drawing/2014/main" id="{D58D83F6-C18F-461B-8ACE-024CBBB4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062" y="2133600"/>
            <a:ext cx="8131550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Podaci se smeštaju u heš tabelu sa 7 ulaza primenom metode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otvorenog adresiranja sa dvostrukim heširanjem.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Primarna heš funkcija je 		h</a:t>
            </a:r>
            <a:r>
              <a:rPr lang="en-US" altLang="sr-Latn-RS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</a:t>
            </a: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(K)=K mod 7,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sekundarna heš funkcija je 	h</a:t>
            </a:r>
            <a:r>
              <a:rPr lang="en-US" altLang="sr-Latn-RS" sz="2000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</a:t>
            </a: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(K)=2 + (K mod 3).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Prikazati popunjavanje tabele ako redom dolaze ključevi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			    18, 23, 4, 13 i 8.</a:t>
            </a:r>
          </a:p>
        </p:txBody>
      </p:sp>
      <p:sp>
        <p:nvSpPr>
          <p:cNvPr id="10243" name="Footer Placeholder 6">
            <a:extLst>
              <a:ext uri="{FF2B5EF4-FFF2-40B4-BE49-F238E27FC236}">
                <a16:creationId xmlns:a16="http://schemas.microsoft.com/office/drawing/2014/main" id="{CF104369-5764-4C03-AF8C-2F873DB5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9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2" name="Date Placeholder 5">
            <a:extLst>
              <a:ext uri="{FF2B5EF4-FFF2-40B4-BE49-F238E27FC236}">
                <a16:creationId xmlns:a16="http://schemas.microsoft.com/office/drawing/2014/main" id="{C8C177A1-8D96-43B6-9CEA-C60340C0AC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361612" y="6130437"/>
            <a:ext cx="1146283" cy="37039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sr-Latn-R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25.5.2020.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FAA2E6A5-86AE-4619-8495-7B59F6821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r-Latn-RS" sz="1400"/>
              <a:t>25.5.2020.</a:t>
            </a:r>
            <a:endParaRPr lang="sr-Latn-CS" altLang="sr-Latn-RS" sz="1400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5E0855DB-30A2-48DE-8B1B-BEF587AA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sr-Latn-RS" sz="1400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BF58862-E3F1-46E9-9CDE-A216DE1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929A2-3345-4708-A099-C93AEE22BAC1}" type="slidenum">
              <a:rPr lang="en-US" altLang="sr-Latn-R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sr-Latn-RS" sz="14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E87A1BD-AD57-4FE2-B567-BB0F13D74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 sz="2800"/>
              <a:t>Zadatak 2 – Rešenje</a:t>
            </a:r>
            <a:endParaRPr lang="en-US" altLang="sr-Latn-RS" sz="2800"/>
          </a:p>
        </p:txBody>
      </p:sp>
      <p:graphicFrame>
        <p:nvGraphicFramePr>
          <p:cNvPr id="320554" name="Group 42">
            <a:extLst>
              <a:ext uri="{FF2B5EF4-FFF2-40B4-BE49-F238E27FC236}">
                <a16:creationId xmlns:a16="http://schemas.microsoft.com/office/drawing/2014/main" id="{0C44D333-30C7-4739-86F3-105D7CC68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09950"/>
              </p:ext>
            </p:extLst>
          </p:nvPr>
        </p:nvGraphicFramePr>
        <p:xfrm>
          <a:off x="8534400" y="990600"/>
          <a:ext cx="1371600" cy="351948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547" name="Text Box 35">
            <a:extLst>
              <a:ext uri="{FF2B5EF4-FFF2-40B4-BE49-F238E27FC236}">
                <a16:creationId xmlns:a16="http://schemas.microsoft.com/office/drawing/2014/main" id="{77EFD648-FCD7-42A9-9838-F64970814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838201"/>
            <a:ext cx="6215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18, 23, 4, 13 i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p</a:t>
            </a:r>
            <a:r>
              <a:rPr lang="pl-PL" altLang="sr-Latn-RS" sz="2000" dirty="0">
                <a:latin typeface="+mn-lt"/>
              </a:rPr>
              <a:t>(K)=K mod 7</a:t>
            </a: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sr-Latn-RS" sz="2000" dirty="0">
                <a:latin typeface="+mn-lt"/>
              </a:rPr>
              <a:t>h</a:t>
            </a:r>
            <a:r>
              <a:rPr lang="pl-PL" altLang="sr-Latn-RS" sz="2000" baseline="-25000" dirty="0">
                <a:latin typeface="+mn-lt"/>
              </a:rPr>
              <a:t>s</a:t>
            </a:r>
            <a:r>
              <a:rPr lang="pl-PL" altLang="sr-Latn-RS" sz="2000" dirty="0">
                <a:latin typeface="+mn-lt"/>
              </a:rPr>
              <a:t>(K)=2 + (K mod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sr-Latn-RS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(18 mod 7) = 4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(23 mod 7) = 2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( 4 mod 7)  = 4 – ulaz nije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     (4 + 2 + 4 mod 3) mod 7 = 0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(13 mod 7) = 6 – ulaz je slobodan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 dirty="0">
                <a:latin typeface="+mn-lt"/>
              </a:rPr>
              <a:t>( 8 mod 7)  = 1 – ulaz je slobodan</a:t>
            </a:r>
            <a:endParaRPr lang="en-US" altLang="sr-Latn-RS" sz="2000" dirty="0">
              <a:latin typeface="+mn-lt"/>
            </a:endParaRPr>
          </a:p>
        </p:txBody>
      </p:sp>
      <p:sp>
        <p:nvSpPr>
          <p:cNvPr id="320548" name="Text Box 36">
            <a:extLst>
              <a:ext uri="{FF2B5EF4-FFF2-40B4-BE49-F238E27FC236}">
                <a16:creationId xmlns:a16="http://schemas.microsoft.com/office/drawing/2014/main" id="{B741C20F-0646-43F6-931C-CFA4F4B0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30480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18</a:t>
            </a:r>
            <a:endParaRPr lang="en-US" altLang="sr-Latn-RS" sz="2000"/>
          </a:p>
        </p:txBody>
      </p:sp>
      <p:sp>
        <p:nvSpPr>
          <p:cNvPr id="320549" name="Text Box 37">
            <a:extLst>
              <a:ext uri="{FF2B5EF4-FFF2-40B4-BE49-F238E27FC236}">
                <a16:creationId xmlns:a16="http://schemas.microsoft.com/office/drawing/2014/main" id="{1458902F-23E7-4B81-B5BA-861963C41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20574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23</a:t>
            </a:r>
            <a:endParaRPr lang="en-US" altLang="sr-Latn-RS" sz="2000"/>
          </a:p>
        </p:txBody>
      </p:sp>
      <p:sp>
        <p:nvSpPr>
          <p:cNvPr id="320550" name="Text Box 38">
            <a:extLst>
              <a:ext uri="{FF2B5EF4-FFF2-40B4-BE49-F238E27FC236}">
                <a16:creationId xmlns:a16="http://schemas.microsoft.com/office/drawing/2014/main" id="{DBBBFEFF-7946-4DB6-90B6-526761901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06680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4</a:t>
            </a:r>
            <a:endParaRPr lang="en-US" altLang="sr-Latn-RS" sz="2000"/>
          </a:p>
        </p:txBody>
      </p:sp>
      <p:sp>
        <p:nvSpPr>
          <p:cNvPr id="320551" name="Text Box 39">
            <a:extLst>
              <a:ext uri="{FF2B5EF4-FFF2-40B4-BE49-F238E27FC236}">
                <a16:creationId xmlns:a16="http://schemas.microsoft.com/office/drawing/2014/main" id="{4BD26C45-A7E6-466E-8EDF-3796B72E8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403860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13</a:t>
            </a:r>
            <a:endParaRPr lang="en-US" altLang="sr-Latn-RS" sz="2000"/>
          </a:p>
        </p:txBody>
      </p:sp>
      <p:sp>
        <p:nvSpPr>
          <p:cNvPr id="320552" name="Text Box 40">
            <a:extLst>
              <a:ext uri="{FF2B5EF4-FFF2-40B4-BE49-F238E27FC236}">
                <a16:creationId xmlns:a16="http://schemas.microsoft.com/office/drawing/2014/main" id="{D50F4194-CA90-424E-B646-DEFC95A3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64" y="15240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2000"/>
              <a:t>8</a:t>
            </a:r>
            <a:endParaRPr lang="en-US" altLang="sr-Latn-R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1627</Words>
  <Application>Microsoft Office PowerPoint</Application>
  <PresentationFormat>Widescreen</PresentationFormat>
  <Paragraphs>637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ALGORITMI I STRUKTURE PODATAKA</vt:lpstr>
      <vt:lpstr>Uvod</vt:lpstr>
      <vt:lpstr>Uvod</vt:lpstr>
      <vt:lpstr>Zadatak 1</vt:lpstr>
      <vt:lpstr>Zadatak 1 – Rešenje</vt:lpstr>
      <vt:lpstr>Zadatak 1 – Rešenje</vt:lpstr>
      <vt:lpstr>Zadatak 1 – Rešenje</vt:lpstr>
      <vt:lpstr>Zadatak 2</vt:lpstr>
      <vt:lpstr>Zadatak 2 – Rešenje</vt:lpstr>
      <vt:lpstr>Zadatak 2 – Rešenje</vt:lpstr>
      <vt:lpstr>Zadatak 3 – Za samostalnu vežbu</vt:lpstr>
      <vt:lpstr>Zadatak 3 – Rešenje</vt:lpstr>
      <vt:lpstr>Zadatak 4</vt:lpstr>
      <vt:lpstr>Zadatak 4 – Rešenje</vt:lpstr>
      <vt:lpstr>Zadatak 4 – Rešenje</vt:lpstr>
      <vt:lpstr>Zadatak 4 – Rešenje</vt:lpstr>
      <vt:lpstr>Zadatak 4 – Rešenje</vt:lpstr>
      <vt:lpstr>Zadatak 4 – Rešenje</vt:lpstr>
      <vt:lpstr>Zadatak 5</vt:lpstr>
      <vt:lpstr>Zadatak 5 - Rešenje</vt:lpstr>
      <vt:lpstr>Test</vt:lpstr>
      <vt:lpstr>Test</vt:lpstr>
      <vt:lpstr>Kraj vežbi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Dzenan</dc:creator>
  <cp:lastModifiedBy>Dzenan</cp:lastModifiedBy>
  <cp:revision>3</cp:revision>
  <dcterms:created xsi:type="dcterms:W3CDTF">2020-05-18T12:50:29Z</dcterms:created>
  <dcterms:modified xsi:type="dcterms:W3CDTF">2020-05-22T19:59:46Z</dcterms:modified>
</cp:coreProperties>
</file>