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34"/>
  </p:notesMasterIdLst>
  <p:sldIdLst>
    <p:sldId id="256" r:id="rId2"/>
    <p:sldId id="283" r:id="rId3"/>
    <p:sldId id="289" r:id="rId4"/>
    <p:sldId id="275" r:id="rId5"/>
    <p:sldId id="290" r:id="rId6"/>
    <p:sldId id="277" r:id="rId7"/>
    <p:sldId id="291" r:id="rId8"/>
    <p:sldId id="278" r:id="rId9"/>
    <p:sldId id="284" r:id="rId10"/>
    <p:sldId id="292" r:id="rId11"/>
    <p:sldId id="293" r:id="rId12"/>
    <p:sldId id="285" r:id="rId13"/>
    <p:sldId id="286" r:id="rId14"/>
    <p:sldId id="287" r:id="rId15"/>
    <p:sldId id="288" r:id="rId16"/>
    <p:sldId id="294" r:id="rId17"/>
    <p:sldId id="295" r:id="rId18"/>
    <p:sldId id="296" r:id="rId19"/>
    <p:sldId id="279" r:id="rId20"/>
    <p:sldId id="298" r:id="rId21"/>
    <p:sldId id="297" r:id="rId22"/>
    <p:sldId id="299" r:id="rId23"/>
    <p:sldId id="300" r:id="rId24"/>
    <p:sldId id="302" r:id="rId25"/>
    <p:sldId id="303" r:id="rId26"/>
    <p:sldId id="304" r:id="rId27"/>
    <p:sldId id="305" r:id="rId28"/>
    <p:sldId id="306" r:id="rId29"/>
    <p:sldId id="282" r:id="rId30"/>
    <p:sldId id="301" r:id="rId31"/>
    <p:sldId id="307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10.4.2020.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Algorith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RAČUNSKE VEŽBE – TERMIN BR. 7 – RED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/>
              <a:t>RAČUNARSKA TEHNIKA, SOFTVERSKO INŽENJERSTVO, INFORMATIKA I MATEMATIKA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Main funkcija – 2. deo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switch(</a:t>
            </a:r>
            <a:r>
              <a:rPr lang="en-US" dirty="0" err="1"/>
              <a:t>opn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case 1: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Read</a:t>
            </a:r>
            <a:r>
              <a:rPr lang="en-US" dirty="0"/>
              <a:t> the element to be Inserted ?");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CQinsert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case 2: </a:t>
            </a:r>
            <a:r>
              <a:rPr lang="en-US" dirty="0" err="1"/>
              <a:t>elem</a:t>
            </a:r>
            <a:r>
              <a:rPr lang="en-US" dirty="0"/>
              <a:t>=</a:t>
            </a:r>
            <a:r>
              <a:rPr lang="en-US" dirty="0" err="1"/>
              <a:t>CQdelete</a:t>
            </a:r>
            <a:r>
              <a:rPr lang="en-US" dirty="0"/>
              <a:t>();</a:t>
            </a:r>
          </a:p>
          <a:p>
            <a:r>
              <a:rPr lang="en-US" dirty="0"/>
              <a:t>            if( </a:t>
            </a:r>
            <a:r>
              <a:rPr lang="en-US" dirty="0" err="1"/>
              <a:t>elem</a:t>
            </a:r>
            <a:r>
              <a:rPr lang="en-US" dirty="0"/>
              <a:t> != -1)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Deleted</a:t>
            </a:r>
            <a:r>
              <a:rPr lang="en-US" dirty="0"/>
              <a:t> Element is %d </a:t>
            </a:r>
            <a:r>
              <a:rPr lang="en-US" b="1" dirty="0"/>
              <a:t>\n</a:t>
            </a:r>
            <a:r>
              <a:rPr lang="en-US" dirty="0"/>
              <a:t>",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Main funkcija – 3. deo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968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case 3: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Status</a:t>
            </a:r>
            <a:r>
              <a:rPr lang="en-US" dirty="0"/>
              <a:t> of Circular Queue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    display();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case 4: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</a:t>
            </a:r>
            <a:r>
              <a:rPr lang="en-US" dirty="0"/>
              <a:t> Terminating </a:t>
            </a:r>
            <a:r>
              <a:rPr lang="en-US" b="1" dirty="0"/>
              <a:t>\n\n</a:t>
            </a:r>
            <a:r>
              <a:rPr lang="en-US" dirty="0"/>
              <a:t>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default: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Invalid</a:t>
            </a:r>
            <a:r>
              <a:rPr lang="en-US" dirty="0"/>
              <a:t> Option !!! Try Again !! 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\n\n\n\n</a:t>
            </a:r>
            <a:r>
              <a:rPr lang="en-US" dirty="0"/>
              <a:t>  Press a Key to Continue . . . ");</a:t>
            </a:r>
          </a:p>
          <a:p>
            <a:r>
              <a:rPr lang="en-US" dirty="0"/>
              <a:t>    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 }while(</a:t>
            </a:r>
            <a:r>
              <a:rPr lang="en-US" dirty="0" err="1"/>
              <a:t>opn</a:t>
            </a:r>
            <a:r>
              <a:rPr lang="en-US" dirty="0"/>
              <a:t> != 4);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9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reda preko ulančane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89E-8C40-4E9D-9507-E0BAAAE5E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typedef struct node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struct node *link;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}NODE;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 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void Insert(</a:t>
            </a:r>
            <a:r>
              <a:rPr lang="en-US" dirty="0" err="1"/>
              <a:t>int</a:t>
            </a:r>
            <a:r>
              <a:rPr lang="en-US" dirty="0"/>
              <a:t>);</a:t>
            </a:r>
            <a:endParaRPr lang="sr-Latn-R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 Delete();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void Display();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NODE *front,*rear;</a:t>
            </a:r>
            <a:endParaRPr lang="sr-Latn-R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E491C-50DD-4573-B389-15E8B22B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r-Latn-RS" dirty="0"/>
              <a:t>Implementacija reda preko lančane liste slična je kao implementacija jednostruke kružne liste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Operacija Enqueue (dodavanje elementa)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89E-8C40-4E9D-9507-E0BAAAE5E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Insert(</a:t>
            </a:r>
            <a:r>
              <a:rPr lang="en-US" dirty="0" err="1"/>
              <a:t>int</a:t>
            </a:r>
            <a:r>
              <a:rPr lang="en-US" dirty="0"/>
              <a:t> info)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NODE *temp;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temp=(NODE *)malloc(</a:t>
            </a:r>
            <a:r>
              <a:rPr lang="en-US" dirty="0" err="1"/>
              <a:t>sizeof</a:t>
            </a:r>
            <a:r>
              <a:rPr lang="en-US" dirty="0"/>
              <a:t>(NODE));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 temp == NULL)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 Out of Memory !! Overflow !!!");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temp-&gt;data=info;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temp-&gt;link=NULL;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A7745-3C7E-49C5-96AF-32BCEF943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if(front == NULL) { front = rear = temp; } </a:t>
            </a:r>
            <a:r>
              <a:rPr lang="en-US" i="1" dirty="0"/>
              <a:t>/* First Node?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{ rear-&gt;link=temp; rear = temp; }       </a:t>
            </a:r>
            <a:r>
              <a:rPr lang="en-US" i="1" dirty="0"/>
              <a:t>/* Insert End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 Node has been inserted at End Successfully !!");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3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Operacija Dequeue (uklanjanje elementa)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89E-8C40-4E9D-9507-E0BAAAE5E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Delete()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info;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NODE *t;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 front ==  NULL) { </a:t>
            </a:r>
            <a:r>
              <a:rPr lang="en-US" dirty="0" err="1"/>
              <a:t>printf</a:t>
            </a:r>
            <a:r>
              <a:rPr lang="en-US" dirty="0"/>
              <a:t>(" Underflow!!!"); return -1;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t=front;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info=front-&gt;data;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A7745-3C7E-49C5-96AF-32BCEF943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if(front == rear) rear=NULL;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front=front-&gt;link;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t-&gt;link=NULL;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free(t);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return(info);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4390-6F33-4B1F-A5E4-44599E2A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Prikaz (štampanje) elemenata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281BBA-1959-4BA3-83B5-A03060263AB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void Display()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NODE *t;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 front == NULL) </a:t>
            </a:r>
            <a:r>
              <a:rPr lang="en-US" dirty="0" err="1"/>
              <a:t>printf</a:t>
            </a:r>
            <a:r>
              <a:rPr lang="en-US" dirty="0"/>
              <a:t>("Empty Queue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t=front;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("Front-&gt;");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while(t)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("[%d]-&gt;",t-&gt;data);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t=t-&gt;link;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("Rear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444-9152-4A6B-A4B8-DA0159D5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527C7-C1B0-4D64-809E-99D399D8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A563-8D08-48E0-BF73-8A82F4E0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AC5-F4A2-4602-A5A9-98FB873D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Main f-ja – 1. 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9BF-39BF-48DF-BD3B-77B53A8DB2C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i="1" dirty="0"/>
              <a:t>/* Main Program */</a:t>
            </a:r>
            <a:endParaRPr lang="en-US" dirty="0"/>
          </a:p>
          <a:p>
            <a:r>
              <a:rPr lang="en-US" dirty="0"/>
              <a:t>    int </a:t>
            </a:r>
            <a:r>
              <a:rPr lang="en-US" dirty="0" err="1"/>
              <a:t>opn,elem</a:t>
            </a:r>
            <a:r>
              <a:rPr lang="en-US" dirty="0"/>
              <a:t>;</a:t>
            </a:r>
          </a:p>
          <a:p>
            <a:r>
              <a:rPr lang="en-US" dirty="0"/>
              <a:t>    front=rear=NULL;</a:t>
            </a: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### Linked List Implementation of QUEUE Operations ### 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Press 1-Insert, 2-Delete, 3-Display,4-Exit</a:t>
            </a:r>
            <a:r>
              <a:rPr lang="en-US" b="1" dirty="0"/>
              <a:t>\n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Your option ?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opn</a:t>
            </a:r>
            <a:r>
              <a:rPr lang="en-US" dirty="0"/>
              <a:t>);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F9D3-F0D8-4E89-BE1E-7C1CEDC2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DD5E-7EE6-4955-A1BE-E645754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CEDE-FA86-4B04-89C9-7B0CD12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4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AC5-F4A2-4602-A5A9-98FB873D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Main f-ja – 2. 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9BF-39BF-48DF-BD3B-77B53A8DB2C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switch(</a:t>
            </a:r>
            <a:r>
              <a:rPr lang="en-US" dirty="0" err="1"/>
              <a:t>opn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case 1: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Read</a:t>
            </a:r>
            <a:r>
              <a:rPr lang="en-US" dirty="0"/>
              <a:t> the Element to be Inserted ?");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Insert(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case 2:</a:t>
            </a:r>
          </a:p>
          <a:p>
            <a:r>
              <a:rPr lang="en-US" dirty="0"/>
              <a:t>            </a:t>
            </a:r>
            <a:r>
              <a:rPr lang="en-US" dirty="0" err="1"/>
              <a:t>elem</a:t>
            </a:r>
            <a:r>
              <a:rPr lang="en-US" dirty="0"/>
              <a:t>=Delete();</a:t>
            </a:r>
          </a:p>
          <a:p>
            <a:r>
              <a:rPr lang="en-US" dirty="0"/>
              <a:t>            if(</a:t>
            </a:r>
            <a:r>
              <a:rPr lang="en-US" dirty="0" err="1"/>
              <a:t>elem</a:t>
            </a:r>
            <a:r>
              <a:rPr lang="en-US" dirty="0"/>
              <a:t> != -1)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 Deleted Node(From Front)with the Data: %d</a:t>
            </a:r>
            <a:r>
              <a:rPr lang="en-US" b="1" dirty="0"/>
              <a:t>\n</a:t>
            </a:r>
            <a:r>
              <a:rPr lang="en-US" dirty="0"/>
              <a:t>",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F9D3-F0D8-4E89-BE1E-7C1CEDC2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DD5E-7EE6-4955-A1BE-E645754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CEDE-FA86-4B04-89C9-7B0CD12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0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AC5-F4A2-4602-A5A9-98FB873D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Main f-ja – 3. 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9BF-39BF-48DF-BD3B-77B53A8DB2C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case 3: </a:t>
            </a:r>
            <a:r>
              <a:rPr lang="en-US" dirty="0" err="1"/>
              <a:t>printf</a:t>
            </a:r>
            <a:r>
              <a:rPr lang="en-US" dirty="0"/>
              <a:t>("Linked List Implementation of Queue: Status:</a:t>
            </a:r>
            <a:r>
              <a:rPr lang="en-US" b="1" dirty="0"/>
              <a:t>\n</a:t>
            </a:r>
            <a:r>
              <a:rPr lang="en-US" dirty="0"/>
              <a:t>");</a:t>
            </a:r>
          </a:p>
          <a:p>
            <a:r>
              <a:rPr lang="en-US" dirty="0"/>
              <a:t>            Display();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case 4: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</a:t>
            </a:r>
            <a:r>
              <a:rPr lang="en-US" dirty="0"/>
              <a:t> Terminating </a:t>
            </a:r>
            <a:r>
              <a:rPr lang="en-US" b="1" dirty="0"/>
              <a:t>\n\n</a:t>
            </a:r>
            <a:r>
              <a:rPr lang="en-US" dirty="0"/>
              <a:t>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default: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Invalid</a:t>
            </a:r>
            <a:r>
              <a:rPr lang="en-US" dirty="0"/>
              <a:t> Option !!! Try Again !! 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 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\n\n\n\n</a:t>
            </a:r>
            <a:r>
              <a:rPr lang="en-US" dirty="0"/>
              <a:t>  Press a Key to Continue . . . ");</a:t>
            </a:r>
          </a:p>
          <a:p>
            <a:r>
              <a:rPr lang="en-US" dirty="0"/>
              <a:t>    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 }while(</a:t>
            </a:r>
            <a:r>
              <a:rPr lang="en-US" dirty="0" err="1"/>
              <a:t>opn</a:t>
            </a:r>
            <a:r>
              <a:rPr lang="en-US" dirty="0"/>
              <a:t> != 4);</a:t>
            </a:r>
          </a:p>
          <a:p>
            <a:r>
              <a:rPr lang="en-US" dirty="0"/>
              <a:t>}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F9D3-F0D8-4E89-BE1E-7C1CEDC2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DD5E-7EE6-4955-A1BE-E645754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CEDE-FA86-4B04-89C9-7B0CD12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7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Red sa dva pristupna kraja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Može i da se dodaje i briše sa početka...</a:t>
            </a:r>
          </a:p>
          <a:p>
            <a:r>
              <a:rPr lang="sr-Latn-RS" dirty="0"/>
              <a:t>...i sa kraja</a:t>
            </a:r>
          </a:p>
          <a:p>
            <a:r>
              <a:rPr lang="sr-Latn-RS" dirty="0"/>
              <a:t>Dek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483-74CD-4049-AD6B-415E044C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FDA-2526-40FB-BC1F-2996704E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533222" cy="3777622"/>
          </a:xfrm>
        </p:spPr>
        <p:txBody>
          <a:bodyPr/>
          <a:lstStyle/>
          <a:p>
            <a:r>
              <a:rPr lang="sr-Latn-RS" b="1" dirty="0"/>
              <a:t>FIFO</a:t>
            </a:r>
            <a:r>
              <a:rPr lang="sr-Latn-RS" dirty="0"/>
              <a:t> – First In First Out struktura podataka</a:t>
            </a:r>
          </a:p>
          <a:p>
            <a:r>
              <a:rPr lang="sr-Latn-RS" b="1" dirty="0"/>
              <a:t>Enqueue</a:t>
            </a:r>
            <a:r>
              <a:rPr lang="sr-Latn-RS" dirty="0"/>
              <a:t> – dodavanje elementa u red (na kraj)</a:t>
            </a:r>
          </a:p>
          <a:p>
            <a:r>
              <a:rPr lang="sr-Latn-RS" b="1" dirty="0"/>
              <a:t>Dequeue</a:t>
            </a:r>
            <a:r>
              <a:rPr lang="sr-Latn-RS" dirty="0"/>
              <a:t> – brisanje elementa iz reda (s početka)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50A-D603-4450-8905-AA186B9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9918-71C6-49D7-9FE3-927C73A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4AF-F83D-44A1-A775-BF67CA6B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Rezultat slika za queue enqueue dequeue">
            <a:extLst>
              <a:ext uri="{FF2B5EF4-FFF2-40B4-BE49-F238E27FC236}">
                <a16:creationId xmlns:a16="http://schemas.microsoft.com/office/drawing/2014/main" id="{13EA4777-89F4-46D0-B05F-AF67C5D1A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34" y="1657689"/>
            <a:ext cx="6665844" cy="43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0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– 1. 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r-Latn-RS" dirty="0"/>
              <a:t>//Red sa dva pristupna kraja- preko vektora</a:t>
            </a:r>
          </a:p>
          <a:p>
            <a:r>
              <a:rPr lang="sr-Latn-RS" dirty="0"/>
              <a:t>#include&lt;stdio.h&gt;</a:t>
            </a:r>
          </a:p>
          <a:p>
            <a:r>
              <a:rPr lang="sr-Latn-RS" dirty="0"/>
              <a:t>#include&lt;stdlib.h&gt;</a:t>
            </a:r>
          </a:p>
          <a:p>
            <a:r>
              <a:rPr lang="sr-Latn-RS" dirty="0"/>
              <a:t>#include&lt;conio.h&gt;</a:t>
            </a:r>
          </a:p>
          <a:p>
            <a:r>
              <a:rPr lang="sr-Latn-RS" dirty="0"/>
              <a:t>#define SIZE 100</a:t>
            </a:r>
          </a:p>
          <a:p>
            <a:endParaRPr lang="sr-Latn-RS" dirty="0"/>
          </a:p>
          <a:p>
            <a:r>
              <a:rPr lang="sr-Latn-RS" dirty="0"/>
              <a:t>int queue[SIZE];</a:t>
            </a:r>
          </a:p>
          <a:p>
            <a:r>
              <a:rPr lang="sr-Latn-RS" dirty="0"/>
              <a:t>int F = -1;</a:t>
            </a:r>
          </a:p>
          <a:p>
            <a:r>
              <a:rPr lang="sr-Latn-RS" dirty="0"/>
              <a:t>int R = -1;</a:t>
            </a:r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8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- 2.deo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void insert_r(int x)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if(F == (R+1)%SIZE)</a:t>
            </a:r>
          </a:p>
          <a:p>
            <a:r>
              <a:rPr lang="sr-Latn-RS" dirty="0"/>
              <a:t>printf("\nQueue Overflow");</a:t>
            </a:r>
          </a:p>
          <a:p>
            <a:r>
              <a:rPr lang="sr-Latn-RS" dirty="0"/>
              <a:t>else if(R == -1)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F = 0;</a:t>
            </a:r>
          </a:p>
          <a:p>
            <a:r>
              <a:rPr lang="sr-Latn-RS" dirty="0"/>
              <a:t>R = 0;</a:t>
            </a:r>
          </a:p>
          <a:p>
            <a:r>
              <a:rPr lang="sr-Latn-RS" dirty="0"/>
              <a:t>queue[R] = x;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R = (R+1) %SIZE;</a:t>
            </a:r>
          </a:p>
          <a:p>
            <a:r>
              <a:rPr lang="sr-Latn-RS" dirty="0"/>
              <a:t>queue[R] = x;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4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- 3.deo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void insert_f(int x)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if(F == (R+1)%SIZE)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printf("\nQueue Overflow");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 if(R == -1)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F = 0;</a:t>
            </a:r>
          </a:p>
          <a:p>
            <a:r>
              <a:rPr lang="sr-Latn-RS" dirty="0"/>
              <a:t>R = 0;</a:t>
            </a:r>
          </a:p>
          <a:p>
            <a:r>
              <a:rPr lang="sr-Latn-RS" dirty="0"/>
              <a:t>queue[R] = x;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F = (F+SIZE-1) %SIZE;</a:t>
            </a:r>
          </a:p>
          <a:p>
            <a:r>
              <a:rPr lang="sr-Latn-RS" dirty="0"/>
              <a:t>queue[F] = x;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2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- 4.deo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r>
              <a:rPr lang="sr-Latn-RS" dirty="0"/>
              <a:t>int delete_r()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int x;</a:t>
            </a:r>
          </a:p>
          <a:p>
            <a:r>
              <a:rPr lang="sr-Latn-RS" dirty="0"/>
              <a:t>if(F == -1)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printf("\nQueue Underflow");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 if(F == R)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x = queue[F];</a:t>
            </a:r>
          </a:p>
          <a:p>
            <a:r>
              <a:rPr lang="sr-Latn-RS" dirty="0"/>
              <a:t>F = -1;</a:t>
            </a:r>
          </a:p>
          <a:p>
            <a:r>
              <a:rPr lang="sr-Latn-RS" dirty="0"/>
              <a:t>R = -1;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x = queue[R];</a:t>
            </a:r>
          </a:p>
          <a:p>
            <a:r>
              <a:rPr lang="sr-Latn-RS" dirty="0"/>
              <a:t>R = (R+SIZE-1)%SIZE;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return x;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- 5.deo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r>
              <a:rPr lang="sr-Latn-RS" dirty="0"/>
              <a:t>int delete_f()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int x;</a:t>
            </a:r>
          </a:p>
          <a:p>
            <a:r>
              <a:rPr lang="sr-Latn-RS" dirty="0"/>
              <a:t>if(F == -1)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printf("\nQueue Underflow");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 if(F == R)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x = queue[F];</a:t>
            </a:r>
          </a:p>
          <a:p>
            <a:r>
              <a:rPr lang="sr-Latn-RS" dirty="0"/>
              <a:t>F = -1;</a:t>
            </a:r>
          </a:p>
          <a:p>
            <a:r>
              <a:rPr lang="sr-Latn-RS" dirty="0"/>
              <a:t>R = -1;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x = queue[F];</a:t>
            </a:r>
          </a:p>
          <a:p>
            <a:r>
              <a:rPr lang="sr-Latn-RS" dirty="0"/>
              <a:t>F = (F+1)%SIZE;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return x;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5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- 6.deo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display()</a:t>
            </a:r>
          </a:p>
          <a:p>
            <a:r>
              <a:rPr lang="sr-Latn-RS" dirty="0"/>
              <a:t>{/* Function to display status of Circular Queue */</a:t>
            </a:r>
          </a:p>
          <a:p>
            <a:r>
              <a:rPr lang="sr-Latn-RS" dirty="0"/>
              <a:t>int i;</a:t>
            </a:r>
          </a:p>
          <a:p>
            <a:r>
              <a:rPr lang="sr-Latn-RS" dirty="0"/>
              <a:t>if(F==-1)printf(" \n Empty Queue\n");</a:t>
            </a:r>
          </a:p>
          <a:p>
            <a:r>
              <a:rPr lang="sr-Latn-RS" dirty="0"/>
              <a:t>else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printf("Front[%d]-&gt;",F);</a:t>
            </a:r>
          </a:p>
          <a:p>
            <a:r>
              <a:rPr lang="sr-Latn-RS" dirty="0"/>
              <a:t>for(i=F;i!=R;i=(i+1)%SIZE)</a:t>
            </a:r>
          </a:p>
          <a:p>
            <a:r>
              <a:rPr lang="sr-Latn-RS" dirty="0"/>
              <a:t>printf("%d ",queue[i]);</a:t>
            </a:r>
          </a:p>
          <a:p>
            <a:r>
              <a:rPr lang="sr-Latn-RS" dirty="0"/>
              <a:t>printf("%d ",queue[i]);</a:t>
            </a:r>
          </a:p>
          <a:p>
            <a:r>
              <a:rPr lang="sr-Latn-RS" dirty="0"/>
              <a:t>printf("&lt;-[%d]Rear",R);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1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- 7.deo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void main()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char choice;</a:t>
            </a:r>
          </a:p>
          <a:p>
            <a:r>
              <a:rPr lang="sr-Latn-RS" dirty="0"/>
              <a:t>int x;</a:t>
            </a:r>
          </a:p>
          <a:p>
            <a:r>
              <a:rPr lang="sr-Latn-RS" dirty="0"/>
              <a:t>while(1)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system("cls");</a:t>
            </a:r>
          </a:p>
          <a:p>
            <a:r>
              <a:rPr lang="sr-Latn-RS" dirty="0"/>
              <a:t>printf("1: Insert on Front\n");</a:t>
            </a:r>
          </a:p>
          <a:p>
            <a:r>
              <a:rPr lang="sr-Latn-RS" dirty="0"/>
              <a:t>printf("2: Insert on Rear\n");</a:t>
            </a:r>
          </a:p>
          <a:p>
            <a:r>
              <a:rPr lang="sr-Latn-RS" dirty="0"/>
              <a:t>printf("3: Delete From Front\n");</a:t>
            </a:r>
          </a:p>
          <a:p>
            <a:r>
              <a:rPr lang="sr-Latn-RS" dirty="0"/>
              <a:t>printf("4: Delete From Rear\n");</a:t>
            </a:r>
          </a:p>
          <a:p>
            <a:r>
              <a:rPr lang="sr-Latn-RS" dirty="0"/>
              <a:t>printf("5: Display list \n");</a:t>
            </a:r>
          </a:p>
          <a:p>
            <a:r>
              <a:rPr lang="sr-Latn-RS" dirty="0"/>
              <a:t>printf("6: Exit Program\n");</a:t>
            </a:r>
          </a:p>
          <a:p>
            <a:r>
              <a:rPr lang="sr-Latn-RS" dirty="0"/>
              <a:t>printf("Enter Your Choice:");</a:t>
            </a:r>
          </a:p>
          <a:p>
            <a:r>
              <a:rPr lang="sr-Latn-RS" dirty="0"/>
              <a:t>choice = getche();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- 8.deo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switch(choice)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case '1':</a:t>
            </a:r>
          </a:p>
          <a:p>
            <a:r>
              <a:rPr lang="sr-Latn-RS" dirty="0"/>
              <a:t>printf("\nEnter Integer Data :");</a:t>
            </a:r>
          </a:p>
          <a:p>
            <a:r>
              <a:rPr lang="sr-Latn-RS" dirty="0"/>
              <a:t>scanf("%d",&amp;x);</a:t>
            </a:r>
          </a:p>
          <a:p>
            <a:r>
              <a:rPr lang="sr-Latn-RS" dirty="0"/>
              <a:t>insert_f(x);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case '2':</a:t>
            </a:r>
          </a:p>
          <a:p>
            <a:r>
              <a:rPr lang="sr-Latn-RS" dirty="0"/>
              <a:t>printf("\nEnter Integer Data :");</a:t>
            </a:r>
          </a:p>
          <a:p>
            <a:r>
              <a:rPr lang="sr-Latn-RS" dirty="0"/>
              <a:t>scanf("%d",&amp;x);</a:t>
            </a:r>
          </a:p>
          <a:p>
            <a:r>
              <a:rPr lang="sr-Latn-RS" dirty="0"/>
              <a:t>insert_r(x);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case '3':</a:t>
            </a:r>
          </a:p>
          <a:p>
            <a:r>
              <a:rPr lang="sr-Latn-RS" dirty="0"/>
              <a:t>printf("\nDeleted Data From Front End: %d",delete_f());</a:t>
            </a:r>
          </a:p>
          <a:p>
            <a:r>
              <a:rPr lang="sr-Latn-RS" dirty="0"/>
              <a:t>break;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16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1EB7-D640-4C2A-AA24-AAC64B80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 sa dva pristupna kraja - 9.deo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765-F3DB-47AB-8B63-FB763FF60B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sr-Latn-RS" dirty="0"/>
              <a:t>case '4':</a:t>
            </a:r>
          </a:p>
          <a:p>
            <a:r>
              <a:rPr lang="sr-Latn-RS" dirty="0"/>
              <a:t>printf("\nDeleted Data From Back End: %d",delete_r());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case '5':</a:t>
            </a:r>
          </a:p>
          <a:p>
            <a:r>
              <a:rPr lang="sr-Latn-RS" dirty="0"/>
              <a:t>printf("\n Red izgleda ovako \n: %d",display());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case '6':</a:t>
            </a:r>
          </a:p>
          <a:p>
            <a:r>
              <a:rPr lang="sr-Latn-RS" dirty="0"/>
              <a:t>exit(0);</a:t>
            </a:r>
          </a:p>
          <a:p>
            <a:r>
              <a:rPr lang="sr-Latn-RS" dirty="0"/>
              <a:t>break;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system("pause");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CA0-5CEF-41A3-9765-8CA5179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9E6-E105-452E-98D8-1E6C247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68B1-5A11-4A3B-A3CF-B8B40C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1573-7A66-4121-9B76-C2027911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Zanimljive animacije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BA81-E2B1-4F77-9828-8E6DA49D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>
                <a:hlinkClick r:id="rId2"/>
              </a:rPr>
              <a:t>https://www.cs.usfca.edu/~galles/visualization/Algorithms.html</a:t>
            </a:r>
            <a:endParaRPr lang="sr-Latn-RS" b="1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AA3A-CD0D-459A-934A-31729BB4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CF4A-A54E-4D60-9B18-64C0CD88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9B63-AEFD-47DB-B047-F59C8570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483-74CD-4049-AD6B-415E044C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FDA-2526-40FB-BC1F-2996704E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533222" cy="3777622"/>
          </a:xfrm>
        </p:spPr>
        <p:txBody>
          <a:bodyPr/>
          <a:lstStyle/>
          <a:p>
            <a:r>
              <a:rPr lang="sr-Latn-RS" b="1" dirty="0"/>
              <a:t>Zamislite sada paket koji može da se otvori na obe strane</a:t>
            </a:r>
          </a:p>
          <a:p>
            <a:r>
              <a:rPr lang="sr-Latn-RS" b="1" dirty="0"/>
              <a:t>Ne možete pristupiti knjigama koje su u sredini, ali možete onoj koja je na početku, i onoj koja je na kraju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50A-D603-4450-8905-AA186B9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9918-71C6-49D7-9FE3-927C73A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4AF-F83D-44A1-A775-BF67CA6B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Rezultat slika za queue enqueue dequeue">
            <a:extLst>
              <a:ext uri="{FF2B5EF4-FFF2-40B4-BE49-F238E27FC236}">
                <a16:creationId xmlns:a16="http://schemas.microsoft.com/office/drawing/2014/main" id="{13EA4777-89F4-46D0-B05F-AF67C5D1A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34" y="1657689"/>
            <a:ext cx="6665844" cy="43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66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F092-51B8-47AD-9269-7FB7AF0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818-EB8E-4CA6-ACA2-9ADD78D5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sr-Latn-RS" dirty="0"/>
              <a:t>Opisati kako funkcioniše struktura podataka red?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Koja dva pokazivača ima red?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se može implementirati red?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Koje osnovne metode ima red?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dek?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kod za metodu koja proverava da li je red pun (niz).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kod za metodu koja proverava da li je red prazan (lančana lista.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kod metode za dodavanje elementa u red (niz).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kod metode za brisanje elementa u red (lančana lista).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 Napisati kod za brisanje s kraja kod deka.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22E0-448C-4535-AA67-71553EE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C7E6-D29D-4A2D-9F66-A0E44A6F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4867-2308-48BC-92CB-7EF1714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9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E90F-67D1-44FD-8A26-CB331AC7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25F2-5578-4BF9-B879-CE815DB9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Test poslati do 20.04.2020. u 14h na mejl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prema uputstvima sa sajta univerziteta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C4B2-741B-4A9B-B06D-534946FE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89BA-382C-45BA-9C41-7D38A59A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9BE7-3528-407D-9794-51C2826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0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329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Implementacija kružnog reda preko niza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Ispitivanje da li je red pun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#define SIZE 5   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CQ[SIZE],f=-1,r=-1;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 </a:t>
            </a:r>
            <a:r>
              <a:rPr lang="en-US" sz="2000" dirty="0" err="1"/>
              <a:t>CQfull</a:t>
            </a:r>
            <a:r>
              <a:rPr lang="en-US" sz="2000" dirty="0"/>
              <a:t>()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/>
              <a:t>{                     </a:t>
            </a:r>
            <a:r>
              <a:rPr lang="en-US" sz="2000" i="1" dirty="0"/>
              <a:t>/* Function to Check Circular Queue Full */</a:t>
            </a:r>
            <a:endParaRPr lang="sr-Latn-RS" sz="2000" dirty="0"/>
          </a:p>
          <a:p>
            <a:pPr marL="0" indent="0">
              <a:buNone/>
            </a:pPr>
            <a:r>
              <a:rPr lang="en-US" sz="2000" i="1" dirty="0"/>
              <a:t>/* </a:t>
            </a:r>
            <a:r>
              <a:rPr lang="en-US" sz="2000" i="1" dirty="0" err="1"/>
              <a:t>proverava</a:t>
            </a:r>
            <a:r>
              <a:rPr lang="en-US" sz="2000" i="1" dirty="0"/>
              <a:t> se pre </a:t>
            </a:r>
            <a:r>
              <a:rPr lang="en-US" sz="2000" i="1" dirty="0" err="1"/>
              <a:t>povećanja</a:t>
            </a:r>
            <a:r>
              <a:rPr lang="en-US" sz="2000" i="1" dirty="0"/>
              <a:t> r*/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/>
              <a:t>    if( (f==r+1) || (f == 0 &amp;&amp; r== SIZE-1)) return 1;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/>
              <a:t>    return 0;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r>
              <a:rPr lang="en-US" sz="3200" dirty="0"/>
              <a:t> </a:t>
            </a:r>
            <a:endParaRPr lang="sr-Latn-R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sz="2000" dirty="0"/>
              <a:t>Definišemo konstantu za veličinu niza dužine 5</a:t>
            </a:r>
          </a:p>
          <a:p>
            <a:r>
              <a:rPr lang="sr-Latn-RS" sz="2000" dirty="0"/>
              <a:t>Zatim CQ niz (circular queue)</a:t>
            </a:r>
          </a:p>
          <a:p>
            <a:r>
              <a:rPr lang="sr-Latn-RS" sz="2000" dirty="0"/>
              <a:t>F za front (glava)</a:t>
            </a:r>
          </a:p>
          <a:p>
            <a:r>
              <a:rPr lang="sr-Latn-RS" sz="2000" dirty="0"/>
              <a:t>R za rear (rep)</a:t>
            </a:r>
          </a:p>
          <a:p>
            <a:r>
              <a:rPr lang="sr-Latn-RS" sz="2000" dirty="0"/>
              <a:t>Funkcija ispituje jel red pun, red je puno ako je razlika između fronta i reara 1, ili ako je front 0, a rear 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B0F5CC-C086-4607-B817-0C0B5365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39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Implementacija kružnog reda preko niza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56904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Ispitivanje da li je red prazan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/>
              <a:t>int </a:t>
            </a:r>
            <a:r>
              <a:rPr lang="en-US" sz="3200" dirty="0" err="1"/>
              <a:t>CQempty</a:t>
            </a:r>
            <a:r>
              <a:rPr lang="en-US" sz="3200" dirty="0"/>
              <a:t>()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{                    </a:t>
            </a:r>
            <a:r>
              <a:rPr lang="en-US" sz="3200" i="1" dirty="0"/>
              <a:t>/* Function to Check Circular Queue Empty */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    if(f== -1) return 1;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    return 0;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}</a:t>
            </a:r>
            <a:endParaRPr lang="sr-Latn-RS" sz="3200" dirty="0"/>
          </a:p>
          <a:p>
            <a:pPr marL="0" indent="0">
              <a:buNone/>
            </a:pPr>
            <a:endParaRPr lang="sr-Latn-R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sz="2000" dirty="0"/>
              <a:t>Red je prazan ako mu je front -1</a:t>
            </a:r>
          </a:p>
          <a:p>
            <a:r>
              <a:rPr lang="sr-Latn-RS" sz="2000" dirty="0"/>
              <a:t>Ova funkcija nam treba da bismo proverili da li možemo da brišemo iz reda</a:t>
            </a:r>
          </a:p>
          <a:p>
            <a:r>
              <a:rPr lang="sr-Latn-RS" sz="2000" dirty="0"/>
              <a:t>Prethodna f-ja nam treba da proverimo da li možemo dodati element u red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FEA52-0DB1-4A0D-A98C-6649841B7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5454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Operacije Enqueue i Dequeue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348792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Enqueue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1" y="1944058"/>
            <a:ext cx="4342893" cy="35814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dirty="0"/>
              <a:t>void </a:t>
            </a:r>
            <a:r>
              <a:rPr lang="en-US" dirty="0" err="1"/>
              <a:t>CQinsert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r>
              <a:rPr lang="sr-Latn-RS" dirty="0"/>
              <a:t> </a:t>
            </a:r>
            <a:r>
              <a:rPr lang="en-US" dirty="0"/>
              <a:t>if( </a:t>
            </a:r>
            <a:r>
              <a:rPr lang="en-US" dirty="0" err="1"/>
              <a:t>CQfull</a:t>
            </a:r>
            <a:r>
              <a:rPr lang="en-US" dirty="0"/>
              <a:t>())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</a:t>
            </a:r>
            <a:r>
              <a:rPr lang="en-US" dirty="0"/>
              <a:t> Overflow!!!!</a:t>
            </a:r>
            <a:r>
              <a:rPr lang="en-US" b="1" dirty="0"/>
              <a:t>\n\n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if(f==-1)f=0;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r=(r+1) % SIZE;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CQ[r]=</a:t>
            </a:r>
            <a:r>
              <a:rPr lang="en-US" dirty="0" err="1"/>
              <a:t>elem</a:t>
            </a:r>
            <a:r>
              <a:rPr lang="en-US" dirty="0"/>
              <a:t>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9763" y="1925054"/>
            <a:ext cx="4338674" cy="45839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Kod reda se dodaje element na kraju</a:t>
            </a:r>
          </a:p>
          <a:p>
            <a:r>
              <a:rPr lang="sr-Latn-RS" dirty="0"/>
              <a:t>Zamislite red u pošti, novi klijenti dolaze na kraj reda, a oni koji su stigli na red kod šaltera, završavaju posao i brišu se iz reda</a:t>
            </a:r>
          </a:p>
          <a:p>
            <a:r>
              <a:rPr lang="sr-Latn-RS" dirty="0"/>
              <a:t>U red može da se doda element ako mesta u redu ima</a:t>
            </a:r>
          </a:p>
          <a:p>
            <a:r>
              <a:rPr lang="sr-Latn-RS" dirty="0"/>
              <a:t>Pošto se radi o kružnom redu rear se inkrementira po modulu size</a:t>
            </a:r>
          </a:p>
          <a:p>
            <a:r>
              <a:rPr lang="sr-Latn-RS" dirty="0"/>
              <a:t>To znači da možemo da imamo red u kom je prvi elemnt na poziviji 4, a drugi na poziciji 0, treći na poziciji 1, četvrti na poziciji 2 itd.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Operacije Enqueue i Dequeue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1" y="1944058"/>
            <a:ext cx="4342893" cy="35814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Brisanje iz reda je moguće ako imamo šta da obrišemo</a:t>
            </a:r>
          </a:p>
          <a:p>
            <a:r>
              <a:rPr lang="sr-Latn-RS" dirty="0"/>
              <a:t>Ako je to bio jedini element u redu onda f i r vraćamo na -1</a:t>
            </a:r>
          </a:p>
          <a:p>
            <a:r>
              <a:rPr lang="sr-Latn-RS" dirty="0"/>
              <a:t>Ako nije front se inkrementira po modulu SIZE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1719" y="1348792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Dequeue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9763" y="1925054"/>
            <a:ext cx="4338674" cy="45839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CQdelete</a:t>
            </a:r>
            <a:r>
              <a:rPr lang="en-US" dirty="0"/>
              <a:t>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r>
              <a:rPr lang="sr-Latn-R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CQempty</a:t>
            </a:r>
            <a:r>
              <a:rPr lang="en-US" dirty="0"/>
              <a:t>()){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Underflow</a:t>
            </a:r>
            <a:r>
              <a:rPr lang="en-US" dirty="0"/>
              <a:t>!!!!</a:t>
            </a:r>
            <a:r>
              <a:rPr lang="en-US" b="1" dirty="0"/>
              <a:t>\n\n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return(-1);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elem</a:t>
            </a:r>
            <a:r>
              <a:rPr lang="en-US" dirty="0"/>
              <a:t>=CQ[f];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if(f==r){ f=-1; r=-1;} </a:t>
            </a:r>
            <a:r>
              <a:rPr lang="en-US" i="1" dirty="0"/>
              <a:t>/* Q has only one element ?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f=(f+1) % SIZE;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return(</a:t>
            </a:r>
            <a:r>
              <a:rPr lang="en-US" dirty="0" err="1"/>
              <a:t>elem</a:t>
            </a:r>
            <a:r>
              <a:rPr lang="en-US" dirty="0"/>
              <a:t>)</a:t>
            </a:r>
            <a:r>
              <a:rPr lang="sr-Latn-RS" dirty="0"/>
              <a:t>;</a:t>
            </a:r>
            <a:r>
              <a:rPr lang="en-US" dirty="0"/>
              <a:t>}}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Prikazivanje (štampanje) elemenata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490"/>
            <a:ext cx="8915400" cy="45322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dirty="0"/>
              <a:t>void </a:t>
            </a:r>
            <a:r>
              <a:rPr lang="en-US" dirty="0"/>
              <a:t>display()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        </a:t>
            </a:r>
            <a:r>
              <a:rPr lang="en-US" i="1" dirty="0"/>
              <a:t>/* Function to display status of Circular Queue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CQempty</a:t>
            </a:r>
            <a:r>
              <a:rPr lang="en-US" dirty="0"/>
              <a:t>()) </a:t>
            </a:r>
            <a:r>
              <a:rPr lang="en-US" dirty="0" err="1"/>
              <a:t>printf</a:t>
            </a:r>
            <a:r>
              <a:rPr lang="en-US" dirty="0"/>
              <a:t>(" </a:t>
            </a:r>
            <a:r>
              <a:rPr lang="en-US" b="1" dirty="0"/>
              <a:t>\n</a:t>
            </a:r>
            <a:r>
              <a:rPr lang="en-US" dirty="0"/>
              <a:t> Empty Queue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("Front[%d]-&gt;",f);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f;i</a:t>
            </a:r>
            <a:r>
              <a:rPr lang="en-US" dirty="0"/>
              <a:t>!=</a:t>
            </a:r>
            <a:r>
              <a:rPr lang="en-US" dirty="0" err="1"/>
              <a:t>r;i</a:t>
            </a:r>
            <a:r>
              <a:rPr lang="en-US" dirty="0"/>
              <a:t>=(i+1)%SIZE)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("%d ",CQ[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",CQ[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("&lt;-[%d]</a:t>
            </a:r>
            <a:r>
              <a:rPr lang="en-US" dirty="0" err="1"/>
              <a:t>Rear",r</a:t>
            </a:r>
            <a:r>
              <a:rPr lang="en-US" dirty="0"/>
              <a:t>);</a:t>
            </a:r>
            <a:r>
              <a:rPr lang="sr-Latn-RS" dirty="0"/>
              <a:t> }</a:t>
            </a:r>
            <a:r>
              <a:rPr lang="en-US" dirty="0"/>
              <a:t>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EDA13-FFE3-4C03-A388-FB950B4069BB}"/>
              </a:ext>
            </a:extLst>
          </p:cNvPr>
          <p:cNvSpPr txBox="1"/>
          <p:nvPr/>
        </p:nvSpPr>
        <p:spPr>
          <a:xfrm>
            <a:off x="7202466" y="3429000"/>
            <a:ext cx="37077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Prilikom štampanja, obilazimo niz, od f do r, a inkrementiranje vršimo po modulu SIZE</a:t>
            </a:r>
          </a:p>
        </p:txBody>
      </p:sp>
    </p:spTree>
    <p:extLst>
      <p:ext uri="{BB962C8B-B14F-4D97-AF65-F5344CB8AC3E}">
        <p14:creationId xmlns:p14="http://schemas.microsoft.com/office/powerpoint/2010/main" val="266763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Main funkcija – 1. deo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int </a:t>
            </a:r>
            <a:r>
              <a:rPr lang="en-US" dirty="0" err="1"/>
              <a:t>opn,elem</a:t>
            </a:r>
            <a:r>
              <a:rPr lang="en-US" dirty="0"/>
              <a:t>;</a:t>
            </a: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### Circular Queue Operations ### </a:t>
            </a:r>
            <a:r>
              <a:rPr lang="en-US" b="1" dirty="0"/>
              <a:t>\n\n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Press 1-Insert, 2-Delete,3-Display,4-Exit</a:t>
            </a:r>
            <a:r>
              <a:rPr lang="en-US" b="1" dirty="0"/>
              <a:t>\n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</a:t>
            </a:r>
            <a:r>
              <a:rPr lang="en-US" dirty="0"/>
              <a:t> Your option ?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opn</a:t>
            </a:r>
            <a:r>
              <a:rPr lang="en-US" dirty="0"/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13-Apr-2020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713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2427</TotalTime>
  <Words>2470</Words>
  <Application>Microsoft Office PowerPoint</Application>
  <PresentationFormat>Widescreen</PresentationFormat>
  <Paragraphs>469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Wisp</vt:lpstr>
      <vt:lpstr>ALGORITMI I STRUKTURE PODATAKA</vt:lpstr>
      <vt:lpstr>Red</vt:lpstr>
      <vt:lpstr>Red</vt:lpstr>
      <vt:lpstr>Implementacija kružnog reda preko niza</vt:lpstr>
      <vt:lpstr>Implementacija kružnog reda preko niza</vt:lpstr>
      <vt:lpstr>Operacije Enqueue i Dequeue</vt:lpstr>
      <vt:lpstr>Operacije Enqueue i Dequeue</vt:lpstr>
      <vt:lpstr>Prikazivanje (štampanje) elemenata</vt:lpstr>
      <vt:lpstr>Main funkcija – 1. deo</vt:lpstr>
      <vt:lpstr>Main funkcija – 2. deo</vt:lpstr>
      <vt:lpstr>Main funkcija – 3. deo</vt:lpstr>
      <vt:lpstr>Implementacija reda preko ulančane liste</vt:lpstr>
      <vt:lpstr>Operacija Enqueue (dodavanje elementa)</vt:lpstr>
      <vt:lpstr>Operacija Dequeue (uklanjanje elementa)</vt:lpstr>
      <vt:lpstr>Prikaz (štampanje) elemenata</vt:lpstr>
      <vt:lpstr>Main f-ja – 1. deo</vt:lpstr>
      <vt:lpstr>Main f-ja – 2. deo</vt:lpstr>
      <vt:lpstr>Main f-ja – 3. deo</vt:lpstr>
      <vt:lpstr>Red sa dva pristupna kraja</vt:lpstr>
      <vt:lpstr>Red sa dva pristupna kraja – 1. deo</vt:lpstr>
      <vt:lpstr>Red sa dva pristupna kraja - 2.deo</vt:lpstr>
      <vt:lpstr>Red sa dva pristupna kraja - 3.deo</vt:lpstr>
      <vt:lpstr>Red sa dva pristupna kraja - 4.deo</vt:lpstr>
      <vt:lpstr>Red sa dva pristupna kraja - 5.deo</vt:lpstr>
      <vt:lpstr>Red sa dva pristupna kraja - 6.deo</vt:lpstr>
      <vt:lpstr>Red sa dva pristupna kraja - 7.deo</vt:lpstr>
      <vt:lpstr>Red sa dva pristupna kraja - 8.deo</vt:lpstr>
      <vt:lpstr>Red sa dva pristupna kraja - 9.deo</vt:lpstr>
      <vt:lpstr>Zanimljive animacije</vt:lpstr>
      <vt:lpstr>Test</vt:lpstr>
      <vt:lpstr>Test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Aldina Pljaskovic</dc:creator>
  <cp:lastModifiedBy>Dzenan</cp:lastModifiedBy>
  <cp:revision>97</cp:revision>
  <dcterms:created xsi:type="dcterms:W3CDTF">2018-02-28T21:57:11Z</dcterms:created>
  <dcterms:modified xsi:type="dcterms:W3CDTF">2020-04-10T11:31:07Z</dcterms:modified>
</cp:coreProperties>
</file>