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2"/>
  </p:notesMasterIdLst>
  <p:sldIdLst>
    <p:sldId id="256" r:id="rId2"/>
    <p:sldId id="308" r:id="rId3"/>
    <p:sldId id="302" r:id="rId4"/>
    <p:sldId id="303" r:id="rId5"/>
    <p:sldId id="318" r:id="rId6"/>
    <p:sldId id="304" r:id="rId7"/>
    <p:sldId id="305" r:id="rId8"/>
    <p:sldId id="306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01" r:id="rId19"/>
    <p:sldId id="30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19.4.2020.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Binarna stabla - drugi 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9 – BINARNA STABLA – drugi deo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3.</a:t>
            </a:r>
            <a:r>
              <a:rPr lang="sr-Latn-RS" dirty="0"/>
              <a:t> Napisati rekurzivnu funkciju kojom se izračunava broj elemenata nepraznog binarnog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B06E9-5B27-4C42-8AC4-4ACBFD34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03" y="2905195"/>
            <a:ext cx="6273594" cy="2478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4630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4.</a:t>
            </a:r>
            <a:r>
              <a:rPr lang="sr-Latn-RS" dirty="0"/>
              <a:t> Napisati rekurzivnu funkciju kojom se ispituje da li se element E nalazi u binarnom stablu.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BCC3B-082F-4492-9976-9726E996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30" y="2987502"/>
            <a:ext cx="6128539" cy="1863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72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5.</a:t>
            </a:r>
            <a:r>
              <a:rPr lang="sr-Latn-RS" dirty="0"/>
              <a:t> Napisati rekurzivnu funkciju kojom se izračunarava maksimalna dubina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8730-C814-4499-9F22-F96CA498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81" y="2968450"/>
            <a:ext cx="5802167" cy="2107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3479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6.</a:t>
            </a:r>
            <a:r>
              <a:rPr lang="sr-Latn-RS" dirty="0"/>
              <a:t> Napisati rekurzivnu funkciju kojom se izračunarava broj elemenata na n-tom nivou stabla, pri čemu se koren stabla tretira kao nulti nivo.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7D40D-4EF6-4BA8-AED5-6F453118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47" y="3245477"/>
            <a:ext cx="5657113" cy="2089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738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7.</a:t>
            </a:r>
            <a:r>
              <a:rPr lang="sr-Latn-RS" dirty="0"/>
              <a:t> Napisati rekurzivnu funkciju kojom se ispisuju elemenati na n-tom nivou stabla, pri čemu se koren stabla tretira kao nulti nivo.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D98D2-715C-49B3-A64E-5464E1EE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00" y="2909718"/>
            <a:ext cx="5657113" cy="2469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94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8.</a:t>
            </a:r>
            <a:r>
              <a:rPr lang="sr-Latn-RS" dirty="0"/>
              <a:t> Napisati rekurzivnu funkciju kojom se izračunava zbir elemenata na n-tom nivou stabla, pri čemu se koren stabla tretira kao nulti nivo.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CA92-D1B8-4E40-BA72-CE62CDDE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30" y="3017962"/>
            <a:ext cx="6128539" cy="2279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495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9.</a:t>
            </a:r>
            <a:r>
              <a:rPr lang="sr-Latn-RS" dirty="0"/>
              <a:t> Napisati rekurzivnu funkciju kojom se izračunava zbir elemenata u listovima binarnog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655E-AB9E-4CC9-AF62-1FEC96CB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93" y="3013440"/>
            <a:ext cx="6998865" cy="22888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502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540189"/>
            <a:ext cx="8915400" cy="3777622"/>
          </a:xfrm>
        </p:spPr>
        <p:txBody>
          <a:bodyPr/>
          <a:lstStyle/>
          <a:p>
            <a:r>
              <a:rPr lang="sr-Latn-RS" b="1" dirty="0"/>
              <a:t>Zadatak 10.</a:t>
            </a:r>
            <a:r>
              <a:rPr lang="sr-Latn-RS" dirty="0"/>
              <a:t> Napisati rekurzivnu funkciju kojom se izračunava maksimalni element binarnog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453B2-614C-453B-9ECC-DC7482EF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508" y="2167380"/>
            <a:ext cx="5149424" cy="433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375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Kako </a:t>
            </a:r>
            <a:r>
              <a:rPr lang="sr-Latn-RS"/>
              <a:t>se binarno stablo </a:t>
            </a:r>
            <a:r>
              <a:rPr lang="sr-Latn-RS" dirty="0"/>
              <a:t>implemetira u C-u?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Ispisati kod u C-u za preorder obliska stabla.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Ispisati kod u C-u za postorder obliska stabla.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Ispisati kod u C-u za inorder obliska stabla.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root?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Zašto je rekurzija pogodna za f-je za rad sa stablima?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glasi kod u C-u za brisanje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glasi kod iz zadataka 1 u C-u?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glasi kod iz zadataka 2 u C-u?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glasi kod iz zadataka 10 u C-u?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04.05.2020.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drugi 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– implementacija u C-u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#include&lt;stdlib.h&gt;</a:t>
            </a:r>
          </a:p>
          <a:p>
            <a:pPr marL="0" indent="0">
              <a:buNone/>
            </a:pPr>
            <a:r>
              <a:rPr lang="sr-Latn-RS" dirty="0"/>
              <a:t>#include&lt;stdio.h&gt;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struct node{</a:t>
            </a:r>
          </a:p>
          <a:p>
            <a:pPr marL="0" indent="0">
              <a:buNone/>
            </a:pPr>
            <a:r>
              <a:rPr lang="sr-Latn-RS" dirty="0"/>
              <a:t>int data;</a:t>
            </a:r>
          </a:p>
          <a:p>
            <a:pPr marL="0" indent="0">
              <a:buNone/>
            </a:pPr>
            <a:r>
              <a:rPr lang="sr-Latn-RS" dirty="0"/>
              <a:t>struct node * right, * left;</a:t>
            </a:r>
          </a:p>
          <a:p>
            <a:pPr marL="0" indent="0">
              <a:buNone/>
            </a:pPr>
            <a:r>
              <a:rPr lang="sr-Latn-RS" dirty="0"/>
              <a:t>};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A576F8-3DD0-4ECA-9634-DE0C5C15D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r-Latn-RS" dirty="0"/>
              <a:t>Binarno stablo je ono stablo čiji svaki čvor može imati maksimalno dva potomka, znači nijedan, jedan ili oba</a:t>
            </a:r>
          </a:p>
          <a:p>
            <a:r>
              <a:rPr lang="sr-Latn-RS" dirty="0"/>
              <a:t>Stablo se u C-u implementira preko ulančane liste, ali se binarno stablo može implementirati i preko niza, ako je kompletno, a to ćemo učiti kasnije</a:t>
            </a:r>
          </a:p>
          <a:p>
            <a:r>
              <a:rPr lang="sr-Latn-RS" dirty="0"/>
              <a:t>Data je ono što se čuva u čvoru, dok je lef pokazivač na levi potomak, a right na desni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– implementacija u C-u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40A9D-AA25-4638-A7FA-729BC9F1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05000"/>
            <a:ext cx="8911686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r-Latn-RS" dirty="0"/>
              <a:t>Kreiranje novog čvora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struct node* newNode(int data)</a:t>
            </a:r>
          </a:p>
          <a:p>
            <a:pPr marL="0" indent="0">
              <a:buNone/>
            </a:pPr>
            <a:r>
              <a:rPr lang="sr-Latn-RS" dirty="0"/>
              <a:t>{</a:t>
            </a:r>
          </a:p>
          <a:p>
            <a:pPr marL="0" indent="0">
              <a:buNone/>
            </a:pPr>
            <a:r>
              <a:rPr lang="sr-Latn-RS" dirty="0"/>
              <a:t>// Alociranje memorije za novi čvor</a:t>
            </a:r>
          </a:p>
          <a:p>
            <a:pPr marL="0" indent="0">
              <a:buNone/>
            </a:pPr>
            <a:r>
              <a:rPr lang="sr-Latn-RS" dirty="0"/>
              <a:t>struct node* node = (struct node*)malloc(sizeof(struct node));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// Dodavanje data dela tom novom čvoru</a:t>
            </a:r>
          </a:p>
          <a:p>
            <a:pPr marL="0" indent="0">
              <a:buNone/>
            </a:pPr>
            <a:r>
              <a:rPr lang="sr-Latn-RS" dirty="0"/>
              <a:t>node-&gt;data = data;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FF440-8B10-4BF8-90D8-BDD5125E7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// incijalizacija desnog i levog potomka na NULL</a:t>
            </a:r>
          </a:p>
          <a:p>
            <a:pPr marL="0" indent="0">
              <a:buNone/>
            </a:pPr>
            <a:r>
              <a:rPr lang="sr-Latn-RS" dirty="0"/>
              <a:t>node-&gt;left = NULL;</a:t>
            </a:r>
          </a:p>
          <a:p>
            <a:pPr marL="0" indent="0">
              <a:buNone/>
            </a:pPr>
            <a:r>
              <a:rPr lang="sr-Latn-RS" dirty="0"/>
              <a:t>node-&gt;right = NULL;</a:t>
            </a:r>
          </a:p>
          <a:p>
            <a:pPr marL="0" indent="0">
              <a:buNone/>
            </a:pPr>
            <a:r>
              <a:rPr lang="sr-Latn-RS" dirty="0"/>
              <a:t>return(node);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Obilasci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40A9D-AA25-4638-A7FA-729BC9F1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05000"/>
            <a:ext cx="4342893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r-Latn-RS" dirty="0"/>
              <a:t>Inorder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void print_inorder(struct node * tree)</a:t>
            </a:r>
          </a:p>
          <a:p>
            <a:pPr marL="0" indent="0">
              <a:buNone/>
            </a:pPr>
            <a:r>
              <a:rPr lang="sr-Latn-RS" dirty="0"/>
              <a:t>{</a:t>
            </a:r>
          </a:p>
          <a:p>
            <a:pPr marL="0" indent="0">
              <a:buNone/>
            </a:pPr>
            <a:r>
              <a:rPr lang="sr-Latn-RS" dirty="0"/>
              <a:t>    if (tree)</a:t>
            </a:r>
          </a:p>
          <a:p>
            <a:pPr marL="0" indent="0">
              <a:buNone/>
            </a:pPr>
            <a:r>
              <a:rPr lang="sr-Latn-RS" dirty="0"/>
              <a:t>    {</a:t>
            </a:r>
          </a:p>
          <a:p>
            <a:pPr marL="0" indent="0">
              <a:buNone/>
            </a:pPr>
            <a:r>
              <a:rPr lang="sr-Latn-RS" dirty="0"/>
              <a:t>        print_inorder(tree-&gt;left);</a:t>
            </a:r>
          </a:p>
          <a:p>
            <a:pPr marL="0" indent="0">
              <a:buNone/>
            </a:pPr>
            <a:r>
              <a:rPr lang="sr-Latn-RS" dirty="0"/>
              <a:t>        printf("%d\n",tree-&gt;data);</a:t>
            </a:r>
          </a:p>
          <a:p>
            <a:pPr marL="0" indent="0">
              <a:buNone/>
            </a:pPr>
            <a:r>
              <a:rPr lang="sr-Latn-RS" dirty="0"/>
              <a:t>        print_inorder(tree-&gt;right);</a:t>
            </a:r>
          </a:p>
          <a:p>
            <a:pPr marL="0" indent="0">
              <a:buNone/>
            </a:pPr>
            <a:r>
              <a:rPr lang="sr-Latn-RS" dirty="0"/>
              <a:t>    }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FF440-8B10-4BF8-90D8-BDD5125E7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1600" dirty="0"/>
              <a:t>Stabla su pogodna za rekurziju jer je svaki čvor koren sopstvenog podstabla</a:t>
            </a:r>
          </a:p>
          <a:p>
            <a:r>
              <a:rPr lang="sr-Latn-RS" sz="1600" dirty="0"/>
              <a:t>To znači da na svako podstablo stabla možemo da se odnosimo kao na celo stablo</a:t>
            </a:r>
          </a:p>
          <a:p>
            <a:r>
              <a:rPr lang="sr-Latn-RS" sz="1600" dirty="0"/>
              <a:t>To važi i za levo podstablo stabla i za desno, što nam olakšava obliske stabla</a:t>
            </a:r>
          </a:p>
          <a:p>
            <a:r>
              <a:rPr lang="sr-Latn-RS" sz="1600" dirty="0"/>
              <a:t>Kod inorder obilaska, prvo se obilazi levo podstablo, koren pa desno podstablo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5B16000-EC1B-4455-B6DD-6763B4C86C48}"/>
              </a:ext>
            </a:extLst>
          </p:cNvPr>
          <p:cNvSpPr txBox="1">
            <a:spLocks/>
          </p:cNvSpPr>
          <p:nvPr/>
        </p:nvSpPr>
        <p:spPr>
          <a:xfrm>
            <a:off x="7166957" y="1905000"/>
            <a:ext cx="4342893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Objašnjenje</a:t>
            </a:r>
          </a:p>
        </p:txBody>
      </p:sp>
    </p:spTree>
    <p:extLst>
      <p:ext uri="{BB962C8B-B14F-4D97-AF65-F5344CB8AC3E}">
        <p14:creationId xmlns:p14="http://schemas.microsoft.com/office/powerpoint/2010/main" val="103448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Obilasci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40A9D-AA25-4638-A7FA-729BC9F1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05000"/>
            <a:ext cx="4342893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r-Latn-RS" dirty="0"/>
              <a:t>Objašnjenje: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r-Latn-RS" dirty="0"/>
              <a:t>Stablo možemo da obilazimo ako postoji bar jedan čvor</a:t>
            </a:r>
          </a:p>
          <a:p>
            <a:r>
              <a:rPr lang="sr-Latn-RS" dirty="0"/>
              <a:t>Preorder obilazak znači koren, levo podstablo, pa desno podstablo</a:t>
            </a:r>
          </a:p>
          <a:p>
            <a:r>
              <a:rPr lang="sr-Latn-RS" dirty="0"/>
              <a:t>Počinjemo od zadatog čvora, i štampamo data – ono što je sačuvano u njemu</a:t>
            </a:r>
          </a:p>
          <a:p>
            <a:r>
              <a:rPr lang="sr-Latn-RS" dirty="0"/>
              <a:t>Zatim isti algoritam prvo primenjujemo na njegovo levo, a zatim na desno podstablo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FF440-8B10-4BF8-90D8-BDD5125E7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dirty="0"/>
              <a:t>void print_preorder(struct node * tree)</a:t>
            </a:r>
          </a:p>
          <a:p>
            <a:pPr marL="0" indent="0">
              <a:buNone/>
            </a:pPr>
            <a:r>
              <a:rPr lang="sr-Latn-RS" dirty="0"/>
              <a:t>{</a:t>
            </a:r>
          </a:p>
          <a:p>
            <a:pPr marL="0" indent="0">
              <a:buNone/>
            </a:pPr>
            <a:r>
              <a:rPr lang="sr-Latn-RS" dirty="0"/>
              <a:t>    if (tree)</a:t>
            </a:r>
          </a:p>
          <a:p>
            <a:pPr marL="0" indent="0">
              <a:buNone/>
            </a:pPr>
            <a:r>
              <a:rPr lang="sr-Latn-RS" dirty="0"/>
              <a:t>    {</a:t>
            </a:r>
          </a:p>
          <a:p>
            <a:pPr marL="0" indent="0">
              <a:buNone/>
            </a:pPr>
            <a:r>
              <a:rPr lang="sr-Latn-RS" dirty="0"/>
              <a:t>        printf("%d\n",tree-&gt;data);</a:t>
            </a:r>
          </a:p>
          <a:p>
            <a:pPr marL="0" indent="0">
              <a:buNone/>
            </a:pPr>
            <a:r>
              <a:rPr lang="sr-Latn-RS" dirty="0"/>
              <a:t>        print_preorder(tree-&gt;left);</a:t>
            </a:r>
          </a:p>
          <a:p>
            <a:pPr marL="0" indent="0">
              <a:buNone/>
            </a:pPr>
            <a:r>
              <a:rPr lang="sr-Latn-RS" dirty="0"/>
              <a:t>        print_preorder(tree-&gt;right);</a:t>
            </a:r>
          </a:p>
          <a:p>
            <a:pPr marL="0" indent="0">
              <a:buNone/>
            </a:pPr>
            <a:r>
              <a:rPr lang="sr-Latn-RS" dirty="0"/>
              <a:t>    }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5B16000-EC1B-4455-B6DD-6763B4C86C48}"/>
              </a:ext>
            </a:extLst>
          </p:cNvPr>
          <p:cNvSpPr txBox="1">
            <a:spLocks/>
          </p:cNvSpPr>
          <p:nvPr/>
        </p:nvSpPr>
        <p:spPr>
          <a:xfrm>
            <a:off x="7166957" y="1905000"/>
            <a:ext cx="4342893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Preorder</a:t>
            </a:r>
          </a:p>
        </p:txBody>
      </p:sp>
    </p:spTree>
    <p:extLst>
      <p:ext uri="{BB962C8B-B14F-4D97-AF65-F5344CB8AC3E}">
        <p14:creationId xmlns:p14="http://schemas.microsoft.com/office/powerpoint/2010/main" val="19783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Obilasci i brisanje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40A9D-AA25-4638-A7FA-729BC9F1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05000"/>
            <a:ext cx="4342893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r-Latn-RS" dirty="0"/>
              <a:t>Postorder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void print_postorder(struct node * tree)</a:t>
            </a:r>
          </a:p>
          <a:p>
            <a:pPr marL="0" indent="0">
              <a:buNone/>
            </a:pPr>
            <a:r>
              <a:rPr lang="sr-Latn-RS" dirty="0"/>
              <a:t>{</a:t>
            </a:r>
          </a:p>
          <a:p>
            <a:pPr marL="0" indent="0">
              <a:buNone/>
            </a:pPr>
            <a:r>
              <a:rPr lang="sr-Latn-RS" dirty="0"/>
              <a:t>    if (tree)</a:t>
            </a:r>
          </a:p>
          <a:p>
            <a:pPr marL="0" indent="0">
              <a:buNone/>
            </a:pPr>
            <a:r>
              <a:rPr lang="sr-Latn-RS" dirty="0"/>
              <a:t>    {</a:t>
            </a:r>
          </a:p>
          <a:p>
            <a:pPr marL="0" indent="0">
              <a:buNone/>
            </a:pPr>
            <a:r>
              <a:rPr lang="sr-Latn-RS" dirty="0"/>
              <a:t>        print_postorder(tree-&gt;left);</a:t>
            </a:r>
          </a:p>
          <a:p>
            <a:pPr marL="0" indent="0">
              <a:buNone/>
            </a:pPr>
            <a:r>
              <a:rPr lang="sr-Latn-RS" dirty="0"/>
              <a:t>        print_postorder(tree-&gt;right);</a:t>
            </a:r>
          </a:p>
          <a:p>
            <a:pPr marL="0" indent="0">
              <a:buNone/>
            </a:pPr>
            <a:r>
              <a:rPr lang="sr-Latn-RS" dirty="0"/>
              <a:t>        printf("%d\n",tree-&gt;data);</a:t>
            </a:r>
          </a:p>
          <a:p>
            <a:pPr marL="0" indent="0">
              <a:buNone/>
            </a:pPr>
            <a:r>
              <a:rPr lang="sr-Latn-RS" dirty="0"/>
              <a:t>    }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FF440-8B10-4BF8-90D8-BDD5125E7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deltree</a:t>
            </a:r>
            <a:r>
              <a:rPr lang="en-US" dirty="0"/>
              <a:t>(</a:t>
            </a:r>
            <a:r>
              <a:rPr lang="sr-Latn-RS" dirty="0"/>
              <a:t>struct </a:t>
            </a:r>
            <a:r>
              <a:rPr lang="en-US" dirty="0"/>
              <a:t>node * tree)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(tree)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deltree</a:t>
            </a:r>
            <a:r>
              <a:rPr lang="en-US" dirty="0"/>
              <a:t>(tree-&gt;left);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deltree</a:t>
            </a:r>
            <a:r>
              <a:rPr lang="en-US" dirty="0"/>
              <a:t>(tree-&gt;right);</a:t>
            </a:r>
          </a:p>
          <a:p>
            <a:pPr marL="0" indent="0">
              <a:buNone/>
            </a:pPr>
            <a:r>
              <a:rPr lang="en-US" dirty="0"/>
              <a:t>        free(tree);</a:t>
            </a:r>
          </a:p>
          <a:p>
            <a:pPr marL="0" indent="0">
              <a:buNone/>
            </a:pPr>
            <a:r>
              <a:rPr lang="en-US" dirty="0"/>
              <a:t>    }}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5B16000-EC1B-4455-B6DD-6763B4C86C48}"/>
              </a:ext>
            </a:extLst>
          </p:cNvPr>
          <p:cNvSpPr txBox="1">
            <a:spLocks/>
          </p:cNvSpPr>
          <p:nvPr/>
        </p:nvSpPr>
        <p:spPr>
          <a:xfrm>
            <a:off x="7166957" y="1905000"/>
            <a:ext cx="4342893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Brisanje elementa</a:t>
            </a:r>
          </a:p>
        </p:txBody>
      </p:sp>
    </p:spTree>
    <p:extLst>
      <p:ext uri="{BB962C8B-B14F-4D97-AF65-F5344CB8AC3E}">
        <p14:creationId xmlns:p14="http://schemas.microsoft.com/office/powerpoint/2010/main" val="235156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Main funkcija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0D4F-9821-41DA-BCAC-E0E41D2AC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905000"/>
            <a:ext cx="4342893" cy="39980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400" dirty="0"/>
              <a:t>int main()</a:t>
            </a:r>
          </a:p>
          <a:p>
            <a:pPr marL="0" indent="0">
              <a:buNone/>
            </a:pPr>
            <a:r>
              <a:rPr lang="sr-Latn-RS" sz="2400" dirty="0"/>
              <a:t>{</a:t>
            </a:r>
          </a:p>
          <a:p>
            <a:pPr marL="0" indent="0">
              <a:buNone/>
            </a:pPr>
            <a:r>
              <a:rPr lang="sr-Latn-RS" sz="2400" dirty="0"/>
              <a:t>struct node *root = newNode(1);</a:t>
            </a:r>
          </a:p>
          <a:p>
            <a:pPr marL="0" indent="0">
              <a:buNone/>
            </a:pPr>
            <a:r>
              <a:rPr lang="sr-Latn-RS" sz="2400" dirty="0"/>
              <a:t>root-&gt;left	 = newNode(2);</a:t>
            </a:r>
          </a:p>
          <a:p>
            <a:pPr marL="0" indent="0">
              <a:buNone/>
            </a:pPr>
            <a:r>
              <a:rPr lang="sr-Latn-RS" sz="2400" dirty="0"/>
              <a:t>root-&gt;right	 = newNode(3);</a:t>
            </a:r>
          </a:p>
          <a:p>
            <a:pPr marL="0" indent="0">
              <a:buNone/>
            </a:pPr>
            <a:r>
              <a:rPr lang="en-US" sz="2400" dirty="0"/>
              <a:t>root-&gt;left-&gt;left = </a:t>
            </a:r>
            <a:r>
              <a:rPr lang="en-US" sz="2400" dirty="0" err="1"/>
              <a:t>newNode</a:t>
            </a:r>
            <a:r>
              <a:rPr lang="en-US" sz="2400" dirty="0"/>
              <a:t>(4);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("preorder\n");</a:t>
            </a:r>
          </a:p>
          <a:p>
            <a:pPr marL="0" indent="0">
              <a:buNone/>
            </a:pPr>
            <a:r>
              <a:rPr lang="en-US" sz="2400" dirty="0" err="1"/>
              <a:t>print_preorder</a:t>
            </a:r>
            <a:r>
              <a:rPr lang="en-US" sz="2400" dirty="0"/>
              <a:t>(root);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FF440-8B10-4BF8-90D8-BDD5125E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901772"/>
            <a:ext cx="4338674" cy="39980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inorder</a:t>
            </a:r>
            <a:r>
              <a:rPr lang="en-US" sz="2400" dirty="0"/>
              <a:t>\n");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 err="1"/>
              <a:t>print_inorder</a:t>
            </a:r>
            <a:r>
              <a:rPr lang="en-US" sz="2400" dirty="0"/>
              <a:t>(root);</a:t>
            </a:r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postorder</a:t>
            </a:r>
            <a:r>
              <a:rPr lang="en-US" sz="2400" dirty="0"/>
              <a:t>\n");</a:t>
            </a:r>
          </a:p>
          <a:p>
            <a:pPr marL="0" indent="0">
              <a:buNone/>
            </a:pPr>
            <a:r>
              <a:rPr lang="en-US" sz="2400" dirty="0" err="1"/>
              <a:t>print_postorder</a:t>
            </a:r>
            <a:r>
              <a:rPr lang="en-US" sz="2400" dirty="0"/>
              <a:t>(root);</a:t>
            </a:r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("deletion");</a:t>
            </a:r>
          </a:p>
          <a:p>
            <a:pPr marL="0" indent="0">
              <a:buNone/>
            </a:pPr>
            <a:r>
              <a:rPr lang="en-US" sz="2400" dirty="0" err="1"/>
              <a:t>deltree</a:t>
            </a:r>
            <a:r>
              <a:rPr lang="en-US" sz="2400" dirty="0"/>
              <a:t>(root-&gt;left);</a:t>
            </a:r>
          </a:p>
          <a:p>
            <a:pPr marL="0" indent="0">
              <a:buNone/>
            </a:pPr>
            <a:r>
              <a:rPr lang="en-US" sz="2400" dirty="0" err="1"/>
              <a:t>getchar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return 0;</a:t>
            </a:r>
            <a:endParaRPr lang="sr-Latn-R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drugi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0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1.</a:t>
            </a:r>
            <a:r>
              <a:rPr lang="sr-Latn-RS" dirty="0"/>
              <a:t> Napisati rekurzivnu funkciju u pseudokodu kojom se ispisuje sadržaj informacionih polja u listovima binarnog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DD3CA1-166D-44BE-A43C-C956C321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95415"/>
            <a:ext cx="7107655" cy="2695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4560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53F-5D9E-4A5A-BE31-19D1E8D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B7AD14-A203-4866-AC08-A1AECEF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2.</a:t>
            </a:r>
            <a:r>
              <a:rPr lang="sr-Latn-RS" dirty="0"/>
              <a:t> Napisati rekurzivnu funkciju kojom se izračunava zbir elemenata nepraznog binarnog stabla.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9E6F-AD32-4ACF-BA0F-7CF86EEA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27-Apr-20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4DBF1-4ED1-4B63-9C63-3DDF262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drugi deo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F38D5-5876-4101-B4E4-7266397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17A7-02A6-4B63-BA03-F94615CA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45" y="2832747"/>
            <a:ext cx="6092276" cy="2379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6786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2481</TotalTime>
  <Words>1023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ALGORITMI I STRUKTURE PODATAKA</vt:lpstr>
      <vt:lpstr>Binarno stablo – implementacija u C-u</vt:lpstr>
      <vt:lpstr>Binarno stablo – implementacija u C-u</vt:lpstr>
      <vt:lpstr>Obilasci</vt:lpstr>
      <vt:lpstr>Obilasci</vt:lpstr>
      <vt:lpstr>Obilasci i brisanje</vt:lpstr>
      <vt:lpstr>Main funkcija</vt:lpstr>
      <vt:lpstr>Zadaci</vt:lpstr>
      <vt:lpstr>Zadaci</vt:lpstr>
      <vt:lpstr>Zadaci</vt:lpstr>
      <vt:lpstr>Zadaci</vt:lpstr>
      <vt:lpstr>Zadaci</vt:lpstr>
      <vt:lpstr>Zadaci</vt:lpstr>
      <vt:lpstr>Zadaci</vt:lpstr>
      <vt:lpstr>Zadaci</vt:lpstr>
      <vt:lpstr>Zadaci</vt:lpstr>
      <vt:lpstr>Zadaci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109</cp:revision>
  <dcterms:created xsi:type="dcterms:W3CDTF">2018-02-28T21:57:11Z</dcterms:created>
  <dcterms:modified xsi:type="dcterms:W3CDTF">2020-04-19T17:28:04Z</dcterms:modified>
</cp:coreProperties>
</file>