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312" r:id="rId5"/>
    <p:sldId id="313" r:id="rId6"/>
    <p:sldId id="314" r:id="rId7"/>
    <p:sldId id="315" r:id="rId8"/>
    <p:sldId id="316" r:id="rId9"/>
    <p:sldId id="317" r:id="rId10"/>
    <p:sldId id="319" r:id="rId11"/>
    <p:sldId id="325" r:id="rId12"/>
    <p:sldId id="326" r:id="rId13"/>
    <p:sldId id="327" r:id="rId14"/>
    <p:sldId id="328" r:id="rId15"/>
    <p:sldId id="329" r:id="rId16"/>
    <p:sldId id="330" r:id="rId17"/>
    <p:sldId id="331" r:id="rId18"/>
    <p:sldId id="318" r:id="rId19"/>
    <p:sldId id="321" r:id="rId20"/>
    <p:sldId id="320" r:id="rId21"/>
    <p:sldId id="322" r:id="rId22"/>
  </p:sldIdLst>
  <p:sldSz cx="1008062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446" y="-108"/>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13EDB27A-221C-4D62-B28C-FAFA1481049B}" type="datetimeFigureOut">
              <a:rPr lang="es-ES" smtClean="0"/>
              <a:t>06/01/2019</a:t>
            </a:fld>
            <a:endParaRPr lang="es-ES"/>
          </a:p>
        </p:txBody>
      </p:sp>
      <p:sp>
        <p:nvSpPr>
          <p:cNvPr id="4" name="3 Marcador de imagen de diapositiva"/>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D11521DC-CAEE-4785-975B-2E6AA3B5C7A6}" type="slidenum">
              <a:rPr lang="es-ES" smtClean="0"/>
              <a:t>‹Nº›</a:t>
            </a:fld>
            <a:endParaRPr lang="es-ES"/>
          </a:p>
        </p:txBody>
      </p:sp>
    </p:spTree>
    <p:extLst>
      <p:ext uri="{BB962C8B-B14F-4D97-AF65-F5344CB8AC3E}">
        <p14:creationId xmlns:p14="http://schemas.microsoft.com/office/powerpoint/2010/main" val="17079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4058640"/>
            <a:ext cx="292104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endParaRPr lang="es-ES" sz="18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s-E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5 Imagen"/>
          <p:cNvPicPr/>
          <p:nvPr/>
        </p:nvPicPr>
        <p:blipFill>
          <a:blip r:embed="rId14"/>
          <a:stretch/>
        </p:blipFill>
        <p:spPr>
          <a:xfrm>
            <a:off x="720" y="720"/>
            <a:ext cx="10077480" cy="7557480"/>
          </a:xfrm>
          <a:prstGeom prst="rect">
            <a:avLst/>
          </a:prstGeom>
          <a:ln w="144000">
            <a:noFill/>
          </a:ln>
        </p:spPr>
      </p:pic>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r>
              <a:rPr lang="es-ES" sz="1800" b="0" strike="noStrike" spc="-1">
                <a:solidFill>
                  <a:srgbClr val="000000"/>
                </a:solidFill>
                <a:uFill>
                  <a:solidFill>
                    <a:srgbClr val="FFFFFF"/>
                  </a:solidFill>
                </a:uFill>
                <a:latin typeface="Arial"/>
              </a:rPr>
              <a:t>Pulse para editar el formato del texto de título</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1800" b="0" strike="noStrike" spc="-1">
                <a:solidFill>
                  <a:srgbClr val="000000"/>
                </a:solidFill>
                <a:uFill>
                  <a:solidFill>
                    <a:srgbClr val="FFFFFF"/>
                  </a:solidFill>
                </a:uFill>
                <a:latin typeface="Arial"/>
              </a:rPr>
              <a:t>Pulse para editar el formato de esquema del texto</a:t>
            </a:r>
          </a:p>
          <a:p>
            <a:pPr marL="864000" lvl="1" indent="-324000">
              <a:spcBef>
                <a:spcPts val="1134"/>
              </a:spcBef>
              <a:buClr>
                <a:srgbClr val="000000"/>
              </a:buClr>
              <a:buSzPct val="75000"/>
              <a:buFont typeface="Symbol" charset="2"/>
              <a:buChar char=""/>
            </a:pPr>
            <a:r>
              <a:rPr lang="es-ES" sz="1800" b="0" strike="noStrike" spc="-1">
                <a:solidFill>
                  <a:srgbClr val="000000"/>
                </a:solidFill>
                <a:uFill>
                  <a:solidFill>
                    <a:srgbClr val="FFFFFF"/>
                  </a:solidFill>
                </a:uFill>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solidFill>
                  <a:srgbClr val="000000"/>
                </a:solidFill>
                <a:uFill>
                  <a:solidFill>
                    <a:srgbClr val="FFFFFF"/>
                  </a:solidFill>
                </a:uFill>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solidFill>
                  <a:srgbClr val="000000"/>
                </a:solidFill>
                <a:uFill>
                  <a:solidFill>
                    <a:srgbClr val="FFFFFF"/>
                  </a:solidFill>
                </a:u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5 Imagen"/>
          <p:cNvPicPr/>
          <p:nvPr/>
        </p:nvPicPr>
        <p:blipFill>
          <a:blip r:embed="rId14"/>
          <a:stretch/>
        </p:blipFill>
        <p:spPr>
          <a:xfrm>
            <a:off x="720" y="720"/>
            <a:ext cx="10077480" cy="7557480"/>
          </a:xfrm>
          <a:prstGeom prst="rect">
            <a:avLst/>
          </a:prstGeom>
          <a:ln w="144000">
            <a:noFill/>
          </a:ln>
        </p:spPr>
      </p:pic>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r>
              <a:rPr lang="es-ES" sz="1800" b="0" strike="noStrike" spc="-1">
                <a:solidFill>
                  <a:srgbClr val="000000"/>
                </a:solidFill>
                <a:uFill>
                  <a:solidFill>
                    <a:srgbClr val="FFFFFF"/>
                  </a:solidFill>
                </a:uFill>
                <a:latin typeface="Arial"/>
              </a:rPr>
              <a:t>Pulse para editar el formato del texto de título</a:t>
            </a:r>
          </a:p>
        </p:txBody>
      </p:sp>
      <p:sp>
        <p:nvSpPr>
          <p:cNvPr id="41"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1800" b="0" strike="noStrike" spc="-1">
                <a:solidFill>
                  <a:srgbClr val="000000"/>
                </a:solidFill>
                <a:uFill>
                  <a:solidFill>
                    <a:srgbClr val="FFFFFF"/>
                  </a:solidFill>
                </a:uFill>
                <a:latin typeface="Arial"/>
              </a:rPr>
              <a:t>Pulse para editar el formato de esquema del texto</a:t>
            </a:r>
          </a:p>
          <a:p>
            <a:pPr marL="864000" lvl="1" indent="-324000">
              <a:spcBef>
                <a:spcPts val="1134"/>
              </a:spcBef>
              <a:buClr>
                <a:srgbClr val="000000"/>
              </a:buClr>
              <a:buSzPct val="75000"/>
              <a:buFont typeface="Symbol" charset="2"/>
              <a:buChar char=""/>
            </a:pPr>
            <a:r>
              <a:rPr lang="es-ES" sz="1800" b="0" strike="noStrike" spc="-1">
                <a:solidFill>
                  <a:srgbClr val="000000"/>
                </a:solidFill>
                <a:uFill>
                  <a:solidFill>
                    <a:srgbClr val="FFFFFF"/>
                  </a:solidFill>
                </a:uFill>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solidFill>
                  <a:srgbClr val="000000"/>
                </a:solidFill>
                <a:uFill>
                  <a:solidFill>
                    <a:srgbClr val="FFFFFF"/>
                  </a:solidFill>
                </a:uFill>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solidFill>
                  <a:srgbClr val="000000"/>
                </a:solidFill>
                <a:uFill>
                  <a:solidFill>
                    <a:srgbClr val="FFFFFF"/>
                  </a:solidFill>
                </a:u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ocplayer.es/18865947-Tema-5-lenguajes-de-consulta-sql.html" TargetMode="External"/><Relationship Id="rId2" Type="http://schemas.openxmlformats.org/officeDocument/2006/relationships/hyperlink" Target="http://informatica.uv.es/estguia/ATD/apuntes/teoria/documentos/SQL-I.pdf"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576000"/>
            <a:ext cx="7197840" cy="717840"/>
          </a:xfrm>
          <a:prstGeom prst="rect">
            <a:avLst/>
          </a:pr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864000" y="1800000"/>
            <a:ext cx="8421840" cy="4173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ES" sz="4800" b="0" strike="noStrike" cap="small" spc="-1">
                <a:solidFill>
                  <a:srgbClr val="000000"/>
                </a:solidFill>
                <a:uFill>
                  <a:solidFill>
                    <a:srgbClr val="FFFFFF"/>
                  </a:solidFill>
                </a:uFill>
                <a:latin typeface="Arial"/>
                <a:ea typeface="DejaVu Sans"/>
              </a:rPr>
              <a:t>M10 – Sistemes de </a:t>
            </a:r>
            <a:endParaRPr lang="es-ES" sz="4800" b="0" strike="noStrike" spc="-1">
              <a:solidFill>
                <a:srgbClr val="000000"/>
              </a:solidFill>
              <a:uFill>
                <a:solidFill>
                  <a:srgbClr val="FFFFFF"/>
                </a:solidFill>
              </a:uFill>
              <a:latin typeface="Arial"/>
            </a:endParaRPr>
          </a:p>
          <a:p>
            <a:pPr algn="ctr">
              <a:lnSpc>
                <a:spcPct val="100000"/>
              </a:lnSpc>
            </a:pPr>
            <a:r>
              <a:rPr lang="es-ES" sz="4800" b="0" strike="noStrike" cap="small" spc="-1">
                <a:solidFill>
                  <a:srgbClr val="000000"/>
                </a:solidFill>
                <a:uFill>
                  <a:solidFill>
                    <a:srgbClr val="FFFFFF"/>
                  </a:solidFill>
                </a:uFill>
                <a:latin typeface="Arial"/>
                <a:ea typeface="DejaVu Sans"/>
              </a:rPr>
              <a:t>Gestió Empresarial</a:t>
            </a:r>
            <a:endParaRPr lang="es-ES" sz="4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698981" y="133558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Interrelacions</a:t>
            </a:r>
            <a:endParaRPr lang="es-ES" sz="3600" dirty="0" smtClean="0"/>
          </a:p>
          <a:p>
            <a:pPr>
              <a:lnSpc>
                <a:spcPct val="100000"/>
              </a:lnSpc>
            </a:pPr>
            <a:endParaRPr lang="es-ES" sz="3600" dirty="0"/>
          </a:p>
          <a:p>
            <a:pPr fontAlgn="base"/>
            <a:r>
              <a:rPr lang="es-ES" sz="3600" dirty="0" smtClean="0"/>
              <a:t>Grau; </a:t>
            </a:r>
            <a:r>
              <a:rPr lang="pt-BR" sz="3600" dirty="0" err="1"/>
              <a:t>Les</a:t>
            </a:r>
            <a:r>
              <a:rPr lang="pt-BR" sz="3600" dirty="0"/>
              <a:t> </a:t>
            </a:r>
            <a:r>
              <a:rPr lang="pt-BR" sz="3600" dirty="0" err="1"/>
              <a:t>interrelacions</a:t>
            </a:r>
            <a:r>
              <a:rPr lang="pt-BR" sz="3600" dirty="0"/>
              <a:t> de grau dos </a:t>
            </a:r>
            <a:r>
              <a:rPr lang="pt-BR" sz="3600" dirty="0" err="1"/>
              <a:t>també</a:t>
            </a:r>
            <a:r>
              <a:rPr lang="pt-BR" sz="3600" dirty="0"/>
              <a:t> </a:t>
            </a:r>
            <a:r>
              <a:rPr lang="pt-BR" sz="3600" dirty="0" err="1"/>
              <a:t>s’anomenen</a:t>
            </a:r>
            <a:r>
              <a:rPr lang="pt-BR" sz="3600" dirty="0"/>
              <a:t> </a:t>
            </a:r>
            <a:r>
              <a:rPr lang="pt-BR" sz="3600" i="1" dirty="0" err="1"/>
              <a:t>binàries</a:t>
            </a:r>
            <a:r>
              <a:rPr lang="pt-BR" sz="3600" dirty="0"/>
              <a:t>. I </a:t>
            </a:r>
            <a:r>
              <a:rPr lang="pt-BR" sz="3600" dirty="0" err="1"/>
              <a:t>les</a:t>
            </a:r>
            <a:r>
              <a:rPr lang="pt-BR" sz="3600" dirty="0"/>
              <a:t> de grau superior a dos </a:t>
            </a:r>
            <a:r>
              <a:rPr lang="pt-BR" sz="3600" dirty="0" err="1"/>
              <a:t>s’anomenen</a:t>
            </a:r>
            <a:r>
              <a:rPr lang="pt-BR" sz="3600" dirty="0"/>
              <a:t> </a:t>
            </a:r>
            <a:r>
              <a:rPr lang="pt-BR" sz="3600" dirty="0" err="1"/>
              <a:t>genèricament</a:t>
            </a:r>
            <a:r>
              <a:rPr lang="pt-BR" sz="3600" dirty="0"/>
              <a:t> </a:t>
            </a:r>
            <a:r>
              <a:rPr lang="pt-BR" sz="3600" i="1" dirty="0" smtClean="0"/>
              <a:t>n-</a:t>
            </a:r>
            <a:r>
              <a:rPr lang="pt-BR" sz="3600" i="1" dirty="0" err="1" smtClean="0"/>
              <a:t>àries</a:t>
            </a:r>
            <a:endParaRPr lang="pt-BR" sz="3600" i="1" dirty="0" smtClean="0"/>
          </a:p>
          <a:p>
            <a:pPr fontAlgn="base"/>
            <a:endParaRPr lang="pt-BR" sz="3600" i="1" dirty="0"/>
          </a:p>
          <a:p>
            <a:pPr>
              <a:lnSpc>
                <a:spcPct val="100000"/>
              </a:lnSpc>
            </a:pPr>
            <a:endParaRPr lang="fr-FR" sz="2800" dirty="0"/>
          </a:p>
        </p:txBody>
      </p:sp>
      <p:pic>
        <p:nvPicPr>
          <p:cNvPr id="10242" name="Picture 2" descr="Image 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4859957"/>
            <a:ext cx="9272067" cy="242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638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Interrelacions</a:t>
            </a:r>
            <a:endParaRPr lang="es-ES" sz="3600" dirty="0" smtClean="0"/>
          </a:p>
          <a:p>
            <a:endParaRPr lang="es-ES" sz="3600" dirty="0" smtClean="0"/>
          </a:p>
          <a:p>
            <a:r>
              <a:rPr lang="es-ES" sz="3600" dirty="0" err="1" smtClean="0"/>
              <a:t>Connectivitat</a:t>
            </a:r>
            <a:r>
              <a:rPr lang="es-ES" sz="3600" dirty="0" smtClean="0"/>
              <a:t> </a:t>
            </a:r>
            <a:r>
              <a:rPr lang="es-ES" sz="3600" dirty="0"/>
              <a:t>de les </a:t>
            </a:r>
            <a:r>
              <a:rPr lang="es-ES" sz="3600" dirty="0" err="1"/>
              <a:t>interrelacions</a:t>
            </a:r>
            <a:endParaRPr lang="es-ES" sz="3600" dirty="0"/>
          </a:p>
          <a:p>
            <a:pPr fontAlgn="base"/>
            <a:r>
              <a:rPr lang="fr-FR" sz="3600" dirty="0" smtClean="0"/>
              <a:t>Les </a:t>
            </a:r>
            <a:r>
              <a:rPr lang="fr-FR" sz="3600" dirty="0" err="1"/>
              <a:t>interrelacions</a:t>
            </a:r>
            <a:r>
              <a:rPr lang="fr-FR" sz="3600" dirty="0"/>
              <a:t> </a:t>
            </a:r>
            <a:r>
              <a:rPr lang="fr-FR" sz="3600" dirty="0" err="1"/>
              <a:t>binàries</a:t>
            </a:r>
            <a:r>
              <a:rPr lang="fr-FR" sz="3600" dirty="0"/>
              <a:t> </a:t>
            </a:r>
            <a:r>
              <a:rPr lang="fr-FR" sz="3600" dirty="0" err="1"/>
              <a:t>poden</a:t>
            </a:r>
            <a:r>
              <a:rPr lang="fr-FR" sz="3600" dirty="0"/>
              <a:t> </a:t>
            </a:r>
            <a:r>
              <a:rPr lang="fr-FR" sz="3600" dirty="0" err="1"/>
              <a:t>oferir</a:t>
            </a:r>
            <a:r>
              <a:rPr lang="fr-FR" sz="3600" dirty="0"/>
              <a:t> </a:t>
            </a:r>
            <a:r>
              <a:rPr lang="fr-FR" sz="3600" dirty="0" err="1"/>
              <a:t>tres</a:t>
            </a:r>
            <a:r>
              <a:rPr lang="fr-FR" sz="3600" dirty="0"/>
              <a:t> </a:t>
            </a:r>
            <a:r>
              <a:rPr lang="fr-FR" sz="3600" dirty="0" err="1"/>
              <a:t>tipus</a:t>
            </a:r>
            <a:r>
              <a:rPr lang="fr-FR" sz="3600" dirty="0"/>
              <a:t> de </a:t>
            </a:r>
            <a:r>
              <a:rPr lang="fr-FR" sz="3600" dirty="0" err="1"/>
              <a:t>connectivitat</a:t>
            </a:r>
            <a:r>
              <a:rPr lang="fr-FR" sz="3600" dirty="0"/>
              <a:t>:</a:t>
            </a:r>
          </a:p>
          <a:p>
            <a:pPr fontAlgn="base"/>
            <a:r>
              <a:rPr lang="fr-FR" sz="3600" dirty="0"/>
              <a:t>Un a un (1:1)</a:t>
            </a:r>
          </a:p>
          <a:p>
            <a:pPr fontAlgn="base"/>
            <a:r>
              <a:rPr lang="fr-FR" sz="3600" dirty="0"/>
              <a:t>Un a uns </a:t>
            </a:r>
            <a:r>
              <a:rPr lang="fr-FR" sz="3600" dirty="0" err="1"/>
              <a:t>quants</a:t>
            </a:r>
            <a:r>
              <a:rPr lang="fr-FR" sz="3600" dirty="0"/>
              <a:t> (1:N)</a:t>
            </a:r>
          </a:p>
          <a:p>
            <a:pPr fontAlgn="base"/>
            <a:r>
              <a:rPr lang="fr-FR" sz="3600" dirty="0"/>
              <a:t>Uns </a:t>
            </a:r>
            <a:r>
              <a:rPr lang="fr-FR" sz="3600" dirty="0" err="1"/>
              <a:t>quants</a:t>
            </a:r>
            <a:r>
              <a:rPr lang="fr-FR" sz="3600" dirty="0"/>
              <a:t> a uns </a:t>
            </a:r>
            <a:r>
              <a:rPr lang="fr-FR" sz="3600" dirty="0" err="1"/>
              <a:t>quants</a:t>
            </a:r>
            <a:r>
              <a:rPr lang="fr-FR" sz="3600" dirty="0"/>
              <a:t> (N:M)</a:t>
            </a:r>
          </a:p>
          <a:p>
            <a:pPr>
              <a:lnSpc>
                <a:spcPct val="100000"/>
              </a:lnSpc>
            </a:pPr>
            <a:endParaRPr lang="es-ES" sz="3600" dirty="0"/>
          </a:p>
          <a:p>
            <a:pPr>
              <a:lnSpc>
                <a:spcPct val="100000"/>
              </a:lnSpc>
            </a:pPr>
            <a:endParaRPr lang="fr-FR" sz="2800" dirty="0"/>
          </a:p>
        </p:txBody>
      </p:sp>
    </p:spTree>
    <p:extLst>
      <p:ext uri="{BB962C8B-B14F-4D97-AF65-F5344CB8AC3E}">
        <p14:creationId xmlns:p14="http://schemas.microsoft.com/office/powerpoint/2010/main" val="20052004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Interrelacions</a:t>
            </a:r>
            <a:endParaRPr lang="es-ES" sz="3600" dirty="0" smtClean="0"/>
          </a:p>
          <a:p>
            <a:pPr>
              <a:lnSpc>
                <a:spcPct val="100000"/>
              </a:lnSpc>
            </a:pPr>
            <a:endParaRPr lang="es-ES" sz="3600" dirty="0"/>
          </a:p>
          <a:p>
            <a:pPr fontAlgn="base"/>
            <a:r>
              <a:rPr lang="fr-FR" sz="3600" dirty="0" err="1"/>
              <a:t>Dependències</a:t>
            </a:r>
            <a:r>
              <a:rPr lang="fr-FR" sz="3600" dirty="0"/>
              <a:t> d'</a:t>
            </a:r>
            <a:r>
              <a:rPr lang="fr-FR" sz="3600" dirty="0" err="1"/>
              <a:t>existència</a:t>
            </a:r>
            <a:r>
              <a:rPr lang="fr-FR" sz="3600" dirty="0"/>
              <a:t> a les </a:t>
            </a:r>
            <a:r>
              <a:rPr lang="fr-FR" sz="3600" dirty="0" err="1"/>
              <a:t>interrelacions</a:t>
            </a:r>
            <a:r>
              <a:rPr lang="fr-FR" sz="3600" dirty="0"/>
              <a:t> </a:t>
            </a:r>
            <a:r>
              <a:rPr lang="fr-FR" sz="3600" dirty="0" err="1" smtClean="0"/>
              <a:t>binàries</a:t>
            </a:r>
            <a:endParaRPr lang="fr-FR" sz="3600" dirty="0" smtClean="0"/>
          </a:p>
          <a:p>
            <a:pPr fontAlgn="base"/>
            <a:r>
              <a:rPr lang="es-ES" sz="3600" dirty="0"/>
              <a:t>una </a:t>
            </a:r>
            <a:r>
              <a:rPr lang="es-ES" sz="3600" dirty="0" err="1"/>
              <a:t>entitat</a:t>
            </a:r>
            <a:r>
              <a:rPr lang="es-ES" sz="3600" dirty="0"/>
              <a:t> </a:t>
            </a:r>
            <a:r>
              <a:rPr lang="es-ES" sz="3600" dirty="0" err="1"/>
              <a:t>instància</a:t>
            </a:r>
            <a:r>
              <a:rPr lang="es-ES" sz="3600" dirty="0"/>
              <a:t> </a:t>
            </a:r>
            <a:r>
              <a:rPr lang="es-ES" sz="3600" dirty="0" err="1"/>
              <a:t>només</a:t>
            </a:r>
            <a:r>
              <a:rPr lang="es-ES" sz="3600" dirty="0"/>
              <a:t> té </a:t>
            </a:r>
            <a:r>
              <a:rPr lang="es-ES" sz="3600" dirty="0" err="1"/>
              <a:t>sentit</a:t>
            </a:r>
            <a:r>
              <a:rPr lang="es-ES" sz="3600" dirty="0"/>
              <a:t> si </a:t>
            </a:r>
            <a:r>
              <a:rPr lang="es-ES" sz="3600" dirty="0" err="1"/>
              <a:t>existeix</a:t>
            </a:r>
            <a:r>
              <a:rPr lang="es-ES" sz="3600" dirty="0"/>
              <a:t> </a:t>
            </a:r>
            <a:r>
              <a:rPr lang="es-ES" sz="3600" dirty="0" err="1"/>
              <a:t>com</a:t>
            </a:r>
            <a:r>
              <a:rPr lang="es-ES" sz="3600" dirty="0"/>
              <a:t> a </a:t>
            </a:r>
            <a:r>
              <a:rPr lang="es-ES" sz="3600" dirty="0" err="1"/>
              <a:t>mínim</a:t>
            </a:r>
            <a:r>
              <a:rPr lang="es-ES" sz="3600" dirty="0"/>
              <a:t> una </a:t>
            </a:r>
            <a:r>
              <a:rPr lang="es-ES" sz="3600" dirty="0" err="1"/>
              <a:t>altra</a:t>
            </a:r>
            <a:r>
              <a:rPr lang="es-ES" sz="3600" dirty="0"/>
              <a:t> </a:t>
            </a:r>
            <a:r>
              <a:rPr lang="es-ES" sz="3600" dirty="0" err="1"/>
              <a:t>entitat</a:t>
            </a:r>
            <a:r>
              <a:rPr lang="es-ES" sz="3600" dirty="0"/>
              <a:t> </a:t>
            </a:r>
            <a:r>
              <a:rPr lang="es-ES" sz="3600" dirty="0" err="1"/>
              <a:t>instància</a:t>
            </a:r>
            <a:r>
              <a:rPr lang="es-ES" sz="3600" dirty="0"/>
              <a:t> </a:t>
            </a:r>
            <a:r>
              <a:rPr lang="es-ES" sz="3600" dirty="0" err="1"/>
              <a:t>associada</a:t>
            </a:r>
            <a:r>
              <a:rPr lang="es-ES" sz="3600" dirty="0"/>
              <a:t> </a:t>
            </a:r>
            <a:r>
              <a:rPr lang="es-ES" sz="3600" dirty="0" err="1"/>
              <a:t>amb</a:t>
            </a:r>
            <a:r>
              <a:rPr lang="es-ES" sz="3600" dirty="0"/>
              <a:t> ella </a:t>
            </a:r>
            <a:r>
              <a:rPr lang="es-ES" sz="3600" dirty="0" err="1"/>
              <a:t>mitjançant</a:t>
            </a:r>
            <a:r>
              <a:rPr lang="es-ES" sz="3600" dirty="0"/>
              <a:t> una </a:t>
            </a:r>
            <a:r>
              <a:rPr lang="es-ES" sz="3600" dirty="0" err="1"/>
              <a:t>interrelació</a:t>
            </a:r>
            <a:r>
              <a:rPr lang="es-ES" sz="3600" dirty="0"/>
              <a:t> </a:t>
            </a:r>
            <a:r>
              <a:rPr lang="es-ES" sz="3600" dirty="0" err="1"/>
              <a:t>binària</a:t>
            </a:r>
            <a:r>
              <a:rPr lang="es-ES" sz="3600" dirty="0"/>
              <a:t> determinada</a:t>
            </a:r>
            <a:endParaRPr lang="es-ES" sz="3600" dirty="0"/>
          </a:p>
          <a:p>
            <a:pPr>
              <a:lnSpc>
                <a:spcPct val="100000"/>
              </a:lnSpc>
            </a:pPr>
            <a:endParaRPr lang="fr-FR" sz="2800" dirty="0"/>
          </a:p>
        </p:txBody>
      </p:sp>
    </p:spTree>
    <p:extLst>
      <p:ext uri="{BB962C8B-B14F-4D97-AF65-F5344CB8AC3E}">
        <p14:creationId xmlns:p14="http://schemas.microsoft.com/office/powerpoint/2010/main" val="27442007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Interrelacions</a:t>
            </a:r>
            <a:endParaRPr lang="es-ES" sz="3600" dirty="0" smtClean="0"/>
          </a:p>
          <a:p>
            <a:pPr>
              <a:lnSpc>
                <a:spcPct val="100000"/>
              </a:lnSpc>
            </a:pPr>
            <a:endParaRPr lang="es-ES" sz="3600" dirty="0"/>
          </a:p>
          <a:p>
            <a:pPr fontAlgn="base"/>
            <a:r>
              <a:rPr lang="es-ES" sz="3600" dirty="0" err="1"/>
              <a:t>Interrelacions</a:t>
            </a:r>
            <a:r>
              <a:rPr lang="es-ES" sz="3600" dirty="0"/>
              <a:t> </a:t>
            </a:r>
            <a:r>
              <a:rPr lang="es-ES" sz="3600" dirty="0" err="1"/>
              <a:t>recursives</a:t>
            </a:r>
            <a:endParaRPr lang="fr-FR" sz="2800" dirty="0"/>
          </a:p>
        </p:txBody>
      </p:sp>
      <p:pic>
        <p:nvPicPr>
          <p:cNvPr id="16386" name="Picture 2" descr="Image 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62" y="3779837"/>
            <a:ext cx="9200059" cy="315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91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Entitats</a:t>
            </a:r>
            <a:r>
              <a:rPr lang="es-ES" sz="3600" dirty="0"/>
              <a:t> </a:t>
            </a:r>
            <a:r>
              <a:rPr lang="es-ES" sz="3600" dirty="0" smtClean="0"/>
              <a:t>febles</a:t>
            </a:r>
          </a:p>
          <a:p>
            <a:pPr>
              <a:lnSpc>
                <a:spcPct val="100000"/>
              </a:lnSpc>
            </a:pPr>
            <a:endParaRPr lang="es-ES" sz="3600" dirty="0"/>
          </a:p>
          <a:p>
            <a:pPr>
              <a:lnSpc>
                <a:spcPct val="100000"/>
              </a:lnSpc>
            </a:pPr>
            <a:r>
              <a:rPr lang="es-ES" sz="2800" dirty="0"/>
              <a:t>Les </a:t>
            </a:r>
            <a:r>
              <a:rPr lang="es-ES" sz="2800" b="1" dirty="0" err="1"/>
              <a:t>entitats</a:t>
            </a:r>
            <a:r>
              <a:rPr lang="es-ES" sz="2800" b="1" dirty="0"/>
              <a:t> febles</a:t>
            </a:r>
            <a:r>
              <a:rPr lang="es-ES" sz="2800" dirty="0"/>
              <a:t> </a:t>
            </a:r>
            <a:r>
              <a:rPr lang="es-ES" sz="2800" dirty="0" err="1"/>
              <a:t>són</a:t>
            </a:r>
            <a:r>
              <a:rPr lang="es-ES" sz="2800" dirty="0"/>
              <a:t> </a:t>
            </a:r>
            <a:r>
              <a:rPr lang="es-ES" sz="2800" dirty="0" err="1"/>
              <a:t>aquelles</a:t>
            </a:r>
            <a:r>
              <a:rPr lang="es-ES" sz="2800" dirty="0"/>
              <a:t> que no </a:t>
            </a:r>
            <a:r>
              <a:rPr lang="es-ES" sz="2800" dirty="0" err="1"/>
              <a:t>disposen</a:t>
            </a:r>
            <a:r>
              <a:rPr lang="es-ES" sz="2800" dirty="0"/>
              <a:t> de </a:t>
            </a:r>
            <a:r>
              <a:rPr lang="es-ES" sz="2800" dirty="0" err="1"/>
              <a:t>prou</a:t>
            </a:r>
            <a:r>
              <a:rPr lang="es-ES" sz="2800" dirty="0"/>
              <a:t> </a:t>
            </a:r>
            <a:r>
              <a:rPr lang="es-ES" sz="2800" dirty="0" err="1"/>
              <a:t>atributs</a:t>
            </a:r>
            <a:r>
              <a:rPr lang="es-ES" sz="2800" dirty="0"/>
              <a:t> per a designar </a:t>
            </a:r>
            <a:r>
              <a:rPr lang="es-ES" sz="2800" dirty="0" err="1"/>
              <a:t>unívocament</a:t>
            </a:r>
            <a:r>
              <a:rPr lang="es-ES" sz="2800" dirty="0"/>
              <a:t> les </a:t>
            </a:r>
            <a:r>
              <a:rPr lang="es-ES" sz="2800" dirty="0" err="1"/>
              <a:t>seves</a:t>
            </a:r>
            <a:r>
              <a:rPr lang="es-ES" sz="2800" dirty="0"/>
              <a:t> </a:t>
            </a:r>
            <a:r>
              <a:rPr lang="es-ES" sz="2800" dirty="0" err="1"/>
              <a:t>instàncies</a:t>
            </a:r>
            <a:r>
              <a:rPr lang="es-ES" sz="2800" dirty="0"/>
              <a:t>. Per tal </a:t>
            </a:r>
            <a:r>
              <a:rPr lang="es-ES" sz="2800" dirty="0" err="1"/>
              <a:t>d’aconseguir-ho</a:t>
            </a:r>
            <a:r>
              <a:rPr lang="es-ES" sz="2800" dirty="0"/>
              <a:t>, han </a:t>
            </a:r>
            <a:r>
              <a:rPr lang="es-ES" sz="2800" dirty="0" err="1"/>
              <a:t>d’estar</a:t>
            </a:r>
            <a:r>
              <a:rPr lang="es-ES" sz="2800" dirty="0"/>
              <a:t> </a:t>
            </a:r>
            <a:r>
              <a:rPr lang="es-ES" sz="2800" dirty="0" err="1"/>
              <a:t>associades</a:t>
            </a:r>
            <a:r>
              <a:rPr lang="es-ES" sz="2800" dirty="0"/>
              <a:t>, </a:t>
            </a:r>
            <a:r>
              <a:rPr lang="es-ES" sz="2800" dirty="0" err="1"/>
              <a:t>mitjançant</a:t>
            </a:r>
            <a:r>
              <a:rPr lang="es-ES" sz="2800" dirty="0"/>
              <a:t> una </a:t>
            </a:r>
            <a:r>
              <a:rPr lang="es-ES" sz="2800" dirty="0" err="1"/>
              <a:t>interrelació</a:t>
            </a:r>
            <a:r>
              <a:rPr lang="es-ES" sz="2800" dirty="0"/>
              <a:t>, </a:t>
            </a:r>
            <a:r>
              <a:rPr lang="es-ES" sz="2800" dirty="0" err="1"/>
              <a:t>amb</a:t>
            </a:r>
            <a:r>
              <a:rPr lang="es-ES" sz="2800" dirty="0"/>
              <a:t> una </a:t>
            </a:r>
            <a:r>
              <a:rPr lang="es-ES" sz="2800" dirty="0" err="1"/>
              <a:t>entitat</a:t>
            </a:r>
            <a:r>
              <a:rPr lang="es-ES" sz="2800" dirty="0"/>
              <a:t> </a:t>
            </a:r>
            <a:r>
              <a:rPr lang="es-ES" sz="2800" dirty="0" err="1"/>
              <a:t>forta</a:t>
            </a:r>
            <a:r>
              <a:rPr lang="es-ES" sz="2800" dirty="0"/>
              <a:t> que les </a:t>
            </a:r>
            <a:r>
              <a:rPr lang="es-ES" sz="2800" dirty="0" err="1"/>
              <a:t>ajudi</a:t>
            </a:r>
            <a:r>
              <a:rPr lang="es-ES" sz="2800" dirty="0"/>
              <a:t>.</a:t>
            </a:r>
            <a:endParaRPr lang="fr-FR" sz="2800" dirty="0"/>
          </a:p>
        </p:txBody>
      </p:sp>
    </p:spTree>
    <p:extLst>
      <p:ext uri="{BB962C8B-B14F-4D97-AF65-F5344CB8AC3E}">
        <p14:creationId xmlns:p14="http://schemas.microsoft.com/office/powerpoint/2010/main" val="90120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fontAlgn="base"/>
            <a:r>
              <a:rPr lang="ca-ES" sz="3600" b="1" dirty="0"/>
              <a:t>R</a:t>
            </a:r>
            <a:r>
              <a:rPr lang="ca-ES" sz="3600" b="1" dirty="0" smtClean="0"/>
              <a:t>estricció </a:t>
            </a:r>
          </a:p>
          <a:p>
            <a:pPr fontAlgn="base"/>
            <a:r>
              <a:rPr lang="ca-ES" sz="2800" dirty="0" smtClean="0"/>
              <a:t>és </a:t>
            </a:r>
            <a:r>
              <a:rPr lang="ca-ES" sz="2800" dirty="0"/>
              <a:t>una limitació que obliga el compliment de certes condicions en la BD. Algunes no són determinades pels usuaris, sinó que són inherentment definides pel simple fet que la BD sigui relacional. Algunes altres restriccions les pot definir l'usuari, per exemple, fer servir un camp amb valors enters entre 1 i 10. Les restriccions proveeixen un mètode d'implementar "regles" a la base de dades. Les restriccions limiten les dades que poden ser emmagatzemats en les taules.</a:t>
            </a:r>
            <a:endParaRPr lang="fr-FR" sz="2800" dirty="0"/>
          </a:p>
        </p:txBody>
      </p:sp>
    </p:spTree>
    <p:extLst>
      <p:ext uri="{BB962C8B-B14F-4D97-AF65-F5344CB8AC3E}">
        <p14:creationId xmlns:p14="http://schemas.microsoft.com/office/powerpoint/2010/main" val="10470445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Restriccions</a:t>
            </a:r>
            <a:r>
              <a:rPr lang="es-ES" sz="3600" dirty="0"/>
              <a:t> de </a:t>
            </a:r>
            <a:r>
              <a:rPr lang="es-ES" sz="3600" dirty="0" err="1"/>
              <a:t>participació</a:t>
            </a:r>
            <a:r>
              <a:rPr lang="es-ES" sz="3600" dirty="0"/>
              <a:t> i </a:t>
            </a:r>
            <a:r>
              <a:rPr lang="es-ES" sz="3600" dirty="0" err="1"/>
              <a:t>límits</a:t>
            </a:r>
            <a:r>
              <a:rPr lang="es-ES" sz="3600" dirty="0"/>
              <a:t> de </a:t>
            </a:r>
            <a:r>
              <a:rPr lang="es-ES" sz="3600" dirty="0" err="1" smtClean="0"/>
              <a:t>cardinalitat</a:t>
            </a:r>
            <a:endParaRPr lang="es-ES" sz="3600" dirty="0" smtClean="0"/>
          </a:p>
          <a:p>
            <a:pPr>
              <a:lnSpc>
                <a:spcPct val="100000"/>
              </a:lnSpc>
            </a:pPr>
            <a:endParaRPr lang="es-ES" sz="3600" dirty="0"/>
          </a:p>
          <a:p>
            <a:pPr>
              <a:lnSpc>
                <a:spcPct val="100000"/>
              </a:lnSpc>
            </a:pPr>
            <a:r>
              <a:rPr lang="es-ES" sz="3600" dirty="0"/>
              <a:t>Es </a:t>
            </a:r>
            <a:r>
              <a:rPr lang="es-ES" sz="3600" dirty="0" err="1"/>
              <a:t>diu</a:t>
            </a:r>
            <a:r>
              <a:rPr lang="es-ES" sz="3600" dirty="0"/>
              <a:t> que la </a:t>
            </a:r>
            <a:r>
              <a:rPr lang="es-ES" sz="3600" dirty="0" err="1"/>
              <a:t>participació</a:t>
            </a:r>
            <a:r>
              <a:rPr lang="es-ES" sz="3600" dirty="0"/>
              <a:t> </a:t>
            </a:r>
            <a:r>
              <a:rPr lang="es-ES" sz="3600" dirty="0" err="1"/>
              <a:t>d’una</a:t>
            </a:r>
            <a:r>
              <a:rPr lang="es-ES" sz="3600" dirty="0"/>
              <a:t> </a:t>
            </a:r>
            <a:r>
              <a:rPr lang="es-ES" sz="3600" dirty="0" err="1"/>
              <a:t>entitat</a:t>
            </a:r>
            <a:r>
              <a:rPr lang="es-ES" sz="3600" dirty="0"/>
              <a:t> en una </a:t>
            </a:r>
            <a:r>
              <a:rPr lang="es-ES" sz="3600" dirty="0" err="1"/>
              <a:t>interrelacióés</a:t>
            </a:r>
            <a:r>
              <a:rPr lang="es-ES" sz="3600" dirty="0"/>
              <a:t> total si </a:t>
            </a:r>
            <a:r>
              <a:rPr lang="es-ES" sz="3600" dirty="0" err="1"/>
              <a:t>cadascuna</a:t>
            </a:r>
            <a:r>
              <a:rPr lang="es-ES" sz="3600" dirty="0"/>
              <a:t> de les </a:t>
            </a:r>
            <a:r>
              <a:rPr lang="es-ES" sz="3600" dirty="0" err="1"/>
              <a:t>seves</a:t>
            </a:r>
            <a:r>
              <a:rPr lang="es-ES" sz="3600" dirty="0"/>
              <a:t> </a:t>
            </a:r>
            <a:r>
              <a:rPr lang="es-ES" sz="3600" dirty="0" err="1"/>
              <a:t>instàncies</a:t>
            </a:r>
            <a:r>
              <a:rPr lang="es-ES" sz="3600" dirty="0"/>
              <a:t> participa un </a:t>
            </a:r>
            <a:r>
              <a:rPr lang="es-ES" sz="3600" dirty="0" err="1"/>
              <a:t>cop</a:t>
            </a:r>
            <a:r>
              <a:rPr lang="es-ES" sz="3600" dirty="0"/>
              <a:t>, </a:t>
            </a:r>
            <a:r>
              <a:rPr lang="es-ES" sz="3600" dirty="0" err="1"/>
              <a:t>com</a:t>
            </a:r>
            <a:r>
              <a:rPr lang="es-ES" sz="3600" dirty="0"/>
              <a:t> a </a:t>
            </a:r>
            <a:r>
              <a:rPr lang="es-ES" sz="3600" dirty="0" err="1"/>
              <a:t>mínim</a:t>
            </a:r>
            <a:r>
              <a:rPr lang="es-ES" sz="3600" dirty="0"/>
              <a:t>, en la </a:t>
            </a:r>
            <a:r>
              <a:rPr lang="es-ES" sz="3600" dirty="0" err="1"/>
              <a:t>interrelació</a:t>
            </a:r>
            <a:r>
              <a:rPr lang="es-ES" sz="3600" dirty="0"/>
              <a:t> </a:t>
            </a:r>
            <a:r>
              <a:rPr lang="es-ES" sz="3600" dirty="0" err="1"/>
              <a:t>esmentada</a:t>
            </a:r>
            <a:r>
              <a:rPr lang="es-ES" sz="3600" dirty="0"/>
              <a:t>, i parcial en cas </a:t>
            </a:r>
            <a:r>
              <a:rPr lang="es-ES" sz="3600" dirty="0" err="1"/>
              <a:t>contrari</a:t>
            </a:r>
            <a:r>
              <a:rPr lang="es-ES" sz="3600" dirty="0"/>
              <a:t>.</a:t>
            </a:r>
          </a:p>
          <a:p>
            <a:pPr>
              <a:lnSpc>
                <a:spcPct val="100000"/>
              </a:lnSpc>
            </a:pPr>
            <a:endParaRPr lang="fr-FR" sz="2800" dirty="0"/>
          </a:p>
        </p:txBody>
      </p:sp>
    </p:spTree>
    <p:extLst>
      <p:ext uri="{BB962C8B-B14F-4D97-AF65-F5344CB8AC3E}">
        <p14:creationId xmlns:p14="http://schemas.microsoft.com/office/powerpoint/2010/main" val="22249139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04561" y="1619597"/>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smtClean="0"/>
              <a:t>REPRESENTACIÓ</a:t>
            </a:r>
            <a:endParaRPr lang="es-ES" sz="2800" b="0" strike="noStrike" spc="-1" dirty="0">
              <a:solidFill>
                <a:srgbClr val="000000"/>
              </a:solidFill>
              <a:uFill>
                <a:solidFill>
                  <a:srgbClr val="FFFFFF"/>
                </a:solidFill>
              </a:uFill>
              <a:latin typeface="Aria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361" t="21651" r="25609" b="22846"/>
          <a:stretch/>
        </p:blipFill>
        <p:spPr bwMode="auto">
          <a:xfrm>
            <a:off x="1151880" y="2267669"/>
            <a:ext cx="8383335" cy="476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1850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04561" y="1619597"/>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smtClean="0"/>
              <a:t>REPRESENTACIÓ</a:t>
            </a:r>
            <a:endParaRPr lang="es-ES" sz="2800" b="0" strike="noStrike" spc="-1" dirty="0">
              <a:solidFill>
                <a:srgbClr val="000000"/>
              </a:solidFill>
              <a:uFill>
                <a:solidFill>
                  <a:srgbClr val="FFFFFF"/>
                </a:solidFill>
              </a:uFill>
              <a:latin typeface="Arial"/>
            </a:endParaRPr>
          </a:p>
        </p:txBody>
      </p:sp>
      <p:pic>
        <p:nvPicPr>
          <p:cNvPr id="9218" name="Picture 2" descr="https://lopez99.files.wordpress.com/2010/03/diagrama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09" y="1332250"/>
            <a:ext cx="8137621" cy="581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137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04561" y="1619597"/>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smtClean="0"/>
              <a:t>REPRESENTACIÓ</a:t>
            </a:r>
            <a:endParaRPr lang="es-ES" sz="2800" b="0" strike="noStrike" spc="-1" dirty="0">
              <a:solidFill>
                <a:srgbClr val="000000"/>
              </a:solidFill>
              <a:uFill>
                <a:solidFill>
                  <a:srgbClr val="FFFFFF"/>
                </a:solidFill>
              </a:uFill>
              <a:latin typeface="Arial"/>
            </a:endParaRPr>
          </a:p>
        </p:txBody>
      </p:sp>
      <p:pic>
        <p:nvPicPr>
          <p:cNvPr id="3076" name="Picture 4" descr="Resultado de imagen de modelo er ejemplo ven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147" y="377899"/>
            <a:ext cx="7737612" cy="700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855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2800" b="1" strike="noStrike" cap="small" spc="-1">
                <a:solidFill>
                  <a:srgbClr val="000000"/>
                </a:solidFill>
                <a:uFill>
                  <a:solidFill>
                    <a:srgbClr val="FFFFFF"/>
                  </a:solidFill>
                </a:uFill>
                <a:latin typeface="Arial"/>
                <a:ea typeface="DejaVu Sans"/>
              </a:rPr>
              <a:t>M10 – Sistemes de Gestió EmpresariaL</a:t>
            </a:r>
            <a:endParaRPr lang="es-ES" sz="2800" b="0" strike="noStrike" spc="-1">
              <a:solidFill>
                <a:srgbClr val="000000"/>
              </a:solidFill>
              <a:uFill>
                <a:solidFill>
                  <a:srgbClr val="FFFFFF"/>
                </a:solidFill>
              </a:uFill>
              <a:latin typeface="Arial"/>
            </a:endParaRPr>
          </a:p>
        </p:txBody>
      </p:sp>
      <p:sp>
        <p:nvSpPr>
          <p:cNvPr id="81" name="CustomShape 2"/>
          <p:cNvSpPr/>
          <p:nvPr/>
        </p:nvSpPr>
        <p:spPr>
          <a:xfrm>
            <a:off x="720000" y="2160000"/>
            <a:ext cx="921384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b="1" strike="noStrike" spc="-1" dirty="0">
                <a:solidFill>
                  <a:srgbClr val="000000"/>
                </a:solidFill>
                <a:uFill>
                  <a:solidFill>
                    <a:srgbClr val="FFFFFF"/>
                  </a:solidFill>
                </a:uFill>
                <a:latin typeface="Arial"/>
                <a:ea typeface="DejaVu Sans"/>
              </a:rPr>
              <a:t>M10  </a:t>
            </a:r>
            <a:r>
              <a:rPr lang="es-ES" sz="3600" b="1" strike="noStrike" spc="-1" dirty="0" err="1">
                <a:solidFill>
                  <a:srgbClr val="000000"/>
                </a:solidFill>
                <a:uFill>
                  <a:solidFill>
                    <a:srgbClr val="FFFFFF"/>
                  </a:solidFill>
                </a:uFill>
                <a:latin typeface="Arial"/>
                <a:ea typeface="DejaVu Sans"/>
              </a:rPr>
              <a:t>Sistemes</a:t>
            </a:r>
            <a:r>
              <a:rPr lang="es-ES" sz="3600" b="1" strike="noStrike" spc="-1" dirty="0">
                <a:solidFill>
                  <a:srgbClr val="000000"/>
                </a:solidFill>
                <a:uFill>
                  <a:solidFill>
                    <a:srgbClr val="FFFFFF"/>
                  </a:solidFill>
                </a:uFill>
                <a:latin typeface="Arial"/>
                <a:ea typeface="DejaVu Sans"/>
              </a:rPr>
              <a:t> de </a:t>
            </a:r>
            <a:r>
              <a:rPr lang="es-ES" sz="3600" b="1" strike="noStrike" spc="-1" dirty="0" err="1">
                <a:solidFill>
                  <a:srgbClr val="000000"/>
                </a:solidFill>
                <a:uFill>
                  <a:solidFill>
                    <a:srgbClr val="FFFFFF"/>
                  </a:solidFill>
                </a:uFill>
                <a:latin typeface="Arial"/>
                <a:ea typeface="DejaVu Sans"/>
              </a:rPr>
              <a:t>Gestió</a:t>
            </a:r>
            <a:r>
              <a:rPr lang="es-ES" sz="3600" b="1" strike="noStrike" spc="-1" dirty="0">
                <a:solidFill>
                  <a:srgbClr val="000000"/>
                </a:solidFill>
                <a:uFill>
                  <a:solidFill>
                    <a:srgbClr val="FFFFFF"/>
                  </a:solidFill>
                </a:uFill>
                <a:latin typeface="Arial"/>
                <a:ea typeface="DejaVu Sans"/>
              </a:rPr>
              <a:t> Empresarial</a:t>
            </a:r>
            <a:endParaRPr lang="es-ES" sz="3600" b="0" strike="noStrike" spc="-1" dirty="0">
              <a:solidFill>
                <a:srgbClr val="000000"/>
              </a:solidFill>
              <a:uFill>
                <a:solidFill>
                  <a:srgbClr val="FFFFFF"/>
                </a:solidFill>
              </a:uFill>
              <a:latin typeface="Arial"/>
            </a:endParaRPr>
          </a:p>
          <a:p>
            <a:pPr>
              <a:lnSpc>
                <a:spcPct val="100000"/>
              </a:lnSpc>
            </a:pPr>
            <a:r>
              <a:rPr lang="es-ES" sz="2600" b="1" strike="noStrike" spc="-1" dirty="0">
                <a:solidFill>
                  <a:srgbClr val="000000"/>
                </a:solidFill>
                <a:uFill>
                  <a:solidFill>
                    <a:srgbClr val="FFFFFF"/>
                  </a:solidFill>
                </a:uFill>
                <a:latin typeface="Arial"/>
                <a:ea typeface="DejaVu Sans"/>
              </a:rPr>
              <a:t>    UF 1: </a:t>
            </a:r>
            <a:r>
              <a:rPr lang="es-ES" sz="2600" b="1" strike="noStrike" spc="-1" dirty="0" err="1">
                <a:solidFill>
                  <a:srgbClr val="000000"/>
                </a:solidFill>
                <a:uFill>
                  <a:solidFill>
                    <a:srgbClr val="FFFFFF"/>
                  </a:solidFill>
                </a:uFill>
                <a:latin typeface="Arial"/>
                <a:ea typeface="DejaVu Sans"/>
              </a:rPr>
              <a:t>Sistemes</a:t>
            </a:r>
            <a:r>
              <a:rPr lang="es-ES" sz="2600" b="1" strike="noStrike" spc="-1" dirty="0">
                <a:solidFill>
                  <a:srgbClr val="000000"/>
                </a:solidFill>
                <a:uFill>
                  <a:solidFill>
                    <a:srgbClr val="FFFFFF"/>
                  </a:solidFill>
                </a:uFill>
                <a:latin typeface="Arial"/>
                <a:ea typeface="DejaVu Sans"/>
              </a:rPr>
              <a:t> ERP-CRM. </a:t>
            </a:r>
            <a:r>
              <a:rPr lang="es-ES" sz="2600" b="1" strike="noStrike" spc="-1" dirty="0" err="1">
                <a:solidFill>
                  <a:srgbClr val="000000"/>
                </a:solidFill>
                <a:uFill>
                  <a:solidFill>
                    <a:srgbClr val="FFFFFF"/>
                  </a:solidFill>
                </a:uFill>
                <a:latin typeface="Arial"/>
                <a:ea typeface="DejaVu Sans"/>
              </a:rPr>
              <a:t>Implantació</a:t>
            </a:r>
            <a:r>
              <a:rPr lang="es-ES" sz="2600" b="1" strike="noStrike" spc="-1" dirty="0">
                <a:solidFill>
                  <a:srgbClr val="000000"/>
                </a:solidFill>
                <a:uFill>
                  <a:solidFill>
                    <a:srgbClr val="FFFFFF"/>
                  </a:solidFill>
                </a:uFill>
                <a:latin typeface="Arial"/>
                <a:ea typeface="DejaVu Sans"/>
              </a:rPr>
              <a:t>.</a:t>
            </a:r>
            <a:endParaRPr lang="es-ES" sz="2600" b="0" strike="noStrike" spc="-1" dirty="0">
              <a:solidFill>
                <a:srgbClr val="000000"/>
              </a:solidFill>
              <a:uFill>
                <a:solidFill>
                  <a:srgbClr val="FFFFFF"/>
                </a:solidFill>
              </a:uFill>
              <a:latin typeface="Arial"/>
            </a:endParaRPr>
          </a:p>
          <a:p>
            <a:pPr marL="1255680" indent="-1254600">
              <a:lnSpc>
                <a:spcPct val="100000"/>
              </a:lnSpc>
            </a:pPr>
            <a:r>
              <a:rPr lang="es-ES" sz="2600" b="0" strike="noStrike" spc="-1" dirty="0">
                <a:solidFill>
                  <a:srgbClr val="000000"/>
                </a:solidFill>
                <a:uFill>
                  <a:solidFill>
                    <a:srgbClr val="FFFFFF"/>
                  </a:solidFill>
                </a:uFill>
                <a:latin typeface="Arial"/>
                <a:ea typeface="DejaVu Sans"/>
              </a:rPr>
              <a:t> 	NF1. </a:t>
            </a:r>
            <a:r>
              <a:rPr lang="es-ES" sz="2600" spc="-1" dirty="0" err="1">
                <a:solidFill>
                  <a:srgbClr val="000000"/>
                </a:solidFill>
                <a:uFill>
                  <a:solidFill>
                    <a:srgbClr val="FFFFFF"/>
                  </a:solidFill>
                </a:uFill>
                <a:latin typeface="Arial"/>
                <a:ea typeface="DejaVu Sans"/>
              </a:rPr>
              <a:t>Introducció</a:t>
            </a:r>
            <a:r>
              <a:rPr lang="es-ES" sz="2600" spc="-1" dirty="0">
                <a:solidFill>
                  <a:srgbClr val="000000"/>
                </a:solidFill>
                <a:uFill>
                  <a:solidFill>
                    <a:srgbClr val="FFFFFF"/>
                  </a:solidFill>
                </a:uFill>
                <a:latin typeface="Arial"/>
                <a:ea typeface="DejaVu Sans"/>
              </a:rPr>
              <a:t> al </a:t>
            </a:r>
            <a:r>
              <a:rPr lang="es-ES" sz="2600" spc="-1" dirty="0" err="1">
                <a:solidFill>
                  <a:srgbClr val="000000"/>
                </a:solidFill>
                <a:uFill>
                  <a:solidFill>
                    <a:srgbClr val="FFFFFF"/>
                  </a:solidFill>
                </a:uFill>
                <a:latin typeface="Arial"/>
                <a:ea typeface="DejaVu Sans"/>
              </a:rPr>
              <a:t>programari</a:t>
            </a:r>
            <a:r>
              <a:rPr lang="es-ES" sz="2600" spc="-1" dirty="0">
                <a:solidFill>
                  <a:srgbClr val="000000"/>
                </a:solidFill>
                <a:uFill>
                  <a:solidFill>
                    <a:srgbClr val="FFFFFF"/>
                  </a:solidFill>
                </a:uFill>
                <a:latin typeface="Arial"/>
                <a:ea typeface="DejaVu Sans"/>
              </a:rPr>
              <a:t> </a:t>
            </a:r>
            <a:r>
              <a:rPr lang="es-ES" sz="2600" spc="-1" dirty="0" err="1">
                <a:solidFill>
                  <a:srgbClr val="000000"/>
                </a:solidFill>
                <a:uFill>
                  <a:solidFill>
                    <a:srgbClr val="FFFFFF"/>
                  </a:solidFill>
                </a:uFill>
                <a:latin typeface="Arial"/>
                <a:ea typeface="DejaVu Sans"/>
              </a:rPr>
              <a:t>ERP's</a:t>
            </a:r>
            <a:r>
              <a:rPr lang="es-ES" sz="2600" spc="-1" dirty="0">
                <a:solidFill>
                  <a:srgbClr val="000000"/>
                </a:solidFill>
                <a:uFill>
                  <a:solidFill>
                    <a:srgbClr val="FFFFFF"/>
                  </a:solidFill>
                </a:uFill>
                <a:latin typeface="Arial"/>
                <a:ea typeface="DejaVu Sans"/>
              </a:rPr>
              <a:t>-CRM</a:t>
            </a:r>
          </a:p>
          <a:p>
            <a:pPr marL="1255680" indent="-1254600">
              <a:lnSpc>
                <a:spcPct val="100000"/>
              </a:lnSpc>
            </a:pPr>
            <a:r>
              <a:rPr lang="es-ES" sz="2600" spc="-1" dirty="0">
                <a:solidFill>
                  <a:srgbClr val="000000"/>
                </a:solidFill>
                <a:uFill>
                  <a:solidFill>
                    <a:srgbClr val="FFFFFF"/>
                  </a:solidFill>
                </a:uFill>
                <a:latin typeface="Arial"/>
                <a:ea typeface="DejaVu Sans"/>
              </a:rPr>
              <a:t>   	NF2. </a:t>
            </a:r>
            <a:r>
              <a:rPr lang="es-ES" sz="2600" spc="-1" dirty="0" err="1">
                <a:solidFill>
                  <a:srgbClr val="000000"/>
                </a:solidFill>
                <a:uFill>
                  <a:solidFill>
                    <a:srgbClr val="FFFFFF"/>
                  </a:solidFill>
                </a:uFill>
                <a:latin typeface="Arial"/>
                <a:ea typeface="DejaVu Sans"/>
              </a:rPr>
              <a:t>Instal·lació</a:t>
            </a:r>
            <a:r>
              <a:rPr lang="es-ES" sz="2600" spc="-1" dirty="0">
                <a:solidFill>
                  <a:srgbClr val="000000"/>
                </a:solidFill>
                <a:uFill>
                  <a:solidFill>
                    <a:srgbClr val="FFFFFF"/>
                  </a:solidFill>
                </a:uFill>
                <a:latin typeface="Arial"/>
                <a:ea typeface="DejaVu Sans"/>
              </a:rPr>
              <a:t> </a:t>
            </a:r>
            <a:r>
              <a:rPr lang="es-ES" sz="2600" b="0" strike="noStrike" spc="-1" dirty="0">
                <a:solidFill>
                  <a:srgbClr val="000000"/>
                </a:solidFill>
                <a:uFill>
                  <a:solidFill>
                    <a:srgbClr val="FFFFFF"/>
                  </a:solidFill>
                </a:uFill>
                <a:latin typeface="Arial"/>
                <a:ea typeface="DejaVu Sans"/>
              </a:rPr>
              <a:t>i </a:t>
            </a:r>
            <a:r>
              <a:rPr lang="es-ES" sz="2600" b="0" strike="noStrike" spc="-1" dirty="0" err="1">
                <a:solidFill>
                  <a:srgbClr val="000000"/>
                </a:solidFill>
                <a:uFill>
                  <a:solidFill>
                    <a:srgbClr val="FFFFFF"/>
                  </a:solidFill>
                </a:uFill>
                <a:latin typeface="Arial"/>
                <a:ea typeface="DejaVu Sans"/>
              </a:rPr>
              <a:t>configuració</a:t>
            </a:r>
            <a:r>
              <a:rPr lang="es-ES" sz="2600" b="0" strike="noStrike" spc="-1" dirty="0">
                <a:solidFill>
                  <a:srgbClr val="000000"/>
                </a:solidFill>
                <a:uFill>
                  <a:solidFill>
                    <a:srgbClr val="FFFFFF"/>
                  </a:solidFill>
                </a:uFill>
                <a:latin typeface="Arial"/>
                <a:ea typeface="DejaVu Sans"/>
              </a:rPr>
              <a:t> del </a:t>
            </a:r>
            <a:r>
              <a:rPr lang="es-ES" sz="2600" b="0" strike="noStrike" spc="-1" dirty="0" err="1">
                <a:solidFill>
                  <a:srgbClr val="000000"/>
                </a:solidFill>
                <a:uFill>
                  <a:solidFill>
                    <a:srgbClr val="FFFFFF"/>
                  </a:solidFill>
                </a:uFill>
                <a:latin typeface="Arial"/>
                <a:ea typeface="DejaVu Sans"/>
              </a:rPr>
              <a:t>programari</a:t>
            </a:r>
            <a:r>
              <a:rPr lang="es-ES" sz="2600" b="0" strike="noStrike" spc="-1" dirty="0">
                <a:solidFill>
                  <a:srgbClr val="000000"/>
                </a:solidFill>
                <a:uFill>
                  <a:solidFill>
                    <a:srgbClr val="FFFFFF"/>
                  </a:solidFill>
                </a:uFill>
                <a:latin typeface="Arial"/>
                <a:ea typeface="DejaVu Sans"/>
              </a:rPr>
              <a:t> ERP</a:t>
            </a: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a:p>
            <a:pPr marL="1255680" indent="-1254600">
              <a:lnSpc>
                <a:spcPct val="100000"/>
              </a:lnSpc>
            </a:pPr>
            <a:r>
              <a:rPr lang="es-ES" sz="2600" b="1" strike="noStrike" spc="-1" dirty="0">
                <a:solidFill>
                  <a:srgbClr val="000000"/>
                </a:solidFill>
                <a:uFill>
                  <a:solidFill>
                    <a:srgbClr val="FFFFFF"/>
                  </a:solidFill>
                </a:uFill>
                <a:latin typeface="Arial"/>
                <a:ea typeface="DejaVu Sans"/>
              </a:rPr>
              <a:t>   UF 2: </a:t>
            </a:r>
            <a:r>
              <a:rPr lang="es-ES" sz="2600" b="1" strike="noStrike" spc="-1" dirty="0" err="1">
                <a:solidFill>
                  <a:srgbClr val="000000"/>
                </a:solidFill>
                <a:uFill>
                  <a:solidFill>
                    <a:srgbClr val="FFFFFF"/>
                  </a:solidFill>
                </a:uFill>
                <a:latin typeface="Arial"/>
                <a:ea typeface="DejaVu Sans"/>
              </a:rPr>
              <a:t>Sistemes</a:t>
            </a:r>
            <a:r>
              <a:rPr lang="es-ES" sz="2600" b="1" strike="noStrike" spc="-1" dirty="0">
                <a:solidFill>
                  <a:srgbClr val="000000"/>
                </a:solidFill>
                <a:uFill>
                  <a:solidFill>
                    <a:srgbClr val="FFFFFF"/>
                  </a:solidFill>
                </a:uFill>
                <a:latin typeface="Arial"/>
                <a:ea typeface="DejaVu Sans"/>
              </a:rPr>
              <a:t> ERP-CRM. </a:t>
            </a:r>
            <a:r>
              <a:rPr lang="es-ES" sz="2600" b="1" strike="noStrike" spc="-1" dirty="0" err="1">
                <a:solidFill>
                  <a:srgbClr val="000000"/>
                </a:solidFill>
                <a:uFill>
                  <a:solidFill>
                    <a:srgbClr val="FFFFFF"/>
                  </a:solidFill>
                </a:uFill>
                <a:latin typeface="Arial"/>
                <a:ea typeface="DejaVu Sans"/>
              </a:rPr>
              <a:t>Explotació</a:t>
            </a:r>
            <a:r>
              <a:rPr lang="es-ES" sz="2600" b="1" strike="noStrike" spc="-1" dirty="0">
                <a:solidFill>
                  <a:srgbClr val="000000"/>
                </a:solidFill>
                <a:uFill>
                  <a:solidFill>
                    <a:srgbClr val="FFFFFF"/>
                  </a:solidFill>
                </a:uFill>
                <a:latin typeface="Arial"/>
                <a:ea typeface="DejaVu Sans"/>
              </a:rPr>
              <a:t> i </a:t>
            </a:r>
            <a:r>
              <a:rPr lang="es-ES" sz="2600" b="1" strike="noStrike" spc="-1" dirty="0" err="1">
                <a:solidFill>
                  <a:srgbClr val="000000"/>
                </a:solidFill>
                <a:uFill>
                  <a:solidFill>
                    <a:srgbClr val="FFFFFF"/>
                  </a:solidFill>
                </a:uFill>
                <a:latin typeface="Arial"/>
                <a:ea typeface="DejaVu Sans"/>
              </a:rPr>
              <a:t>adequació</a:t>
            </a:r>
            <a:endParaRPr lang="es-ES" sz="2600" b="0" strike="noStrike" spc="-1" dirty="0">
              <a:solidFill>
                <a:srgbClr val="000000"/>
              </a:solidFill>
              <a:uFill>
                <a:solidFill>
                  <a:srgbClr val="FFFFFF"/>
                </a:solidFill>
              </a:uFill>
              <a:latin typeface="Arial"/>
            </a:endParaRPr>
          </a:p>
          <a:p>
            <a:pPr marL="1255680" indent="-1254600">
              <a:lnSpc>
                <a:spcPct val="100000"/>
              </a:lnSpc>
            </a:pPr>
            <a:r>
              <a:rPr lang="es-ES" sz="2600" b="0" strike="noStrike" spc="-1" dirty="0">
                <a:solidFill>
                  <a:srgbClr val="000000"/>
                </a:solidFill>
                <a:uFill>
                  <a:solidFill>
                    <a:srgbClr val="FFFFFF"/>
                  </a:solidFill>
                </a:uFill>
                <a:latin typeface="Arial"/>
                <a:ea typeface="DejaVu Sans"/>
              </a:rPr>
              <a:t>	NF1 A1.1 - </a:t>
            </a:r>
            <a:r>
              <a:rPr lang="es-ES" sz="2600" b="0" strike="noStrike" spc="-1" dirty="0" err="1">
                <a:solidFill>
                  <a:srgbClr val="000000"/>
                </a:solidFill>
                <a:uFill>
                  <a:solidFill>
                    <a:srgbClr val="FFFFFF"/>
                  </a:solidFill>
                </a:uFill>
                <a:latin typeface="Arial"/>
                <a:ea typeface="DejaVu Sans"/>
              </a:rPr>
              <a:t>Gestió</a:t>
            </a:r>
            <a:r>
              <a:rPr lang="es-ES" sz="2600" b="0" strike="noStrike" spc="-1" dirty="0">
                <a:solidFill>
                  <a:srgbClr val="000000"/>
                </a:solidFill>
                <a:uFill>
                  <a:solidFill>
                    <a:srgbClr val="FFFFFF"/>
                  </a:solidFill>
                </a:uFill>
                <a:latin typeface="Arial"/>
                <a:ea typeface="DejaVu Sans"/>
              </a:rPr>
              <a:t> </a:t>
            </a:r>
            <a:r>
              <a:rPr lang="es-ES" sz="2600" b="0" strike="noStrike" spc="-1" dirty="0" err="1">
                <a:solidFill>
                  <a:srgbClr val="000000"/>
                </a:solidFill>
                <a:uFill>
                  <a:solidFill>
                    <a:srgbClr val="FFFFFF"/>
                  </a:solidFill>
                </a:uFill>
                <a:latin typeface="Arial"/>
                <a:ea typeface="DejaVu Sans"/>
              </a:rPr>
              <a:t>bàsica</a:t>
            </a:r>
            <a:r>
              <a:rPr lang="es-ES" sz="2600" b="0" strike="noStrike" spc="-1" dirty="0">
                <a:solidFill>
                  <a:srgbClr val="000000"/>
                </a:solidFill>
                <a:uFill>
                  <a:solidFill>
                    <a:srgbClr val="FFFFFF"/>
                  </a:solidFill>
                </a:uFill>
                <a:latin typeface="Arial"/>
                <a:ea typeface="DejaVu Sans"/>
              </a:rPr>
              <a:t> de les </a:t>
            </a:r>
            <a:r>
              <a:rPr lang="es-ES" sz="2600" b="0" strike="noStrike" spc="-1" dirty="0" err="1">
                <a:solidFill>
                  <a:srgbClr val="000000"/>
                </a:solidFill>
                <a:uFill>
                  <a:solidFill>
                    <a:srgbClr val="FFFFFF"/>
                  </a:solidFill>
                </a:uFill>
                <a:latin typeface="Arial"/>
                <a:ea typeface="DejaVu Sans"/>
              </a:rPr>
              <a:t>dades</a:t>
            </a:r>
            <a:r>
              <a:rPr lang="es-ES" sz="2600" b="0" strike="noStrike" spc="-1" dirty="0">
                <a:solidFill>
                  <a:srgbClr val="000000"/>
                </a:solidFill>
                <a:uFill>
                  <a:solidFill>
                    <a:srgbClr val="FFFFFF"/>
                  </a:solidFill>
                </a:uFill>
                <a:latin typeface="Arial"/>
                <a:ea typeface="DejaVu Sans"/>
              </a:rPr>
              <a:t> en </a:t>
            </a:r>
            <a:r>
              <a:rPr lang="es-ES" sz="2600" b="0" strike="noStrike" spc="-1" dirty="0" err="1">
                <a:solidFill>
                  <a:srgbClr val="000000"/>
                </a:solidFill>
                <a:uFill>
                  <a:solidFill>
                    <a:srgbClr val="FFFFFF"/>
                  </a:solidFill>
                </a:uFill>
                <a:latin typeface="Arial"/>
                <a:ea typeface="DejaVu Sans"/>
              </a:rPr>
              <a:t>entorn</a:t>
            </a:r>
            <a:r>
              <a:rPr lang="es-ES" sz="2600" b="0" strike="noStrike" spc="-1" dirty="0">
                <a:solidFill>
                  <a:srgbClr val="000000"/>
                </a:solidFill>
                <a:uFill>
                  <a:solidFill>
                    <a:srgbClr val="FFFFFF"/>
                  </a:solidFill>
                </a:uFill>
                <a:latin typeface="Arial"/>
                <a:ea typeface="DejaVu Sans"/>
              </a:rPr>
              <a:t> </a:t>
            </a:r>
            <a:r>
              <a:rPr lang="es-ES" sz="2600" b="0" strike="noStrike" spc="-1" dirty="0" smtClean="0">
                <a:solidFill>
                  <a:srgbClr val="000000"/>
                </a:solidFill>
                <a:uFill>
                  <a:solidFill>
                    <a:srgbClr val="FFFFFF"/>
                  </a:solidFill>
                </a:uFill>
                <a:latin typeface="Arial"/>
                <a:ea typeface="DejaVu Sans"/>
              </a:rPr>
              <a:t>ERP-CRM</a:t>
            </a:r>
          </a:p>
          <a:p>
            <a:pPr marL="1255680" indent="-1254600"/>
            <a:r>
              <a:rPr lang="es-ES" sz="2600" spc="-1" dirty="0" smtClean="0">
                <a:solidFill>
                  <a:srgbClr val="000000"/>
                </a:solidFill>
                <a:uFill>
                  <a:solidFill>
                    <a:srgbClr val="FFFFFF"/>
                  </a:solidFill>
                </a:uFill>
              </a:rPr>
              <a:t>              NF1 A1.2 </a:t>
            </a:r>
            <a:r>
              <a:rPr lang="es-ES" sz="2600" spc="-1" dirty="0">
                <a:solidFill>
                  <a:srgbClr val="000000"/>
                </a:solidFill>
                <a:uFill>
                  <a:solidFill>
                    <a:srgbClr val="FFFFFF"/>
                  </a:solidFill>
                </a:uFill>
              </a:rPr>
              <a:t>- </a:t>
            </a:r>
            <a:r>
              <a:rPr lang="es-ES" sz="2600" spc="-1" dirty="0" err="1" smtClean="0">
                <a:solidFill>
                  <a:srgbClr val="000000"/>
                </a:solidFill>
                <a:uFill>
                  <a:solidFill>
                    <a:srgbClr val="FFFFFF"/>
                  </a:solidFill>
                </a:uFill>
                <a:latin typeface="Arial"/>
                <a:ea typeface="DejaVu Sans"/>
              </a:rPr>
              <a:t>Extracció</a:t>
            </a:r>
            <a:r>
              <a:rPr lang="es-ES" sz="2600" spc="-1" dirty="0" smtClean="0">
                <a:solidFill>
                  <a:srgbClr val="000000"/>
                </a:solidFill>
                <a:uFill>
                  <a:solidFill>
                    <a:srgbClr val="FFFFFF"/>
                  </a:solidFill>
                </a:uFill>
                <a:latin typeface="Arial"/>
                <a:ea typeface="DejaVu Sans"/>
              </a:rPr>
              <a:t> </a:t>
            </a:r>
            <a:r>
              <a:rPr lang="es-ES" sz="2600" spc="-1" dirty="0">
                <a:solidFill>
                  <a:srgbClr val="000000"/>
                </a:solidFill>
                <a:uFill>
                  <a:solidFill>
                    <a:srgbClr val="FFFFFF"/>
                  </a:solidFill>
                </a:uFill>
                <a:latin typeface="Arial"/>
                <a:ea typeface="DejaVu Sans"/>
              </a:rPr>
              <a:t>de </a:t>
            </a:r>
            <a:r>
              <a:rPr lang="es-ES" sz="2600" spc="-1" dirty="0" err="1" smtClean="0">
                <a:solidFill>
                  <a:srgbClr val="000000"/>
                </a:solidFill>
                <a:uFill>
                  <a:solidFill>
                    <a:srgbClr val="FFFFFF"/>
                  </a:solidFill>
                </a:uFill>
                <a:latin typeface="Arial"/>
                <a:ea typeface="DejaVu Sans"/>
              </a:rPr>
              <a:t>Dades</a:t>
            </a: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04561" y="1619597"/>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2800" spc="-1" dirty="0">
                <a:solidFill>
                  <a:srgbClr val="000000"/>
                </a:solidFill>
                <a:uFill>
                  <a:solidFill>
                    <a:srgbClr val="FFFFFF"/>
                  </a:solidFill>
                </a:uFill>
              </a:rPr>
              <a:t>SQL training; </a:t>
            </a:r>
            <a:r>
              <a:rPr lang="es-ES" sz="2800" spc="-1" dirty="0">
                <a:solidFill>
                  <a:srgbClr val="000000"/>
                </a:solidFill>
                <a:uFill>
                  <a:solidFill>
                    <a:srgbClr val="FFFFFF"/>
                  </a:solidFill>
                </a:uFill>
                <a:hlinkClick r:id="rId2"/>
              </a:rPr>
              <a:t>http://</a:t>
            </a:r>
            <a:r>
              <a:rPr lang="es-ES" sz="2800" spc="-1" dirty="0" smtClean="0">
                <a:solidFill>
                  <a:srgbClr val="000000"/>
                </a:solidFill>
                <a:uFill>
                  <a:solidFill>
                    <a:srgbClr val="FFFFFF"/>
                  </a:solidFill>
                </a:uFill>
                <a:hlinkClick r:id="rId2"/>
              </a:rPr>
              <a:t>informatica.uv.es/estguia/ATD/apuntes/teoria/documentos/SQL-I.pdf</a:t>
            </a:r>
            <a:endParaRPr lang="es-ES" sz="2800" spc="-1" dirty="0" smtClean="0">
              <a:solidFill>
                <a:srgbClr val="000000"/>
              </a:solidFill>
              <a:uFill>
                <a:solidFill>
                  <a:srgbClr val="FFFFFF"/>
                </a:solidFill>
              </a:uFill>
            </a:endParaRPr>
          </a:p>
          <a:p>
            <a:pPr>
              <a:lnSpc>
                <a:spcPct val="100000"/>
              </a:lnSpc>
            </a:pPr>
            <a:endParaRPr lang="es-ES" sz="2800" b="0" strike="noStrike" spc="-1" dirty="0">
              <a:solidFill>
                <a:srgbClr val="000000"/>
              </a:solidFill>
              <a:uFill>
                <a:solidFill>
                  <a:srgbClr val="FFFFFF"/>
                </a:solidFill>
              </a:uFill>
              <a:latin typeface="Arial"/>
            </a:endParaRPr>
          </a:p>
          <a:p>
            <a:pPr>
              <a:lnSpc>
                <a:spcPct val="100000"/>
              </a:lnSpc>
            </a:pPr>
            <a:r>
              <a:rPr lang="es-ES" sz="2800" spc="-1" dirty="0">
                <a:solidFill>
                  <a:srgbClr val="000000"/>
                </a:solidFill>
                <a:uFill>
                  <a:solidFill>
                    <a:srgbClr val="FFFFFF"/>
                  </a:solidFill>
                </a:uFill>
              </a:rPr>
              <a:t>Training mas </a:t>
            </a:r>
            <a:r>
              <a:rPr lang="es-ES" sz="2800" spc="-1" dirty="0">
                <a:solidFill>
                  <a:srgbClr val="000000"/>
                </a:solidFill>
                <a:uFill>
                  <a:solidFill>
                    <a:srgbClr val="FFFFFF"/>
                  </a:solidFill>
                </a:uFill>
                <a:hlinkClick r:id="rId3"/>
              </a:rPr>
              <a:t>https://</a:t>
            </a:r>
            <a:r>
              <a:rPr lang="es-ES" sz="2800" spc="-1" dirty="0" smtClean="0">
                <a:solidFill>
                  <a:srgbClr val="000000"/>
                </a:solidFill>
                <a:uFill>
                  <a:solidFill>
                    <a:srgbClr val="FFFFFF"/>
                  </a:solidFill>
                </a:uFill>
                <a:hlinkClick r:id="rId3"/>
              </a:rPr>
              <a:t>docplayer.es/18865947-Tema-5-lenguajes-de-consulta-sql.html</a:t>
            </a:r>
            <a:endParaRPr lang="es-ES" sz="2800" spc="-1" dirty="0" smtClean="0">
              <a:solidFill>
                <a:srgbClr val="000000"/>
              </a:solidFill>
              <a:uFill>
                <a:solidFill>
                  <a:srgbClr val="FFFFFF"/>
                </a:solidFill>
              </a:uFill>
            </a:endParaRPr>
          </a:p>
          <a:p>
            <a:pPr>
              <a:lnSpc>
                <a:spcPct val="100000"/>
              </a:lnSpc>
            </a:pPr>
            <a:endParaRPr lang="es-ES" sz="2800" spc="-1" dirty="0">
              <a:solidFill>
                <a:srgbClr val="000000"/>
              </a:solidFill>
              <a:uFill>
                <a:solidFill>
                  <a:srgbClr val="FFFFFF"/>
                </a:solidFill>
              </a:uFill>
            </a:endParaRPr>
          </a:p>
          <a:p>
            <a:pPr>
              <a:lnSpc>
                <a:spcPct val="100000"/>
              </a:lnSpc>
            </a:pPr>
            <a:r>
              <a:rPr lang="es-ES" sz="2800" spc="-1" dirty="0" err="1" smtClean="0">
                <a:solidFill>
                  <a:srgbClr val="000000"/>
                </a:solidFill>
                <a:uFill>
                  <a:solidFill>
                    <a:srgbClr val="FFFFFF"/>
                  </a:solidFill>
                </a:uFill>
              </a:rPr>
              <a:t>Model</a:t>
            </a:r>
            <a:r>
              <a:rPr lang="es-ES" sz="2800" spc="-1" dirty="0" smtClean="0">
                <a:solidFill>
                  <a:srgbClr val="000000"/>
                </a:solidFill>
                <a:uFill>
                  <a:solidFill>
                    <a:srgbClr val="FFFFFF"/>
                  </a:solidFill>
                </a:uFill>
              </a:rPr>
              <a:t> </a:t>
            </a:r>
            <a:r>
              <a:rPr lang="es-ES" sz="2800" spc="-1" dirty="0" err="1" smtClean="0">
                <a:solidFill>
                  <a:srgbClr val="000000"/>
                </a:solidFill>
                <a:uFill>
                  <a:solidFill>
                    <a:srgbClr val="FFFFFF"/>
                  </a:solidFill>
                </a:uFill>
              </a:rPr>
              <a:t>entitat</a:t>
            </a:r>
            <a:r>
              <a:rPr lang="es-ES" sz="2800" spc="-1" dirty="0" smtClean="0">
                <a:solidFill>
                  <a:srgbClr val="000000"/>
                </a:solidFill>
                <a:uFill>
                  <a:solidFill>
                    <a:srgbClr val="FFFFFF"/>
                  </a:solidFill>
                </a:uFill>
              </a:rPr>
              <a:t> </a:t>
            </a:r>
            <a:r>
              <a:rPr lang="es-ES" sz="2800" spc="-1" dirty="0" err="1" smtClean="0">
                <a:solidFill>
                  <a:srgbClr val="000000"/>
                </a:solidFill>
                <a:uFill>
                  <a:solidFill>
                    <a:srgbClr val="FFFFFF"/>
                  </a:solidFill>
                </a:uFill>
              </a:rPr>
              <a:t>relacó</a:t>
            </a:r>
            <a:endParaRPr lang="es-ES" sz="2800" spc="-1" dirty="0" smtClean="0">
              <a:solidFill>
                <a:srgbClr val="000000"/>
              </a:solidFill>
              <a:uFill>
                <a:solidFill>
                  <a:srgbClr val="FFFFFF"/>
                </a:solidFill>
              </a:uFill>
            </a:endParaRPr>
          </a:p>
          <a:p>
            <a:pPr>
              <a:lnSpc>
                <a:spcPct val="100000"/>
              </a:lnSpc>
            </a:pPr>
            <a:r>
              <a:rPr lang="es-ES" sz="2800" spc="-1" dirty="0">
                <a:solidFill>
                  <a:srgbClr val="000000"/>
                </a:solidFill>
                <a:uFill>
                  <a:solidFill>
                    <a:srgbClr val="FFFFFF"/>
                  </a:solidFill>
                </a:uFill>
              </a:rPr>
              <a:t>https://ioc.xtec.cat/materials/FP/Materials/2252_DAM/DAM_2252_M02/web/html/media/fp_dam_m02_u2_pdfindex.pdf</a:t>
            </a:r>
            <a:endParaRPr lang="es-E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785479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2800" b="1" strike="noStrike" cap="small" spc="-1">
                <a:solidFill>
                  <a:srgbClr val="000000"/>
                </a:solidFill>
                <a:uFill>
                  <a:solidFill>
                    <a:srgbClr val="FFFFFF"/>
                  </a:solidFill>
                </a:uFill>
                <a:latin typeface="Arial"/>
                <a:ea typeface="DejaVu Sans"/>
              </a:rPr>
              <a:t>M10 – Sistemes de Gestió EmpresariaL</a:t>
            </a:r>
            <a:endParaRPr lang="es-ES" sz="2800" b="0" strike="noStrike" spc="-1">
              <a:solidFill>
                <a:srgbClr val="000000"/>
              </a:solidFill>
              <a:uFill>
                <a:solidFill>
                  <a:srgbClr val="FFFFFF"/>
                </a:solidFill>
              </a:uFill>
              <a:latin typeface="Arial"/>
            </a:endParaRPr>
          </a:p>
        </p:txBody>
      </p:sp>
      <p:sp>
        <p:nvSpPr>
          <p:cNvPr id="81" name="CustomShape 2"/>
          <p:cNvSpPr/>
          <p:nvPr/>
        </p:nvSpPr>
        <p:spPr>
          <a:xfrm>
            <a:off x="720000" y="2160000"/>
            <a:ext cx="921384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2600" spc="-1" dirty="0" smtClean="0">
                <a:solidFill>
                  <a:srgbClr val="000000"/>
                </a:solidFill>
                <a:uFill>
                  <a:solidFill>
                    <a:srgbClr val="FFFFFF"/>
                  </a:solidFill>
                </a:uFill>
              </a:rPr>
              <a:t>NF1 A1.2 </a:t>
            </a:r>
            <a:r>
              <a:rPr lang="es-ES" sz="2600" spc="-1" dirty="0">
                <a:solidFill>
                  <a:srgbClr val="000000"/>
                </a:solidFill>
                <a:uFill>
                  <a:solidFill>
                    <a:srgbClr val="FFFFFF"/>
                  </a:solidFill>
                </a:uFill>
              </a:rPr>
              <a:t>- </a:t>
            </a:r>
            <a:r>
              <a:rPr lang="es-ES" sz="2600" spc="-1" dirty="0" err="1" smtClean="0">
                <a:solidFill>
                  <a:srgbClr val="000000"/>
                </a:solidFill>
                <a:uFill>
                  <a:solidFill>
                    <a:srgbClr val="FFFFFF"/>
                  </a:solidFill>
                </a:uFill>
                <a:latin typeface="Arial"/>
                <a:ea typeface="DejaVu Sans"/>
              </a:rPr>
              <a:t>Extracció</a:t>
            </a:r>
            <a:r>
              <a:rPr lang="es-ES" sz="2600" spc="-1" dirty="0" smtClean="0">
                <a:solidFill>
                  <a:srgbClr val="000000"/>
                </a:solidFill>
                <a:uFill>
                  <a:solidFill>
                    <a:srgbClr val="FFFFFF"/>
                  </a:solidFill>
                </a:uFill>
                <a:latin typeface="Arial"/>
                <a:ea typeface="DejaVu Sans"/>
              </a:rPr>
              <a:t> </a:t>
            </a:r>
            <a:r>
              <a:rPr lang="es-ES" sz="2600" spc="-1" dirty="0">
                <a:solidFill>
                  <a:srgbClr val="000000"/>
                </a:solidFill>
                <a:uFill>
                  <a:solidFill>
                    <a:srgbClr val="FFFFFF"/>
                  </a:solidFill>
                </a:uFill>
                <a:latin typeface="Arial"/>
                <a:ea typeface="DejaVu Sans"/>
              </a:rPr>
              <a:t>de </a:t>
            </a:r>
            <a:r>
              <a:rPr lang="es-ES" sz="2600" spc="-1" dirty="0" err="1" smtClean="0">
                <a:solidFill>
                  <a:srgbClr val="000000"/>
                </a:solidFill>
                <a:uFill>
                  <a:solidFill>
                    <a:srgbClr val="FFFFFF"/>
                  </a:solidFill>
                </a:uFill>
                <a:latin typeface="Arial"/>
                <a:ea typeface="DejaVu Sans"/>
              </a:rPr>
              <a:t>Dades</a:t>
            </a:r>
            <a:endParaRPr lang="es-ES" sz="2600" spc="-1" dirty="0" smtClean="0">
              <a:solidFill>
                <a:srgbClr val="000000"/>
              </a:solidFill>
              <a:uFill>
                <a:solidFill>
                  <a:srgbClr val="FFFFFF"/>
                </a:solidFill>
              </a:uFill>
              <a:latin typeface="Arial"/>
              <a:ea typeface="DejaVu Sans"/>
            </a:endParaRPr>
          </a:p>
          <a:p>
            <a:pPr>
              <a:lnSpc>
                <a:spcPct val="100000"/>
              </a:lnSpc>
            </a:pPr>
            <a:endParaRPr lang="es-ES" sz="2600" b="0" strike="noStrike" spc="-1" dirty="0">
              <a:solidFill>
                <a:srgbClr val="000000"/>
              </a:solidFill>
              <a:uFill>
                <a:solidFill>
                  <a:srgbClr val="FFFFFF"/>
                </a:solidFill>
              </a:uFill>
              <a:latin typeface="Arial"/>
              <a:ea typeface="DejaVu Sans"/>
            </a:endParaRPr>
          </a:p>
          <a:p>
            <a:pPr>
              <a:lnSpc>
                <a:spcPct val="100000"/>
              </a:lnSpc>
            </a:pPr>
            <a:r>
              <a:rPr lang="es-ES" sz="2600" spc="-1" dirty="0" smtClean="0">
                <a:solidFill>
                  <a:srgbClr val="000000"/>
                </a:solidFill>
                <a:uFill>
                  <a:solidFill>
                    <a:srgbClr val="FFFFFF"/>
                  </a:solidFill>
                </a:uFill>
                <a:latin typeface="Arial"/>
                <a:ea typeface="DejaVu Sans"/>
              </a:rPr>
              <a:t>   NF1 A1.2 A – </a:t>
            </a:r>
            <a:r>
              <a:rPr lang="es-ES" sz="2600" spc="-1" dirty="0" err="1" smtClean="0">
                <a:solidFill>
                  <a:srgbClr val="000000"/>
                </a:solidFill>
                <a:uFill>
                  <a:solidFill>
                    <a:srgbClr val="FFFFFF"/>
                  </a:solidFill>
                </a:uFill>
                <a:latin typeface="Arial"/>
                <a:ea typeface="DejaVu Sans"/>
              </a:rPr>
              <a:t>Repàs</a:t>
            </a:r>
            <a:r>
              <a:rPr lang="es-ES" sz="2600" spc="-1" dirty="0" smtClean="0">
                <a:solidFill>
                  <a:srgbClr val="000000"/>
                </a:solidFill>
                <a:uFill>
                  <a:solidFill>
                    <a:srgbClr val="FFFFFF"/>
                  </a:solidFill>
                </a:uFill>
                <a:latin typeface="Arial"/>
                <a:ea typeface="DejaVu Sans"/>
              </a:rPr>
              <a:t> de SQL </a:t>
            </a: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29291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Concepte</a:t>
            </a:r>
            <a:r>
              <a:rPr lang="es-ES" sz="3600" dirty="0"/>
              <a:t> del </a:t>
            </a:r>
            <a:r>
              <a:rPr lang="es-ES" sz="3600" dirty="0" err="1"/>
              <a:t>Model</a:t>
            </a:r>
            <a:r>
              <a:rPr lang="es-ES" sz="3600" dirty="0"/>
              <a:t> </a:t>
            </a:r>
            <a:r>
              <a:rPr lang="es-ES" sz="3600" dirty="0" err="1"/>
              <a:t>Entitat</a:t>
            </a:r>
            <a:r>
              <a:rPr lang="es-ES" sz="3600" dirty="0"/>
              <a:t> </a:t>
            </a:r>
            <a:r>
              <a:rPr lang="es-ES" sz="3600" dirty="0" err="1"/>
              <a:t>Relació</a:t>
            </a:r>
            <a:endParaRPr lang="es-ES" sz="3600" dirty="0"/>
          </a:p>
          <a:p>
            <a:pPr>
              <a:lnSpc>
                <a:spcPct val="100000"/>
              </a:lnSpc>
            </a:pPr>
            <a:endParaRPr lang="es-ES" sz="2600" b="0" strike="noStrike" spc="-1" dirty="0">
              <a:solidFill>
                <a:srgbClr val="000000"/>
              </a:solidFill>
              <a:uFill>
                <a:solidFill>
                  <a:srgbClr val="FFFFFF"/>
                </a:solidFill>
              </a:uFill>
              <a:latin typeface="Arial"/>
            </a:endParaRPr>
          </a:p>
          <a:p>
            <a:pPr>
              <a:lnSpc>
                <a:spcPct val="100000"/>
              </a:lnSpc>
            </a:pPr>
            <a:r>
              <a:rPr lang="es-ES" sz="2800" dirty="0"/>
              <a:t>Un </a:t>
            </a:r>
            <a:r>
              <a:rPr lang="es-ES" sz="2800" b="1" dirty="0" err="1" smtClean="0"/>
              <a:t>model</a:t>
            </a:r>
            <a:r>
              <a:rPr lang="es-ES" sz="2800" b="1" dirty="0" smtClean="0"/>
              <a:t>/diagrama </a:t>
            </a:r>
            <a:r>
              <a:rPr lang="es-ES" sz="2800" b="1" dirty="0" err="1"/>
              <a:t>Entitat-Relació</a:t>
            </a:r>
            <a:r>
              <a:rPr lang="es-ES" sz="2800" dirty="0"/>
              <a:t> </a:t>
            </a:r>
            <a:r>
              <a:rPr lang="es-ES" sz="2800" dirty="0" err="1" smtClean="0"/>
              <a:t>és</a:t>
            </a:r>
            <a:r>
              <a:rPr lang="es-ES" sz="2800" dirty="0" smtClean="0"/>
              <a:t> </a:t>
            </a:r>
            <a:r>
              <a:rPr lang="es-ES" sz="2800" dirty="0"/>
              <a:t>una </a:t>
            </a:r>
            <a:r>
              <a:rPr lang="es-ES" sz="2800" dirty="0" err="1"/>
              <a:t>eina</a:t>
            </a:r>
            <a:r>
              <a:rPr lang="es-ES" sz="2800" dirty="0"/>
              <a:t> per modelar </a:t>
            </a:r>
            <a:r>
              <a:rPr lang="es-ES" sz="2800" dirty="0" err="1"/>
              <a:t>dades</a:t>
            </a:r>
            <a:r>
              <a:rPr lang="es-ES" sz="2800" dirty="0"/>
              <a:t> que </a:t>
            </a:r>
            <a:r>
              <a:rPr lang="es-ES" sz="2800" dirty="0" err="1" smtClean="0"/>
              <a:t>permet</a:t>
            </a:r>
            <a:r>
              <a:rPr lang="es-ES" sz="2800" dirty="0" smtClean="0"/>
              <a:t> generar  </a:t>
            </a:r>
            <a:r>
              <a:rPr lang="es-ES" sz="2800" dirty="0"/>
              <a:t>un esquema conceptual </a:t>
            </a:r>
            <a:r>
              <a:rPr lang="es-ES" sz="2800" dirty="0" err="1"/>
              <a:t>entenedor</a:t>
            </a:r>
            <a:r>
              <a:rPr lang="es-ES" sz="2800" dirty="0" smtClean="0"/>
              <a:t> que representa </a:t>
            </a:r>
            <a:r>
              <a:rPr lang="es-ES" sz="2800" dirty="0"/>
              <a:t>les </a:t>
            </a:r>
            <a:r>
              <a:rPr lang="es-ES" sz="2800" dirty="0" err="1"/>
              <a:t>entitats</a:t>
            </a:r>
            <a:r>
              <a:rPr lang="es-ES" sz="2800" dirty="0"/>
              <a:t> </a:t>
            </a:r>
            <a:r>
              <a:rPr lang="es-ES" sz="2800" dirty="0" err="1"/>
              <a:t>rellevants</a:t>
            </a:r>
            <a:r>
              <a:rPr lang="es-ES" sz="2800" dirty="0"/>
              <a:t> </a:t>
            </a:r>
            <a:r>
              <a:rPr lang="es-ES" sz="2800" dirty="0" err="1"/>
              <a:t>d'un</a:t>
            </a:r>
            <a:r>
              <a:rPr lang="es-ES" sz="2800" dirty="0"/>
              <a:t> </a:t>
            </a:r>
            <a:r>
              <a:rPr lang="es-ES" sz="2800" dirty="0" smtClean="0"/>
              <a:t>sistema </a:t>
            </a:r>
            <a:r>
              <a:rPr lang="es-ES" sz="2800" dirty="0" err="1"/>
              <a:t>d'informació</a:t>
            </a:r>
            <a:r>
              <a:rPr lang="es-ES" sz="2800" dirty="0"/>
              <a:t> i </a:t>
            </a:r>
            <a:endParaRPr lang="es-ES" sz="2800" dirty="0" smtClean="0"/>
          </a:p>
          <a:p>
            <a:pPr>
              <a:lnSpc>
                <a:spcPct val="100000"/>
              </a:lnSpc>
            </a:pPr>
            <a:r>
              <a:rPr lang="es-ES" sz="2800" dirty="0" smtClean="0"/>
              <a:t>les </a:t>
            </a:r>
            <a:r>
              <a:rPr lang="es-ES" sz="2800" dirty="0" err="1" smtClean="0"/>
              <a:t>seves</a:t>
            </a:r>
            <a:r>
              <a:rPr lang="es-ES" sz="2800" dirty="0" smtClean="0"/>
              <a:t>  </a:t>
            </a:r>
            <a:r>
              <a:rPr lang="es-ES" sz="2800" dirty="0" err="1" smtClean="0"/>
              <a:t>propietats</a:t>
            </a:r>
            <a:r>
              <a:rPr lang="es-ES" sz="2800" dirty="0" smtClean="0"/>
              <a:t> </a:t>
            </a:r>
          </a:p>
          <a:p>
            <a:pPr>
              <a:lnSpc>
                <a:spcPct val="100000"/>
              </a:lnSpc>
            </a:pPr>
            <a:r>
              <a:rPr lang="es-ES" sz="2800" dirty="0" smtClean="0"/>
              <a:t>i </a:t>
            </a:r>
            <a:r>
              <a:rPr lang="es-ES" sz="2800" dirty="0" err="1" smtClean="0"/>
              <a:t>interrelacions</a:t>
            </a:r>
            <a:r>
              <a:rPr lang="es-ES" sz="2800" dirty="0" smtClean="0"/>
              <a:t>.</a:t>
            </a:r>
            <a:endParaRPr lang="es-ES" sz="2600" b="0" strike="noStrike" spc="-1" dirty="0">
              <a:solidFill>
                <a:srgbClr val="000000"/>
              </a:solidFill>
              <a:uFill>
                <a:solidFill>
                  <a:srgbClr val="FFFFFF"/>
                </a:solidFill>
              </a:uFill>
              <a:latin typeface="Arial"/>
            </a:endParaRPr>
          </a:p>
          <a:p>
            <a:pPr marL="1255680" indent="-1254600">
              <a:lnSpc>
                <a:spcPct val="100000"/>
              </a:lnSpc>
            </a:pPr>
            <a:endParaRPr lang="es-ES" sz="2600" b="0" strike="noStrike" spc="-1" dirty="0">
              <a:solidFill>
                <a:srgbClr val="000000"/>
              </a:solidFill>
              <a:uFill>
                <a:solidFill>
                  <a:srgbClr val="FFFFFF"/>
                </a:solidFill>
              </a:uFill>
              <a:latin typeface="Arial"/>
            </a:endParaRPr>
          </a:p>
        </p:txBody>
      </p:sp>
      <p:pic>
        <p:nvPicPr>
          <p:cNvPr id="1026" name="Picture 2" descr="https://upload.wikimedia.org/wikipedia/commons/f/f6/Ejemplo_Diagrama_E-R_extendid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86" y="4527876"/>
            <a:ext cx="5338038" cy="263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045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Concepte</a:t>
            </a:r>
            <a:r>
              <a:rPr lang="es-ES" sz="3600" dirty="0"/>
              <a:t> del </a:t>
            </a:r>
            <a:r>
              <a:rPr lang="es-ES" sz="3600" dirty="0" err="1"/>
              <a:t>Model</a:t>
            </a:r>
            <a:r>
              <a:rPr lang="es-ES" sz="3600" dirty="0"/>
              <a:t> </a:t>
            </a:r>
            <a:r>
              <a:rPr lang="es-ES" sz="3600" dirty="0" err="1"/>
              <a:t>Entitat</a:t>
            </a:r>
            <a:r>
              <a:rPr lang="es-ES" sz="3600" dirty="0"/>
              <a:t> </a:t>
            </a:r>
            <a:r>
              <a:rPr lang="es-ES" sz="3600" dirty="0" err="1"/>
              <a:t>Relació</a:t>
            </a:r>
            <a:endParaRPr lang="es-ES" sz="3600" dirty="0"/>
          </a:p>
          <a:p>
            <a:pPr>
              <a:lnSpc>
                <a:spcPct val="100000"/>
              </a:lnSpc>
            </a:pPr>
            <a:endParaRPr lang="es-ES" sz="2600" b="0" strike="noStrike" spc="-1" dirty="0">
              <a:solidFill>
                <a:srgbClr val="000000"/>
              </a:solidFill>
              <a:uFill>
                <a:solidFill>
                  <a:srgbClr val="FFFFFF"/>
                </a:solidFill>
              </a:uFill>
              <a:latin typeface="Arial"/>
            </a:endParaRPr>
          </a:p>
          <a:p>
            <a:pPr>
              <a:lnSpc>
                <a:spcPct val="100000"/>
              </a:lnSpc>
            </a:pPr>
            <a:r>
              <a:rPr lang="es-ES" sz="3200" dirty="0" err="1" smtClean="0"/>
              <a:t>Elements</a:t>
            </a:r>
            <a:r>
              <a:rPr lang="es-ES" sz="3200" dirty="0" smtClean="0"/>
              <a:t> del </a:t>
            </a:r>
            <a:r>
              <a:rPr lang="es-ES" sz="3200" dirty="0" err="1"/>
              <a:t>model</a:t>
            </a:r>
            <a:r>
              <a:rPr lang="es-ES" sz="3200" dirty="0"/>
              <a:t> </a:t>
            </a:r>
            <a:r>
              <a:rPr lang="es-ES" sz="3200" dirty="0" smtClean="0"/>
              <a:t>ER: </a:t>
            </a:r>
          </a:p>
          <a:p>
            <a:pPr marL="1274763" indent="-457200">
              <a:lnSpc>
                <a:spcPct val="150000"/>
              </a:lnSpc>
              <a:buFont typeface="Arial" panose="020B0604020202020204" pitchFamily="34" charset="0"/>
              <a:buChar char="•"/>
            </a:pPr>
            <a:r>
              <a:rPr lang="es-ES" sz="3600" dirty="0" smtClean="0"/>
              <a:t>E</a:t>
            </a:r>
            <a:r>
              <a:rPr lang="es-ES" sz="3600" dirty="0"/>
              <a:t>_ _ _ _ _ _ _ </a:t>
            </a:r>
            <a:r>
              <a:rPr lang="es-ES" sz="3600" dirty="0" smtClean="0"/>
              <a:t> </a:t>
            </a:r>
          </a:p>
          <a:p>
            <a:pPr marL="1274763" indent="-457200">
              <a:lnSpc>
                <a:spcPct val="150000"/>
              </a:lnSpc>
              <a:buFont typeface="Arial" panose="020B0604020202020204" pitchFamily="34" charset="0"/>
              <a:buChar char="•"/>
            </a:pPr>
            <a:r>
              <a:rPr lang="es-ES" sz="3600" dirty="0" smtClean="0"/>
              <a:t>A _ _ _ _ _ _ _ </a:t>
            </a:r>
          </a:p>
          <a:p>
            <a:pPr marL="1274763" indent="-457200">
              <a:lnSpc>
                <a:spcPct val="150000"/>
              </a:lnSpc>
              <a:buFont typeface="Arial" panose="020B0604020202020204" pitchFamily="34" charset="0"/>
              <a:buChar char="•"/>
            </a:pPr>
            <a:r>
              <a:rPr lang="es-ES" sz="3600" dirty="0" smtClean="0"/>
              <a:t>I_ _ _ _ _ _ _ _ _ </a:t>
            </a:r>
            <a:r>
              <a:rPr lang="es-ES" sz="3600" dirty="0"/>
              <a:t>_ _ _ _</a:t>
            </a:r>
            <a:endParaRPr lang="es-ES" sz="3600" spc="-1" dirty="0">
              <a:solidFill>
                <a:srgbClr val="000000"/>
              </a:solidFill>
              <a:uFill>
                <a:solidFill>
                  <a:srgbClr val="FFFFFF"/>
                </a:solidFill>
              </a:uFill>
            </a:endParaRPr>
          </a:p>
          <a:p>
            <a:pPr marL="1274763" indent="-457200">
              <a:lnSpc>
                <a:spcPct val="150000"/>
              </a:lnSpc>
              <a:buFont typeface="Arial" panose="020B0604020202020204" pitchFamily="34" charset="0"/>
              <a:buChar char="•"/>
            </a:pPr>
            <a:endParaRPr lang="es-ES" sz="3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226671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Concepte</a:t>
            </a:r>
            <a:r>
              <a:rPr lang="es-ES" sz="3600" dirty="0"/>
              <a:t> del </a:t>
            </a:r>
            <a:r>
              <a:rPr lang="es-ES" sz="3600" dirty="0" err="1"/>
              <a:t>Model</a:t>
            </a:r>
            <a:r>
              <a:rPr lang="es-ES" sz="3600" dirty="0"/>
              <a:t> </a:t>
            </a:r>
            <a:r>
              <a:rPr lang="es-ES" sz="3600" dirty="0" err="1"/>
              <a:t>Entitat</a:t>
            </a:r>
            <a:r>
              <a:rPr lang="es-ES" sz="3600" dirty="0"/>
              <a:t> </a:t>
            </a:r>
            <a:r>
              <a:rPr lang="es-ES" sz="3600" dirty="0" err="1"/>
              <a:t>Relació</a:t>
            </a:r>
            <a:endParaRPr lang="es-ES" sz="3600" dirty="0"/>
          </a:p>
          <a:p>
            <a:pPr>
              <a:lnSpc>
                <a:spcPct val="100000"/>
              </a:lnSpc>
            </a:pPr>
            <a:endParaRPr lang="es-ES" sz="2600" b="0" strike="noStrike" spc="-1" dirty="0">
              <a:solidFill>
                <a:srgbClr val="000000"/>
              </a:solidFill>
              <a:uFill>
                <a:solidFill>
                  <a:srgbClr val="FFFFFF"/>
                </a:solidFill>
              </a:uFill>
              <a:latin typeface="Arial"/>
            </a:endParaRPr>
          </a:p>
          <a:p>
            <a:pPr>
              <a:lnSpc>
                <a:spcPct val="100000"/>
              </a:lnSpc>
            </a:pPr>
            <a:r>
              <a:rPr lang="es-ES" sz="3200" dirty="0" err="1" smtClean="0"/>
              <a:t>Elements</a:t>
            </a:r>
            <a:r>
              <a:rPr lang="es-ES" sz="3200" dirty="0" smtClean="0"/>
              <a:t> del </a:t>
            </a:r>
            <a:r>
              <a:rPr lang="es-ES" sz="3200" dirty="0" err="1"/>
              <a:t>model</a:t>
            </a:r>
            <a:r>
              <a:rPr lang="es-ES" sz="3200" dirty="0"/>
              <a:t> </a:t>
            </a:r>
            <a:r>
              <a:rPr lang="es-ES" sz="3200" dirty="0" smtClean="0"/>
              <a:t>ER: </a:t>
            </a:r>
          </a:p>
          <a:p>
            <a:pPr marL="1274763" indent="-457200">
              <a:lnSpc>
                <a:spcPct val="150000"/>
              </a:lnSpc>
              <a:buFont typeface="Arial" panose="020B0604020202020204" pitchFamily="34" charset="0"/>
              <a:buChar char="•"/>
            </a:pPr>
            <a:r>
              <a:rPr lang="es-ES" sz="3600" dirty="0" err="1" smtClean="0"/>
              <a:t>entitats</a:t>
            </a:r>
            <a:r>
              <a:rPr lang="es-ES" sz="3600" dirty="0"/>
              <a:t>, </a:t>
            </a:r>
            <a:endParaRPr lang="es-ES" sz="3600" dirty="0" smtClean="0"/>
          </a:p>
          <a:p>
            <a:pPr marL="1274763" indent="-457200">
              <a:lnSpc>
                <a:spcPct val="150000"/>
              </a:lnSpc>
              <a:buFont typeface="Arial" panose="020B0604020202020204" pitchFamily="34" charset="0"/>
              <a:buChar char="•"/>
            </a:pPr>
            <a:r>
              <a:rPr lang="es-ES" sz="3600" dirty="0" err="1" smtClean="0"/>
              <a:t>atributs</a:t>
            </a:r>
            <a:r>
              <a:rPr lang="es-ES" sz="3600" dirty="0" smtClean="0"/>
              <a:t> </a:t>
            </a:r>
          </a:p>
          <a:p>
            <a:pPr marL="1274763" indent="-457200">
              <a:lnSpc>
                <a:spcPct val="150000"/>
              </a:lnSpc>
              <a:buFont typeface="Arial" panose="020B0604020202020204" pitchFamily="34" charset="0"/>
              <a:buChar char="•"/>
            </a:pPr>
            <a:r>
              <a:rPr lang="es-ES" sz="3600" dirty="0" err="1" smtClean="0"/>
              <a:t>interrelacions</a:t>
            </a:r>
            <a:endParaRPr lang="es-ES" sz="3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1241549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a:t>Concepte</a:t>
            </a:r>
            <a:r>
              <a:rPr lang="es-ES" sz="3600" dirty="0"/>
              <a:t> del </a:t>
            </a:r>
            <a:r>
              <a:rPr lang="es-ES" sz="3600" dirty="0" err="1"/>
              <a:t>Model</a:t>
            </a:r>
            <a:r>
              <a:rPr lang="es-ES" sz="3600" dirty="0"/>
              <a:t> </a:t>
            </a:r>
            <a:r>
              <a:rPr lang="es-ES" sz="3600" dirty="0" err="1"/>
              <a:t>Entitat</a:t>
            </a:r>
            <a:r>
              <a:rPr lang="es-ES" sz="3600" dirty="0"/>
              <a:t> </a:t>
            </a:r>
            <a:r>
              <a:rPr lang="es-ES" sz="3600" dirty="0" err="1"/>
              <a:t>Relació</a:t>
            </a:r>
            <a:endParaRPr lang="es-ES" sz="3600" dirty="0"/>
          </a:p>
          <a:p>
            <a:pPr>
              <a:lnSpc>
                <a:spcPct val="100000"/>
              </a:lnSpc>
            </a:pPr>
            <a:endParaRPr lang="es-ES" sz="1200" b="0" strike="noStrike" spc="-1" dirty="0">
              <a:solidFill>
                <a:srgbClr val="000000"/>
              </a:solidFill>
              <a:uFill>
                <a:solidFill>
                  <a:srgbClr val="FFFFFF"/>
                </a:solidFill>
              </a:uFill>
              <a:latin typeface="Arial"/>
            </a:endParaRPr>
          </a:p>
          <a:p>
            <a:pPr>
              <a:lnSpc>
                <a:spcPct val="100000"/>
              </a:lnSpc>
              <a:spcAft>
                <a:spcPts val="600"/>
              </a:spcAft>
            </a:pPr>
            <a:r>
              <a:rPr lang="es-ES" sz="3200" dirty="0" err="1" smtClean="0"/>
              <a:t>Elements</a:t>
            </a:r>
            <a:r>
              <a:rPr lang="es-ES" sz="3200" dirty="0" smtClean="0"/>
              <a:t> del </a:t>
            </a:r>
            <a:r>
              <a:rPr lang="es-ES" sz="3200" dirty="0" err="1"/>
              <a:t>model</a:t>
            </a:r>
            <a:r>
              <a:rPr lang="es-ES" sz="3200" dirty="0"/>
              <a:t> </a:t>
            </a:r>
            <a:r>
              <a:rPr lang="es-ES" sz="3200" dirty="0" smtClean="0"/>
              <a:t>ER: </a:t>
            </a:r>
          </a:p>
          <a:p>
            <a:pPr marL="1274763" indent="-457200">
              <a:buFont typeface="Arial" panose="020B0604020202020204" pitchFamily="34" charset="0"/>
              <a:buChar char="•"/>
            </a:pPr>
            <a:r>
              <a:rPr lang="es-ES" sz="2800" b="1" dirty="0" err="1" smtClean="0"/>
              <a:t>Entitats</a:t>
            </a:r>
            <a:r>
              <a:rPr lang="es-ES" sz="2800" b="1" dirty="0" smtClean="0"/>
              <a:t>: </a:t>
            </a:r>
            <a:r>
              <a:rPr lang="es-ES" sz="2800" dirty="0" err="1" smtClean="0"/>
              <a:t>és</a:t>
            </a:r>
            <a:r>
              <a:rPr lang="es-ES" sz="2800" dirty="0" smtClean="0"/>
              <a:t> </a:t>
            </a:r>
            <a:r>
              <a:rPr lang="es-ES" sz="2800" dirty="0"/>
              <a:t>alguna cosa que </a:t>
            </a:r>
            <a:r>
              <a:rPr lang="es-ES" sz="2800" dirty="0" err="1"/>
              <a:t>existeix</a:t>
            </a:r>
            <a:r>
              <a:rPr lang="es-ES" sz="2800" dirty="0"/>
              <a:t> en el </a:t>
            </a:r>
            <a:r>
              <a:rPr lang="es-ES" sz="2800" dirty="0" err="1"/>
              <a:t>món</a:t>
            </a:r>
            <a:r>
              <a:rPr lang="es-ES" sz="2800" dirty="0"/>
              <a:t> real, </a:t>
            </a:r>
            <a:r>
              <a:rPr lang="es-ES" sz="2800" dirty="0" err="1"/>
              <a:t>distingible</a:t>
            </a:r>
            <a:r>
              <a:rPr lang="es-ES" sz="2800" dirty="0"/>
              <a:t> de la resta de coses, i de la </a:t>
            </a:r>
            <a:r>
              <a:rPr lang="es-ES" sz="2800" dirty="0" err="1"/>
              <a:t>qual</a:t>
            </a:r>
            <a:r>
              <a:rPr lang="es-ES" sz="2800" dirty="0"/>
              <a:t> </a:t>
            </a:r>
            <a:r>
              <a:rPr lang="es-ES" sz="2800" dirty="0" err="1"/>
              <a:t>ens</a:t>
            </a:r>
            <a:r>
              <a:rPr lang="es-ES" sz="2800" dirty="0"/>
              <a:t> </a:t>
            </a:r>
            <a:r>
              <a:rPr lang="es-ES" sz="2800" dirty="0" err="1"/>
              <a:t>interessen</a:t>
            </a:r>
            <a:r>
              <a:rPr lang="es-ES" sz="2800" dirty="0"/>
              <a:t> </a:t>
            </a:r>
            <a:r>
              <a:rPr lang="es-ES" sz="2800" dirty="0" err="1"/>
              <a:t>algunes</a:t>
            </a:r>
            <a:r>
              <a:rPr lang="es-ES" sz="2800" dirty="0"/>
              <a:t> </a:t>
            </a:r>
            <a:r>
              <a:rPr lang="es-ES" sz="2800" dirty="0" err="1"/>
              <a:t>propietats</a:t>
            </a:r>
            <a:r>
              <a:rPr lang="es-ES" sz="2800" dirty="0" smtClean="0"/>
              <a:t>.</a:t>
            </a:r>
          </a:p>
          <a:p>
            <a:pPr marL="1274763" indent="-457200">
              <a:buFont typeface="Arial" panose="020B0604020202020204" pitchFamily="34" charset="0"/>
              <a:buChar char="•"/>
            </a:pPr>
            <a:endParaRPr lang="es-ES" sz="2800" dirty="0" smtClean="0"/>
          </a:p>
          <a:p>
            <a:pPr marL="1274763" indent="-457200">
              <a:buFont typeface="Arial" panose="020B0604020202020204" pitchFamily="34" charset="0"/>
              <a:buChar char="•"/>
            </a:pPr>
            <a:r>
              <a:rPr lang="es-ES" sz="2800" b="1" dirty="0" err="1"/>
              <a:t>Atributs</a:t>
            </a:r>
            <a:r>
              <a:rPr lang="es-ES" sz="2800" b="1" dirty="0"/>
              <a:t>: </a:t>
            </a:r>
            <a:r>
              <a:rPr lang="fr-FR" sz="2800" dirty="0"/>
              <a:t>les </a:t>
            </a:r>
            <a:r>
              <a:rPr lang="fr-FR" sz="2800" dirty="0" err="1"/>
              <a:t>característiques</a:t>
            </a:r>
            <a:r>
              <a:rPr lang="fr-FR" sz="2800" dirty="0"/>
              <a:t> que </a:t>
            </a:r>
            <a:r>
              <a:rPr lang="fr-FR" sz="2800" dirty="0" err="1"/>
              <a:t>ens</a:t>
            </a:r>
            <a:r>
              <a:rPr lang="fr-FR" sz="2800" dirty="0"/>
              <a:t> </a:t>
            </a:r>
            <a:r>
              <a:rPr lang="fr-FR" sz="2800" dirty="0" err="1"/>
              <a:t>interessen</a:t>
            </a:r>
            <a:r>
              <a:rPr lang="fr-FR" sz="2800" dirty="0"/>
              <a:t> de les </a:t>
            </a:r>
            <a:r>
              <a:rPr lang="fr-FR" sz="2800" dirty="0" err="1"/>
              <a:t>entitats</a:t>
            </a:r>
            <a:r>
              <a:rPr lang="fr-FR" sz="2800" dirty="0" smtClean="0"/>
              <a:t>.</a:t>
            </a:r>
          </a:p>
          <a:p>
            <a:pPr marL="1274763" indent="-457200">
              <a:buFont typeface="Arial" panose="020B0604020202020204" pitchFamily="34" charset="0"/>
              <a:buChar char="•"/>
            </a:pPr>
            <a:endParaRPr lang="es-ES" sz="2800" b="1" dirty="0"/>
          </a:p>
          <a:p>
            <a:pPr marL="1274763" indent="-457200">
              <a:buFont typeface="Arial" panose="020B0604020202020204" pitchFamily="34" charset="0"/>
              <a:buChar char="•"/>
            </a:pPr>
            <a:r>
              <a:rPr lang="es-ES" sz="2800" b="1" dirty="0" err="1" smtClean="0"/>
              <a:t>Interrelacions</a:t>
            </a:r>
            <a:r>
              <a:rPr lang="es-ES" sz="2800" dirty="0" smtClean="0"/>
              <a:t>: </a:t>
            </a:r>
            <a:r>
              <a:rPr lang="es-ES" sz="2800" dirty="0" err="1"/>
              <a:t>consisteix</a:t>
            </a:r>
            <a:r>
              <a:rPr lang="es-ES" sz="2800" dirty="0"/>
              <a:t> en una </a:t>
            </a:r>
            <a:r>
              <a:rPr lang="es-ES" sz="2800" dirty="0" err="1"/>
              <a:t>associació</a:t>
            </a:r>
            <a:r>
              <a:rPr lang="es-ES" sz="2800" dirty="0"/>
              <a:t> entre </a:t>
            </a:r>
            <a:r>
              <a:rPr lang="es-ES" sz="2800" dirty="0" err="1"/>
              <a:t>dues</a:t>
            </a:r>
            <a:r>
              <a:rPr lang="es-ES" sz="2800" dirty="0"/>
              <a:t> o </a:t>
            </a:r>
            <a:r>
              <a:rPr lang="es-ES" sz="2800" dirty="0" err="1"/>
              <a:t>més</a:t>
            </a:r>
            <a:r>
              <a:rPr lang="es-ES" sz="2800" dirty="0"/>
              <a:t> </a:t>
            </a:r>
            <a:r>
              <a:rPr lang="es-ES" sz="2800" dirty="0" err="1"/>
              <a:t>entitats</a:t>
            </a:r>
            <a:r>
              <a:rPr lang="es-ES" sz="2800" dirty="0"/>
              <a:t>.</a:t>
            </a:r>
            <a:endParaRPr lang="es-E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758452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Concepte</a:t>
            </a:r>
            <a:r>
              <a:rPr lang="es-ES" sz="3600" dirty="0" smtClean="0"/>
              <a:t> del </a:t>
            </a:r>
            <a:r>
              <a:rPr lang="es-ES" sz="3600" dirty="0" err="1" smtClean="0"/>
              <a:t>Model</a:t>
            </a:r>
            <a:r>
              <a:rPr lang="es-ES" sz="3600" dirty="0" smtClean="0"/>
              <a:t> </a:t>
            </a:r>
            <a:r>
              <a:rPr lang="es-ES" sz="3600" dirty="0" err="1" smtClean="0"/>
              <a:t>Entitat</a:t>
            </a:r>
            <a:r>
              <a:rPr lang="es-ES" sz="3600" dirty="0" smtClean="0"/>
              <a:t> </a:t>
            </a:r>
            <a:r>
              <a:rPr lang="es-ES" sz="3600" dirty="0" err="1" smtClean="0"/>
              <a:t>Relació</a:t>
            </a:r>
            <a:endParaRPr lang="es-ES" sz="3600" dirty="0" smtClean="0"/>
          </a:p>
          <a:p>
            <a:pPr>
              <a:lnSpc>
                <a:spcPct val="100000"/>
              </a:lnSpc>
            </a:pPr>
            <a:endParaRPr lang="es-ES" b="1" dirty="0" smtClean="0"/>
          </a:p>
          <a:p>
            <a:pPr>
              <a:lnSpc>
                <a:spcPct val="100000"/>
              </a:lnSpc>
            </a:pPr>
            <a:r>
              <a:rPr lang="es-ES" sz="2800" b="1" dirty="0" err="1" smtClean="0"/>
              <a:t>Atributs</a:t>
            </a:r>
            <a:r>
              <a:rPr lang="es-ES" sz="2800" b="1" dirty="0" smtClean="0"/>
              <a:t>: </a:t>
            </a:r>
          </a:p>
          <a:p>
            <a:r>
              <a:rPr lang="fr-FR" sz="2800" dirty="0" smtClean="0"/>
              <a:t> - </a:t>
            </a:r>
            <a:r>
              <a:rPr lang="es-ES" sz="2800" u="sng" dirty="0" err="1" smtClean="0"/>
              <a:t>Domini</a:t>
            </a:r>
            <a:r>
              <a:rPr lang="es-ES" sz="2800" u="sng" dirty="0" smtClean="0"/>
              <a:t> </a:t>
            </a:r>
            <a:r>
              <a:rPr lang="es-ES" sz="2800" u="sng" dirty="0" err="1" smtClean="0"/>
              <a:t>dels</a:t>
            </a:r>
            <a:r>
              <a:rPr lang="es-ES" sz="2800" u="sng" dirty="0" smtClean="0"/>
              <a:t> </a:t>
            </a:r>
            <a:r>
              <a:rPr lang="es-ES" sz="2800" u="sng" dirty="0" err="1" smtClean="0"/>
              <a:t>atributs</a:t>
            </a:r>
            <a:r>
              <a:rPr lang="es-ES" sz="2800" dirty="0" smtClean="0"/>
              <a:t>: </a:t>
            </a:r>
            <a:r>
              <a:rPr lang="es-ES" sz="2800" dirty="0" err="1" smtClean="0"/>
              <a:t>conjunt</a:t>
            </a:r>
            <a:r>
              <a:rPr lang="es-ES" sz="2800" dirty="0" smtClean="0"/>
              <a:t> de </a:t>
            </a:r>
            <a:r>
              <a:rPr lang="es-ES" sz="2800" dirty="0" err="1" smtClean="0"/>
              <a:t>valors</a:t>
            </a:r>
            <a:r>
              <a:rPr lang="es-ES" sz="2800" dirty="0" smtClean="0"/>
              <a:t> </a:t>
            </a:r>
            <a:r>
              <a:rPr lang="es-ES" sz="2800" dirty="0" err="1" smtClean="0"/>
              <a:t>vàlids</a:t>
            </a:r>
            <a:r>
              <a:rPr lang="es-ES" sz="2800" dirty="0" smtClean="0"/>
              <a:t> </a:t>
            </a:r>
            <a:r>
              <a:rPr lang="es-ES" sz="2800" dirty="0" err="1" smtClean="0"/>
              <a:t>s’anomena</a:t>
            </a:r>
            <a:r>
              <a:rPr lang="es-ES" sz="2800" dirty="0" smtClean="0"/>
              <a:t> </a:t>
            </a:r>
            <a:r>
              <a:rPr lang="es-ES" sz="2800" dirty="0" err="1" smtClean="0"/>
              <a:t>domini</a:t>
            </a:r>
            <a:r>
              <a:rPr lang="es-ES" sz="2800" dirty="0" smtClean="0"/>
              <a:t>.</a:t>
            </a:r>
          </a:p>
          <a:p>
            <a:r>
              <a:rPr lang="fr-FR" sz="2800" dirty="0" smtClean="0"/>
              <a:t> - </a:t>
            </a:r>
            <a:r>
              <a:rPr lang="es-ES" sz="2800" u="sng" dirty="0" smtClean="0"/>
              <a:t>Valor </a:t>
            </a:r>
            <a:r>
              <a:rPr lang="es-ES" sz="2800" u="sng" dirty="0" err="1" smtClean="0"/>
              <a:t>nul</a:t>
            </a:r>
            <a:r>
              <a:rPr lang="es-ES" sz="2800" u="sng" dirty="0" smtClean="0"/>
              <a:t> </a:t>
            </a:r>
            <a:r>
              <a:rPr lang="es-ES" sz="2800" dirty="0" err="1" smtClean="0"/>
              <a:t>dels</a:t>
            </a:r>
            <a:r>
              <a:rPr lang="es-ES" sz="2800" dirty="0" smtClean="0"/>
              <a:t> </a:t>
            </a:r>
            <a:r>
              <a:rPr lang="es-ES" sz="2800" dirty="0" err="1" smtClean="0"/>
              <a:t>atributs</a:t>
            </a:r>
            <a:endParaRPr lang="es-ES" sz="2800" dirty="0" smtClean="0"/>
          </a:p>
          <a:p>
            <a:r>
              <a:rPr lang="fr-FR" sz="2800" dirty="0" smtClean="0"/>
              <a:t> - </a:t>
            </a:r>
            <a:r>
              <a:rPr lang="es-ES" sz="2800" u="sng" dirty="0" err="1" smtClean="0"/>
              <a:t>Atributs</a:t>
            </a:r>
            <a:r>
              <a:rPr lang="es-ES" sz="2800" u="sng" dirty="0" smtClean="0"/>
              <a:t> simples i </a:t>
            </a:r>
            <a:r>
              <a:rPr lang="es-ES" sz="2800" u="sng" dirty="0" err="1" smtClean="0"/>
              <a:t>compostos</a:t>
            </a:r>
            <a:r>
              <a:rPr lang="es-ES" sz="2800" u="sng" dirty="0" smtClean="0"/>
              <a:t> </a:t>
            </a:r>
            <a:r>
              <a:rPr lang="es-ES" sz="2800" dirty="0" smtClean="0"/>
              <a:t>(</a:t>
            </a:r>
            <a:r>
              <a:rPr lang="es-ES" sz="2800" dirty="0" err="1" smtClean="0"/>
              <a:t>nom</a:t>
            </a:r>
            <a:r>
              <a:rPr lang="es-ES" sz="2800" dirty="0" smtClean="0"/>
              <a:t> i </a:t>
            </a:r>
            <a:r>
              <a:rPr lang="es-ES" sz="2800" dirty="0" err="1" smtClean="0"/>
              <a:t>cognoms</a:t>
            </a:r>
            <a:r>
              <a:rPr lang="es-ES" sz="2800" dirty="0" smtClean="0"/>
              <a:t>)</a:t>
            </a:r>
          </a:p>
          <a:p>
            <a:r>
              <a:rPr lang="fr-FR" sz="2800" dirty="0" smtClean="0"/>
              <a:t> - </a:t>
            </a:r>
            <a:r>
              <a:rPr lang="es-ES" sz="2800" u="sng" dirty="0" err="1" smtClean="0"/>
              <a:t>Atributs</a:t>
            </a:r>
            <a:r>
              <a:rPr lang="es-ES" sz="2800" u="sng" dirty="0" smtClean="0"/>
              <a:t> </a:t>
            </a:r>
            <a:r>
              <a:rPr lang="es-ES" sz="2800" u="sng" dirty="0" err="1" smtClean="0"/>
              <a:t>monovaluats</a:t>
            </a:r>
            <a:r>
              <a:rPr lang="es-ES" sz="2800" u="sng" dirty="0" smtClean="0"/>
              <a:t> i </a:t>
            </a:r>
            <a:r>
              <a:rPr lang="es-ES" sz="2800" u="sng" dirty="0" err="1" smtClean="0"/>
              <a:t>multivaluats</a:t>
            </a:r>
            <a:endParaRPr lang="es-ES" sz="2800" u="sng" dirty="0" smtClean="0"/>
          </a:p>
          <a:p>
            <a:r>
              <a:rPr lang="fr-FR" sz="2800" dirty="0"/>
              <a:t> - </a:t>
            </a:r>
            <a:r>
              <a:rPr lang="es-ES" sz="2800" u="sng" dirty="0" err="1" smtClean="0"/>
              <a:t>Atributs</a:t>
            </a:r>
            <a:r>
              <a:rPr lang="es-ES" sz="2800" u="sng" dirty="0" smtClean="0"/>
              <a:t> </a:t>
            </a:r>
            <a:r>
              <a:rPr lang="es-ES" sz="2800" u="sng" dirty="0" err="1" smtClean="0"/>
              <a:t>derivats</a:t>
            </a:r>
            <a:r>
              <a:rPr lang="es-ES" sz="2800" dirty="0" smtClean="0"/>
              <a:t>: </a:t>
            </a:r>
            <a:r>
              <a:rPr lang="es-ES" sz="2800" dirty="0" err="1" smtClean="0"/>
              <a:t>quan</a:t>
            </a:r>
            <a:r>
              <a:rPr lang="es-ES" sz="2800" dirty="0" smtClean="0"/>
              <a:t> el </a:t>
            </a:r>
            <a:r>
              <a:rPr lang="es-ES" sz="2800" dirty="0" err="1" smtClean="0"/>
              <a:t>seu</a:t>
            </a:r>
            <a:r>
              <a:rPr lang="es-ES" sz="2800" dirty="0" smtClean="0"/>
              <a:t> valor es </a:t>
            </a:r>
            <a:r>
              <a:rPr lang="es-ES" sz="2800" dirty="0" err="1" smtClean="0"/>
              <a:t>pot</a:t>
            </a:r>
            <a:r>
              <a:rPr lang="es-ES" sz="2800" dirty="0" smtClean="0"/>
              <a:t> calcular a partir </a:t>
            </a:r>
            <a:r>
              <a:rPr lang="es-ES" sz="2800" dirty="0" err="1" smtClean="0"/>
              <a:t>d’altres</a:t>
            </a:r>
            <a:r>
              <a:rPr lang="es-ES" sz="2800" dirty="0" smtClean="0"/>
              <a:t> </a:t>
            </a:r>
            <a:r>
              <a:rPr lang="es-ES" sz="2800" dirty="0" err="1" smtClean="0"/>
              <a:t>atributs</a:t>
            </a:r>
            <a:r>
              <a:rPr lang="es-ES" sz="2800" dirty="0" smtClean="0"/>
              <a:t> o </a:t>
            </a:r>
            <a:r>
              <a:rPr lang="es-ES" sz="2800" dirty="0" err="1" smtClean="0"/>
              <a:t>bé</a:t>
            </a:r>
            <a:r>
              <a:rPr lang="es-ES" sz="2800" dirty="0" smtClean="0"/>
              <a:t> </a:t>
            </a:r>
            <a:r>
              <a:rPr lang="es-ES" sz="2800" dirty="0" err="1" smtClean="0"/>
              <a:t>d’altres</a:t>
            </a:r>
            <a:r>
              <a:rPr lang="es-ES" sz="2800" dirty="0" smtClean="0"/>
              <a:t> </a:t>
            </a:r>
            <a:r>
              <a:rPr lang="es-ES" sz="2800" dirty="0" err="1" smtClean="0"/>
              <a:t>entitats</a:t>
            </a:r>
            <a:r>
              <a:rPr lang="es-ES" sz="2800" dirty="0" smtClean="0"/>
              <a:t> </a:t>
            </a:r>
            <a:r>
              <a:rPr lang="es-ES" sz="2800" dirty="0" err="1" smtClean="0"/>
              <a:t>interrelacionades</a:t>
            </a:r>
            <a:r>
              <a:rPr lang="es-ES" sz="2800" dirty="0" smtClean="0"/>
              <a:t>.</a:t>
            </a:r>
          </a:p>
          <a:p>
            <a:endParaRPr lang="es-ES" sz="2800" dirty="0" smtClean="0"/>
          </a:p>
        </p:txBody>
      </p:sp>
    </p:spTree>
    <p:extLst>
      <p:ext uri="{BB962C8B-B14F-4D97-AF65-F5344CB8AC3E}">
        <p14:creationId xmlns:p14="http://schemas.microsoft.com/office/powerpoint/2010/main" val="11618983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41440"/>
            <a:ext cx="85658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pt-BR" sz="2800" b="1" cap="small" spc="-1" dirty="0">
                <a:solidFill>
                  <a:srgbClr val="000000"/>
                </a:solidFill>
                <a:uFill>
                  <a:solidFill>
                    <a:srgbClr val="FFFFFF"/>
                  </a:solidFill>
                </a:uFill>
              </a:rPr>
              <a:t>NF1 A1.2 A – </a:t>
            </a:r>
            <a:r>
              <a:rPr lang="pt-BR" sz="2800" b="1" cap="small" spc="-1" dirty="0" err="1">
                <a:solidFill>
                  <a:srgbClr val="000000"/>
                </a:solidFill>
                <a:uFill>
                  <a:solidFill>
                    <a:srgbClr val="FFFFFF"/>
                  </a:solidFill>
                </a:uFill>
              </a:rPr>
              <a:t>Repàs</a:t>
            </a:r>
            <a:r>
              <a:rPr lang="pt-BR" sz="2800" b="1" cap="small" spc="-1" dirty="0">
                <a:solidFill>
                  <a:srgbClr val="000000"/>
                </a:solidFill>
                <a:uFill>
                  <a:solidFill>
                    <a:srgbClr val="FFFFFF"/>
                  </a:solidFill>
                </a:uFill>
              </a:rPr>
              <a:t> de </a:t>
            </a:r>
            <a:r>
              <a:rPr lang="pt-BR" sz="2800" b="1" cap="small" spc="-1" dirty="0" smtClean="0">
                <a:solidFill>
                  <a:srgbClr val="000000"/>
                </a:solidFill>
                <a:uFill>
                  <a:solidFill>
                    <a:srgbClr val="FFFFFF"/>
                  </a:solidFill>
                </a:uFill>
              </a:rPr>
              <a:t>SQL</a:t>
            </a:r>
            <a:endParaRPr lang="es-ES" sz="2800" b="0" strike="noStrike" spc="-1" dirty="0">
              <a:solidFill>
                <a:srgbClr val="000000"/>
              </a:solidFill>
              <a:uFill>
                <a:solidFill>
                  <a:srgbClr val="FFFFFF"/>
                </a:solidFill>
              </a:uFill>
              <a:latin typeface="Arial"/>
            </a:endParaRPr>
          </a:p>
        </p:txBody>
      </p:sp>
      <p:sp>
        <p:nvSpPr>
          <p:cNvPr id="81" name="CustomShape 2"/>
          <p:cNvSpPr/>
          <p:nvPr/>
        </p:nvSpPr>
        <p:spPr>
          <a:xfrm>
            <a:off x="720000" y="1835621"/>
            <a:ext cx="8568784"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ES" sz="3600" dirty="0" err="1" smtClean="0"/>
              <a:t>Concepte</a:t>
            </a:r>
            <a:r>
              <a:rPr lang="es-ES" sz="3600" dirty="0" smtClean="0"/>
              <a:t> del </a:t>
            </a:r>
            <a:r>
              <a:rPr lang="es-ES" sz="3600" dirty="0" err="1" smtClean="0"/>
              <a:t>Model</a:t>
            </a:r>
            <a:r>
              <a:rPr lang="es-ES" sz="3600" dirty="0" smtClean="0"/>
              <a:t> </a:t>
            </a:r>
            <a:r>
              <a:rPr lang="es-ES" sz="3600" dirty="0" err="1" smtClean="0"/>
              <a:t>Entitat</a:t>
            </a:r>
            <a:r>
              <a:rPr lang="es-ES" sz="3600" dirty="0" smtClean="0"/>
              <a:t> </a:t>
            </a:r>
            <a:r>
              <a:rPr lang="es-ES" sz="3600" dirty="0" err="1" smtClean="0"/>
              <a:t>Relació</a:t>
            </a:r>
            <a:endParaRPr lang="es-ES" sz="3600" dirty="0" smtClean="0"/>
          </a:p>
          <a:p>
            <a:pPr>
              <a:lnSpc>
                <a:spcPct val="100000"/>
              </a:lnSpc>
            </a:pPr>
            <a:endParaRPr lang="es-ES" b="1" dirty="0" smtClean="0"/>
          </a:p>
          <a:p>
            <a:pPr>
              <a:lnSpc>
                <a:spcPct val="100000"/>
              </a:lnSpc>
            </a:pPr>
            <a:r>
              <a:rPr lang="es-ES" sz="2800" b="1" dirty="0" err="1" smtClean="0"/>
              <a:t>Atributs</a:t>
            </a:r>
            <a:r>
              <a:rPr lang="es-ES" sz="2800" b="1" dirty="0" smtClean="0"/>
              <a:t>: </a:t>
            </a:r>
          </a:p>
          <a:p>
            <a:r>
              <a:rPr lang="es-ES" sz="2800" dirty="0" smtClean="0"/>
              <a:t> - </a:t>
            </a:r>
            <a:r>
              <a:rPr lang="es-ES" sz="2800" u="sng" dirty="0" err="1" smtClean="0"/>
              <a:t>Cardinalitat</a:t>
            </a:r>
            <a:r>
              <a:rPr lang="es-ES" sz="2800" u="sng" dirty="0" smtClean="0"/>
              <a:t> </a:t>
            </a:r>
            <a:r>
              <a:rPr lang="es-ES" sz="2800" u="sng" dirty="0" err="1" smtClean="0"/>
              <a:t>dels</a:t>
            </a:r>
            <a:r>
              <a:rPr lang="es-ES" sz="2800" u="sng" dirty="0" smtClean="0"/>
              <a:t> </a:t>
            </a:r>
            <a:r>
              <a:rPr lang="es-ES" sz="2800" u="sng" dirty="0" err="1" smtClean="0"/>
              <a:t>atributs</a:t>
            </a:r>
            <a:endParaRPr lang="es-ES" sz="2800" u="sng" dirty="0" smtClean="0"/>
          </a:p>
          <a:p>
            <a:r>
              <a:rPr lang="es-ES" sz="2400" dirty="0"/>
              <a:t> </a:t>
            </a:r>
            <a:r>
              <a:rPr lang="es-ES" sz="2400" dirty="0" smtClean="0"/>
              <a:t>     * </a:t>
            </a:r>
            <a:r>
              <a:rPr lang="es-ES" sz="2400" dirty="0" err="1" smtClean="0"/>
              <a:t>NAtribut</a:t>
            </a:r>
            <a:r>
              <a:rPr lang="es-ES" sz="2400" dirty="0" smtClean="0"/>
              <a:t> (1, 1): </a:t>
            </a:r>
            <a:r>
              <a:rPr lang="es-ES" sz="2000" dirty="0" err="1" smtClean="0"/>
              <a:t>atribut</a:t>
            </a:r>
            <a:r>
              <a:rPr lang="es-ES" sz="2000" dirty="0" smtClean="0"/>
              <a:t> </a:t>
            </a:r>
            <a:r>
              <a:rPr lang="es-ES" sz="2000" dirty="0" err="1" smtClean="0"/>
              <a:t>univaluat</a:t>
            </a:r>
            <a:r>
              <a:rPr lang="es-ES" sz="2000" dirty="0" smtClean="0"/>
              <a:t> </a:t>
            </a:r>
            <a:r>
              <a:rPr lang="es-ES" sz="2000" dirty="0" err="1" smtClean="0"/>
              <a:t>obligatori</a:t>
            </a:r>
            <a:r>
              <a:rPr lang="es-ES" sz="2000" dirty="0" smtClean="0"/>
              <a:t> (valor per </a:t>
            </a:r>
            <a:r>
              <a:rPr lang="es-ES" sz="2000" dirty="0" err="1" smtClean="0"/>
              <a:t>defecte</a:t>
            </a:r>
            <a:r>
              <a:rPr lang="es-ES" sz="2000" dirty="0" smtClean="0"/>
              <a:t>, si no 	</a:t>
            </a:r>
            <a:r>
              <a:rPr lang="es-ES" sz="2000" dirty="0" err="1" smtClean="0"/>
              <a:t>s’especifica</a:t>
            </a:r>
            <a:r>
              <a:rPr lang="es-ES" sz="2000" dirty="0" smtClean="0"/>
              <a:t> res).</a:t>
            </a:r>
          </a:p>
          <a:p>
            <a:r>
              <a:rPr lang="es-ES" sz="2400" dirty="0" smtClean="0"/>
              <a:t>      * </a:t>
            </a:r>
            <a:r>
              <a:rPr lang="es-ES" sz="2400" dirty="0" err="1" smtClean="0"/>
              <a:t>NAtribut</a:t>
            </a:r>
            <a:r>
              <a:rPr lang="es-ES" sz="2400" dirty="0" smtClean="0"/>
              <a:t> (0, 1): </a:t>
            </a:r>
            <a:r>
              <a:rPr lang="es-ES" sz="2000" dirty="0" err="1" smtClean="0"/>
              <a:t>atribut</a:t>
            </a:r>
            <a:r>
              <a:rPr lang="es-ES" sz="2000" dirty="0" smtClean="0"/>
              <a:t> </a:t>
            </a:r>
            <a:r>
              <a:rPr lang="es-ES" sz="2000" dirty="0" err="1" smtClean="0"/>
              <a:t>univaluat</a:t>
            </a:r>
            <a:r>
              <a:rPr lang="es-ES" sz="2000" dirty="0" smtClean="0"/>
              <a:t> opcional (</a:t>
            </a:r>
            <a:r>
              <a:rPr lang="es-ES" sz="2000" dirty="0" err="1" smtClean="0"/>
              <a:t>admet</a:t>
            </a:r>
            <a:r>
              <a:rPr lang="es-ES" sz="2000" dirty="0" smtClean="0"/>
              <a:t> </a:t>
            </a:r>
            <a:r>
              <a:rPr lang="es-ES" sz="2000" dirty="0" err="1" smtClean="0"/>
              <a:t>valors</a:t>
            </a:r>
            <a:r>
              <a:rPr lang="es-ES" sz="2000" dirty="0" smtClean="0"/>
              <a:t> </a:t>
            </a:r>
            <a:r>
              <a:rPr lang="es-ES" sz="2000" dirty="0" err="1" smtClean="0"/>
              <a:t>nuls</a:t>
            </a:r>
            <a:r>
              <a:rPr lang="es-ES" sz="2000" dirty="0" smtClean="0"/>
              <a:t>).</a:t>
            </a:r>
          </a:p>
          <a:p>
            <a:r>
              <a:rPr lang="es-ES" sz="2400" dirty="0" smtClean="0"/>
              <a:t>      * </a:t>
            </a:r>
            <a:r>
              <a:rPr lang="es-ES" sz="2400" dirty="0" err="1" smtClean="0"/>
              <a:t>NAtribut</a:t>
            </a:r>
            <a:r>
              <a:rPr lang="es-ES" sz="2400" dirty="0" smtClean="0"/>
              <a:t> (1, n): </a:t>
            </a:r>
            <a:r>
              <a:rPr lang="es-ES" sz="2000" dirty="0" err="1"/>
              <a:t>atribut</a:t>
            </a:r>
            <a:r>
              <a:rPr lang="es-ES" sz="2000" dirty="0"/>
              <a:t> </a:t>
            </a:r>
            <a:r>
              <a:rPr lang="es-ES" sz="2000" dirty="0" err="1"/>
              <a:t>multivaluat</a:t>
            </a:r>
            <a:r>
              <a:rPr lang="es-ES" sz="2000" dirty="0"/>
              <a:t> </a:t>
            </a:r>
            <a:r>
              <a:rPr lang="es-ES" sz="2000" dirty="0" err="1"/>
              <a:t>obligatori</a:t>
            </a:r>
            <a:r>
              <a:rPr lang="es-ES" sz="2000" dirty="0"/>
              <a:t> (no </a:t>
            </a:r>
            <a:r>
              <a:rPr lang="es-ES" sz="2000" dirty="0" err="1"/>
              <a:t>admet</a:t>
            </a:r>
            <a:r>
              <a:rPr lang="es-ES" sz="2000" dirty="0"/>
              <a:t> </a:t>
            </a:r>
            <a:r>
              <a:rPr lang="es-ES" sz="2000" dirty="0" err="1"/>
              <a:t>valors</a:t>
            </a:r>
            <a:r>
              <a:rPr lang="es-ES" sz="2000" dirty="0"/>
              <a:t> </a:t>
            </a:r>
            <a:r>
              <a:rPr lang="es-ES" sz="2000" dirty="0" err="1"/>
              <a:t>nuls</a:t>
            </a:r>
            <a:r>
              <a:rPr lang="es-ES" sz="2000" dirty="0"/>
              <a:t>).</a:t>
            </a:r>
          </a:p>
          <a:p>
            <a:r>
              <a:rPr lang="es-ES" sz="2400" dirty="0" smtClean="0"/>
              <a:t>      * </a:t>
            </a:r>
            <a:r>
              <a:rPr lang="es-ES" sz="2400" dirty="0" err="1" smtClean="0"/>
              <a:t>NAtribut</a:t>
            </a:r>
            <a:r>
              <a:rPr lang="es-ES" sz="2400" dirty="0" smtClean="0"/>
              <a:t> (0, n): </a:t>
            </a:r>
            <a:r>
              <a:rPr lang="es-ES" sz="2000" dirty="0" err="1"/>
              <a:t>atribut</a:t>
            </a:r>
            <a:r>
              <a:rPr lang="es-ES" sz="2000" dirty="0"/>
              <a:t> </a:t>
            </a:r>
            <a:r>
              <a:rPr lang="es-ES" sz="2000" dirty="0" err="1"/>
              <a:t>multivaluat</a:t>
            </a:r>
            <a:r>
              <a:rPr lang="es-ES" sz="2000" dirty="0"/>
              <a:t> opcional (</a:t>
            </a:r>
            <a:r>
              <a:rPr lang="es-ES" sz="2000" dirty="0" err="1"/>
              <a:t>admet</a:t>
            </a:r>
            <a:r>
              <a:rPr lang="es-ES" sz="2000" dirty="0"/>
              <a:t> </a:t>
            </a:r>
            <a:r>
              <a:rPr lang="es-ES" sz="2000" dirty="0" err="1"/>
              <a:t>valors</a:t>
            </a:r>
            <a:r>
              <a:rPr lang="es-ES" sz="2000" dirty="0"/>
              <a:t> </a:t>
            </a:r>
            <a:r>
              <a:rPr lang="es-ES" sz="2000" dirty="0" err="1"/>
              <a:t>nuls</a:t>
            </a:r>
            <a:r>
              <a:rPr lang="es-ES" sz="2000" dirty="0" smtClean="0"/>
              <a:t>).</a:t>
            </a:r>
          </a:p>
          <a:p>
            <a:endParaRPr lang="es-ES" sz="2000" dirty="0"/>
          </a:p>
          <a:p>
            <a:r>
              <a:rPr lang="es-ES" sz="2800" dirty="0"/>
              <a:t> - </a:t>
            </a:r>
            <a:r>
              <a:rPr lang="es-ES" sz="2800" u="sng" dirty="0" err="1" smtClean="0"/>
              <a:t>Clau</a:t>
            </a:r>
            <a:r>
              <a:rPr lang="es-ES" sz="2800" u="sng" dirty="0" smtClean="0"/>
              <a:t> </a:t>
            </a:r>
            <a:r>
              <a:rPr lang="es-ES" sz="2800" u="sng" dirty="0" err="1" smtClean="0"/>
              <a:t>primària</a:t>
            </a:r>
            <a:r>
              <a:rPr lang="es-ES" sz="2800" dirty="0" smtClean="0"/>
              <a:t>: </a:t>
            </a:r>
            <a:r>
              <a:rPr lang="es-ES" sz="2800" dirty="0" err="1" smtClean="0"/>
              <a:t>atribut</a:t>
            </a:r>
            <a:r>
              <a:rPr lang="es-ES" sz="2800" dirty="0" smtClean="0"/>
              <a:t> o </a:t>
            </a:r>
            <a:r>
              <a:rPr lang="es-ES" sz="2800" dirty="0" err="1" smtClean="0"/>
              <a:t>conjunt</a:t>
            </a:r>
            <a:r>
              <a:rPr lang="es-ES" sz="2800" dirty="0" smtClean="0"/>
              <a:t> </a:t>
            </a:r>
            <a:r>
              <a:rPr lang="es-ES" sz="2800" dirty="0" err="1" smtClean="0"/>
              <a:t>d’atributs</a:t>
            </a:r>
            <a:r>
              <a:rPr lang="es-ES" sz="2800" dirty="0" smtClean="0"/>
              <a:t> que </a:t>
            </a:r>
            <a:r>
              <a:rPr lang="es-ES" sz="2800" dirty="0" err="1" smtClean="0"/>
              <a:t>permeten</a:t>
            </a:r>
            <a:r>
              <a:rPr lang="es-ES" sz="2800" dirty="0" smtClean="0"/>
              <a:t> identificar </a:t>
            </a:r>
            <a:r>
              <a:rPr lang="es-ES" sz="2800" dirty="0" err="1" smtClean="0"/>
              <a:t>unívocament</a:t>
            </a:r>
            <a:r>
              <a:rPr lang="es-ES" sz="2800" dirty="0" smtClean="0"/>
              <a:t> una </a:t>
            </a:r>
            <a:r>
              <a:rPr lang="es-ES" sz="2800" dirty="0" err="1" smtClean="0"/>
              <a:t>entitat</a:t>
            </a:r>
            <a:r>
              <a:rPr lang="es-ES" sz="2800" dirty="0" smtClean="0"/>
              <a:t>.</a:t>
            </a:r>
          </a:p>
          <a:p>
            <a:pPr>
              <a:lnSpc>
                <a:spcPct val="100000"/>
              </a:lnSpc>
            </a:pPr>
            <a:endParaRPr lang="fr-FR" sz="2800" dirty="0"/>
          </a:p>
        </p:txBody>
      </p:sp>
    </p:spTree>
    <p:extLst>
      <p:ext uri="{BB962C8B-B14F-4D97-AF65-F5344CB8AC3E}">
        <p14:creationId xmlns:p14="http://schemas.microsoft.com/office/powerpoint/2010/main" val="2287804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TotalTime>
  <Words>614</Words>
  <Application>Microsoft Office PowerPoint</Application>
  <PresentationFormat>Personalizado</PresentationFormat>
  <Paragraphs>109</Paragraphs>
  <Slides>20</Slides>
  <Notes>0</Notes>
  <HiddenSlides>0</HiddenSlides>
  <MMClips>0</MMClips>
  <ScaleCrop>false</ScaleCrop>
  <HeadingPairs>
    <vt:vector size="4" baseType="variant">
      <vt:variant>
        <vt:lpstr>Tema</vt:lpstr>
      </vt:variant>
      <vt:variant>
        <vt:i4>2</vt:i4>
      </vt:variant>
      <vt:variant>
        <vt:lpstr>Títulos de diapositiva</vt:lpstr>
      </vt:variant>
      <vt:variant>
        <vt:i4>20</vt:i4>
      </vt:variant>
    </vt:vector>
  </HeadingPairs>
  <TitlesOfParts>
    <vt:vector size="22"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laia</dc:creator>
  <cp:lastModifiedBy>laia</cp:lastModifiedBy>
  <cp:revision>90</cp:revision>
  <dcterms:created xsi:type="dcterms:W3CDTF">2018-09-10T17:44:04Z</dcterms:created>
  <dcterms:modified xsi:type="dcterms:W3CDTF">2019-01-06T19:43:01Z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